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781a8dc279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781a8dc279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781a8dc27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781a8dc27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781a8dc27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781a8dc27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781a8dc27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781a8dc27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781a8dc27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781a8dc27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781a8dc27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781a8dc27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781a8dc27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781a8dc27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781a8dc27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781a8dc27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781a8dc27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781a8dc27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781a8dc279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781a8dc27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781a8dc27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781a8dc27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781a8dc279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781a8dc27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1" Type="http://schemas.openxmlformats.org/officeDocument/2006/relationships/image" Target="../media/image20.png"/><Relationship Id="rId10" Type="http://schemas.openxmlformats.org/officeDocument/2006/relationships/image" Target="../media/image9.png"/><Relationship Id="rId13" Type="http://schemas.openxmlformats.org/officeDocument/2006/relationships/image" Target="../media/image5.png"/><Relationship Id="rId12" Type="http://schemas.openxmlformats.org/officeDocument/2006/relationships/image" Target="../media/image15.png"/><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10.png"/><Relationship Id="rId9" Type="http://schemas.openxmlformats.org/officeDocument/2006/relationships/image" Target="../media/image2.png"/><Relationship Id="rId15" Type="http://schemas.openxmlformats.org/officeDocument/2006/relationships/image" Target="../media/image8.png"/><Relationship Id="rId14" Type="http://schemas.openxmlformats.org/officeDocument/2006/relationships/image" Target="../media/image4.png"/><Relationship Id="rId16" Type="http://schemas.openxmlformats.org/officeDocument/2006/relationships/image" Target="../media/image21.png"/><Relationship Id="rId5" Type="http://schemas.openxmlformats.org/officeDocument/2006/relationships/image" Target="../media/image13.png"/><Relationship Id="rId6" Type="http://schemas.openxmlformats.org/officeDocument/2006/relationships/image" Target="../media/image11.png"/><Relationship Id="rId7" Type="http://schemas.openxmlformats.org/officeDocument/2006/relationships/image" Target="../media/image1.png"/><Relationship Id="rId8"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techtarget.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Mimsy</a:t>
            </a:r>
            <a:endParaRPr/>
          </a:p>
          <a:p>
            <a:pPr indent="0" lvl="0" marL="0" rtl="0" algn="ctr">
              <a:spcBef>
                <a:spcPts val="0"/>
              </a:spcBef>
              <a:spcAft>
                <a:spcPts val="0"/>
              </a:spcAft>
              <a:buNone/>
            </a:pPr>
            <a:r>
              <a:rPr lang="en-GB" sz="1633"/>
              <a:t>A Modern Headless Content Management System</a:t>
            </a:r>
            <a:endParaRPr sz="522"/>
          </a:p>
        </p:txBody>
      </p:sp>
      <p:sp>
        <p:nvSpPr>
          <p:cNvPr id="55" name="Google Shape;55;p13"/>
          <p:cNvSpPr txBox="1"/>
          <p:nvPr/>
        </p:nvSpPr>
        <p:spPr>
          <a:xfrm>
            <a:off x="311700" y="2797175"/>
            <a:ext cx="8520600" cy="1554600"/>
          </a:xfrm>
          <a:prstGeom prst="rect">
            <a:avLst/>
          </a:prstGeom>
          <a:noFill/>
          <a:ln>
            <a:noFill/>
          </a:ln>
        </p:spPr>
        <p:txBody>
          <a:bodyPr anchorCtr="0" anchor="t" bIns="91425" lIns="91425" spcFirstLastPara="1" rIns="91425" wrap="square" tIns="91425">
            <a:normAutofit fontScale="40000" lnSpcReduction="10000"/>
          </a:bodyPr>
          <a:lstStyle/>
          <a:p>
            <a:pPr indent="0" lvl="0" marL="0" rtl="0" algn="ctr">
              <a:spcBef>
                <a:spcPts val="0"/>
              </a:spcBef>
              <a:spcAft>
                <a:spcPts val="0"/>
              </a:spcAft>
              <a:buNone/>
            </a:pPr>
            <a:r>
              <a:rPr lang="en-GB" sz="5200"/>
              <a:t>PDG</a:t>
            </a:r>
            <a:r>
              <a:rPr lang="en-GB" sz="5200">
                <a:solidFill>
                  <a:srgbClr val="000000"/>
                </a:solidFill>
              </a:rPr>
              <a:t> - 2025</a:t>
            </a:r>
            <a:endParaRPr sz="5200">
              <a:solidFill>
                <a:srgbClr val="000000"/>
              </a:solidFill>
            </a:endParaRPr>
          </a:p>
          <a:p>
            <a:pPr indent="0" lvl="0" marL="0" rtl="0" algn="ctr">
              <a:spcBef>
                <a:spcPts val="0"/>
              </a:spcBef>
              <a:spcAft>
                <a:spcPts val="0"/>
              </a:spcAft>
              <a:buNone/>
            </a:pPr>
            <a:r>
              <a:t/>
            </a:r>
            <a:endParaRPr sz="5200">
              <a:solidFill>
                <a:srgbClr val="000000"/>
              </a:solidFill>
            </a:endParaRPr>
          </a:p>
          <a:p>
            <a:pPr indent="0" lvl="0" marL="0" rtl="0" algn="ctr">
              <a:spcBef>
                <a:spcPts val="0"/>
              </a:spcBef>
              <a:spcAft>
                <a:spcPts val="0"/>
              </a:spcAft>
              <a:buNone/>
            </a:pPr>
            <a:r>
              <a:rPr lang="en-GB" sz="4450">
                <a:solidFill>
                  <a:srgbClr val="999999"/>
                </a:solidFill>
              </a:rPr>
              <a:t>Alexandre Philibert</a:t>
            </a:r>
            <a:endParaRPr sz="4450">
              <a:solidFill>
                <a:srgbClr val="999999"/>
              </a:solidFill>
            </a:endParaRPr>
          </a:p>
          <a:p>
            <a:pPr indent="0" lvl="0" marL="0" rtl="0" algn="ctr">
              <a:spcBef>
                <a:spcPts val="0"/>
              </a:spcBef>
              <a:spcAft>
                <a:spcPts val="0"/>
              </a:spcAft>
              <a:buNone/>
            </a:pPr>
            <a:r>
              <a:rPr lang="en-GB" sz="4450">
                <a:solidFill>
                  <a:srgbClr val="999999"/>
                </a:solidFill>
              </a:rPr>
              <a:t>Calum Quinn</a:t>
            </a:r>
            <a:endParaRPr sz="4450">
              <a:solidFill>
                <a:srgbClr val="999999"/>
              </a:solidFill>
            </a:endParaRPr>
          </a:p>
          <a:p>
            <a:pPr indent="0" lvl="0" marL="0" rtl="0" algn="ctr">
              <a:spcBef>
                <a:spcPts val="0"/>
              </a:spcBef>
              <a:spcAft>
                <a:spcPts val="0"/>
              </a:spcAft>
              <a:buNone/>
            </a:pPr>
            <a:r>
              <a:rPr lang="en-GB" sz="4450">
                <a:solidFill>
                  <a:srgbClr val="999999"/>
                </a:solidFill>
              </a:rPr>
              <a:t>Valentin Ricard</a:t>
            </a:r>
            <a:endParaRPr sz="4450">
              <a:solidFill>
                <a:srgbClr val="99999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Resource content</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7. Finally, the developer can now provide specific content for each resource</a:t>
            </a:r>
            <a:endParaRPr/>
          </a:p>
        </p:txBody>
      </p:sp>
      <p:pic>
        <p:nvPicPr>
          <p:cNvPr id="113" name="Google Shape;113;p22"/>
          <p:cNvPicPr preferRelativeResize="0"/>
          <p:nvPr/>
        </p:nvPicPr>
        <p:blipFill>
          <a:blip r:embed="rId3">
            <a:alphaModFix/>
          </a:blip>
          <a:stretch>
            <a:fillRect/>
          </a:stretch>
        </p:blipFill>
        <p:spPr>
          <a:xfrm>
            <a:off x="1161663" y="1622774"/>
            <a:ext cx="6820674" cy="3349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Technology stack</a:t>
            </a:r>
            <a:endParaRPr/>
          </a:p>
          <a:p>
            <a:pPr indent="0" lvl="0" marL="0" rtl="0" algn="l">
              <a:spcBef>
                <a:spcPts val="0"/>
              </a:spcBef>
              <a:spcAft>
                <a:spcPts val="0"/>
              </a:spcAft>
              <a:buNone/>
            </a:pPr>
            <a:r>
              <a:t/>
            </a:r>
            <a:endParaRPr/>
          </a:p>
        </p:txBody>
      </p:sp>
      <p:pic>
        <p:nvPicPr>
          <p:cNvPr id="119" name="Google Shape;119;p23"/>
          <p:cNvPicPr preferRelativeResize="0"/>
          <p:nvPr/>
        </p:nvPicPr>
        <p:blipFill>
          <a:blip r:embed="rId3">
            <a:alphaModFix/>
          </a:blip>
          <a:stretch>
            <a:fillRect/>
          </a:stretch>
        </p:blipFill>
        <p:spPr>
          <a:xfrm>
            <a:off x="7651400" y="1802375"/>
            <a:ext cx="666100" cy="666100"/>
          </a:xfrm>
          <a:prstGeom prst="rect">
            <a:avLst/>
          </a:prstGeom>
          <a:noFill/>
          <a:ln>
            <a:noFill/>
          </a:ln>
        </p:spPr>
      </p:pic>
      <p:pic>
        <p:nvPicPr>
          <p:cNvPr id="120" name="Google Shape;120;p23"/>
          <p:cNvPicPr preferRelativeResize="0"/>
          <p:nvPr/>
        </p:nvPicPr>
        <p:blipFill>
          <a:blip r:embed="rId4">
            <a:alphaModFix/>
          </a:blip>
          <a:stretch>
            <a:fillRect/>
          </a:stretch>
        </p:blipFill>
        <p:spPr>
          <a:xfrm>
            <a:off x="5509377" y="1470503"/>
            <a:ext cx="1525202" cy="786451"/>
          </a:xfrm>
          <a:prstGeom prst="rect">
            <a:avLst/>
          </a:prstGeom>
          <a:noFill/>
          <a:ln>
            <a:noFill/>
          </a:ln>
        </p:spPr>
      </p:pic>
      <p:pic>
        <p:nvPicPr>
          <p:cNvPr id="121" name="Google Shape;121;p23"/>
          <p:cNvPicPr preferRelativeResize="0"/>
          <p:nvPr/>
        </p:nvPicPr>
        <p:blipFill>
          <a:blip r:embed="rId5">
            <a:alphaModFix/>
          </a:blip>
          <a:stretch>
            <a:fillRect/>
          </a:stretch>
        </p:blipFill>
        <p:spPr>
          <a:xfrm>
            <a:off x="6023350" y="2599077"/>
            <a:ext cx="1985125" cy="833775"/>
          </a:xfrm>
          <a:prstGeom prst="rect">
            <a:avLst/>
          </a:prstGeom>
          <a:noFill/>
          <a:ln>
            <a:noFill/>
          </a:ln>
        </p:spPr>
      </p:pic>
      <p:pic>
        <p:nvPicPr>
          <p:cNvPr id="122" name="Google Shape;122;p23"/>
          <p:cNvPicPr preferRelativeResize="0"/>
          <p:nvPr/>
        </p:nvPicPr>
        <p:blipFill>
          <a:blip r:embed="rId6">
            <a:alphaModFix/>
          </a:blip>
          <a:stretch>
            <a:fillRect/>
          </a:stretch>
        </p:blipFill>
        <p:spPr>
          <a:xfrm>
            <a:off x="3738104" y="2599074"/>
            <a:ext cx="1478146" cy="833775"/>
          </a:xfrm>
          <a:prstGeom prst="rect">
            <a:avLst/>
          </a:prstGeom>
          <a:noFill/>
          <a:ln>
            <a:noFill/>
          </a:ln>
        </p:spPr>
      </p:pic>
      <p:pic>
        <p:nvPicPr>
          <p:cNvPr id="123" name="Google Shape;123;p23"/>
          <p:cNvPicPr preferRelativeResize="0"/>
          <p:nvPr/>
        </p:nvPicPr>
        <p:blipFill>
          <a:blip r:embed="rId7">
            <a:alphaModFix/>
          </a:blip>
          <a:stretch>
            <a:fillRect/>
          </a:stretch>
        </p:blipFill>
        <p:spPr>
          <a:xfrm>
            <a:off x="3582513" y="1416200"/>
            <a:ext cx="1746202" cy="982249"/>
          </a:xfrm>
          <a:prstGeom prst="rect">
            <a:avLst/>
          </a:prstGeom>
          <a:noFill/>
          <a:ln>
            <a:noFill/>
          </a:ln>
        </p:spPr>
      </p:pic>
      <p:pic>
        <p:nvPicPr>
          <p:cNvPr id="124" name="Google Shape;124;p23"/>
          <p:cNvPicPr preferRelativeResize="0"/>
          <p:nvPr/>
        </p:nvPicPr>
        <p:blipFill>
          <a:blip r:embed="rId8">
            <a:alphaModFix/>
          </a:blip>
          <a:stretch>
            <a:fillRect/>
          </a:stretch>
        </p:blipFill>
        <p:spPr>
          <a:xfrm>
            <a:off x="1836662" y="2333675"/>
            <a:ext cx="1478151" cy="677491"/>
          </a:xfrm>
          <a:prstGeom prst="rect">
            <a:avLst/>
          </a:prstGeom>
          <a:noFill/>
          <a:ln>
            <a:noFill/>
          </a:ln>
        </p:spPr>
      </p:pic>
      <p:pic>
        <p:nvPicPr>
          <p:cNvPr id="125" name="Google Shape;125;p23"/>
          <p:cNvPicPr preferRelativeResize="0"/>
          <p:nvPr/>
        </p:nvPicPr>
        <p:blipFill>
          <a:blip r:embed="rId9">
            <a:alphaModFix/>
          </a:blip>
          <a:stretch>
            <a:fillRect/>
          </a:stretch>
        </p:blipFill>
        <p:spPr>
          <a:xfrm>
            <a:off x="2345952" y="3362326"/>
            <a:ext cx="1434573" cy="806950"/>
          </a:xfrm>
          <a:prstGeom prst="rect">
            <a:avLst/>
          </a:prstGeom>
          <a:noFill/>
          <a:ln>
            <a:noFill/>
          </a:ln>
        </p:spPr>
      </p:pic>
      <p:pic>
        <p:nvPicPr>
          <p:cNvPr id="126" name="Google Shape;126;p23"/>
          <p:cNvPicPr preferRelativeResize="0"/>
          <p:nvPr/>
        </p:nvPicPr>
        <p:blipFill>
          <a:blip r:embed="rId10">
            <a:alphaModFix/>
          </a:blip>
          <a:stretch>
            <a:fillRect/>
          </a:stretch>
        </p:blipFill>
        <p:spPr>
          <a:xfrm>
            <a:off x="3909964" y="4048859"/>
            <a:ext cx="1434573" cy="540769"/>
          </a:xfrm>
          <a:prstGeom prst="rect">
            <a:avLst/>
          </a:prstGeom>
          <a:noFill/>
          <a:ln>
            <a:noFill/>
          </a:ln>
        </p:spPr>
      </p:pic>
      <p:pic>
        <p:nvPicPr>
          <p:cNvPr id="127" name="Google Shape;127;p23"/>
          <p:cNvPicPr preferRelativeResize="0"/>
          <p:nvPr/>
        </p:nvPicPr>
        <p:blipFill>
          <a:blip r:embed="rId11">
            <a:alphaModFix/>
          </a:blip>
          <a:stretch>
            <a:fillRect/>
          </a:stretch>
        </p:blipFill>
        <p:spPr>
          <a:xfrm>
            <a:off x="2101981" y="1416200"/>
            <a:ext cx="1039020" cy="636400"/>
          </a:xfrm>
          <a:prstGeom prst="rect">
            <a:avLst/>
          </a:prstGeom>
          <a:noFill/>
          <a:ln>
            <a:noFill/>
          </a:ln>
        </p:spPr>
      </p:pic>
      <p:pic>
        <p:nvPicPr>
          <p:cNvPr id="128" name="Google Shape;128;p23"/>
          <p:cNvPicPr preferRelativeResize="0"/>
          <p:nvPr/>
        </p:nvPicPr>
        <p:blipFill>
          <a:blip r:embed="rId12">
            <a:alphaModFix/>
          </a:blip>
          <a:stretch>
            <a:fillRect/>
          </a:stretch>
        </p:blipFill>
        <p:spPr>
          <a:xfrm>
            <a:off x="5272935" y="3432850"/>
            <a:ext cx="1334040" cy="833775"/>
          </a:xfrm>
          <a:prstGeom prst="rect">
            <a:avLst/>
          </a:prstGeom>
          <a:noFill/>
          <a:ln>
            <a:noFill/>
          </a:ln>
        </p:spPr>
      </p:pic>
      <p:pic>
        <p:nvPicPr>
          <p:cNvPr id="129" name="Google Shape;129;p23"/>
          <p:cNvPicPr preferRelativeResize="0"/>
          <p:nvPr/>
        </p:nvPicPr>
        <p:blipFill>
          <a:blip r:embed="rId13">
            <a:alphaModFix/>
          </a:blip>
          <a:stretch>
            <a:fillRect/>
          </a:stretch>
        </p:blipFill>
        <p:spPr>
          <a:xfrm>
            <a:off x="416402" y="2599075"/>
            <a:ext cx="1088469" cy="833775"/>
          </a:xfrm>
          <a:prstGeom prst="rect">
            <a:avLst/>
          </a:prstGeom>
          <a:noFill/>
          <a:ln>
            <a:noFill/>
          </a:ln>
        </p:spPr>
      </p:pic>
      <p:pic>
        <p:nvPicPr>
          <p:cNvPr id="130" name="Google Shape;130;p23"/>
          <p:cNvPicPr preferRelativeResize="0"/>
          <p:nvPr/>
        </p:nvPicPr>
        <p:blipFill rotWithShape="1">
          <a:blip r:embed="rId14">
            <a:alphaModFix/>
          </a:blip>
          <a:srcRect b="0" l="27740" r="35231" t="0"/>
          <a:stretch/>
        </p:blipFill>
        <p:spPr>
          <a:xfrm>
            <a:off x="668548" y="1792675"/>
            <a:ext cx="591301" cy="410275"/>
          </a:xfrm>
          <a:prstGeom prst="rect">
            <a:avLst/>
          </a:prstGeom>
          <a:noFill/>
          <a:ln>
            <a:noFill/>
          </a:ln>
        </p:spPr>
      </p:pic>
      <p:pic>
        <p:nvPicPr>
          <p:cNvPr id="131" name="Google Shape;131;p23"/>
          <p:cNvPicPr preferRelativeResize="0"/>
          <p:nvPr/>
        </p:nvPicPr>
        <p:blipFill>
          <a:blip r:embed="rId15">
            <a:alphaModFix/>
          </a:blip>
          <a:stretch>
            <a:fillRect/>
          </a:stretch>
        </p:blipFill>
        <p:spPr>
          <a:xfrm>
            <a:off x="6819725" y="3954162"/>
            <a:ext cx="1746200" cy="215103"/>
          </a:xfrm>
          <a:prstGeom prst="rect">
            <a:avLst/>
          </a:prstGeom>
          <a:noFill/>
          <a:ln>
            <a:noFill/>
          </a:ln>
        </p:spPr>
      </p:pic>
      <p:pic>
        <p:nvPicPr>
          <p:cNvPr id="132" name="Google Shape;132;p23"/>
          <p:cNvPicPr preferRelativeResize="0"/>
          <p:nvPr/>
        </p:nvPicPr>
        <p:blipFill>
          <a:blip r:embed="rId16">
            <a:alphaModFix/>
          </a:blip>
          <a:stretch>
            <a:fillRect/>
          </a:stretch>
        </p:blipFill>
        <p:spPr>
          <a:xfrm>
            <a:off x="891525" y="3896575"/>
            <a:ext cx="1184222" cy="6661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Development workflow and deployment strategy</a:t>
            </a:r>
            <a:endParaRPr/>
          </a:p>
        </p:txBody>
      </p:sp>
      <p:sp>
        <p:nvSpPr>
          <p:cNvPr id="138" name="Google Shape;138;p24"/>
          <p:cNvSpPr txBox="1"/>
          <p:nvPr>
            <p:ph idx="1" type="body"/>
          </p:nvPr>
        </p:nvSpPr>
        <p:spPr>
          <a:xfrm>
            <a:off x="311700" y="1152475"/>
            <a:ext cx="8520600" cy="375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a:t>
            </a:r>
            <a:r>
              <a:rPr lang="en-GB"/>
              <a:t>runk-based development paired with GitOps automation to ensure rapid, reliable production deployments.</a:t>
            </a:r>
            <a:endParaRPr/>
          </a:p>
          <a:p>
            <a:pPr indent="0" lvl="0" marL="0" rtl="0" algn="l">
              <a:spcBef>
                <a:spcPts val="1200"/>
              </a:spcBef>
              <a:spcAft>
                <a:spcPts val="0"/>
              </a:spcAft>
              <a:buNone/>
            </a:pPr>
            <a:r>
              <a:rPr lang="en-GB" u="sng"/>
              <a:t>Key Benefits</a:t>
            </a:r>
            <a:r>
              <a:rPr lang="en-GB"/>
              <a:t>:</a:t>
            </a:r>
            <a:endParaRPr/>
          </a:p>
          <a:p>
            <a:pPr indent="-342900" lvl="0" marL="457200" rtl="0" algn="l">
              <a:spcBef>
                <a:spcPts val="1200"/>
              </a:spcBef>
              <a:spcAft>
                <a:spcPts val="0"/>
              </a:spcAft>
              <a:buSzPts val="1800"/>
              <a:buChar char="-"/>
            </a:pPr>
            <a:r>
              <a:rPr lang="en-GB"/>
              <a:t>Fast Feature Delivery: 		</a:t>
            </a:r>
            <a:r>
              <a:rPr i="1" lang="en-GB" sz="1491"/>
              <a:t>Seamless flow from development to production</a:t>
            </a:r>
            <a:endParaRPr i="1" sz="1491"/>
          </a:p>
          <a:p>
            <a:pPr indent="-342900" lvl="0" marL="457200" rtl="0" algn="l">
              <a:spcBef>
                <a:spcPts val="0"/>
              </a:spcBef>
              <a:spcAft>
                <a:spcPts val="0"/>
              </a:spcAft>
              <a:buSzPts val="1800"/>
              <a:buChar char="-"/>
            </a:pPr>
            <a:r>
              <a:rPr lang="en-GB"/>
              <a:t>Reduced Friction: 			</a:t>
            </a:r>
            <a:r>
              <a:rPr i="1" lang="en-GB" sz="1491"/>
              <a:t>Automated pipelines eliminate manual steps</a:t>
            </a:r>
            <a:endParaRPr/>
          </a:p>
          <a:p>
            <a:pPr indent="-342900" lvl="0" marL="457200" rtl="0" algn="l">
              <a:spcBef>
                <a:spcPts val="0"/>
              </a:spcBef>
              <a:spcAft>
                <a:spcPts val="0"/>
              </a:spcAft>
              <a:buSzPts val="1800"/>
              <a:buChar char="-"/>
            </a:pPr>
            <a:r>
              <a:rPr lang="en-GB"/>
              <a:t>Quick Iteration Cycles: 		</a:t>
            </a:r>
            <a:r>
              <a:rPr i="1" lang="en-GB" sz="1491"/>
              <a:t>Immediate feedback on features and design changes</a:t>
            </a:r>
            <a:endParaRPr/>
          </a:p>
          <a:p>
            <a:pPr indent="-342900" lvl="0" marL="457200" rtl="0" algn="l">
              <a:spcBef>
                <a:spcPts val="0"/>
              </a:spcBef>
              <a:spcAft>
                <a:spcPts val="0"/>
              </a:spcAft>
              <a:buSzPts val="1800"/>
              <a:buChar char="-"/>
            </a:pPr>
            <a:r>
              <a:rPr lang="en-GB"/>
              <a:t>Deployment Confidence: 		</a:t>
            </a:r>
            <a:r>
              <a:rPr i="1" lang="en-GB" sz="1491"/>
              <a:t>GitOps ensures consistent, reproducible deployments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144" name="Google Shape;14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Mimsy addresses the fundamental disconnect between traditional CMS platforms and modern development workflows. Today, developers can effortlessly define content structures in TypeScript and deploy them across any frontend architecture with confidence.</a:t>
            </a:r>
            <a:endParaRPr/>
          </a:p>
          <a:p>
            <a:pPr indent="0" lvl="0" marL="0" rtl="0" algn="l">
              <a:spcBef>
                <a:spcPts val="1200"/>
              </a:spcBef>
              <a:spcAft>
                <a:spcPts val="0"/>
              </a:spcAft>
              <a:buNone/>
            </a:pPr>
            <a:r>
              <a:rPr lang="en-GB"/>
              <a:t>We've transformed our vision of developer-centric content management into reality. Strategic decisions made under time constraints have yielded a lean, purposeful architecture that serves as an ideal foundation for building a complete, production-ready platform.</a:t>
            </a:r>
            <a:endParaRPr/>
          </a:p>
          <a:p>
            <a:pPr indent="0" lvl="0" marL="0" rtl="0" algn="l">
              <a:spcBef>
                <a:spcPts val="1200"/>
              </a:spcBef>
              <a:spcAft>
                <a:spcPts val="1200"/>
              </a:spcAft>
              <a:buNone/>
            </a:pPr>
            <a:r>
              <a:rPr lang="en-GB"/>
              <a:t>&lt; REFORMULATE &gt;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Explanation - What is a CMS?</a:t>
            </a:r>
            <a:endParaRPr/>
          </a:p>
        </p:txBody>
      </p:sp>
      <p:sp>
        <p:nvSpPr>
          <p:cNvPr id="61" name="Google Shape;61;p14"/>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i="1" lang="en-GB"/>
              <a:t>“A content management system (CMS) is a software application that lets users create, edit, collaborate on, publish and store digital content. “</a:t>
            </a:r>
            <a:endParaRPr i="1"/>
          </a:p>
          <a:p>
            <a:pPr indent="0" lvl="0" marL="0" rtl="0" algn="ctr">
              <a:spcBef>
                <a:spcPts val="1200"/>
              </a:spcBef>
              <a:spcAft>
                <a:spcPts val="0"/>
              </a:spcAft>
              <a:buNone/>
            </a:pPr>
            <a:r>
              <a:rPr lang="en-GB" sz="1100" u="sng">
                <a:solidFill>
                  <a:schemeClr val="hlink"/>
                </a:solidFill>
                <a:hlinkClick r:id="rId3"/>
              </a:rPr>
              <a:t>https://www.techtarget.com</a:t>
            </a:r>
            <a:endParaRPr/>
          </a:p>
          <a:p>
            <a:pPr indent="0" lvl="0" marL="0" rtl="0" algn="ctr">
              <a:spcBef>
                <a:spcPts val="1200"/>
              </a:spcBef>
              <a:spcAft>
                <a:spcPts val="0"/>
              </a:spcAft>
              <a:buNone/>
            </a:pPr>
            <a:r>
              <a:t/>
            </a:r>
            <a:endParaRPr/>
          </a:p>
          <a:p>
            <a:pPr indent="0" lvl="0" marL="0" rtl="0" algn="ctr">
              <a:spcBef>
                <a:spcPts val="1200"/>
              </a:spcBef>
              <a:spcAft>
                <a:spcPts val="1200"/>
              </a:spcAft>
              <a:buClr>
                <a:schemeClr val="dk1"/>
              </a:buClr>
              <a:buSzPts val="1100"/>
              <a:buFont typeface="Arial"/>
              <a:buNone/>
            </a:pPr>
            <a:r>
              <a:rPr lang="en-GB"/>
              <a:t>A headless CMS does not manage how the content is displayed in the final products frontend. It manages the data schema and content, not its layout.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Other CMS</a:t>
            </a:r>
            <a:endParaRPr/>
          </a:p>
        </p:txBody>
      </p:sp>
      <p:pic>
        <p:nvPicPr>
          <p:cNvPr id="67" name="Google Shape;67;p15"/>
          <p:cNvPicPr preferRelativeResize="0"/>
          <p:nvPr/>
        </p:nvPicPr>
        <p:blipFill rotWithShape="1">
          <a:blip r:embed="rId3">
            <a:alphaModFix/>
          </a:blip>
          <a:srcRect b="10076" l="14443" r="14684" t="15991"/>
          <a:stretch/>
        </p:blipFill>
        <p:spPr>
          <a:xfrm>
            <a:off x="344000" y="1512375"/>
            <a:ext cx="3893174" cy="2379450"/>
          </a:xfrm>
          <a:prstGeom prst="rect">
            <a:avLst/>
          </a:prstGeom>
          <a:noFill/>
          <a:ln>
            <a:noFill/>
          </a:ln>
        </p:spPr>
      </p:pic>
      <p:pic>
        <p:nvPicPr>
          <p:cNvPr id="68" name="Google Shape;68;p15"/>
          <p:cNvPicPr preferRelativeResize="0"/>
          <p:nvPr/>
        </p:nvPicPr>
        <p:blipFill>
          <a:blip r:embed="rId4">
            <a:alphaModFix/>
          </a:blip>
          <a:stretch>
            <a:fillRect/>
          </a:stretch>
        </p:blipFill>
        <p:spPr>
          <a:xfrm>
            <a:off x="4620589" y="1496287"/>
            <a:ext cx="4029859" cy="2411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Project justification</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Most existing CMS solutions are overly complex due to </a:t>
            </a:r>
            <a:r>
              <a:rPr lang="en-GB"/>
              <a:t>customizability.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We wanted to build something that:</a:t>
            </a:r>
            <a:endParaRPr/>
          </a:p>
          <a:p>
            <a:pPr indent="-342900" lvl="0" marL="457200" rtl="0" algn="l">
              <a:spcBef>
                <a:spcPts val="1200"/>
              </a:spcBef>
              <a:spcAft>
                <a:spcPts val="0"/>
              </a:spcAft>
              <a:buSzPts val="1800"/>
              <a:buChar char="-"/>
            </a:pPr>
            <a:r>
              <a:rPr lang="en-GB"/>
              <a:t>Is q</a:t>
            </a:r>
            <a:r>
              <a:rPr lang="en-GB"/>
              <a:t>uick and easy to set up</a:t>
            </a:r>
            <a:endParaRPr/>
          </a:p>
          <a:p>
            <a:pPr indent="-342900" lvl="0" marL="457200" rtl="0" algn="l">
              <a:spcBef>
                <a:spcPts val="0"/>
              </a:spcBef>
              <a:spcAft>
                <a:spcPts val="0"/>
              </a:spcAft>
              <a:buSzPts val="1800"/>
              <a:buChar char="-"/>
            </a:pPr>
            <a:r>
              <a:rPr lang="en-GB"/>
              <a:t>Is developer oriented</a:t>
            </a:r>
            <a:endParaRPr/>
          </a:p>
          <a:p>
            <a:pPr indent="-342900" lvl="0" marL="457200" rtl="0" algn="l">
              <a:spcBef>
                <a:spcPts val="0"/>
              </a:spcBef>
              <a:spcAft>
                <a:spcPts val="0"/>
              </a:spcAft>
              <a:buSzPts val="1800"/>
              <a:buChar char="-"/>
            </a:pPr>
            <a:r>
              <a:rPr lang="en-GB"/>
              <a:t>Doesn't burden developers with schema changes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Idea</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GB"/>
              <a:t>A headless CMS with the following objectives:</a:t>
            </a:r>
            <a:endParaRPr/>
          </a:p>
          <a:p>
            <a:pPr indent="-342900" lvl="0" marL="457200" rtl="0" algn="l">
              <a:lnSpc>
                <a:spcPct val="150000"/>
              </a:lnSpc>
              <a:spcBef>
                <a:spcPts val="1200"/>
              </a:spcBef>
              <a:spcAft>
                <a:spcPts val="0"/>
              </a:spcAft>
              <a:buSzPts val="1800"/>
              <a:buChar char="-"/>
            </a:pPr>
            <a:r>
              <a:rPr lang="en-GB"/>
              <a:t>Developer-first experience</a:t>
            </a:r>
            <a:endParaRPr/>
          </a:p>
          <a:p>
            <a:pPr indent="-342900" lvl="0" marL="457200" rtl="0" algn="l">
              <a:lnSpc>
                <a:spcPct val="150000"/>
              </a:lnSpc>
              <a:spcBef>
                <a:spcPts val="0"/>
              </a:spcBef>
              <a:spcAft>
                <a:spcPts val="0"/>
              </a:spcAft>
              <a:buSzPts val="1800"/>
              <a:buChar char="-"/>
            </a:pPr>
            <a:r>
              <a:rPr lang="en-GB"/>
              <a:t>Zero-downtime operations</a:t>
            </a:r>
            <a:endParaRPr/>
          </a:p>
          <a:p>
            <a:pPr indent="-342900" lvl="0" marL="457200" rtl="0" algn="l">
              <a:lnSpc>
                <a:spcPct val="150000"/>
              </a:lnSpc>
              <a:spcBef>
                <a:spcPts val="0"/>
              </a:spcBef>
              <a:spcAft>
                <a:spcPts val="0"/>
              </a:spcAft>
              <a:buSzPts val="1800"/>
              <a:buChar char="-"/>
            </a:pPr>
            <a:r>
              <a:rPr lang="en-GB"/>
              <a:t>Type safety</a:t>
            </a:r>
            <a:endParaRPr/>
          </a:p>
          <a:p>
            <a:pPr indent="-342900" lvl="0" marL="457200" rtl="0" algn="l">
              <a:lnSpc>
                <a:spcPct val="150000"/>
              </a:lnSpc>
              <a:spcBef>
                <a:spcPts val="0"/>
              </a:spcBef>
              <a:spcAft>
                <a:spcPts val="0"/>
              </a:spcAft>
              <a:buSzPts val="1800"/>
              <a:buChar char="-"/>
            </a:pPr>
            <a:r>
              <a:rPr lang="en-GB"/>
              <a:t>SvelteKit native</a:t>
            </a:r>
            <a:endParaRPr/>
          </a:p>
          <a:p>
            <a:pPr indent="-342900" lvl="0" marL="457200" rtl="0" algn="l">
              <a:lnSpc>
                <a:spcPct val="150000"/>
              </a:lnSpc>
              <a:spcBef>
                <a:spcPts val="0"/>
              </a:spcBef>
              <a:spcAft>
                <a:spcPts val="0"/>
              </a:spcAft>
              <a:buSzPts val="1800"/>
              <a:buChar char="-"/>
            </a:pPr>
            <a:r>
              <a:rPr lang="en-GB"/>
              <a:t>Agency-focus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Workflow overview</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GB"/>
              <a:t>Developer productivity being the primary goal when it comes to Mimsy's workflow. </a:t>
            </a:r>
            <a:endParaRPr/>
          </a:p>
          <a:p>
            <a:pPr indent="0" lvl="0" marL="0" rtl="0" algn="l">
              <a:lnSpc>
                <a:spcPct val="115000"/>
              </a:lnSpc>
              <a:spcBef>
                <a:spcPts val="1200"/>
              </a:spcBef>
              <a:spcAft>
                <a:spcPts val="0"/>
              </a:spcAft>
              <a:buNone/>
            </a:pPr>
            <a:r>
              <a:rPr lang="en-GB"/>
              <a:t>Here's how developers can go from concept to production in minutes.</a:t>
            </a:r>
            <a:br>
              <a:rPr lang="en-GB"/>
            </a:br>
            <a:endParaRPr/>
          </a:p>
          <a:p>
            <a:pPr indent="-342900" lvl="0" marL="457200" rtl="0" algn="l">
              <a:lnSpc>
                <a:spcPct val="115000"/>
              </a:lnSpc>
              <a:spcBef>
                <a:spcPts val="1200"/>
              </a:spcBef>
              <a:spcAft>
                <a:spcPts val="0"/>
              </a:spcAft>
              <a:buSzPts val="1800"/>
              <a:buAutoNum type="arabicPeriod"/>
            </a:pPr>
            <a:r>
              <a:rPr lang="en-GB"/>
              <a:t>Define the desired collections in a JSON file according to the specified format</a:t>
            </a:r>
            <a:endParaRPr/>
          </a:p>
          <a:p>
            <a:pPr indent="-342900" lvl="0" marL="457200" rtl="0" algn="l">
              <a:lnSpc>
                <a:spcPct val="115000"/>
              </a:lnSpc>
              <a:spcBef>
                <a:spcPts val="0"/>
              </a:spcBef>
              <a:spcAft>
                <a:spcPts val="0"/>
              </a:spcAft>
              <a:buSzPts val="1800"/>
              <a:buAutoNum type="arabicPeriod"/>
            </a:pPr>
            <a:r>
              <a:rPr lang="en-GB"/>
              <a:t>Push the changes to GitHub</a:t>
            </a:r>
            <a:endParaRPr/>
          </a:p>
        </p:txBody>
      </p:sp>
      <p:pic>
        <p:nvPicPr>
          <p:cNvPr id="87" name="Google Shape;87;p18" title="favicon.png"/>
          <p:cNvPicPr preferRelativeResize="0"/>
          <p:nvPr/>
        </p:nvPicPr>
        <p:blipFill>
          <a:blip r:embed="rId3">
            <a:alphaModFix/>
          </a:blip>
          <a:stretch>
            <a:fillRect/>
          </a:stretch>
        </p:blipFill>
        <p:spPr>
          <a:xfrm>
            <a:off x="1912075" y="3241550"/>
            <a:ext cx="5319850" cy="1729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9"/>
          <p:cNvPicPr preferRelativeResize="0"/>
          <p:nvPr/>
        </p:nvPicPr>
        <p:blipFill>
          <a:blip r:embed="rId3">
            <a:alphaModFix/>
          </a:blip>
          <a:stretch>
            <a:fillRect/>
          </a:stretch>
        </p:blipFill>
        <p:spPr>
          <a:xfrm>
            <a:off x="1299975" y="152400"/>
            <a:ext cx="6544045" cy="4838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Wait</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3. Mimsy fetches the schema update</a:t>
            </a:r>
            <a:endParaRPr/>
          </a:p>
          <a:p>
            <a:pPr indent="0" lvl="0" marL="0" rtl="0" algn="l">
              <a:spcBef>
                <a:spcPts val="1200"/>
              </a:spcBef>
              <a:spcAft>
                <a:spcPts val="0"/>
              </a:spcAft>
              <a:buNone/>
            </a:pPr>
            <a:r>
              <a:rPr lang="en-GB"/>
              <a:t>4. Necessary migration is generated to reach the new schema</a:t>
            </a:r>
            <a:endParaRPr/>
          </a:p>
          <a:p>
            <a:pPr indent="0" lvl="0" marL="0" rtl="0" algn="l">
              <a:spcBef>
                <a:spcPts val="1200"/>
              </a:spcBef>
              <a:spcAft>
                <a:spcPts val="1200"/>
              </a:spcAft>
              <a:buNone/>
            </a:pPr>
            <a:r>
              <a:rPr lang="en-GB"/>
              <a:t>5. Seamless migration rollout of the new schema</a:t>
            </a:r>
            <a:endParaRPr/>
          </a:p>
        </p:txBody>
      </p:sp>
      <p:pic>
        <p:nvPicPr>
          <p:cNvPr id="99" name="Google Shape;99;p20" title="favicon(1).png"/>
          <p:cNvPicPr preferRelativeResize="0"/>
          <p:nvPr/>
        </p:nvPicPr>
        <p:blipFill>
          <a:blip r:embed="rId3">
            <a:alphaModFix/>
          </a:blip>
          <a:stretch>
            <a:fillRect/>
          </a:stretch>
        </p:blipFill>
        <p:spPr>
          <a:xfrm>
            <a:off x="981638" y="2630200"/>
            <a:ext cx="7180729" cy="2405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Resource creation</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6. Once the collections are in production, the developer can create resources based on the collection definition</a:t>
            </a:r>
            <a:endParaRPr/>
          </a:p>
        </p:txBody>
      </p:sp>
      <p:pic>
        <p:nvPicPr>
          <p:cNvPr id="106" name="Google Shape;106;p21" title="favicon(2).png"/>
          <p:cNvPicPr preferRelativeResize="0"/>
          <p:nvPr/>
        </p:nvPicPr>
        <p:blipFill>
          <a:blip r:embed="rId3">
            <a:alphaModFix/>
          </a:blip>
          <a:stretch>
            <a:fillRect/>
          </a:stretch>
        </p:blipFill>
        <p:spPr>
          <a:xfrm>
            <a:off x="2628800" y="1578925"/>
            <a:ext cx="3886408" cy="341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