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 id="2147483665" r:id="rId3"/>
  </p:sldMasterIdLst>
  <p:notesMasterIdLst>
    <p:notesMasterId r:id="rId19"/>
  </p:notesMasterIdLst>
  <p:sldIdLst>
    <p:sldId id="282" r:id="rId4"/>
    <p:sldId id="312" r:id="rId5"/>
    <p:sldId id="321" r:id="rId6"/>
    <p:sldId id="310" r:id="rId7"/>
    <p:sldId id="301" r:id="rId8"/>
    <p:sldId id="313" r:id="rId9"/>
    <p:sldId id="314" r:id="rId10"/>
    <p:sldId id="315" r:id="rId11"/>
    <p:sldId id="316" r:id="rId12"/>
    <p:sldId id="317" r:id="rId13"/>
    <p:sldId id="320" r:id="rId14"/>
    <p:sldId id="319" r:id="rId15"/>
    <p:sldId id="318" r:id="rId16"/>
    <p:sldId id="323"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4DD"/>
    <a:srgbClr val="53D2FF"/>
    <a:srgbClr val="FEA463"/>
    <a:srgbClr val="FCAA0D"/>
    <a:srgbClr val="F1AEB4"/>
    <a:srgbClr val="FFFFB3"/>
    <a:srgbClr val="E6E6E6"/>
    <a:srgbClr val="EDC1AC"/>
    <a:srgbClr val="F6C3A6"/>
    <a:srgbClr val="F7C6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4" autoAdjust="0"/>
    <p:restoredTop sz="94660"/>
  </p:normalViewPr>
  <p:slideViewPr>
    <p:cSldViewPr snapToGrid="0">
      <p:cViewPr varScale="1">
        <p:scale>
          <a:sx n="104" d="100"/>
          <a:sy n="104" d="100"/>
        </p:scale>
        <p:origin x="7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EBE79-F5DB-41D4-B790-3C6833CFE5F7}" type="datetimeFigureOut">
              <a:rPr lang="en-US" smtClean="0"/>
              <a:t>5/14/2021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585C0-950C-4320-8F6F-55829404CDE1}" type="slidenum">
              <a:rPr lang="en-US" smtClean="0"/>
              <a:t>‹#›</a:t>
            </a:fld>
            <a:endParaRPr lang="en-US"/>
          </a:p>
        </p:txBody>
      </p:sp>
    </p:spTree>
    <p:extLst>
      <p:ext uri="{BB962C8B-B14F-4D97-AF65-F5344CB8AC3E}">
        <p14:creationId xmlns:p14="http://schemas.microsoft.com/office/powerpoint/2010/main" val="224138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dirty="0">
                <a:solidFill>
                  <a:schemeClr val="tx1"/>
                </a:solidFill>
                <a:effectLst/>
                <a:latin typeface="+mn-lt"/>
                <a:ea typeface="+mn-ea"/>
                <a:cs typeface="+mn-cs"/>
              </a:rPr>
              <a:t>Use the matrix to compare and contrast the different SDLC methodologies and to recommend the best option</a:t>
            </a:r>
          </a:p>
        </p:txBody>
      </p:sp>
      <p:sp>
        <p:nvSpPr>
          <p:cNvPr id="4" name="Slide Number Placeholder 3"/>
          <p:cNvSpPr>
            <a:spLocks noGrp="1"/>
          </p:cNvSpPr>
          <p:nvPr>
            <p:ph type="sldNum" sz="quarter" idx="5"/>
          </p:nvPr>
        </p:nvSpPr>
        <p:spPr/>
        <p:txBody>
          <a:bodyPr/>
          <a:lstStyle/>
          <a:p>
            <a:fld id="{974585C0-950C-4320-8F6F-55829404CDE1}" type="slidenum">
              <a:rPr lang="en-US" smtClean="0"/>
              <a:t>13</a:t>
            </a:fld>
            <a:endParaRPr lang="en-US"/>
          </a:p>
        </p:txBody>
      </p:sp>
    </p:spTree>
    <p:extLst>
      <p:ext uri="{BB962C8B-B14F-4D97-AF65-F5344CB8AC3E}">
        <p14:creationId xmlns:p14="http://schemas.microsoft.com/office/powerpoint/2010/main" val="210590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4621-5EA9-4BED-955A-1BCAA00317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4E5E1A-9A07-4751-A4C1-3F1A4F07B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E3463-0C15-40D0-A1A6-20857084F40B}"/>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5" name="Footer Placeholder 4">
            <a:extLst>
              <a:ext uri="{FF2B5EF4-FFF2-40B4-BE49-F238E27FC236}">
                <a16:creationId xmlns:a16="http://schemas.microsoft.com/office/drawing/2014/main" id="{7BBF1D9E-28D4-4A14-BEC8-31A95C27B6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610C0E-0FE7-4594-B4B3-6C8ED8D571A2}"/>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230489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C1C2-014F-49E9-ADE9-66CCC404B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84A0B8-400E-43F1-BBC8-9696EF736B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1E6A9-0122-4F07-9DF7-5D324E1E1226}"/>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5" name="Footer Placeholder 4">
            <a:extLst>
              <a:ext uri="{FF2B5EF4-FFF2-40B4-BE49-F238E27FC236}">
                <a16:creationId xmlns:a16="http://schemas.microsoft.com/office/drawing/2014/main" id="{1D5B616A-7B17-416E-A9F0-F696B04E08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0F0687-3B54-44C1-89B8-B44330D51220}"/>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171417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AE96F4-E4BE-45D8-8369-E6569CBE73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88CE0-9C9F-4F62-9D1D-4F54675EEE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8BC73-1B2D-4DB2-A773-46648BAEF022}"/>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5" name="Footer Placeholder 4">
            <a:extLst>
              <a:ext uri="{FF2B5EF4-FFF2-40B4-BE49-F238E27FC236}">
                <a16:creationId xmlns:a16="http://schemas.microsoft.com/office/drawing/2014/main" id="{D9B7DEC2-CE20-43E8-8EAD-B3D8086770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8B9D12-A97C-4EC9-8B34-2DB0E59B1E8F}"/>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120621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4" name="Text Placeholder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511749" y="0"/>
            <a:ext cx="1100800" cy="971550"/>
          </a:xfrm>
          <a:solidFill>
            <a:schemeClr val="bg2"/>
          </a:solidFill>
        </p:spPr>
        <p:txBody>
          <a:bodyPr lIns="72000" tIns="108000" rIns="72000" bIns="72000" anchor="ctr" anchorCtr="0">
            <a:noAutofit/>
          </a:bodyPr>
          <a:lstStyle>
            <a:lvl1pPr marL="0" indent="0" algn="ctr">
              <a:buNone/>
              <a:defRPr sz="1350" b="1">
                <a:solidFill>
                  <a:schemeClr val="accent2"/>
                </a:solidFill>
                <a:latin typeface="+mn-lt"/>
              </a:defRPr>
            </a:lvl1pPr>
            <a:lvl2pPr>
              <a:defRPr sz="1350"/>
            </a:lvl2pPr>
            <a:lvl3pPr>
              <a:defRPr sz="1350"/>
            </a:lvl3pPr>
            <a:lvl4pPr>
              <a:defRPr sz="1350"/>
            </a:lvl4pPr>
            <a:lvl5pPr>
              <a:defRPr sz="1350"/>
            </a:lvl5pPr>
          </a:lstStyle>
          <a:p>
            <a:pPr lvl="0"/>
            <a:r>
              <a:rPr lang="en-US" dirty="0"/>
              <a:t>THE AGE OF</a:t>
            </a:r>
            <a:endParaRPr lang="ru-RU" dirty="0"/>
          </a:p>
        </p:txBody>
      </p:sp>
      <p:sp>
        <p:nvSpPr>
          <p:cNvPr id="29" name="Title 28">
            <a:extLst>
              <a:ext uri="{FF2B5EF4-FFF2-40B4-BE49-F238E27FC236}">
                <a16:creationId xmlns:a16="http://schemas.microsoft.com/office/drawing/2014/main" id="{CF5BE93F-A649-42C8-AEBD-2B75A390FADC}"/>
              </a:ext>
            </a:extLst>
          </p:cNvPr>
          <p:cNvSpPr>
            <a:spLocks noGrp="1"/>
          </p:cNvSpPr>
          <p:nvPr>
            <p:ph type="title" hasCustomPrompt="1"/>
          </p:nvPr>
        </p:nvSpPr>
        <p:spPr>
          <a:xfrm>
            <a:off x="1264161" y="224974"/>
            <a:ext cx="10515600" cy="779771"/>
          </a:xfrm>
        </p:spPr>
        <p:txBody>
          <a:bodyPr lIns="0" tIns="0" rIns="0" bIns="0">
            <a:noAutofit/>
          </a:bodyPr>
          <a:lstStyle>
            <a:lvl1pPr algn="r">
              <a:defRPr sz="7147">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19" userDrawn="1">
          <p15:clr>
            <a:srgbClr val="FBAE40"/>
          </p15:clr>
        </p15:guide>
        <p15:guide id="2" pos="3840" userDrawn="1">
          <p15:clr>
            <a:srgbClr val="FBAE40"/>
          </p15:clr>
        </p15:guide>
        <p15:guide id="3" pos="292" userDrawn="1">
          <p15:clr>
            <a:srgbClr val="FBAE40"/>
          </p15:clr>
        </p15:guide>
        <p15:guide id="4" pos="7388" userDrawn="1">
          <p15:clr>
            <a:srgbClr val="FBAE40"/>
          </p15:clr>
        </p15:guide>
        <p15:guide id="12" orient="horz" pos="4151" userDrawn="1">
          <p15:clr>
            <a:srgbClr val="FBAE40"/>
          </p15:clr>
        </p15:guide>
        <p15:guide id="13" orient="horz" pos="612" userDrawn="1">
          <p15:clr>
            <a:srgbClr val="FBAE40"/>
          </p15:clr>
        </p15:guide>
        <p15:guide id="14" orient="horz" pos="2875" userDrawn="1">
          <p15:clr>
            <a:srgbClr val="FBAE40"/>
          </p15:clr>
        </p15:guide>
        <p15:guide id="15" pos="283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95C6-7574-42FC-AA58-DE02580800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517414-7850-4007-A98C-3271191640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2AD03-5D19-4622-9F48-750D63C658E4}"/>
              </a:ext>
            </a:extLst>
          </p:cNvPr>
          <p:cNvSpPr>
            <a:spLocks noGrp="1"/>
          </p:cNvSpPr>
          <p:nvPr>
            <p:ph type="dt" sz="half" idx="10"/>
          </p:nvPr>
        </p:nvSpPr>
        <p:spPr/>
        <p:txBody>
          <a:bodyPr/>
          <a:lstStyle/>
          <a:p>
            <a:fld id="{7877B2CA-C9A5-490B-9544-A30DC28CAB99}" type="datetimeFigureOut">
              <a:rPr lang="en-US" smtClean="0"/>
              <a:t>5/14/2021</a:t>
            </a:fld>
            <a:endParaRPr lang="en-US"/>
          </a:p>
        </p:txBody>
      </p:sp>
      <p:sp>
        <p:nvSpPr>
          <p:cNvPr id="5" name="Footer Placeholder 4">
            <a:extLst>
              <a:ext uri="{FF2B5EF4-FFF2-40B4-BE49-F238E27FC236}">
                <a16:creationId xmlns:a16="http://schemas.microsoft.com/office/drawing/2014/main" id="{11A1AEBD-5C44-4482-B4E2-339972A2E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3421E-C84A-4628-9A96-B240B8A8E46B}"/>
              </a:ext>
            </a:extLst>
          </p:cNvPr>
          <p:cNvSpPr>
            <a:spLocks noGrp="1"/>
          </p:cNvSpPr>
          <p:nvPr>
            <p:ph type="sldNum" sz="quarter" idx="12"/>
          </p:nvPr>
        </p:nvSpPr>
        <p:spPr/>
        <p:txBody>
          <a:bodyPr/>
          <a:lstStyle/>
          <a:p>
            <a:fld id="{32547B9C-4EE7-4E69-9994-ACD4F90ABC97}" type="slidenum">
              <a:rPr lang="en-US" smtClean="0"/>
              <a:t>‹#›</a:t>
            </a:fld>
            <a:endParaRPr lang="en-US"/>
          </a:p>
        </p:txBody>
      </p:sp>
    </p:spTree>
    <p:extLst>
      <p:ext uri="{BB962C8B-B14F-4D97-AF65-F5344CB8AC3E}">
        <p14:creationId xmlns:p14="http://schemas.microsoft.com/office/powerpoint/2010/main" val="259632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2476-D9C2-4570-A8F7-0433E5922C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CD9EF7-FE8F-4CF6-AA63-4128145B0B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984C8-B298-4C48-BE17-C9A96BE4EE4D}"/>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5" name="Footer Placeholder 4">
            <a:extLst>
              <a:ext uri="{FF2B5EF4-FFF2-40B4-BE49-F238E27FC236}">
                <a16:creationId xmlns:a16="http://schemas.microsoft.com/office/drawing/2014/main" id="{5D2D28CC-3923-463C-87F2-ACE1ED3EBA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044FCF-A07F-4AC7-9C88-AB2F709880FF}"/>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5397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35F8-9F95-4B09-9CE2-8FA14D3F8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13307-6080-458A-9A1B-56D324AC2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850EA-DBB9-45E5-83A7-277F7CA08B56}"/>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5" name="Footer Placeholder 4">
            <a:extLst>
              <a:ext uri="{FF2B5EF4-FFF2-40B4-BE49-F238E27FC236}">
                <a16:creationId xmlns:a16="http://schemas.microsoft.com/office/drawing/2014/main" id="{FDAA69FE-0ED6-444D-ACD6-4F7007E647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8574B6-A8B9-462B-BDBF-5BBA904F4B56}"/>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242792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4E47-047D-404C-81DC-85B6766631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8A719-29AB-400A-9F6C-F4E26AFD9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65C5B2-5FF3-4648-9110-BD233B69F4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ABB38B-0403-43BA-AAE2-D121EDBDABD8}"/>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6" name="Footer Placeholder 5">
            <a:extLst>
              <a:ext uri="{FF2B5EF4-FFF2-40B4-BE49-F238E27FC236}">
                <a16:creationId xmlns:a16="http://schemas.microsoft.com/office/drawing/2014/main" id="{D52FB243-5ABE-40E3-B62A-B63B23D4F2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0A53AB-0C9E-4AA0-B855-126117AC9EC6}"/>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250601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0128-B776-44C5-9D35-CCAD5ED4FC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5D8249-C5C6-44B9-9FD4-785B026F5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AB63A-9191-4366-AF27-1B4D71623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C18F3C-CF69-4C01-9F05-580BC9857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29EA5-75C9-43D1-80E9-E7C33ED55F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9F66FA-6409-4276-BD42-AA853E78769D}"/>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8" name="Footer Placeholder 7">
            <a:extLst>
              <a:ext uri="{FF2B5EF4-FFF2-40B4-BE49-F238E27FC236}">
                <a16:creationId xmlns:a16="http://schemas.microsoft.com/office/drawing/2014/main" id="{52619D43-5C60-403A-B5D6-58B3A868DD1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6D0785F-2DC8-46AC-845E-F02848022E68}"/>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336544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BD3C-FDE2-4AF5-94E8-5F4FBE6164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27EC63-B368-4208-8344-19B34F0505F6}"/>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4" name="Footer Placeholder 3">
            <a:extLst>
              <a:ext uri="{FF2B5EF4-FFF2-40B4-BE49-F238E27FC236}">
                <a16:creationId xmlns:a16="http://schemas.microsoft.com/office/drawing/2014/main" id="{06EC5585-D613-4F4B-9F22-E1F893A15E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2C41D0-1CB0-474A-AE7D-77131F06DB7B}"/>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332168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F7CB8-BBA9-46BB-A040-7FC4C1D980C5}"/>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3" name="Footer Placeholder 2">
            <a:extLst>
              <a:ext uri="{FF2B5EF4-FFF2-40B4-BE49-F238E27FC236}">
                <a16:creationId xmlns:a16="http://schemas.microsoft.com/office/drawing/2014/main" id="{D97BCEA9-13DE-4F5C-AB33-D26EFEA6B98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2AB8D37-9069-49DE-B9AA-F9807B71B970}"/>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318957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29E8-BDC3-4721-9189-97777C57BB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12CE6D-248A-44D6-A343-A976D1156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78A970-A7E8-48F5-8760-C6F68666F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BB09E-1E3D-4F91-96CE-F4A3E61E7AA6}"/>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6" name="Footer Placeholder 5">
            <a:extLst>
              <a:ext uri="{FF2B5EF4-FFF2-40B4-BE49-F238E27FC236}">
                <a16:creationId xmlns:a16="http://schemas.microsoft.com/office/drawing/2014/main" id="{AB9B3570-E9D4-49ED-91CF-07D2FC962B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DA6BA2D-005B-4677-ADA4-09DFF76AF2AA}"/>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192203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DBF9-6795-42DF-AC4F-59A4E332B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53F869-D168-4F60-B01F-0086A6315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C7CE225-21A0-4A4C-A787-2166DA913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47F74-74AA-43E3-8797-FB26EB1F7338}"/>
              </a:ext>
            </a:extLst>
          </p:cNvPr>
          <p:cNvSpPr>
            <a:spLocks noGrp="1"/>
          </p:cNvSpPr>
          <p:nvPr>
            <p:ph type="dt" sz="half" idx="10"/>
          </p:nvPr>
        </p:nvSpPr>
        <p:spPr/>
        <p:txBody>
          <a:bodyPr/>
          <a:lstStyle/>
          <a:p>
            <a:fld id="{126298CE-B829-46E0-A3BD-E5486DF2697C}" type="datetimeFigureOut">
              <a:rPr lang="en-US" smtClean="0"/>
              <a:t>5/14/2021</a:t>
            </a:fld>
            <a:endParaRPr lang="en-US" dirty="0"/>
          </a:p>
        </p:txBody>
      </p:sp>
      <p:sp>
        <p:nvSpPr>
          <p:cNvPr id="6" name="Footer Placeholder 5">
            <a:extLst>
              <a:ext uri="{FF2B5EF4-FFF2-40B4-BE49-F238E27FC236}">
                <a16:creationId xmlns:a16="http://schemas.microsoft.com/office/drawing/2014/main" id="{289929FA-0D39-4338-A205-53DF48C3E0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6DFD8A-DAE3-4089-B799-D800DDCCA5CE}"/>
              </a:ext>
            </a:extLst>
          </p:cNvPr>
          <p:cNvSpPr>
            <a:spLocks noGrp="1"/>
          </p:cNvSpPr>
          <p:nvPr>
            <p:ph type="sldNum" sz="quarter" idx="12"/>
          </p:nvPr>
        </p:nvSpPr>
        <p:spPr/>
        <p:txBody>
          <a:bodyPr/>
          <a:lstStyle/>
          <a:p>
            <a:fld id="{1D52A27A-F908-456B-ADA0-DDA28773AE81}" type="slidenum">
              <a:rPr lang="en-US" smtClean="0"/>
              <a:t>‹#›</a:t>
            </a:fld>
            <a:endParaRPr lang="en-US" dirty="0"/>
          </a:p>
        </p:txBody>
      </p:sp>
    </p:spTree>
    <p:extLst>
      <p:ext uri="{BB962C8B-B14F-4D97-AF65-F5344CB8AC3E}">
        <p14:creationId xmlns:p14="http://schemas.microsoft.com/office/powerpoint/2010/main" val="423834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49F56-E00D-4B18-BEA2-78406799F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C43CBF-9D06-4F6D-B1DF-244079E70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1A7E5-98A6-4780-A93D-17BC54AC2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298CE-B829-46E0-A3BD-E5486DF2697C}" type="datetimeFigureOut">
              <a:rPr lang="en-US" smtClean="0"/>
              <a:t>5/14/2021</a:t>
            </a:fld>
            <a:endParaRPr lang="en-US" dirty="0"/>
          </a:p>
        </p:txBody>
      </p:sp>
      <p:sp>
        <p:nvSpPr>
          <p:cNvPr id="5" name="Footer Placeholder 4">
            <a:extLst>
              <a:ext uri="{FF2B5EF4-FFF2-40B4-BE49-F238E27FC236}">
                <a16:creationId xmlns:a16="http://schemas.microsoft.com/office/drawing/2014/main" id="{4C155584-18BB-4E26-80AB-8EB485FBDE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B2FEFF-CCE0-40AE-B47C-768067366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2A27A-F908-456B-ADA0-DDA28773AE81}" type="slidenum">
              <a:rPr lang="en-US" smtClean="0"/>
              <a:t>‹#›</a:t>
            </a:fld>
            <a:endParaRPr lang="en-US" dirty="0"/>
          </a:p>
        </p:txBody>
      </p:sp>
    </p:spTree>
    <p:extLst>
      <p:ext uri="{BB962C8B-B14F-4D97-AF65-F5344CB8AC3E}">
        <p14:creationId xmlns:p14="http://schemas.microsoft.com/office/powerpoint/2010/main" val="3281805851"/>
      </p:ext>
    </p:extLst>
  </p:cSld>
  <p:clrMap bg1="lt1" tx1="dk1" bg2="lt2" tx2="dk2" accent1="accent1" accent2="accent2" accent3="accent3" accent4="accent4" accent5="accent5" accent6="accent6" hlink="hlink" folHlink="folHlink"/>
  <p:sldLayoutIdLst>
    <p:sldLayoutId id="2147483664" r:id="rId1"/>
    <p:sldLayoutId id="2147483650" r:id="rId2"/>
    <p:sldLayoutId id="2147483651" r:id="rId3"/>
    <p:sldLayoutId id="2147483652" r:id="rId4"/>
    <p:sldLayoutId id="2147483653" r:id="rId5"/>
    <p:sldLayoutId id="2147483654" r:id="rId6"/>
    <p:sldLayoutId id="2147483663"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97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4038602" y="6356352"/>
            <a:ext cx="41148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72972-A596-44A2-A56C-751FD0308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854E6-D8C0-4CC2-8E86-7F27505EB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423E2-582B-437A-A155-841F57BF2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7B2CA-C9A5-490B-9544-A30DC28CAB99}" type="datetimeFigureOut">
              <a:rPr lang="en-US" smtClean="0"/>
              <a:t>5/14/2021</a:t>
            </a:fld>
            <a:endParaRPr lang="en-US"/>
          </a:p>
        </p:txBody>
      </p:sp>
      <p:sp>
        <p:nvSpPr>
          <p:cNvPr id="5" name="Footer Placeholder 4">
            <a:extLst>
              <a:ext uri="{FF2B5EF4-FFF2-40B4-BE49-F238E27FC236}">
                <a16:creationId xmlns:a16="http://schemas.microsoft.com/office/drawing/2014/main" id="{2BE0BCF9-06A4-4812-AE5C-EAFD8B1AB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3F420-D974-40F3-9DA4-C49B7C16E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47B9C-4EE7-4E69-9994-ACD4F90ABC97}" type="slidenum">
              <a:rPr lang="en-US" smtClean="0"/>
              <a:t>‹#›</a:t>
            </a:fld>
            <a:endParaRPr lang="en-US"/>
          </a:p>
        </p:txBody>
      </p:sp>
    </p:spTree>
    <p:extLst>
      <p:ext uri="{BB962C8B-B14F-4D97-AF65-F5344CB8AC3E}">
        <p14:creationId xmlns:p14="http://schemas.microsoft.com/office/powerpoint/2010/main" val="3763435474"/>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hyperlink" Target="https://proofmart.com/product/instagram-logo-png-transparent-icon-clipart-free-download/" TargetMode="External"/><Relationship Id="rId3" Type="http://schemas.openxmlformats.org/officeDocument/2006/relationships/image" Target="../media/image4.svg"/><Relationship Id="rId21" Type="http://schemas.openxmlformats.org/officeDocument/2006/relationships/image" Target="../media/image22.svg"/><Relationship Id="rId34" Type="http://schemas.openxmlformats.org/officeDocument/2006/relationships/image" Target="../media/image34.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33" Type="http://schemas.openxmlformats.org/officeDocument/2006/relationships/hyperlink" Target="https://commons.wikimedia.org/wiki/File:Pinterest-logo.png" TargetMode="External"/><Relationship Id="rId38" Type="http://schemas.openxmlformats.org/officeDocument/2006/relationships/image" Target="../media/image3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41" Type="http://schemas.openxmlformats.org/officeDocument/2006/relationships/hyperlink" Target="https://he.wikipedia.org/wiki/%D7%A1%D7%A0%D7%90%D7%A4%D7%A6'%D7%98" TargetMode="Externa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hyperlink" Target="https://rottenwebsites.miraheze.org/wiki/Twitter" TargetMode="External"/><Relationship Id="rId40" Type="http://schemas.openxmlformats.org/officeDocument/2006/relationships/image" Target="../media/image37.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36" Type="http://schemas.openxmlformats.org/officeDocument/2006/relationships/image" Target="../media/image35.png"/><Relationship Id="rId10" Type="http://schemas.openxmlformats.org/officeDocument/2006/relationships/image" Target="../media/image11.png"/><Relationship Id="rId19" Type="http://schemas.openxmlformats.org/officeDocument/2006/relationships/image" Target="../media/image20.svg"/><Relationship Id="rId31" Type="http://schemas.openxmlformats.org/officeDocument/2006/relationships/image" Target="../media/image32.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 Id="rId30" Type="http://schemas.openxmlformats.org/officeDocument/2006/relationships/image" Target="../media/image31.png"/><Relationship Id="rId35" Type="http://schemas.openxmlformats.org/officeDocument/2006/relationships/hyperlink" Target="https://commons.wikimedia.org/wiki/File:Facebook_f_Logo_(with_gradient).sv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svg"/><Relationship Id="rId3" Type="http://schemas.openxmlformats.org/officeDocument/2006/relationships/image" Target="../media/image39.svg"/><Relationship Id="rId7" Type="http://schemas.openxmlformats.org/officeDocument/2006/relationships/image" Target="../media/image43.sv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5.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svg"/><Relationship Id="rId7" Type="http://schemas.openxmlformats.org/officeDocument/2006/relationships/image" Target="../media/image55.svg"/><Relationship Id="rId2"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1">
            <a:extLst>
              <a:ext uri="{FF2B5EF4-FFF2-40B4-BE49-F238E27FC236}">
                <a16:creationId xmlns:a16="http://schemas.microsoft.com/office/drawing/2014/main" id="{7B54C9B2-7745-4856-92D5-02FD065804DE}"/>
              </a:ext>
            </a:extLst>
          </p:cNvPr>
          <p:cNvSpPr txBox="1">
            <a:spLocks/>
          </p:cNvSpPr>
          <p:nvPr/>
        </p:nvSpPr>
        <p:spPr>
          <a:xfrm>
            <a:off x="417095" y="0"/>
            <a:ext cx="1195454" cy="806755"/>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600" dirty="0">
                <a:solidFill>
                  <a:srgbClr val="1B1464"/>
                </a:solidFill>
                <a:latin typeface="Arial Narrow"/>
              </a:rPr>
              <a:t>INNOVATION</a:t>
            </a:r>
            <a:endParaRPr kumimoji="0" lang="en-US" sz="16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299" name="Title 2">
            <a:extLst>
              <a:ext uri="{FF2B5EF4-FFF2-40B4-BE49-F238E27FC236}">
                <a16:creationId xmlns:a16="http://schemas.microsoft.com/office/drawing/2014/main" id="{F091EA62-767E-4E2E-9CCB-755D5C24B6EE}"/>
              </a:ext>
            </a:extLst>
          </p:cNvPr>
          <p:cNvSpPr txBox="1">
            <a:spLocks/>
          </p:cNvSpPr>
          <p:nvPr/>
        </p:nvSpPr>
        <p:spPr>
          <a:xfrm>
            <a:off x="2152874" y="26984"/>
            <a:ext cx="7886253" cy="779771"/>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5800" i="0" u="none" strike="noStrike" kern="1200" cap="none" spc="0" normalizeH="0" baseline="0" noProof="0" dirty="0">
                <a:ln>
                  <a:noFill/>
                </a:ln>
                <a:solidFill>
                  <a:srgbClr val="FFFFFF"/>
                </a:solidFill>
                <a:effectLst/>
                <a:uLnTx/>
                <a:uFillTx/>
                <a:latin typeface="Tahoma"/>
                <a:ea typeface="+mj-ea"/>
                <a:cs typeface="+mj-cs"/>
              </a:rPr>
              <a:t>P</a:t>
            </a:r>
            <a:r>
              <a:rPr lang="en-US" sz="5800" cap="none" baseline="0" dirty="0">
                <a:solidFill>
                  <a:srgbClr val="FFFFFF"/>
                </a:solidFill>
                <a:latin typeface="Tahoma"/>
              </a:rPr>
              <a:t>ROJECT</a:t>
            </a:r>
            <a:r>
              <a:rPr kumimoji="0" lang="en-US" sz="5800" b="1" i="0" u="none" strike="noStrike" kern="1200" cap="none" spc="0" normalizeH="0" baseline="0" noProof="0" dirty="0">
                <a:ln>
                  <a:noFill/>
                </a:ln>
                <a:solidFill>
                  <a:srgbClr val="FFFFFF"/>
                </a:solidFill>
                <a:effectLst/>
                <a:uLnTx/>
                <a:uFillTx/>
                <a:latin typeface="Tahoma"/>
                <a:ea typeface="+mj-ea"/>
                <a:cs typeface="+mj-cs"/>
              </a:rPr>
              <a:t> HARMONIZE</a:t>
            </a:r>
          </a:p>
        </p:txBody>
      </p:sp>
      <p:sp>
        <p:nvSpPr>
          <p:cNvPr id="300" name="Text Placeholder 19">
            <a:extLst>
              <a:ext uri="{FF2B5EF4-FFF2-40B4-BE49-F238E27FC236}">
                <a16:creationId xmlns:a16="http://schemas.microsoft.com/office/drawing/2014/main" id="{230227B6-A365-4E51-BBE7-EBDEDDEE22EE}"/>
              </a:ext>
            </a:extLst>
          </p:cNvPr>
          <p:cNvSpPr txBox="1">
            <a:spLocks/>
          </p:cNvSpPr>
          <p:nvPr/>
        </p:nvSpPr>
        <p:spPr>
          <a:xfrm>
            <a:off x="3874146" y="1304746"/>
            <a:ext cx="627095" cy="38394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50" dirty="0">
                <a:solidFill>
                  <a:srgbClr val="FFFFFF"/>
                </a:solidFill>
                <a:latin typeface="Tahoma"/>
              </a:rPr>
              <a:t>2.8</a:t>
            </a:r>
          </a:p>
        </p:txBody>
      </p:sp>
      <p:sp>
        <p:nvSpPr>
          <p:cNvPr id="301" name="Text Placeholder 19">
            <a:extLst>
              <a:ext uri="{FF2B5EF4-FFF2-40B4-BE49-F238E27FC236}">
                <a16:creationId xmlns:a16="http://schemas.microsoft.com/office/drawing/2014/main" id="{5FCCCE1E-3510-4755-8390-A82C15DD5A79}"/>
              </a:ext>
            </a:extLst>
          </p:cNvPr>
          <p:cNvSpPr txBox="1">
            <a:spLocks/>
          </p:cNvSpPr>
          <p:nvPr/>
        </p:nvSpPr>
        <p:spPr>
          <a:xfrm>
            <a:off x="4501240" y="1304745"/>
            <a:ext cx="823667" cy="506607"/>
          </a:xfrm>
          <a:prstGeom prst="rect">
            <a:avLst/>
          </a:prstGeom>
          <a:noFill/>
        </p:spPr>
        <p:txBody>
          <a:bodyPr lIns="0" tIns="405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100" b="1" dirty="0">
                <a:solidFill>
                  <a:srgbClr val="FFFFFF"/>
                </a:solidFill>
                <a:latin typeface="Arial Narrow"/>
              </a:rPr>
              <a:t>Million</a:t>
            </a:r>
            <a:br>
              <a:rPr lang="en-US" sz="1100" b="1" dirty="0">
                <a:solidFill>
                  <a:srgbClr val="29ABE2">
                    <a:lumMod val="60000"/>
                    <a:lumOff val="40000"/>
                  </a:srgbClr>
                </a:solidFill>
                <a:latin typeface="Arial Narrow"/>
              </a:rPr>
            </a:br>
            <a:r>
              <a:rPr lang="en-US" sz="1100" b="1" dirty="0">
                <a:solidFill>
                  <a:srgbClr val="15C2FF"/>
                </a:solidFill>
                <a:latin typeface="Arial Narrow"/>
              </a:rPr>
              <a:t>Social Media</a:t>
            </a:r>
            <a:br>
              <a:rPr lang="en-US" sz="1100" b="1" dirty="0">
                <a:solidFill>
                  <a:srgbClr val="15C2FF"/>
                </a:solidFill>
                <a:latin typeface="Arial Narrow"/>
              </a:rPr>
            </a:br>
            <a:r>
              <a:rPr lang="en-US" sz="1100" b="1" dirty="0">
                <a:solidFill>
                  <a:srgbClr val="15C2FF"/>
                </a:solidFill>
                <a:latin typeface="Arial Narrow"/>
              </a:rPr>
              <a:t>posts</a:t>
            </a:r>
          </a:p>
        </p:txBody>
      </p:sp>
      <p:sp>
        <p:nvSpPr>
          <p:cNvPr id="302" name="Text Placeholder 19">
            <a:extLst>
              <a:ext uri="{FF2B5EF4-FFF2-40B4-BE49-F238E27FC236}">
                <a16:creationId xmlns:a16="http://schemas.microsoft.com/office/drawing/2014/main" id="{3D16F5DB-5F45-4613-A2B6-DDD27DC13DEB}"/>
              </a:ext>
            </a:extLst>
          </p:cNvPr>
          <p:cNvSpPr txBox="1">
            <a:spLocks/>
          </p:cNvSpPr>
          <p:nvPr/>
        </p:nvSpPr>
        <p:spPr>
          <a:xfrm>
            <a:off x="5773821" y="1304746"/>
            <a:ext cx="627095" cy="38394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50" dirty="0">
                <a:solidFill>
                  <a:srgbClr val="FFFFFF"/>
                </a:solidFill>
                <a:latin typeface="Tahoma"/>
              </a:rPr>
              <a:t>2.5</a:t>
            </a:r>
          </a:p>
        </p:txBody>
      </p:sp>
      <p:sp>
        <p:nvSpPr>
          <p:cNvPr id="303" name="Text Placeholder 19">
            <a:extLst>
              <a:ext uri="{FF2B5EF4-FFF2-40B4-BE49-F238E27FC236}">
                <a16:creationId xmlns:a16="http://schemas.microsoft.com/office/drawing/2014/main" id="{07B0B114-C7F0-4DC8-86FF-7D244FAEBF5A}"/>
              </a:ext>
            </a:extLst>
          </p:cNvPr>
          <p:cNvSpPr txBox="1">
            <a:spLocks/>
          </p:cNvSpPr>
          <p:nvPr/>
        </p:nvSpPr>
        <p:spPr>
          <a:xfrm>
            <a:off x="6400916" y="1304745"/>
            <a:ext cx="1085300" cy="506607"/>
          </a:xfrm>
          <a:prstGeom prst="rect">
            <a:avLst/>
          </a:prstGeom>
          <a:noFill/>
        </p:spPr>
        <p:txBody>
          <a:bodyPr lIns="0" tIns="405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100" b="1" dirty="0">
                <a:solidFill>
                  <a:srgbClr val="FFFFFF"/>
                </a:solidFill>
                <a:latin typeface="Arial Narrow"/>
              </a:rPr>
              <a:t>Million</a:t>
            </a:r>
            <a:br>
              <a:rPr lang="en-US" sz="1100" b="1" dirty="0">
                <a:solidFill>
                  <a:srgbClr val="29ABE2">
                    <a:lumMod val="60000"/>
                    <a:lumOff val="40000"/>
                  </a:srgbClr>
                </a:solidFill>
                <a:latin typeface="Arial Narrow"/>
              </a:rPr>
            </a:br>
            <a:r>
              <a:rPr lang="en-US" sz="1100" b="1" dirty="0">
                <a:solidFill>
                  <a:srgbClr val="15C2FF"/>
                </a:solidFill>
                <a:latin typeface="Arial Narrow"/>
              </a:rPr>
              <a:t>Website</a:t>
            </a:r>
            <a:br>
              <a:rPr lang="en-US" sz="1100" b="1" dirty="0">
                <a:solidFill>
                  <a:srgbClr val="15C2FF"/>
                </a:solidFill>
                <a:latin typeface="Arial Narrow"/>
              </a:rPr>
            </a:br>
            <a:r>
              <a:rPr lang="en-US" sz="1100" b="1" dirty="0">
                <a:solidFill>
                  <a:srgbClr val="15C2FF"/>
                </a:solidFill>
                <a:latin typeface="Arial Narrow"/>
              </a:rPr>
              <a:t>search queries</a:t>
            </a:r>
          </a:p>
        </p:txBody>
      </p:sp>
      <p:sp>
        <p:nvSpPr>
          <p:cNvPr id="304" name="Text Placeholder 19">
            <a:extLst>
              <a:ext uri="{FF2B5EF4-FFF2-40B4-BE49-F238E27FC236}">
                <a16:creationId xmlns:a16="http://schemas.microsoft.com/office/drawing/2014/main" id="{FDB59BF6-9730-4466-B71E-7B3BE9DE7383}"/>
              </a:ext>
            </a:extLst>
          </p:cNvPr>
          <p:cNvSpPr txBox="1">
            <a:spLocks/>
          </p:cNvSpPr>
          <p:nvPr/>
        </p:nvSpPr>
        <p:spPr>
          <a:xfrm>
            <a:off x="7442252" y="1305247"/>
            <a:ext cx="739102" cy="38394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50" dirty="0">
                <a:solidFill>
                  <a:srgbClr val="FFFFFF"/>
                </a:solidFill>
                <a:latin typeface="Tahoma"/>
              </a:rPr>
              <a:t>27.2</a:t>
            </a:r>
          </a:p>
        </p:txBody>
      </p:sp>
      <p:sp>
        <p:nvSpPr>
          <p:cNvPr id="305" name="Text Placeholder 19">
            <a:extLst>
              <a:ext uri="{FF2B5EF4-FFF2-40B4-BE49-F238E27FC236}">
                <a16:creationId xmlns:a16="http://schemas.microsoft.com/office/drawing/2014/main" id="{5E750B78-4989-48EB-812C-1872B6CAA4CE}"/>
              </a:ext>
            </a:extLst>
          </p:cNvPr>
          <p:cNvSpPr txBox="1">
            <a:spLocks/>
          </p:cNvSpPr>
          <p:nvPr/>
        </p:nvSpPr>
        <p:spPr>
          <a:xfrm>
            <a:off x="8203124" y="1305246"/>
            <a:ext cx="627095" cy="506607"/>
          </a:xfrm>
          <a:prstGeom prst="rect">
            <a:avLst/>
          </a:prstGeom>
          <a:noFill/>
        </p:spPr>
        <p:txBody>
          <a:bodyPr lIns="0" tIns="405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100" b="1" dirty="0">
                <a:solidFill>
                  <a:srgbClr val="FFFFFF"/>
                </a:solidFill>
                <a:latin typeface="Arial Narrow"/>
              </a:rPr>
              <a:t>Thousand</a:t>
            </a:r>
            <a:br>
              <a:rPr lang="en-US" sz="1100" b="1" dirty="0">
                <a:solidFill>
                  <a:srgbClr val="29ABE2">
                    <a:lumMod val="60000"/>
                    <a:lumOff val="40000"/>
                  </a:srgbClr>
                </a:solidFill>
                <a:latin typeface="Arial Narrow"/>
              </a:rPr>
            </a:br>
            <a:r>
              <a:rPr lang="en-US" sz="1100" b="1" dirty="0">
                <a:solidFill>
                  <a:srgbClr val="15C2FF"/>
                </a:solidFill>
                <a:latin typeface="Arial Narrow"/>
              </a:rPr>
              <a:t>Review</a:t>
            </a:r>
            <a:br>
              <a:rPr lang="en-US" sz="1100" b="1" dirty="0">
                <a:solidFill>
                  <a:srgbClr val="15C2FF"/>
                </a:solidFill>
                <a:latin typeface="Arial Narrow"/>
              </a:rPr>
            </a:br>
            <a:r>
              <a:rPr lang="en-US" sz="1100" b="1" dirty="0">
                <a:solidFill>
                  <a:srgbClr val="15C2FF"/>
                </a:solidFill>
                <a:latin typeface="Arial Narrow"/>
              </a:rPr>
              <a:t>posts</a:t>
            </a:r>
          </a:p>
        </p:txBody>
      </p:sp>
      <p:sp>
        <p:nvSpPr>
          <p:cNvPr id="306" name="Text Placeholder 19">
            <a:extLst>
              <a:ext uri="{FF2B5EF4-FFF2-40B4-BE49-F238E27FC236}">
                <a16:creationId xmlns:a16="http://schemas.microsoft.com/office/drawing/2014/main" id="{E87589A9-3CB3-4842-9226-08D98031D9AC}"/>
              </a:ext>
            </a:extLst>
          </p:cNvPr>
          <p:cNvSpPr txBox="1">
            <a:spLocks/>
          </p:cNvSpPr>
          <p:nvPr/>
        </p:nvSpPr>
        <p:spPr>
          <a:xfrm>
            <a:off x="3874145" y="2696509"/>
            <a:ext cx="628838" cy="38394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50" dirty="0">
                <a:solidFill>
                  <a:srgbClr val="FFFFFF"/>
                </a:solidFill>
                <a:latin typeface="Tahoma"/>
              </a:rPr>
              <a:t>100</a:t>
            </a:r>
          </a:p>
        </p:txBody>
      </p:sp>
      <p:sp>
        <p:nvSpPr>
          <p:cNvPr id="307" name="Text Placeholder 19">
            <a:extLst>
              <a:ext uri="{FF2B5EF4-FFF2-40B4-BE49-F238E27FC236}">
                <a16:creationId xmlns:a16="http://schemas.microsoft.com/office/drawing/2014/main" id="{6296E2AA-EA16-43F8-89B4-AD9E44F3D4E0}"/>
              </a:ext>
            </a:extLst>
          </p:cNvPr>
          <p:cNvSpPr txBox="1">
            <a:spLocks/>
          </p:cNvSpPr>
          <p:nvPr/>
        </p:nvSpPr>
        <p:spPr>
          <a:xfrm>
            <a:off x="4501241" y="2696509"/>
            <a:ext cx="603042" cy="483926"/>
          </a:xfrm>
          <a:prstGeom prst="rect">
            <a:avLst/>
          </a:prstGeom>
          <a:noFill/>
        </p:spPr>
        <p:txBody>
          <a:bodyPr lIns="0" tIns="405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100" b="1" dirty="0">
                <a:solidFill>
                  <a:srgbClr val="FFFFFF"/>
                </a:solidFill>
                <a:latin typeface="Arial Narrow"/>
              </a:rPr>
              <a:t>Hours</a:t>
            </a:r>
            <a:br>
              <a:rPr lang="en-US" sz="1100" b="1" dirty="0">
                <a:solidFill>
                  <a:srgbClr val="29ABE2">
                    <a:lumMod val="60000"/>
                    <a:lumOff val="40000"/>
                  </a:srgbClr>
                </a:solidFill>
                <a:latin typeface="Arial Narrow"/>
              </a:rPr>
            </a:br>
            <a:r>
              <a:rPr lang="en-US" sz="1100" b="1" dirty="0">
                <a:solidFill>
                  <a:srgbClr val="29ABE2">
                    <a:lumMod val="60000"/>
                    <a:lumOff val="40000"/>
                  </a:srgbClr>
                </a:solidFill>
                <a:latin typeface="Arial Narrow"/>
              </a:rPr>
              <a:t>of Online</a:t>
            </a:r>
            <a:br>
              <a:rPr lang="en-US" sz="1100" b="1" dirty="0">
                <a:solidFill>
                  <a:srgbClr val="29ABE2">
                    <a:lumMod val="60000"/>
                    <a:lumOff val="40000"/>
                  </a:srgbClr>
                </a:solidFill>
                <a:latin typeface="Arial Narrow"/>
              </a:rPr>
            </a:br>
            <a:r>
              <a:rPr lang="en-US" sz="1100" b="1" dirty="0">
                <a:solidFill>
                  <a:srgbClr val="29ABE2">
                    <a:lumMod val="60000"/>
                    <a:lumOff val="40000"/>
                  </a:srgbClr>
                </a:solidFill>
                <a:latin typeface="Arial Narrow"/>
              </a:rPr>
              <a:t>videos</a:t>
            </a:r>
          </a:p>
        </p:txBody>
      </p:sp>
      <p:sp>
        <p:nvSpPr>
          <p:cNvPr id="308" name="Text Placeholder 19">
            <a:extLst>
              <a:ext uri="{FF2B5EF4-FFF2-40B4-BE49-F238E27FC236}">
                <a16:creationId xmlns:a16="http://schemas.microsoft.com/office/drawing/2014/main" id="{57C6CF99-537A-4678-9972-5D02D2E5B6B4}"/>
              </a:ext>
            </a:extLst>
          </p:cNvPr>
          <p:cNvSpPr txBox="1">
            <a:spLocks/>
          </p:cNvSpPr>
          <p:nvPr/>
        </p:nvSpPr>
        <p:spPr>
          <a:xfrm>
            <a:off x="7645954" y="2696509"/>
            <a:ext cx="628838" cy="38394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50" dirty="0">
                <a:solidFill>
                  <a:srgbClr val="FFFFFF"/>
                </a:solidFill>
                <a:latin typeface="Tahoma"/>
              </a:rPr>
              <a:t>201</a:t>
            </a:r>
          </a:p>
        </p:txBody>
      </p:sp>
      <p:sp>
        <p:nvSpPr>
          <p:cNvPr id="309" name="Text Placeholder 10">
            <a:extLst>
              <a:ext uri="{FF2B5EF4-FFF2-40B4-BE49-F238E27FC236}">
                <a16:creationId xmlns:a16="http://schemas.microsoft.com/office/drawing/2014/main" id="{A4189F7A-4434-49FF-A84F-AA9795D27994}"/>
              </a:ext>
            </a:extLst>
          </p:cNvPr>
          <p:cNvSpPr txBox="1">
            <a:spLocks/>
          </p:cNvSpPr>
          <p:nvPr/>
        </p:nvSpPr>
        <p:spPr>
          <a:xfrm>
            <a:off x="8273049" y="2696509"/>
            <a:ext cx="522833" cy="383946"/>
          </a:xfrm>
          <a:prstGeom prst="rect">
            <a:avLst/>
          </a:prstGeom>
          <a:noFill/>
        </p:spPr>
        <p:txBody>
          <a:bodyPr lIns="0" tIns="405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solidFill>
                  <a:srgbClr val="FFFFFF"/>
                </a:solidFill>
                <a:latin typeface="Arial Narrow"/>
              </a:rPr>
              <a:t>Million</a:t>
            </a:r>
            <a:br>
              <a:rPr lang="en-US" sz="1000" dirty="0">
                <a:solidFill>
                  <a:srgbClr val="29ABE2">
                    <a:lumMod val="60000"/>
                    <a:lumOff val="40000"/>
                  </a:srgbClr>
                </a:solidFill>
                <a:latin typeface="Arial Narrow"/>
              </a:rPr>
            </a:br>
            <a:r>
              <a:rPr lang="en-US" sz="1000" dirty="0">
                <a:solidFill>
                  <a:srgbClr val="29ABE2">
                    <a:lumMod val="60000"/>
                    <a:lumOff val="40000"/>
                  </a:srgbClr>
                </a:solidFill>
                <a:latin typeface="Arial Narrow"/>
              </a:rPr>
              <a:t>emails</a:t>
            </a:r>
            <a:br>
              <a:rPr lang="en-US" sz="1000" dirty="0">
                <a:solidFill>
                  <a:srgbClr val="29ABE2">
                    <a:lumMod val="60000"/>
                    <a:lumOff val="40000"/>
                  </a:srgbClr>
                </a:solidFill>
                <a:latin typeface="Arial Narrow"/>
              </a:rPr>
            </a:br>
            <a:r>
              <a:rPr lang="en-US" sz="1000" dirty="0">
                <a:solidFill>
                  <a:srgbClr val="29ABE2">
                    <a:lumMod val="60000"/>
                    <a:lumOff val="40000"/>
                  </a:srgbClr>
                </a:solidFill>
                <a:latin typeface="Arial Narrow"/>
              </a:rPr>
              <a:t>sent</a:t>
            </a:r>
          </a:p>
        </p:txBody>
      </p:sp>
      <p:sp>
        <p:nvSpPr>
          <p:cNvPr id="310" name="Text Placeholder 19">
            <a:extLst>
              <a:ext uri="{FF2B5EF4-FFF2-40B4-BE49-F238E27FC236}">
                <a16:creationId xmlns:a16="http://schemas.microsoft.com/office/drawing/2014/main" id="{8D416127-1923-4C4B-8B73-3DF62C3350FA}"/>
              </a:ext>
            </a:extLst>
          </p:cNvPr>
          <p:cNvSpPr txBox="1">
            <a:spLocks/>
          </p:cNvSpPr>
          <p:nvPr/>
        </p:nvSpPr>
        <p:spPr>
          <a:xfrm>
            <a:off x="3881012" y="4003872"/>
            <a:ext cx="480327" cy="38394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50" dirty="0">
                <a:solidFill>
                  <a:srgbClr val="FFFFFF"/>
                </a:solidFill>
                <a:latin typeface="Tahoma"/>
              </a:rPr>
              <a:t>57</a:t>
            </a:r>
          </a:p>
        </p:txBody>
      </p:sp>
      <p:sp>
        <p:nvSpPr>
          <p:cNvPr id="311" name="Text Placeholder 19">
            <a:extLst>
              <a:ext uri="{FF2B5EF4-FFF2-40B4-BE49-F238E27FC236}">
                <a16:creationId xmlns:a16="http://schemas.microsoft.com/office/drawing/2014/main" id="{72DC34C9-BFF6-473C-BD5B-56C493E040E3}"/>
              </a:ext>
            </a:extLst>
          </p:cNvPr>
          <p:cNvSpPr txBox="1">
            <a:spLocks/>
          </p:cNvSpPr>
          <p:nvPr/>
        </p:nvSpPr>
        <p:spPr>
          <a:xfrm>
            <a:off x="4375104" y="4003872"/>
            <a:ext cx="589498" cy="502290"/>
          </a:xfrm>
          <a:prstGeom prst="rect">
            <a:avLst/>
          </a:prstGeom>
          <a:noFill/>
        </p:spPr>
        <p:txBody>
          <a:bodyPr lIns="0" tIns="405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100" b="1" dirty="0">
                <a:solidFill>
                  <a:srgbClr val="FFFFFF"/>
                </a:solidFill>
                <a:latin typeface="Arial Narrow"/>
              </a:rPr>
              <a:t>Thousand</a:t>
            </a:r>
            <a:br>
              <a:rPr lang="en-US" sz="1100" b="1" dirty="0">
                <a:solidFill>
                  <a:srgbClr val="29ABE2">
                    <a:lumMod val="60000"/>
                    <a:lumOff val="40000"/>
                  </a:srgbClr>
                </a:solidFill>
                <a:latin typeface="Arial Narrow"/>
              </a:rPr>
            </a:br>
            <a:r>
              <a:rPr lang="en-US" sz="1100" b="1" dirty="0">
                <a:solidFill>
                  <a:srgbClr val="15C2FF"/>
                </a:solidFill>
                <a:latin typeface="Arial Narrow"/>
              </a:rPr>
              <a:t>Pictures</a:t>
            </a:r>
            <a:br>
              <a:rPr lang="en-US" sz="1100" b="1" dirty="0">
                <a:solidFill>
                  <a:srgbClr val="15C2FF"/>
                </a:solidFill>
                <a:latin typeface="Arial Narrow"/>
              </a:rPr>
            </a:br>
            <a:r>
              <a:rPr lang="en-US" sz="1100" b="1" dirty="0">
                <a:solidFill>
                  <a:srgbClr val="15C2FF"/>
                </a:solidFill>
                <a:latin typeface="Arial Narrow"/>
              </a:rPr>
              <a:t>posts</a:t>
            </a:r>
          </a:p>
        </p:txBody>
      </p:sp>
      <p:sp>
        <p:nvSpPr>
          <p:cNvPr id="312" name="Text Placeholder 19">
            <a:extLst>
              <a:ext uri="{FF2B5EF4-FFF2-40B4-BE49-F238E27FC236}">
                <a16:creationId xmlns:a16="http://schemas.microsoft.com/office/drawing/2014/main" id="{6F38F761-141B-491C-A2D4-311DD05906CF}"/>
              </a:ext>
            </a:extLst>
          </p:cNvPr>
          <p:cNvSpPr txBox="1">
            <a:spLocks/>
          </p:cNvSpPr>
          <p:nvPr/>
        </p:nvSpPr>
        <p:spPr>
          <a:xfrm>
            <a:off x="5586698" y="3999504"/>
            <a:ext cx="739102" cy="38394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50" dirty="0">
                <a:solidFill>
                  <a:srgbClr val="FFFFFF"/>
                </a:solidFill>
                <a:latin typeface="Tahoma"/>
              </a:rPr>
              <a:t>50.7</a:t>
            </a:r>
          </a:p>
        </p:txBody>
      </p:sp>
      <p:sp>
        <p:nvSpPr>
          <p:cNvPr id="313" name="Text Placeholder 19">
            <a:extLst>
              <a:ext uri="{FF2B5EF4-FFF2-40B4-BE49-F238E27FC236}">
                <a16:creationId xmlns:a16="http://schemas.microsoft.com/office/drawing/2014/main" id="{22BD74D5-A36F-403C-A2B1-8A94E61DBF01}"/>
              </a:ext>
            </a:extLst>
          </p:cNvPr>
          <p:cNvSpPr txBox="1">
            <a:spLocks/>
          </p:cNvSpPr>
          <p:nvPr/>
        </p:nvSpPr>
        <p:spPr>
          <a:xfrm>
            <a:off x="6347571" y="3999503"/>
            <a:ext cx="656099" cy="472447"/>
          </a:xfrm>
          <a:prstGeom prst="rect">
            <a:avLst/>
          </a:prstGeom>
          <a:noFill/>
        </p:spPr>
        <p:txBody>
          <a:bodyPr lIns="0" tIns="405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100" b="1" dirty="0">
                <a:solidFill>
                  <a:srgbClr val="FFFFFF"/>
                </a:solidFill>
                <a:latin typeface="Arial Narrow"/>
              </a:rPr>
              <a:t>Thousand</a:t>
            </a:r>
            <a:br>
              <a:rPr lang="en-US" sz="1100" b="1" dirty="0">
                <a:solidFill>
                  <a:srgbClr val="29ABE2">
                    <a:lumMod val="60000"/>
                    <a:lumOff val="40000"/>
                  </a:srgbClr>
                </a:solidFill>
                <a:latin typeface="Arial Narrow"/>
              </a:rPr>
            </a:br>
            <a:r>
              <a:rPr lang="en-US" sz="1100" b="1" dirty="0">
                <a:solidFill>
                  <a:srgbClr val="15C2FF"/>
                </a:solidFill>
                <a:latin typeface="Arial Narrow"/>
              </a:rPr>
              <a:t>Thoughts</a:t>
            </a:r>
            <a:br>
              <a:rPr lang="en-US" sz="1100" b="1" dirty="0">
                <a:solidFill>
                  <a:srgbClr val="15C2FF"/>
                </a:solidFill>
                <a:latin typeface="Arial Narrow"/>
              </a:rPr>
            </a:br>
            <a:r>
              <a:rPr lang="en-US" sz="1100" b="1" dirty="0">
                <a:solidFill>
                  <a:srgbClr val="15C2FF"/>
                </a:solidFill>
                <a:latin typeface="Arial Narrow"/>
              </a:rPr>
              <a:t>posts</a:t>
            </a:r>
          </a:p>
        </p:txBody>
      </p:sp>
      <p:sp>
        <p:nvSpPr>
          <p:cNvPr id="314" name="Text Placeholder 181">
            <a:extLst>
              <a:ext uri="{FF2B5EF4-FFF2-40B4-BE49-F238E27FC236}">
                <a16:creationId xmlns:a16="http://schemas.microsoft.com/office/drawing/2014/main" id="{BC1E9BD3-0BF4-45B0-A48A-3C63915C7CD6}"/>
              </a:ext>
            </a:extLst>
          </p:cNvPr>
          <p:cNvSpPr txBox="1">
            <a:spLocks/>
          </p:cNvSpPr>
          <p:nvPr/>
        </p:nvSpPr>
        <p:spPr>
          <a:xfrm>
            <a:off x="7808672" y="3571897"/>
            <a:ext cx="847800" cy="847800"/>
          </a:xfrm>
          <a:prstGeom prst="ellipse">
            <a:avLst/>
          </a:prstGeom>
          <a:ln w="25400">
            <a:solidFill>
              <a:srgbClr val="29ABE2"/>
            </a:solidFill>
          </a:ln>
        </p:spPr>
        <p:txBody>
          <a:bodyPr lIns="0" tIns="0" rIns="0" bIns="0" anchor="ctr" anchorCtr="0">
            <a:normAutofit/>
          </a:bodyPr>
          <a:lstStyle>
            <a:lvl1pPr marL="0" indent="0" algn="ctr" defTabSz="685800" rtl="0" eaLnBrk="1" latinLnBrk="0" hangingPunct="1">
              <a:lnSpc>
                <a:spcPct val="90000"/>
              </a:lnSpc>
              <a:spcBef>
                <a:spcPts val="0"/>
              </a:spcBef>
              <a:buFont typeface="Arial" panose="020B0604020202020204" pitchFamily="34" charset="0"/>
              <a:buNone/>
              <a:defRPr sz="1850" b="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388" b="1" i="0" u="none" strike="noStrike" kern="1200" cap="none" spc="0" normalizeH="0" baseline="0" noProof="0" dirty="0">
                <a:ln>
                  <a:noFill/>
                </a:ln>
                <a:solidFill>
                  <a:srgbClr val="FFFFFF"/>
                </a:solidFill>
                <a:effectLst/>
                <a:uLnTx/>
                <a:uFillTx/>
                <a:latin typeface="Arial Narrow"/>
                <a:ea typeface="+mn-ea"/>
                <a:cs typeface="+mn-cs"/>
              </a:rPr>
              <a:t>EVERY</a:t>
            </a:r>
            <a:br>
              <a:rPr kumimoji="0" lang="en-US" sz="1388" b="1" i="0" u="none" strike="noStrike" kern="1200" cap="none" spc="0" normalizeH="0" baseline="0" noProof="0" dirty="0">
                <a:ln>
                  <a:noFill/>
                </a:ln>
                <a:solidFill>
                  <a:srgbClr val="FFFFFF"/>
                </a:solidFill>
                <a:effectLst/>
                <a:uLnTx/>
                <a:uFillTx/>
                <a:latin typeface="Arial Narrow"/>
                <a:ea typeface="+mn-ea"/>
                <a:cs typeface="+mn-cs"/>
              </a:rPr>
            </a:br>
            <a:r>
              <a:rPr kumimoji="0" lang="en-US" sz="1388" b="1" i="0" u="none" strike="noStrike" kern="1200" cap="none" spc="0" normalizeH="0" baseline="0" noProof="0" dirty="0">
                <a:ln>
                  <a:noFill/>
                </a:ln>
                <a:solidFill>
                  <a:srgbClr val="FFFFFF"/>
                </a:solidFill>
                <a:effectLst/>
                <a:uLnTx/>
                <a:uFillTx/>
                <a:latin typeface="Arial Narrow"/>
                <a:ea typeface="+mn-ea"/>
                <a:cs typeface="+mn-cs"/>
              </a:rPr>
              <a:t>MINUTE</a:t>
            </a:r>
          </a:p>
        </p:txBody>
      </p:sp>
      <p:sp>
        <p:nvSpPr>
          <p:cNvPr id="315" name="Text Placeholder 19">
            <a:extLst>
              <a:ext uri="{FF2B5EF4-FFF2-40B4-BE49-F238E27FC236}">
                <a16:creationId xmlns:a16="http://schemas.microsoft.com/office/drawing/2014/main" id="{E0F15F7E-3445-45E7-9615-E7C0B42F16D8}"/>
              </a:ext>
            </a:extLst>
          </p:cNvPr>
          <p:cNvSpPr txBox="1">
            <a:spLocks/>
          </p:cNvSpPr>
          <p:nvPr/>
        </p:nvSpPr>
        <p:spPr>
          <a:xfrm>
            <a:off x="1911496" y="3927809"/>
            <a:ext cx="1773816" cy="517532"/>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300"/>
              </a:spcBef>
            </a:pPr>
            <a:r>
              <a:rPr lang="en-US" sz="1500" dirty="0">
                <a:solidFill>
                  <a:srgbClr val="F7931E"/>
                </a:solidFill>
                <a:latin typeface="Tahoma"/>
              </a:rPr>
              <a:t>ALL SOCIAL MEDIA</a:t>
            </a:r>
          </a:p>
          <a:p>
            <a:pPr>
              <a:spcBef>
                <a:spcPts val="300"/>
              </a:spcBef>
            </a:pPr>
            <a:r>
              <a:rPr lang="en-US" sz="1500" dirty="0">
                <a:solidFill>
                  <a:srgbClr val="F7931E"/>
                </a:solidFill>
                <a:latin typeface="Tahoma"/>
              </a:rPr>
              <a:t>IN ONE PLACE</a:t>
            </a:r>
          </a:p>
        </p:txBody>
      </p:sp>
      <p:sp>
        <p:nvSpPr>
          <p:cNvPr id="316" name="Text Placeholder 19">
            <a:extLst>
              <a:ext uri="{FF2B5EF4-FFF2-40B4-BE49-F238E27FC236}">
                <a16:creationId xmlns:a16="http://schemas.microsoft.com/office/drawing/2014/main" id="{3B3234EC-D624-46AF-B8A7-18FFBA241FCA}"/>
              </a:ext>
            </a:extLst>
          </p:cNvPr>
          <p:cNvSpPr txBox="1">
            <a:spLocks/>
          </p:cNvSpPr>
          <p:nvPr/>
        </p:nvSpPr>
        <p:spPr>
          <a:xfrm>
            <a:off x="1915991" y="4447788"/>
            <a:ext cx="1420562" cy="1619693"/>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solidFill>
                  <a:srgbClr val="15C2FF"/>
                </a:solidFill>
                <a:latin typeface="Arial Narrow"/>
              </a:rPr>
              <a:t>Facebook, Twitter, LinkedIn, Instagram, Pinterest, Reddit, Snapchat, TikTok, MeetUp, Nexdoor, Whisper, Tumblr,Digg, YouTube, Yelp, Flickr, LiveJornal, Goodreads, Qzone, WhatsApp…</a:t>
            </a:r>
          </a:p>
        </p:txBody>
      </p:sp>
      <p:sp>
        <p:nvSpPr>
          <p:cNvPr id="319" name="Text Placeholder 19">
            <a:extLst>
              <a:ext uri="{FF2B5EF4-FFF2-40B4-BE49-F238E27FC236}">
                <a16:creationId xmlns:a16="http://schemas.microsoft.com/office/drawing/2014/main" id="{7963BA6F-616E-4AF0-A143-C66051AB947D}"/>
              </a:ext>
            </a:extLst>
          </p:cNvPr>
          <p:cNvSpPr txBox="1">
            <a:spLocks/>
          </p:cNvSpPr>
          <p:nvPr/>
        </p:nvSpPr>
        <p:spPr>
          <a:xfrm>
            <a:off x="5715119" y="6172782"/>
            <a:ext cx="315900" cy="318600"/>
          </a:xfrm>
          <a:prstGeom prst="ellipse">
            <a:avLst/>
          </a:prstGeom>
          <a:solidFill>
            <a:srgbClr val="0071BC">
              <a:alpha val="20000"/>
            </a:srgb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825" b="0" i="0" u="none" strike="noStrike" kern="1200" cap="none" spc="0" normalizeH="0" baseline="0" noProof="0" dirty="0">
                <a:ln>
                  <a:noFill/>
                </a:ln>
                <a:solidFill>
                  <a:srgbClr val="FFFFFF"/>
                </a:solidFill>
                <a:effectLst/>
                <a:uLnTx/>
                <a:uFillTx/>
                <a:latin typeface="Tahoma"/>
                <a:ea typeface="+mn-ea"/>
                <a:cs typeface="+mn-cs"/>
              </a:rPr>
              <a:t>12%</a:t>
            </a:r>
          </a:p>
        </p:txBody>
      </p:sp>
      <p:sp>
        <p:nvSpPr>
          <p:cNvPr id="320" name="Text Placeholder 19">
            <a:extLst>
              <a:ext uri="{FF2B5EF4-FFF2-40B4-BE49-F238E27FC236}">
                <a16:creationId xmlns:a16="http://schemas.microsoft.com/office/drawing/2014/main" id="{69F7D943-9A2A-474D-91EB-1DBDA20FC2B7}"/>
              </a:ext>
            </a:extLst>
          </p:cNvPr>
          <p:cNvSpPr txBox="1">
            <a:spLocks/>
          </p:cNvSpPr>
          <p:nvPr/>
        </p:nvSpPr>
        <p:spPr>
          <a:xfrm>
            <a:off x="6428166" y="6172782"/>
            <a:ext cx="315900" cy="318600"/>
          </a:xfrm>
          <a:prstGeom prst="ellipse">
            <a:avLst/>
          </a:prstGeom>
          <a:solidFill>
            <a:srgbClr val="F15A24">
              <a:alpha val="20000"/>
            </a:srgb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825" b="0" i="0" u="none" strike="noStrike" kern="1200" cap="none" spc="0" normalizeH="0" baseline="0" noProof="0" dirty="0">
                <a:ln>
                  <a:noFill/>
                </a:ln>
                <a:solidFill>
                  <a:srgbClr val="FFFFFF"/>
                </a:solidFill>
                <a:effectLst/>
                <a:uLnTx/>
                <a:uFillTx/>
                <a:latin typeface="Tahoma"/>
                <a:ea typeface="+mn-ea"/>
                <a:cs typeface="+mn-cs"/>
              </a:rPr>
              <a:t>34%</a:t>
            </a:r>
          </a:p>
        </p:txBody>
      </p:sp>
      <p:sp>
        <p:nvSpPr>
          <p:cNvPr id="321" name="Text Placeholder 19">
            <a:extLst>
              <a:ext uri="{FF2B5EF4-FFF2-40B4-BE49-F238E27FC236}">
                <a16:creationId xmlns:a16="http://schemas.microsoft.com/office/drawing/2014/main" id="{5B09BA93-A2DC-4E7C-A9EE-A2DAD8067B90}"/>
              </a:ext>
            </a:extLst>
          </p:cNvPr>
          <p:cNvSpPr txBox="1">
            <a:spLocks/>
          </p:cNvSpPr>
          <p:nvPr/>
        </p:nvSpPr>
        <p:spPr>
          <a:xfrm>
            <a:off x="7141213" y="6172782"/>
            <a:ext cx="315900" cy="318600"/>
          </a:xfrm>
          <a:prstGeom prst="ellipse">
            <a:avLst/>
          </a:prstGeom>
          <a:solidFill>
            <a:srgbClr val="0071BC">
              <a:alpha val="20000"/>
            </a:srgb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825" b="0" i="0" u="none" strike="noStrike" kern="1200" cap="none" spc="0" normalizeH="0" baseline="0" noProof="0" dirty="0">
                <a:ln>
                  <a:noFill/>
                </a:ln>
                <a:solidFill>
                  <a:srgbClr val="FFFFFF"/>
                </a:solidFill>
                <a:effectLst/>
                <a:uLnTx/>
                <a:uFillTx/>
                <a:latin typeface="Tahoma"/>
                <a:ea typeface="+mn-ea"/>
                <a:cs typeface="+mn-cs"/>
              </a:rPr>
              <a:t>56%</a:t>
            </a:r>
          </a:p>
        </p:txBody>
      </p:sp>
      <p:sp>
        <p:nvSpPr>
          <p:cNvPr id="322" name="Text Placeholder 19">
            <a:extLst>
              <a:ext uri="{FF2B5EF4-FFF2-40B4-BE49-F238E27FC236}">
                <a16:creationId xmlns:a16="http://schemas.microsoft.com/office/drawing/2014/main" id="{D61D2DEF-E4F0-4301-A88D-E478C4454DDF}"/>
              </a:ext>
            </a:extLst>
          </p:cNvPr>
          <p:cNvSpPr txBox="1">
            <a:spLocks/>
          </p:cNvSpPr>
          <p:nvPr/>
        </p:nvSpPr>
        <p:spPr>
          <a:xfrm>
            <a:off x="10283892" y="5162551"/>
            <a:ext cx="1813344" cy="35554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F7931E"/>
                </a:solidFill>
                <a:effectLst/>
                <a:uLnTx/>
                <a:uFillTx/>
                <a:latin typeface="Tahoma"/>
                <a:ea typeface="+mn-ea"/>
                <a:cs typeface="+mn-cs"/>
              </a:rPr>
              <a:t>Project Manager:</a:t>
            </a:r>
          </a:p>
        </p:txBody>
      </p:sp>
      <p:sp>
        <p:nvSpPr>
          <p:cNvPr id="323" name="Text Placeholder 19">
            <a:extLst>
              <a:ext uri="{FF2B5EF4-FFF2-40B4-BE49-F238E27FC236}">
                <a16:creationId xmlns:a16="http://schemas.microsoft.com/office/drawing/2014/main" id="{12BE6EA8-D749-4931-BE55-79C515FEEEE3}"/>
              </a:ext>
            </a:extLst>
          </p:cNvPr>
          <p:cNvSpPr txBox="1">
            <a:spLocks/>
          </p:cNvSpPr>
          <p:nvPr/>
        </p:nvSpPr>
        <p:spPr>
          <a:xfrm>
            <a:off x="10283892" y="5518094"/>
            <a:ext cx="1813344" cy="761999"/>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latin typeface="Arial Narrow"/>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326" name="Picture Placeholder 48" descr="thumbs up icon">
            <a:extLst>
              <a:ext uri="{FF2B5EF4-FFF2-40B4-BE49-F238E27FC236}">
                <a16:creationId xmlns:a16="http://schemas.microsoft.com/office/drawing/2014/main" id="{2E8C21F9-6412-4E95-A734-040A72004F48}"/>
              </a:ext>
            </a:extLst>
          </p:cNvPr>
          <p:cNvSpPr txBox="1">
            <a:spLocks/>
          </p:cNvSpPr>
          <p:nvPr/>
        </p:nvSpPr>
        <p:spPr>
          <a:xfrm>
            <a:off x="4762251" y="2139238"/>
            <a:ext cx="289624" cy="289624"/>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375" dirty="0">
              <a:solidFill>
                <a:srgbClr val="0071BC"/>
              </a:solidFill>
              <a:latin typeface="Arial Narrow"/>
            </a:endParaRPr>
          </a:p>
        </p:txBody>
      </p:sp>
      <p:sp>
        <p:nvSpPr>
          <p:cNvPr id="327" name="Picture Placeholder 48" descr="camera icon">
            <a:extLst>
              <a:ext uri="{FF2B5EF4-FFF2-40B4-BE49-F238E27FC236}">
                <a16:creationId xmlns:a16="http://schemas.microsoft.com/office/drawing/2014/main" id="{9C5A0911-5A8B-4B0A-B374-16DC7EC20EDB}"/>
              </a:ext>
            </a:extLst>
          </p:cNvPr>
          <p:cNvSpPr txBox="1">
            <a:spLocks/>
          </p:cNvSpPr>
          <p:nvPr/>
        </p:nvSpPr>
        <p:spPr>
          <a:xfrm>
            <a:off x="5018234" y="3325443"/>
            <a:ext cx="289624" cy="289624"/>
          </a:xfrm>
          <a:prstGeom prst="ellipse">
            <a:avLst/>
          </a:prstGeom>
          <a:blipFill>
            <a:blip r:embed="rId2">
              <a:extLst>
                <a:ext uri="{96DAC541-7B7A-43D3-8B79-37D633B846F1}">
                  <asvg:svgBlip xmlns:asvg="http://schemas.microsoft.com/office/drawing/2016/SVG/main" r:embed="rId3"/>
                </a:ext>
              </a:extLst>
            </a:blip>
            <a:stretch>
              <a:fillRect l="17711" t="21592" r="17711" b="23158"/>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375" dirty="0">
              <a:solidFill>
                <a:srgbClr val="0071BC"/>
              </a:solidFill>
              <a:latin typeface="Arial Narrow"/>
            </a:endParaRPr>
          </a:p>
        </p:txBody>
      </p:sp>
      <p:sp>
        <p:nvSpPr>
          <p:cNvPr id="328" name="Picture Placeholder 48" descr="speech bubble icon">
            <a:extLst>
              <a:ext uri="{FF2B5EF4-FFF2-40B4-BE49-F238E27FC236}">
                <a16:creationId xmlns:a16="http://schemas.microsoft.com/office/drawing/2014/main" id="{D88B0216-B345-4C5D-8B42-4243482D6BED}"/>
              </a:ext>
            </a:extLst>
          </p:cNvPr>
          <p:cNvSpPr txBox="1">
            <a:spLocks/>
          </p:cNvSpPr>
          <p:nvPr/>
        </p:nvSpPr>
        <p:spPr>
          <a:xfrm>
            <a:off x="6089139" y="3436579"/>
            <a:ext cx="378000" cy="378000"/>
          </a:xfrm>
          <a:prstGeom prst="ellipse">
            <a:avLst/>
          </a:prstGeom>
          <a:blipFill>
            <a:blip r:embed="rId4">
              <a:extLst>
                <a:ext uri="{96DAC541-7B7A-43D3-8B79-37D633B846F1}">
                  <asvg:svgBlip xmlns:asvg="http://schemas.microsoft.com/office/drawing/2016/SVG/main" r:embed="rId5"/>
                </a:ext>
              </a:extLst>
            </a:blip>
            <a:srcRect/>
            <a:stretch>
              <a:fillRect l="14668" t="17509" r="11900" b="19665"/>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375" dirty="0">
              <a:solidFill>
                <a:srgbClr val="0071BC"/>
              </a:solidFill>
              <a:latin typeface="Arial Narrow"/>
            </a:endParaRPr>
          </a:p>
        </p:txBody>
      </p:sp>
      <p:sp>
        <p:nvSpPr>
          <p:cNvPr id="329" name="Picture Placeholder 48" descr="email icon">
            <a:extLst>
              <a:ext uri="{FF2B5EF4-FFF2-40B4-BE49-F238E27FC236}">
                <a16:creationId xmlns:a16="http://schemas.microsoft.com/office/drawing/2014/main" id="{9DC89851-3911-4DA5-82D0-B3B21A395758}"/>
              </a:ext>
            </a:extLst>
          </p:cNvPr>
          <p:cNvSpPr txBox="1">
            <a:spLocks/>
          </p:cNvSpPr>
          <p:nvPr/>
        </p:nvSpPr>
        <p:spPr>
          <a:xfrm>
            <a:off x="7208139" y="3233835"/>
            <a:ext cx="289624" cy="289624"/>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375" dirty="0">
              <a:solidFill>
                <a:srgbClr val="0071BC"/>
              </a:solidFill>
              <a:latin typeface="Arial Narrow"/>
            </a:endParaRPr>
          </a:p>
        </p:txBody>
      </p:sp>
      <p:sp>
        <p:nvSpPr>
          <p:cNvPr id="330" name="Picture Placeholder 48" descr="pen in box icon">
            <a:extLst>
              <a:ext uri="{FF2B5EF4-FFF2-40B4-BE49-F238E27FC236}">
                <a16:creationId xmlns:a16="http://schemas.microsoft.com/office/drawing/2014/main" id="{45A473D7-9F07-4EEB-AE7C-BB954FF7C0F2}"/>
              </a:ext>
            </a:extLst>
          </p:cNvPr>
          <p:cNvSpPr txBox="1">
            <a:spLocks/>
          </p:cNvSpPr>
          <p:nvPr/>
        </p:nvSpPr>
        <p:spPr>
          <a:xfrm>
            <a:off x="7341997" y="2192412"/>
            <a:ext cx="378000" cy="378000"/>
          </a:xfrm>
          <a:prstGeom prst="ellipse">
            <a:avLst/>
          </a:prstGeom>
          <a:blipFill>
            <a:blip r:embed="rId6">
              <a:extLst>
                <a:ext uri="{96DAC541-7B7A-43D3-8B79-37D633B846F1}">
                  <asvg:svgBlip xmlns:asvg="http://schemas.microsoft.com/office/drawing/2016/SVG/main" r:embed="rId7"/>
                </a:ext>
              </a:extLst>
            </a:blip>
            <a:srcRect/>
            <a:stretch>
              <a:fillRect l="22990" t="19938" r="16926" b="22590"/>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375" dirty="0">
              <a:solidFill>
                <a:srgbClr val="0071BC"/>
              </a:solidFill>
              <a:latin typeface="Arial Narrow"/>
            </a:endParaRPr>
          </a:p>
        </p:txBody>
      </p:sp>
      <p:sp>
        <p:nvSpPr>
          <p:cNvPr id="331" name="Picture Placeholder 48" descr="magnifying glass icon">
            <a:extLst>
              <a:ext uri="{FF2B5EF4-FFF2-40B4-BE49-F238E27FC236}">
                <a16:creationId xmlns:a16="http://schemas.microsoft.com/office/drawing/2014/main" id="{289F08F7-CC28-4B5C-B107-4A7F928F6D75}"/>
              </a:ext>
            </a:extLst>
          </p:cNvPr>
          <p:cNvSpPr txBox="1">
            <a:spLocks/>
          </p:cNvSpPr>
          <p:nvPr/>
        </p:nvSpPr>
        <p:spPr>
          <a:xfrm>
            <a:off x="6334929" y="1974224"/>
            <a:ext cx="289624" cy="289624"/>
          </a:xfrm>
          <a:prstGeom prst="ellipse">
            <a:avLst/>
          </a:prstGeom>
          <a:blipFill>
            <a:blip r:embed="rId8">
              <a:extLst>
                <a:ext uri="{96DAC541-7B7A-43D3-8B79-37D633B846F1}">
                  <asvg:svgBlip xmlns:asvg="http://schemas.microsoft.com/office/drawing/2016/SVG/main" r:embed="rId9"/>
                </a:ext>
              </a:extLst>
            </a:blip>
            <a:srcRect/>
            <a:stretch>
              <a:fillRect l="17116" t="16888" r="13222" b="16477"/>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375" dirty="0">
              <a:solidFill>
                <a:srgbClr val="0071BC"/>
              </a:solidFill>
              <a:latin typeface="Arial Narrow"/>
            </a:endParaRPr>
          </a:p>
        </p:txBody>
      </p:sp>
      <p:grpSp>
        <p:nvGrpSpPr>
          <p:cNvPr id="332" name="Group 331">
            <a:extLst>
              <a:ext uri="{FF2B5EF4-FFF2-40B4-BE49-F238E27FC236}">
                <a16:creationId xmlns:a16="http://schemas.microsoft.com/office/drawing/2014/main" id="{02D954C1-1798-46BB-8103-A3911A7A16B6}"/>
              </a:ext>
              <a:ext uri="{C183D7F6-B498-43B3-948B-1728B52AA6E4}">
                <adec:decorative xmlns:adec="http://schemas.microsoft.com/office/drawing/2017/decorative" val="1"/>
              </a:ext>
            </a:extLst>
          </p:cNvPr>
          <p:cNvGrpSpPr/>
          <p:nvPr/>
        </p:nvGrpSpPr>
        <p:grpSpPr>
          <a:xfrm>
            <a:off x="3700104" y="1706554"/>
            <a:ext cx="5156871" cy="4918117"/>
            <a:chOff x="0" y="2165991"/>
            <a:chExt cx="6875840" cy="6557489"/>
          </a:xfrm>
        </p:grpSpPr>
        <p:pic>
          <p:nvPicPr>
            <p:cNvPr id="333" name="Graphic 332" descr="decorative elemenets">
              <a:extLst>
                <a:ext uri="{FF2B5EF4-FFF2-40B4-BE49-F238E27FC236}">
                  <a16:creationId xmlns:a16="http://schemas.microsoft.com/office/drawing/2014/main" id="{7B8D0A53-7535-47E3-945B-C4F3466C52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52458" y="2625557"/>
              <a:ext cx="3582000" cy="2093704"/>
            </a:xfrm>
            <a:prstGeom prst="rect">
              <a:avLst/>
            </a:prstGeom>
          </p:spPr>
        </p:pic>
        <p:pic>
          <p:nvPicPr>
            <p:cNvPr id="334" name="Straight Connector 1" descr="decorative elemenets">
              <a:extLst>
                <a:ext uri="{FF2B5EF4-FFF2-40B4-BE49-F238E27FC236}">
                  <a16:creationId xmlns:a16="http://schemas.microsoft.com/office/drawing/2014/main" id="{985324DD-F696-48E3-9639-605F925CD5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149357" y="2818273"/>
              <a:ext cx="1411202" cy="1461600"/>
            </a:xfrm>
            <a:prstGeom prst="rect">
              <a:avLst/>
            </a:prstGeom>
          </p:spPr>
        </p:pic>
        <p:pic>
          <p:nvPicPr>
            <p:cNvPr id="335" name="Graphic 334" descr="decorative elemenets">
              <a:extLst>
                <a:ext uri="{FF2B5EF4-FFF2-40B4-BE49-F238E27FC236}">
                  <a16:creationId xmlns:a16="http://schemas.microsoft.com/office/drawing/2014/main" id="{A036C739-04C9-4D64-BF1E-30186C9C426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0" y="2228946"/>
              <a:ext cx="6875840" cy="2846956"/>
            </a:xfrm>
            <a:prstGeom prst="rect">
              <a:avLst/>
            </a:prstGeom>
          </p:spPr>
        </p:pic>
        <p:pic>
          <p:nvPicPr>
            <p:cNvPr id="336" name="Graphic 35" descr="decorative elemenets">
              <a:extLst>
                <a:ext uri="{FF2B5EF4-FFF2-40B4-BE49-F238E27FC236}">
                  <a16:creationId xmlns:a16="http://schemas.microsoft.com/office/drawing/2014/main" id="{F012621F-D0E9-4A06-9D66-6F285763CF4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26433" y="2193738"/>
              <a:ext cx="5886000" cy="2904944"/>
            </a:xfrm>
            <a:prstGeom prst="rect">
              <a:avLst/>
            </a:prstGeom>
          </p:spPr>
        </p:pic>
        <p:pic>
          <p:nvPicPr>
            <p:cNvPr id="337" name="Straight Connector 2" descr="decorative elemenets">
              <a:extLst>
                <a:ext uri="{FF2B5EF4-FFF2-40B4-BE49-F238E27FC236}">
                  <a16:creationId xmlns:a16="http://schemas.microsoft.com/office/drawing/2014/main" id="{7AC41F35-4D24-4481-8527-D511D095520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711708" y="4484354"/>
              <a:ext cx="912000" cy="216000"/>
            </a:xfrm>
            <a:prstGeom prst="rect">
              <a:avLst/>
            </a:prstGeom>
          </p:spPr>
        </p:pic>
        <p:sp>
          <p:nvSpPr>
            <p:cNvPr id="338" name="Oval 337" descr="decorative elemenets">
              <a:extLst>
                <a:ext uri="{FF2B5EF4-FFF2-40B4-BE49-F238E27FC236}">
                  <a16:creationId xmlns:a16="http://schemas.microsoft.com/office/drawing/2014/main" id="{965AE1B1-108E-47EA-9E33-4B099D3712C4}"/>
                </a:ext>
              </a:extLst>
            </p:cNvPr>
            <p:cNvSpPr/>
            <p:nvPr/>
          </p:nvSpPr>
          <p:spPr>
            <a:xfrm>
              <a:off x="4445957" y="7980561"/>
              <a:ext cx="705600" cy="705600"/>
            </a:xfrm>
            <a:prstGeom prst="ellipse">
              <a:avLst/>
            </a:prstGeom>
            <a:noFill/>
            <a:ln w="19050" cap="flat" cmpd="sng" algn="ctr">
              <a:solidFill>
                <a:srgbClr val="0071BC"/>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pic>
          <p:nvPicPr>
            <p:cNvPr id="339" name="Graphic 338" descr="decorative elemenets">
              <a:extLst>
                <a:ext uri="{FF2B5EF4-FFF2-40B4-BE49-F238E27FC236}">
                  <a16:creationId xmlns:a16="http://schemas.microsoft.com/office/drawing/2014/main" id="{6CA5E26D-6E85-4895-9C69-7E08E7EE30A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414586" y="7942280"/>
              <a:ext cx="768600" cy="781200"/>
            </a:xfrm>
            <a:prstGeom prst="rect">
              <a:avLst/>
            </a:prstGeom>
          </p:spPr>
        </p:pic>
        <p:sp>
          <p:nvSpPr>
            <p:cNvPr id="341" name="Oval 340" descr="decorative elemenets">
              <a:extLst>
                <a:ext uri="{FF2B5EF4-FFF2-40B4-BE49-F238E27FC236}">
                  <a16:creationId xmlns:a16="http://schemas.microsoft.com/office/drawing/2014/main" id="{21E78A30-0EEB-4351-8CB6-3F599F40A208}"/>
                </a:ext>
              </a:extLst>
            </p:cNvPr>
            <p:cNvSpPr/>
            <p:nvPr/>
          </p:nvSpPr>
          <p:spPr>
            <a:xfrm>
              <a:off x="2544498" y="7980561"/>
              <a:ext cx="705600" cy="705600"/>
            </a:xfrm>
            <a:prstGeom prst="ellipse">
              <a:avLst/>
            </a:prstGeom>
            <a:noFill/>
            <a:ln w="19050" cap="flat" cmpd="sng" algn="ctr">
              <a:solidFill>
                <a:srgbClr val="0071BC"/>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pic>
          <p:nvPicPr>
            <p:cNvPr id="342" name="Graphic 341" descr="decorative elemenets">
              <a:extLst>
                <a:ext uri="{FF2B5EF4-FFF2-40B4-BE49-F238E27FC236}">
                  <a16:creationId xmlns:a16="http://schemas.microsoft.com/office/drawing/2014/main" id="{187E1C8B-B011-4E1B-888F-C0FD1A63412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841253" y="7942280"/>
              <a:ext cx="446400" cy="344366"/>
            </a:xfrm>
            <a:prstGeom prst="rect">
              <a:avLst/>
            </a:prstGeom>
          </p:spPr>
        </p:pic>
        <p:sp>
          <p:nvSpPr>
            <p:cNvPr id="343" name="Oval 342" descr="decorative elemenets">
              <a:extLst>
                <a:ext uri="{FF2B5EF4-FFF2-40B4-BE49-F238E27FC236}">
                  <a16:creationId xmlns:a16="http://schemas.microsoft.com/office/drawing/2014/main" id="{2CC85BAF-103A-4BFD-B742-B0EE83E717C2}"/>
                </a:ext>
              </a:extLst>
            </p:cNvPr>
            <p:cNvSpPr/>
            <p:nvPr/>
          </p:nvSpPr>
          <p:spPr>
            <a:xfrm>
              <a:off x="3496493" y="7980561"/>
              <a:ext cx="705600" cy="705600"/>
            </a:xfrm>
            <a:prstGeom prst="ellipse">
              <a:avLst/>
            </a:prstGeom>
            <a:noFill/>
            <a:ln w="19050" cap="flat" cmpd="sng" algn="ctr">
              <a:solidFill>
                <a:srgbClr val="F15A2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pic>
          <p:nvPicPr>
            <p:cNvPr id="344" name="Graphic 343" descr="decorative elemenets">
              <a:extLst>
                <a:ext uri="{FF2B5EF4-FFF2-40B4-BE49-F238E27FC236}">
                  <a16:creationId xmlns:a16="http://schemas.microsoft.com/office/drawing/2014/main" id="{EFE39EDA-4E0A-46E0-9D93-426BB71E274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790954" y="7942280"/>
              <a:ext cx="446164" cy="777600"/>
            </a:xfrm>
            <a:prstGeom prst="rect">
              <a:avLst/>
            </a:prstGeom>
          </p:spPr>
        </p:pic>
        <p:sp>
          <p:nvSpPr>
            <p:cNvPr id="345" name="Oval 344" descr="decorative elemenets">
              <a:extLst>
                <a:ext uri="{FF2B5EF4-FFF2-40B4-BE49-F238E27FC236}">
                  <a16:creationId xmlns:a16="http://schemas.microsoft.com/office/drawing/2014/main" id="{9E0A8632-93F2-4FD8-BBA5-805424920B30}"/>
                </a:ext>
              </a:extLst>
            </p:cNvPr>
            <p:cNvSpPr/>
            <p:nvPr/>
          </p:nvSpPr>
          <p:spPr>
            <a:xfrm>
              <a:off x="361632" y="2165991"/>
              <a:ext cx="140400" cy="140400"/>
            </a:xfrm>
            <a:prstGeom prst="ellipse">
              <a:avLst/>
            </a:prstGeom>
            <a:solidFill>
              <a:srgbClr val="F793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46" name="Oval 345" descr="decorative elemenets">
              <a:extLst>
                <a:ext uri="{FF2B5EF4-FFF2-40B4-BE49-F238E27FC236}">
                  <a16:creationId xmlns:a16="http://schemas.microsoft.com/office/drawing/2014/main" id="{9C0E9A0C-5686-4ADD-9B14-B13ECC831FF4}"/>
                </a:ext>
              </a:extLst>
            </p:cNvPr>
            <p:cNvSpPr/>
            <p:nvPr/>
          </p:nvSpPr>
          <p:spPr>
            <a:xfrm>
              <a:off x="555998" y="5017083"/>
              <a:ext cx="140400" cy="140400"/>
            </a:xfrm>
            <a:prstGeom prst="ellipse">
              <a:avLst/>
            </a:prstGeom>
            <a:solidFill>
              <a:srgbClr val="F793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47" name="Oval 346" descr="decorative elemenets">
              <a:extLst>
                <a:ext uri="{FF2B5EF4-FFF2-40B4-BE49-F238E27FC236}">
                  <a16:creationId xmlns:a16="http://schemas.microsoft.com/office/drawing/2014/main" id="{B6E57A39-D81B-479C-A3DC-156A157B6663}"/>
                </a:ext>
              </a:extLst>
            </p:cNvPr>
            <p:cNvSpPr/>
            <p:nvPr/>
          </p:nvSpPr>
          <p:spPr>
            <a:xfrm>
              <a:off x="1186647" y="4032332"/>
              <a:ext cx="140400" cy="140400"/>
            </a:xfrm>
            <a:prstGeom prst="ellipse">
              <a:avLst/>
            </a:prstGeom>
            <a:solidFill>
              <a:srgbClr val="F793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48" name="Oval 347" descr="decorative elemenets">
              <a:extLst>
                <a:ext uri="{FF2B5EF4-FFF2-40B4-BE49-F238E27FC236}">
                  <a16:creationId xmlns:a16="http://schemas.microsoft.com/office/drawing/2014/main" id="{A9AEEFA5-EBEC-45D9-AAAB-34C1A6DFAE38}"/>
                </a:ext>
              </a:extLst>
            </p:cNvPr>
            <p:cNvSpPr/>
            <p:nvPr/>
          </p:nvSpPr>
          <p:spPr>
            <a:xfrm>
              <a:off x="2653026" y="2221469"/>
              <a:ext cx="140400" cy="140400"/>
            </a:xfrm>
            <a:prstGeom prst="ellipse">
              <a:avLst/>
            </a:prstGeom>
            <a:solidFill>
              <a:srgbClr val="F793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49" name="Oval 348" descr="decorative elemenets">
              <a:extLst>
                <a:ext uri="{FF2B5EF4-FFF2-40B4-BE49-F238E27FC236}">
                  <a16:creationId xmlns:a16="http://schemas.microsoft.com/office/drawing/2014/main" id="{2791B7F3-7FB5-4B6B-BABA-1F9DF3E89C7F}"/>
                </a:ext>
              </a:extLst>
            </p:cNvPr>
            <p:cNvSpPr/>
            <p:nvPr/>
          </p:nvSpPr>
          <p:spPr>
            <a:xfrm>
              <a:off x="5478103" y="2236431"/>
              <a:ext cx="140400" cy="140400"/>
            </a:xfrm>
            <a:prstGeom prst="ellipse">
              <a:avLst/>
            </a:prstGeom>
            <a:solidFill>
              <a:srgbClr val="F793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50" name="Oval 349" descr="decorative elemenets">
              <a:extLst>
                <a:ext uri="{FF2B5EF4-FFF2-40B4-BE49-F238E27FC236}">
                  <a16:creationId xmlns:a16="http://schemas.microsoft.com/office/drawing/2014/main" id="{FF8D61AD-661F-4D68-96AD-483F6C23D95F}"/>
                </a:ext>
              </a:extLst>
            </p:cNvPr>
            <p:cNvSpPr/>
            <p:nvPr/>
          </p:nvSpPr>
          <p:spPr>
            <a:xfrm>
              <a:off x="4292674" y="5027854"/>
              <a:ext cx="140400" cy="140400"/>
            </a:xfrm>
            <a:prstGeom prst="ellipse">
              <a:avLst/>
            </a:prstGeom>
            <a:solidFill>
              <a:srgbClr val="F793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51" name="Oval 350" descr="decorative elemenets">
              <a:extLst>
                <a:ext uri="{FF2B5EF4-FFF2-40B4-BE49-F238E27FC236}">
                  <a16:creationId xmlns:a16="http://schemas.microsoft.com/office/drawing/2014/main" id="{DE7B1D33-96A4-4AFB-9903-A8D2D98B5416}"/>
                </a:ext>
              </a:extLst>
            </p:cNvPr>
            <p:cNvSpPr/>
            <p:nvPr/>
          </p:nvSpPr>
          <p:spPr>
            <a:xfrm>
              <a:off x="1171890" y="2498584"/>
              <a:ext cx="874800" cy="874800"/>
            </a:xfrm>
            <a:prstGeom prst="ellipse">
              <a:avLst/>
            </a:prstGeom>
            <a:solidFill>
              <a:srgbClr val="0071BC">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53" name="Oval 352" descr="decorative elemenets">
              <a:extLst>
                <a:ext uri="{FF2B5EF4-FFF2-40B4-BE49-F238E27FC236}">
                  <a16:creationId xmlns:a16="http://schemas.microsoft.com/office/drawing/2014/main" id="{DBA85CDF-BC05-4E11-BF7E-A0B118CF75D4}"/>
                </a:ext>
              </a:extLst>
            </p:cNvPr>
            <p:cNvSpPr/>
            <p:nvPr/>
          </p:nvSpPr>
          <p:spPr>
            <a:xfrm>
              <a:off x="1513200" y="4080191"/>
              <a:ext cx="874800" cy="874800"/>
            </a:xfrm>
            <a:prstGeom prst="ellipse">
              <a:avLst/>
            </a:prstGeom>
            <a:solidFill>
              <a:srgbClr val="0071BC">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54" name="Oval 353" descr="decorative elemenets">
              <a:extLst>
                <a:ext uri="{FF2B5EF4-FFF2-40B4-BE49-F238E27FC236}">
                  <a16:creationId xmlns:a16="http://schemas.microsoft.com/office/drawing/2014/main" id="{2BE6E8AE-D5E1-41C4-AB14-A6C34EBD1CB9}"/>
                </a:ext>
              </a:extLst>
            </p:cNvPr>
            <p:cNvSpPr/>
            <p:nvPr/>
          </p:nvSpPr>
          <p:spPr>
            <a:xfrm>
              <a:off x="1686000" y="4252991"/>
              <a:ext cx="529200" cy="529200"/>
            </a:xfrm>
            <a:prstGeom prst="ellipse">
              <a:avLst/>
            </a:prstGeom>
            <a:solidFill>
              <a:srgbClr val="29ABE2"/>
            </a:solidFill>
            <a:ln w="1016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55" name="Oval 354" descr="decorative elemenets">
              <a:extLst>
                <a:ext uri="{FF2B5EF4-FFF2-40B4-BE49-F238E27FC236}">
                  <a16:creationId xmlns:a16="http://schemas.microsoft.com/office/drawing/2014/main" id="{41176840-0BCB-4D18-9A26-12AE799EF1E6}"/>
                </a:ext>
              </a:extLst>
            </p:cNvPr>
            <p:cNvSpPr/>
            <p:nvPr/>
          </p:nvSpPr>
          <p:spPr>
            <a:xfrm>
              <a:off x="3268793" y="2278565"/>
              <a:ext cx="874800" cy="874800"/>
            </a:xfrm>
            <a:prstGeom prst="ellipse">
              <a:avLst/>
            </a:prstGeom>
            <a:solidFill>
              <a:srgbClr val="0071BC">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57" name="Oval 356" descr="decorative elemenets">
              <a:extLst>
                <a:ext uri="{FF2B5EF4-FFF2-40B4-BE49-F238E27FC236}">
                  <a16:creationId xmlns:a16="http://schemas.microsoft.com/office/drawing/2014/main" id="{6AC2AA09-CA66-42FA-BD44-0AC08E65A183}"/>
                </a:ext>
              </a:extLst>
            </p:cNvPr>
            <p:cNvSpPr/>
            <p:nvPr/>
          </p:nvSpPr>
          <p:spPr>
            <a:xfrm>
              <a:off x="4433074" y="3958047"/>
              <a:ext cx="874800" cy="874800"/>
            </a:xfrm>
            <a:prstGeom prst="ellipse">
              <a:avLst/>
            </a:prstGeom>
            <a:solidFill>
              <a:srgbClr val="0071BC">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58" name="Oval 357" descr="decorative elemenets">
              <a:extLst>
                <a:ext uri="{FF2B5EF4-FFF2-40B4-BE49-F238E27FC236}">
                  <a16:creationId xmlns:a16="http://schemas.microsoft.com/office/drawing/2014/main" id="{609654E2-5702-42CB-8231-4A4A4253EE0F}"/>
                </a:ext>
              </a:extLst>
            </p:cNvPr>
            <p:cNvSpPr/>
            <p:nvPr/>
          </p:nvSpPr>
          <p:spPr>
            <a:xfrm>
              <a:off x="4605874" y="4130847"/>
              <a:ext cx="529200" cy="529200"/>
            </a:xfrm>
            <a:prstGeom prst="ellipse">
              <a:avLst/>
            </a:prstGeom>
            <a:solidFill>
              <a:srgbClr val="FFFFFF"/>
            </a:solidFill>
            <a:ln w="101600" cap="flat" cmpd="sng" algn="ctr">
              <a:solidFill>
                <a:srgbClr val="29ABE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59" name="Oval 358" descr="decorative elemenets">
              <a:extLst>
                <a:ext uri="{FF2B5EF4-FFF2-40B4-BE49-F238E27FC236}">
                  <a16:creationId xmlns:a16="http://schemas.microsoft.com/office/drawing/2014/main" id="{398B5899-9C67-4BF5-9A46-E19EE349874B}"/>
                </a:ext>
              </a:extLst>
            </p:cNvPr>
            <p:cNvSpPr/>
            <p:nvPr/>
          </p:nvSpPr>
          <p:spPr>
            <a:xfrm>
              <a:off x="6237617" y="4078860"/>
              <a:ext cx="140400" cy="140400"/>
            </a:xfrm>
            <a:prstGeom prst="ellipse">
              <a:avLst/>
            </a:prstGeom>
            <a:solidFill>
              <a:srgbClr val="F7931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60" name="Oval 359" descr="decorative elemenets">
              <a:extLst>
                <a:ext uri="{FF2B5EF4-FFF2-40B4-BE49-F238E27FC236}">
                  <a16:creationId xmlns:a16="http://schemas.microsoft.com/office/drawing/2014/main" id="{F579C90C-8789-47B1-A8BE-68EB4E043C39}"/>
                </a:ext>
              </a:extLst>
            </p:cNvPr>
            <p:cNvSpPr/>
            <p:nvPr/>
          </p:nvSpPr>
          <p:spPr>
            <a:xfrm>
              <a:off x="2296392" y="3118531"/>
              <a:ext cx="874800" cy="874800"/>
            </a:xfrm>
            <a:prstGeom prst="ellipse">
              <a:avLst/>
            </a:prstGeom>
            <a:solidFill>
              <a:srgbClr val="0071BC">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61" name="Oval 360" descr="decorative elemenets">
              <a:extLst>
                <a:ext uri="{FF2B5EF4-FFF2-40B4-BE49-F238E27FC236}">
                  <a16:creationId xmlns:a16="http://schemas.microsoft.com/office/drawing/2014/main" id="{706A13A2-0419-487E-A3BB-6093104F4491}"/>
                </a:ext>
              </a:extLst>
            </p:cNvPr>
            <p:cNvSpPr/>
            <p:nvPr/>
          </p:nvSpPr>
          <p:spPr>
            <a:xfrm>
              <a:off x="2469192" y="3291331"/>
              <a:ext cx="529200" cy="529200"/>
            </a:xfrm>
            <a:prstGeom prst="ellipse">
              <a:avLst/>
            </a:prstGeom>
            <a:solidFill>
              <a:srgbClr val="FF0000"/>
            </a:solidFill>
            <a:ln w="254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62" name="Oval 361" descr="decorative elemenets">
              <a:extLst>
                <a:ext uri="{FF2B5EF4-FFF2-40B4-BE49-F238E27FC236}">
                  <a16:creationId xmlns:a16="http://schemas.microsoft.com/office/drawing/2014/main" id="{C7D70D95-9A0B-49A9-91A9-A20AF36506F8}"/>
                </a:ext>
              </a:extLst>
            </p:cNvPr>
            <p:cNvSpPr/>
            <p:nvPr/>
          </p:nvSpPr>
          <p:spPr>
            <a:xfrm>
              <a:off x="4664422" y="2626537"/>
              <a:ext cx="874800" cy="874800"/>
            </a:xfrm>
            <a:prstGeom prst="ellipse">
              <a:avLst/>
            </a:prstGeom>
            <a:solidFill>
              <a:srgbClr val="0071BC">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sp>
          <p:nvSpPr>
            <p:cNvPr id="364" name="Oval 363" descr="decorative elemenets">
              <a:extLst>
                <a:ext uri="{FF2B5EF4-FFF2-40B4-BE49-F238E27FC236}">
                  <a16:creationId xmlns:a16="http://schemas.microsoft.com/office/drawing/2014/main" id="{C627F04D-C1C0-4230-BAA7-3C31DFB699A7}"/>
                </a:ext>
              </a:extLst>
            </p:cNvPr>
            <p:cNvSpPr/>
            <p:nvPr/>
          </p:nvSpPr>
          <p:spPr>
            <a:xfrm>
              <a:off x="2999992" y="4287291"/>
              <a:ext cx="874800" cy="874800"/>
            </a:xfrm>
            <a:prstGeom prst="ellipse">
              <a:avLst/>
            </a:prstGeom>
            <a:solidFill>
              <a:srgbClr val="0071BC">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pic>
          <p:nvPicPr>
            <p:cNvPr id="366" name="Graphic 365" descr="decorative elemenets">
              <a:extLst>
                <a:ext uri="{FF2B5EF4-FFF2-40B4-BE49-F238E27FC236}">
                  <a16:creationId xmlns:a16="http://schemas.microsoft.com/office/drawing/2014/main" id="{C51B87D4-0EDF-4779-8C13-9F7CDBDA149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095859" y="4568287"/>
              <a:ext cx="513563" cy="326813"/>
            </a:xfrm>
            <a:prstGeom prst="rect">
              <a:avLst/>
            </a:prstGeom>
          </p:spPr>
        </p:pic>
        <p:sp>
          <p:nvSpPr>
            <p:cNvPr id="356" name="Oval 355" descr="decorative elemenets">
              <a:extLst>
                <a:ext uri="{FF2B5EF4-FFF2-40B4-BE49-F238E27FC236}">
                  <a16:creationId xmlns:a16="http://schemas.microsoft.com/office/drawing/2014/main" id="{1813AFD4-9B90-4B5F-B2F3-D865577C3145}"/>
                </a:ext>
              </a:extLst>
            </p:cNvPr>
            <p:cNvSpPr/>
            <p:nvPr/>
          </p:nvSpPr>
          <p:spPr>
            <a:xfrm>
              <a:off x="4855866" y="2816331"/>
              <a:ext cx="529200" cy="529200"/>
            </a:xfrm>
            <a:prstGeom prst="ellipse">
              <a:avLst/>
            </a:prstGeom>
            <a:solidFill>
              <a:srgbClr val="29ABE2"/>
            </a:solidFill>
            <a:ln w="1016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grpSp>
      <p:pic>
        <p:nvPicPr>
          <p:cNvPr id="367" name="Graphic 366" descr="Play">
            <a:extLst>
              <a:ext uri="{FF2B5EF4-FFF2-40B4-BE49-F238E27FC236}">
                <a16:creationId xmlns:a16="http://schemas.microsoft.com/office/drawing/2014/main" id="{8B0518F3-44AE-4024-87B8-EDA2DDEA56E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3700" y="2623736"/>
            <a:ext cx="274320" cy="274320"/>
          </a:xfrm>
          <a:prstGeom prst="rect">
            <a:avLst/>
          </a:prstGeom>
        </p:spPr>
      </p:pic>
      <p:pic>
        <p:nvPicPr>
          <p:cNvPr id="368" name="Graphic 367" descr="Envelope">
            <a:extLst>
              <a:ext uri="{FF2B5EF4-FFF2-40B4-BE49-F238E27FC236}">
                <a16:creationId xmlns:a16="http://schemas.microsoft.com/office/drawing/2014/main" id="{62B41B4B-33D8-4EF7-B4E9-D81A9B9C126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214503" y="3242815"/>
            <a:ext cx="274320" cy="274320"/>
          </a:xfrm>
          <a:prstGeom prst="rect">
            <a:avLst/>
          </a:prstGeom>
        </p:spPr>
      </p:pic>
      <p:pic>
        <p:nvPicPr>
          <p:cNvPr id="9" name="Picture 8" descr="A picture containing text, sign, outdoor, vector graphics&#10;&#10;Description automatically generated">
            <a:extLst>
              <a:ext uri="{FF2B5EF4-FFF2-40B4-BE49-F238E27FC236}">
                <a16:creationId xmlns:a16="http://schemas.microsoft.com/office/drawing/2014/main" id="{4646E2BF-F773-4921-8736-A4375FDD136B}"/>
              </a:ext>
            </a:extLst>
          </p:cNvPr>
          <p:cNvPicPr>
            <a:picLocks noChangeAspect="1"/>
          </p:cNvPicPr>
          <p:nvPr/>
        </p:nvPicPr>
        <p:blipFill>
          <a:blip r:embed="rId32">
            <a:extLst>
              <a:ext uri="{28A0092B-C50C-407E-A947-70E740481C1C}">
                <a14:useLocalDpi xmlns:a14="http://schemas.microsoft.com/office/drawing/2010/main" val="0"/>
              </a:ext>
              <a:ext uri="{837473B0-CC2E-450A-ABE3-18F120FF3D39}">
                <a1611:picAttrSrcUrl xmlns:a1611="http://schemas.microsoft.com/office/drawing/2016/11/main" r:id="rId33"/>
              </a:ext>
            </a:extLst>
          </a:blip>
          <a:stretch>
            <a:fillRect/>
          </a:stretch>
        </p:blipFill>
        <p:spPr>
          <a:xfrm>
            <a:off x="4917640" y="3224536"/>
            <a:ext cx="501900" cy="501900"/>
          </a:xfrm>
          <a:prstGeom prst="rect">
            <a:avLst/>
          </a:prstGeom>
        </p:spPr>
      </p:pic>
      <p:sp>
        <p:nvSpPr>
          <p:cNvPr id="77" name="Text Placeholder 19">
            <a:extLst>
              <a:ext uri="{FF2B5EF4-FFF2-40B4-BE49-F238E27FC236}">
                <a16:creationId xmlns:a16="http://schemas.microsoft.com/office/drawing/2014/main" id="{B312F885-646D-4F6E-8EF7-36874D03FF64}"/>
              </a:ext>
            </a:extLst>
          </p:cNvPr>
          <p:cNvSpPr txBox="1">
            <a:spLocks/>
          </p:cNvSpPr>
          <p:nvPr/>
        </p:nvSpPr>
        <p:spPr>
          <a:xfrm>
            <a:off x="1930065" y="2744529"/>
            <a:ext cx="1048296" cy="1097091"/>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600" dirty="0">
                <a:solidFill>
                  <a:srgbClr val="29ABE2"/>
                </a:solidFill>
                <a:latin typeface="Tahoma"/>
              </a:rPr>
              <a:t>New</a:t>
            </a:r>
          </a:p>
          <a:p>
            <a:pPr>
              <a:lnSpc>
                <a:spcPct val="100000"/>
              </a:lnSpc>
              <a:spcBef>
                <a:spcPts val="0"/>
              </a:spcBef>
            </a:pPr>
            <a:r>
              <a:rPr lang="en-US" sz="1600" dirty="0">
                <a:solidFill>
                  <a:srgbClr val="29ABE2"/>
                </a:solidFill>
                <a:latin typeface="Tahoma"/>
              </a:rPr>
              <a:t>iOS </a:t>
            </a:r>
          </a:p>
          <a:p>
            <a:pPr>
              <a:lnSpc>
                <a:spcPct val="100000"/>
              </a:lnSpc>
              <a:spcBef>
                <a:spcPts val="0"/>
              </a:spcBef>
            </a:pPr>
            <a:r>
              <a:rPr lang="en-US" sz="1600" dirty="0">
                <a:solidFill>
                  <a:srgbClr val="29ABE2"/>
                </a:solidFill>
                <a:latin typeface="Tahoma"/>
              </a:rPr>
              <a:t>ANDROID</a:t>
            </a:r>
          </a:p>
          <a:p>
            <a:pPr>
              <a:lnSpc>
                <a:spcPct val="100000"/>
              </a:lnSpc>
              <a:spcBef>
                <a:spcPts val="0"/>
              </a:spcBef>
            </a:pPr>
            <a:r>
              <a:rPr lang="en-US" sz="1600" dirty="0">
                <a:solidFill>
                  <a:srgbClr val="29ABE2"/>
                </a:solidFill>
                <a:latin typeface="Tahoma"/>
              </a:rPr>
              <a:t>App</a:t>
            </a:r>
          </a:p>
        </p:txBody>
      </p:sp>
      <p:cxnSp>
        <p:nvCxnSpPr>
          <p:cNvPr id="84" name="Straight Connector 83" descr="decorative elemenets">
            <a:extLst>
              <a:ext uri="{FF2B5EF4-FFF2-40B4-BE49-F238E27FC236}">
                <a16:creationId xmlns:a16="http://schemas.microsoft.com/office/drawing/2014/main" id="{F8C47F1D-2307-417F-94A4-BFC476D1B64E}"/>
              </a:ext>
            </a:extLst>
          </p:cNvPr>
          <p:cNvCxnSpPr>
            <a:cxnSpLocks/>
          </p:cNvCxnSpPr>
          <p:nvPr/>
        </p:nvCxnSpPr>
        <p:spPr>
          <a:xfrm flipV="1">
            <a:off x="1813274" y="2761215"/>
            <a:ext cx="0" cy="3146382"/>
          </a:xfrm>
          <a:prstGeom prst="line">
            <a:avLst/>
          </a:prstGeom>
          <a:ln/>
        </p:spPr>
        <p:style>
          <a:lnRef idx="1">
            <a:schemeClr val="accent1"/>
          </a:lnRef>
          <a:fillRef idx="0">
            <a:schemeClr val="accent1"/>
          </a:fillRef>
          <a:effectRef idx="0">
            <a:schemeClr val="accent1"/>
          </a:effectRef>
          <a:fontRef idx="minor">
            <a:schemeClr val="tx1"/>
          </a:fontRef>
        </p:style>
      </p:cxnSp>
      <p:sp>
        <p:nvSpPr>
          <p:cNvPr id="85" name="Oval 84" descr="decorative elemenets">
            <a:extLst>
              <a:ext uri="{FF2B5EF4-FFF2-40B4-BE49-F238E27FC236}">
                <a16:creationId xmlns:a16="http://schemas.microsoft.com/office/drawing/2014/main" id="{8F95470E-52E2-4777-8641-398EB0DB189A}"/>
              </a:ext>
            </a:extLst>
          </p:cNvPr>
          <p:cNvSpPr/>
          <p:nvPr/>
        </p:nvSpPr>
        <p:spPr>
          <a:xfrm>
            <a:off x="4707384" y="2085599"/>
            <a:ext cx="396899" cy="396900"/>
          </a:xfrm>
          <a:prstGeom prst="ellipse">
            <a:avLst/>
          </a:prstGeom>
          <a:solidFill>
            <a:srgbClr val="29ABE2"/>
          </a:solidFill>
          <a:ln w="1016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pic>
        <p:nvPicPr>
          <p:cNvPr id="7" name="Picture 6" descr="Icon&#10;&#10;Description automatically generated">
            <a:extLst>
              <a:ext uri="{FF2B5EF4-FFF2-40B4-BE49-F238E27FC236}">
                <a16:creationId xmlns:a16="http://schemas.microsoft.com/office/drawing/2014/main" id="{51514B77-E9EB-42B3-96E5-5957EDA47838}"/>
              </a:ext>
            </a:extLst>
          </p:cNvPr>
          <p:cNvPicPr>
            <a:picLocks noChangeAspect="1"/>
          </p:cNvPicPr>
          <p:nvPr/>
        </p:nvPicPr>
        <p:blipFill>
          <a:blip r:embed="rId34">
            <a:extLst>
              <a:ext uri="{28A0092B-C50C-407E-A947-70E740481C1C}">
                <a14:useLocalDpi xmlns:a14="http://schemas.microsoft.com/office/drawing/2010/main" val="0"/>
              </a:ext>
              <a:ext uri="{837473B0-CC2E-450A-ABE3-18F120FF3D39}">
                <a1611:picAttrSrcUrl xmlns:a1611="http://schemas.microsoft.com/office/drawing/2016/11/main" r:id="rId35"/>
              </a:ext>
            </a:extLst>
          </a:blip>
          <a:stretch>
            <a:fillRect/>
          </a:stretch>
        </p:blipFill>
        <p:spPr>
          <a:xfrm>
            <a:off x="4702305" y="2066257"/>
            <a:ext cx="411562" cy="418643"/>
          </a:xfrm>
          <a:prstGeom prst="rect">
            <a:avLst/>
          </a:prstGeom>
        </p:spPr>
      </p:pic>
      <p:sp>
        <p:nvSpPr>
          <p:cNvPr id="88" name="Oval 87" descr="decorative elemenets">
            <a:extLst>
              <a:ext uri="{FF2B5EF4-FFF2-40B4-BE49-F238E27FC236}">
                <a16:creationId xmlns:a16="http://schemas.microsoft.com/office/drawing/2014/main" id="{CA1FCC67-27B3-49B6-BF61-B811CC5E6211}"/>
              </a:ext>
            </a:extLst>
          </p:cNvPr>
          <p:cNvSpPr/>
          <p:nvPr/>
        </p:nvSpPr>
        <p:spPr>
          <a:xfrm>
            <a:off x="6090670" y="3437412"/>
            <a:ext cx="396899" cy="396900"/>
          </a:xfrm>
          <a:prstGeom prst="ellipse">
            <a:avLst/>
          </a:prstGeom>
          <a:solidFill>
            <a:srgbClr val="29ABE2"/>
          </a:solidFill>
          <a:ln w="1016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pic>
        <p:nvPicPr>
          <p:cNvPr id="3" name="Picture 2" descr="Logo, icon&#10;&#10;Description automatically generated">
            <a:extLst>
              <a:ext uri="{FF2B5EF4-FFF2-40B4-BE49-F238E27FC236}">
                <a16:creationId xmlns:a16="http://schemas.microsoft.com/office/drawing/2014/main" id="{FA863ACC-03CC-4C49-A358-75A1C9D8A62B}"/>
              </a:ext>
            </a:extLst>
          </p:cNvPr>
          <p:cNvPicPr>
            <a:picLocks noChangeAspect="1"/>
          </p:cNvPicPr>
          <p:nvPr/>
        </p:nvPicPr>
        <p:blipFill>
          <a:blip r:embed="rId36">
            <a:extLst>
              <a:ext uri="{28A0092B-C50C-407E-A947-70E740481C1C}">
                <a14:useLocalDpi xmlns:a14="http://schemas.microsoft.com/office/drawing/2010/main" val="0"/>
              </a:ext>
              <a:ext uri="{837473B0-CC2E-450A-ABE3-18F120FF3D39}">
                <a1611:picAttrSrcUrl xmlns:a1611="http://schemas.microsoft.com/office/drawing/2016/11/main" r:id="rId37"/>
              </a:ext>
            </a:extLst>
          </a:blip>
          <a:stretch>
            <a:fillRect/>
          </a:stretch>
        </p:blipFill>
        <p:spPr>
          <a:xfrm>
            <a:off x="6074600" y="3431362"/>
            <a:ext cx="418584" cy="418584"/>
          </a:xfrm>
          <a:prstGeom prst="rect">
            <a:avLst/>
          </a:prstGeom>
        </p:spPr>
      </p:pic>
      <p:pic>
        <p:nvPicPr>
          <p:cNvPr id="15" name="Picture 14" descr="Icon&#10;&#10;Description automatically generated">
            <a:extLst>
              <a:ext uri="{FF2B5EF4-FFF2-40B4-BE49-F238E27FC236}">
                <a16:creationId xmlns:a16="http://schemas.microsoft.com/office/drawing/2014/main" id="{C3DE82F7-F714-46A6-9531-AA7ECF9A68B9}"/>
              </a:ext>
            </a:extLst>
          </p:cNvPr>
          <p:cNvPicPr>
            <a:picLocks noChangeAspect="1"/>
          </p:cNvPicPr>
          <p:nvPr/>
        </p:nvPicPr>
        <p:blipFill>
          <a:blip r:embed="rId38">
            <a:extLst>
              <a:ext uri="{28A0092B-C50C-407E-A947-70E740481C1C}">
                <a14:useLocalDpi xmlns:a14="http://schemas.microsoft.com/office/drawing/2010/main" val="0"/>
              </a:ext>
              <a:ext uri="{837473B0-CC2E-450A-ABE3-18F120FF3D39}">
                <a1611:picAttrSrcUrl xmlns:a1611="http://schemas.microsoft.com/office/drawing/2016/11/main" r:id="rId39"/>
              </a:ext>
            </a:extLst>
          </a:blip>
          <a:stretch>
            <a:fillRect/>
          </a:stretch>
        </p:blipFill>
        <p:spPr>
          <a:xfrm>
            <a:off x="7299412" y="2149119"/>
            <a:ext cx="482068" cy="482068"/>
          </a:xfrm>
          <a:prstGeom prst="rect">
            <a:avLst/>
          </a:prstGeom>
        </p:spPr>
      </p:pic>
      <p:sp>
        <p:nvSpPr>
          <p:cNvPr id="105" name="Oval 104" descr="decorative elemenets">
            <a:extLst>
              <a:ext uri="{FF2B5EF4-FFF2-40B4-BE49-F238E27FC236}">
                <a16:creationId xmlns:a16="http://schemas.microsoft.com/office/drawing/2014/main" id="{7DF24719-D3E2-4031-AE99-C964118B2B12}"/>
              </a:ext>
            </a:extLst>
          </p:cNvPr>
          <p:cNvSpPr/>
          <p:nvPr/>
        </p:nvSpPr>
        <p:spPr>
          <a:xfrm>
            <a:off x="6278139" y="1920585"/>
            <a:ext cx="396899" cy="396900"/>
          </a:xfrm>
          <a:prstGeom prst="ellipse">
            <a:avLst/>
          </a:prstGeom>
          <a:solidFill>
            <a:srgbClr val="FFFFFF"/>
          </a:solidFill>
          <a:ln w="101600" cap="flat" cmpd="sng" algn="ctr">
            <a:solidFill>
              <a:srgbClr val="29ABE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Narrow"/>
              <a:ea typeface="+mn-ea"/>
              <a:cs typeface="+mn-cs"/>
            </a:endParaRPr>
          </a:p>
        </p:txBody>
      </p:sp>
      <p:pic>
        <p:nvPicPr>
          <p:cNvPr id="28" name="Picture 27" descr="A picture containing clipart&#10;&#10;Description automatically generated">
            <a:extLst>
              <a:ext uri="{FF2B5EF4-FFF2-40B4-BE49-F238E27FC236}">
                <a16:creationId xmlns:a16="http://schemas.microsoft.com/office/drawing/2014/main" id="{C390C663-B6B6-4063-8D4D-270EC6F4CD5A}"/>
              </a:ext>
            </a:extLst>
          </p:cNvPr>
          <p:cNvPicPr>
            <a:picLocks noChangeAspect="1"/>
          </p:cNvPicPr>
          <p:nvPr/>
        </p:nvPicPr>
        <p:blipFill>
          <a:blip r:embed="rId40">
            <a:extLst>
              <a:ext uri="{28A0092B-C50C-407E-A947-70E740481C1C}">
                <a14:useLocalDpi xmlns:a14="http://schemas.microsoft.com/office/drawing/2010/main" val="0"/>
              </a:ext>
              <a:ext uri="{837473B0-CC2E-450A-ABE3-18F120FF3D39}">
                <a1611:picAttrSrcUrl xmlns:a1611="http://schemas.microsoft.com/office/drawing/2016/11/main" r:id="rId41"/>
              </a:ext>
            </a:extLst>
          </a:blip>
          <a:stretch>
            <a:fillRect/>
          </a:stretch>
        </p:blipFill>
        <p:spPr>
          <a:xfrm>
            <a:off x="6306798" y="1951091"/>
            <a:ext cx="335888" cy="335888"/>
          </a:xfrm>
          <a:prstGeom prst="rect">
            <a:avLst/>
          </a:prstGeom>
        </p:spPr>
      </p:pic>
      <p:sp>
        <p:nvSpPr>
          <p:cNvPr id="75" name="Text Placeholder 19">
            <a:extLst>
              <a:ext uri="{FF2B5EF4-FFF2-40B4-BE49-F238E27FC236}">
                <a16:creationId xmlns:a16="http://schemas.microsoft.com/office/drawing/2014/main" id="{ADDA427B-0674-47E7-B549-A23BF851865C}"/>
              </a:ext>
            </a:extLst>
          </p:cNvPr>
          <p:cNvSpPr txBox="1">
            <a:spLocks/>
          </p:cNvSpPr>
          <p:nvPr/>
        </p:nvSpPr>
        <p:spPr>
          <a:xfrm>
            <a:off x="11791949" y="6482075"/>
            <a:ext cx="305287"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err="1">
                <a:ln>
                  <a:noFill/>
                </a:ln>
                <a:solidFill>
                  <a:srgbClr val="F7931E"/>
                </a:solidFill>
                <a:effectLst/>
                <a:uLnTx/>
                <a:uFillTx/>
                <a:latin typeface="Tahoma"/>
                <a:ea typeface="+mn-ea"/>
                <a:cs typeface="+mn-cs"/>
              </a:rPr>
              <a:t>i</a:t>
            </a:r>
            <a:endParaRPr kumimoji="0" lang="en-US" sz="1600" b="0" i="0" u="none" strike="noStrike" kern="1200" cap="none" spc="0" normalizeH="0" baseline="0" noProof="0" dirty="0">
              <a:ln>
                <a:noFill/>
              </a:ln>
              <a:solidFill>
                <a:srgbClr val="F7931E"/>
              </a:solidFill>
              <a:effectLst/>
              <a:uLnTx/>
              <a:uFillTx/>
              <a:latin typeface="Tahoma"/>
              <a:ea typeface="+mn-ea"/>
              <a:cs typeface="+mn-cs"/>
            </a:endParaRPr>
          </a:p>
        </p:txBody>
      </p:sp>
    </p:spTree>
    <p:extLst>
      <p:ext uri="{BB962C8B-B14F-4D97-AF65-F5344CB8AC3E}">
        <p14:creationId xmlns:p14="http://schemas.microsoft.com/office/powerpoint/2010/main" val="214010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19">
            <a:extLst>
              <a:ext uri="{FF2B5EF4-FFF2-40B4-BE49-F238E27FC236}">
                <a16:creationId xmlns:a16="http://schemas.microsoft.com/office/drawing/2014/main" id="{4D978C46-143D-4FE9-8AF9-2904935892DE}"/>
              </a:ext>
            </a:extLst>
          </p:cNvPr>
          <p:cNvSpPr txBox="1">
            <a:spLocks noChangeAspect="1"/>
          </p:cNvSpPr>
          <p:nvPr/>
        </p:nvSpPr>
        <p:spPr>
          <a:xfrm>
            <a:off x="7802150" y="2017949"/>
            <a:ext cx="4265306" cy="417582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3075" b="0" i="0" u="none" strike="noStrike" kern="1200" cap="none" spc="0" normalizeH="0" baseline="0" noProof="0" dirty="0">
                <a:ln>
                  <a:noFill/>
                </a:ln>
                <a:solidFill>
                  <a:srgbClr val="F7931E"/>
                </a:solidFill>
                <a:effectLst/>
                <a:uLnTx/>
                <a:uFillTx/>
                <a:latin typeface="Tahoma"/>
                <a:ea typeface="+mn-ea"/>
                <a:cs typeface="+mn-cs"/>
              </a:rPr>
              <a:t> </a:t>
            </a:r>
            <a:r>
              <a:rPr kumimoji="0" lang="en-US" sz="2800" b="0" i="0" u="none" strike="noStrike" kern="1200" cap="none" spc="0" normalizeH="0" baseline="0" noProof="0" dirty="0">
                <a:ln>
                  <a:noFill/>
                </a:ln>
                <a:solidFill>
                  <a:srgbClr val="F7931E"/>
                </a:solidFill>
                <a:effectLst/>
                <a:uLnTx/>
                <a:uFillTx/>
                <a:latin typeface="Tahoma"/>
                <a:ea typeface="+mn-ea"/>
                <a:cs typeface="+mn-cs"/>
              </a:rPr>
              <a:t>CONS</a:t>
            </a:r>
          </a:p>
        </p:txBody>
      </p:sp>
      <p:sp>
        <p:nvSpPr>
          <p:cNvPr id="61" name="Text Placeholder 19">
            <a:extLst>
              <a:ext uri="{FF2B5EF4-FFF2-40B4-BE49-F238E27FC236}">
                <a16:creationId xmlns:a16="http://schemas.microsoft.com/office/drawing/2014/main" id="{0A3E287C-D928-443C-8BF0-309AD9BD98A4}"/>
              </a:ext>
            </a:extLst>
          </p:cNvPr>
          <p:cNvSpPr txBox="1">
            <a:spLocks/>
          </p:cNvSpPr>
          <p:nvPr/>
        </p:nvSpPr>
        <p:spPr>
          <a:xfrm>
            <a:off x="7802150" y="2651061"/>
            <a:ext cx="4265306" cy="3540292"/>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Team Skill Level</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Team Discipline</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Heavy/High Degree of Documentation</a:t>
            </a:r>
          </a:p>
        </p:txBody>
      </p:sp>
      <p:sp>
        <p:nvSpPr>
          <p:cNvPr id="58" name="Text Placeholder 19">
            <a:extLst>
              <a:ext uri="{FF2B5EF4-FFF2-40B4-BE49-F238E27FC236}">
                <a16:creationId xmlns:a16="http://schemas.microsoft.com/office/drawing/2014/main" id="{781BD6AA-9D1A-4B07-A387-BE9BF782C8B2}"/>
              </a:ext>
            </a:extLst>
          </p:cNvPr>
          <p:cNvSpPr txBox="1">
            <a:spLocks/>
          </p:cNvSpPr>
          <p:nvPr/>
        </p:nvSpPr>
        <p:spPr>
          <a:xfrm>
            <a:off x="125000" y="2017950"/>
            <a:ext cx="4265306" cy="417340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800" dirty="0">
                <a:solidFill>
                  <a:srgbClr val="F7931E"/>
                </a:solidFill>
                <a:latin typeface="Tahoma"/>
              </a:rPr>
              <a:t>PROS</a:t>
            </a:r>
            <a:endParaRPr kumimoji="0" lang="en-US" sz="2800" b="0" i="0" u="none" strike="noStrike" kern="1200" cap="none" spc="0" normalizeH="0" baseline="0" noProof="0" dirty="0">
              <a:ln>
                <a:noFill/>
              </a:ln>
              <a:solidFill>
                <a:srgbClr val="F7931E"/>
              </a:solidFill>
              <a:effectLst/>
              <a:uLnTx/>
              <a:uFillTx/>
              <a:latin typeface="Tahoma"/>
              <a:ea typeface="+mn-ea"/>
              <a:cs typeface="+mn-cs"/>
            </a:endParaRPr>
          </a:p>
        </p:txBody>
      </p:sp>
      <p:sp>
        <p:nvSpPr>
          <p:cNvPr id="59" name="Text Placeholder 19">
            <a:extLst>
              <a:ext uri="{FF2B5EF4-FFF2-40B4-BE49-F238E27FC236}">
                <a16:creationId xmlns:a16="http://schemas.microsoft.com/office/drawing/2014/main" id="{30865F07-4D9D-4055-B67B-D4EB23A87D2B}"/>
              </a:ext>
            </a:extLst>
          </p:cNvPr>
          <p:cNvSpPr txBox="1">
            <a:spLocks/>
          </p:cNvSpPr>
          <p:nvPr/>
        </p:nvSpPr>
        <p:spPr>
          <a:xfrm>
            <a:off x="125000" y="2614525"/>
            <a:ext cx="4265306" cy="3592460"/>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Quick Delivery</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Low Development Costs</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Employee Empowerment</a:t>
            </a:r>
          </a:p>
        </p:txBody>
      </p:sp>
      <p:grpSp>
        <p:nvGrpSpPr>
          <p:cNvPr id="67" name="Group 66">
            <a:extLst>
              <a:ext uri="{FF2B5EF4-FFF2-40B4-BE49-F238E27FC236}">
                <a16:creationId xmlns:a16="http://schemas.microsoft.com/office/drawing/2014/main" id="{6FDA9895-E133-4EE1-9625-5BC3EAA49ED0}"/>
              </a:ext>
            </a:extLst>
          </p:cNvPr>
          <p:cNvGrpSpPr/>
          <p:nvPr/>
        </p:nvGrpSpPr>
        <p:grpSpPr>
          <a:xfrm>
            <a:off x="1212776" y="2017950"/>
            <a:ext cx="519457" cy="519620"/>
            <a:chOff x="1188923" y="1774112"/>
            <a:chExt cx="519457" cy="519620"/>
          </a:xfrm>
        </p:grpSpPr>
        <p:sp>
          <p:nvSpPr>
            <p:cNvPr id="63" name="Freeform: Shape 62">
              <a:extLst>
                <a:ext uri="{FF2B5EF4-FFF2-40B4-BE49-F238E27FC236}">
                  <a16:creationId xmlns:a16="http://schemas.microsoft.com/office/drawing/2014/main" id="{24D546E8-C2B6-447F-A18C-C60FA68C849A}"/>
                </a:ext>
              </a:extLst>
            </p:cNvPr>
            <p:cNvSpPr/>
            <p:nvPr/>
          </p:nvSpPr>
          <p:spPr>
            <a:xfrm>
              <a:off x="1188923"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6" name="Plus Sign 65">
              <a:extLst>
                <a:ext uri="{FF2B5EF4-FFF2-40B4-BE49-F238E27FC236}">
                  <a16:creationId xmlns:a16="http://schemas.microsoft.com/office/drawing/2014/main" id="{272B319E-75F4-4B9F-8C49-558939660AD8}"/>
                </a:ext>
              </a:extLst>
            </p:cNvPr>
            <p:cNvSpPr/>
            <p:nvPr/>
          </p:nvSpPr>
          <p:spPr>
            <a:xfrm>
              <a:off x="1396003" y="1851067"/>
              <a:ext cx="241200" cy="241200"/>
            </a:xfrm>
            <a:prstGeom prst="mathPl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62AA685D-43BD-4EF5-BE32-126F09CA517A}"/>
              </a:ext>
            </a:extLst>
          </p:cNvPr>
          <p:cNvGrpSpPr/>
          <p:nvPr/>
        </p:nvGrpSpPr>
        <p:grpSpPr>
          <a:xfrm>
            <a:off x="8976701" y="2017950"/>
            <a:ext cx="519457" cy="519620"/>
            <a:chOff x="8937817" y="1774112"/>
            <a:chExt cx="519457" cy="519620"/>
          </a:xfrm>
        </p:grpSpPr>
        <p:sp>
          <p:nvSpPr>
            <p:cNvPr id="73" name="Freeform: Shape 72">
              <a:extLst>
                <a:ext uri="{FF2B5EF4-FFF2-40B4-BE49-F238E27FC236}">
                  <a16:creationId xmlns:a16="http://schemas.microsoft.com/office/drawing/2014/main" id="{AA1A77EB-6FD5-4A55-8567-F8FE317EE030}"/>
                </a:ext>
              </a:extLst>
            </p:cNvPr>
            <p:cNvSpPr/>
            <p:nvPr/>
          </p:nvSpPr>
          <p:spPr>
            <a:xfrm>
              <a:off x="8937817"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8" name="Minus Sign 67">
              <a:extLst>
                <a:ext uri="{FF2B5EF4-FFF2-40B4-BE49-F238E27FC236}">
                  <a16:creationId xmlns:a16="http://schemas.microsoft.com/office/drawing/2014/main" id="{6C579F57-C4C4-49E7-90E0-A5B68E81E56E}"/>
                </a:ext>
              </a:extLst>
            </p:cNvPr>
            <p:cNvSpPr/>
            <p:nvPr/>
          </p:nvSpPr>
          <p:spPr>
            <a:xfrm>
              <a:off x="9137176" y="1824410"/>
              <a:ext cx="246508" cy="294514"/>
            </a:xfrm>
            <a:prstGeom prst="mathMin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093127"/>
            <a:ext cx="11942049" cy="763106"/>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kumimoji="0" lang="en-US" sz="2200" b="0" i="0" u="none" strike="noStrike" kern="1200" cap="none" spc="0" normalizeH="0" baseline="0" noProof="0" dirty="0">
                <a:ln>
                  <a:noFill/>
                </a:ln>
                <a:solidFill>
                  <a:srgbClr val="F7931E"/>
                </a:solidFill>
                <a:effectLst/>
                <a:uLnTx/>
                <a:uFillTx/>
                <a:latin typeface="Tahoma"/>
                <a:ea typeface="+mn-ea"/>
                <a:cs typeface="+mn-cs"/>
              </a:rPr>
              <a:t>SUMMARY: </a:t>
            </a:r>
            <a:r>
              <a:rPr lang="en-US" sz="1600" dirty="0">
                <a:solidFill>
                  <a:srgbClr val="15C2FF"/>
                </a:solidFill>
                <a:latin typeface="Arial" panose="020B0604020202020204" pitchFamily="34" charset="0"/>
                <a:cs typeface="Arial" panose="020B0604020202020204" pitchFamily="34" charset="0"/>
              </a:rPr>
              <a:t>reducing waste and improving efficiency with a goal of shortening the product development cycles and rapidly identifying when a concept, or process, is no longer viable.</a:t>
            </a:r>
          </a:p>
          <a:p>
            <a:pPr>
              <a:defRPr/>
            </a:pPr>
            <a:endParaRPr lang="en-US" sz="1600" dirty="0">
              <a:solidFill>
                <a:srgbClr val="15C2FF"/>
              </a:solidFill>
              <a:latin typeface="Arial" panose="020B0604020202020204" pitchFamily="34" charset="0"/>
              <a:cs typeface="Arial" panose="020B0604020202020204" pitchFamily="34" charset="0"/>
            </a:endParaRP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6" name="Text Placeholder 19">
            <a:extLst>
              <a:ext uri="{FF2B5EF4-FFF2-40B4-BE49-F238E27FC236}">
                <a16:creationId xmlns:a16="http://schemas.microsoft.com/office/drawing/2014/main" id="{2CF8E057-8504-4851-BAED-93A773A991DE}"/>
              </a:ext>
            </a:extLst>
          </p:cNvPr>
          <p:cNvSpPr txBox="1">
            <a:spLocks/>
          </p:cNvSpPr>
          <p:nvPr/>
        </p:nvSpPr>
        <p:spPr>
          <a:xfrm>
            <a:off x="125407" y="6281241"/>
            <a:ext cx="11514143"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2000" dirty="0">
                <a:solidFill>
                  <a:srgbClr val="F7931E"/>
                </a:solidFill>
                <a:latin typeface="Tahoma"/>
              </a:rPr>
              <a:t>ROLES:</a:t>
            </a:r>
            <a:r>
              <a:rPr lang="en-US" sz="2200" dirty="0">
                <a:solidFill>
                  <a:srgbClr val="F7931E"/>
                </a:solidFill>
                <a:latin typeface="Tahoma"/>
              </a:rPr>
              <a:t> </a:t>
            </a:r>
            <a:r>
              <a:rPr lang="en-US" sz="1800" dirty="0">
                <a:solidFill>
                  <a:srgbClr val="15C2FF"/>
                </a:solidFill>
                <a:latin typeface="Arial" panose="020B0604020202020204" pitchFamily="34" charset="0"/>
                <a:cs typeface="Arial" panose="020B0604020202020204" pitchFamily="34" charset="0"/>
              </a:rPr>
              <a:t>Project Sponsor, Lean Champions, Lean Project Leaders</a:t>
            </a:r>
          </a:p>
        </p:txBody>
      </p:sp>
      <p:sp>
        <p:nvSpPr>
          <p:cNvPr id="100" name="Text Placeholder 19">
            <a:extLst>
              <a:ext uri="{FF2B5EF4-FFF2-40B4-BE49-F238E27FC236}">
                <a16:creationId xmlns:a16="http://schemas.microsoft.com/office/drawing/2014/main" id="{F848B7BE-449E-45FF-9622-A4CECFD56F2D}"/>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latin typeface="Tahoma"/>
              </a:rPr>
              <a:t>LEAN  METHODOLOGY</a:t>
            </a:r>
            <a:endParaRPr kumimoji="0" lang="en-US" sz="2600" i="0" u="none" strike="noStrike" kern="1200" cap="none" spc="0" normalizeH="0" baseline="0" noProof="0" dirty="0">
              <a:ln>
                <a:noFill/>
              </a:ln>
              <a:solidFill>
                <a:schemeClr val="bg1"/>
              </a:solidFill>
              <a:effectLst/>
              <a:uLnTx/>
              <a:uFillTx/>
              <a:latin typeface="Tahoma"/>
              <a:ea typeface="+mn-ea"/>
              <a:cs typeface="+mn-cs"/>
            </a:endParaRP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21" name="Text Placeholder 19">
            <a:extLst>
              <a:ext uri="{FF2B5EF4-FFF2-40B4-BE49-F238E27FC236}">
                <a16:creationId xmlns:a16="http://schemas.microsoft.com/office/drawing/2014/main" id="{7FCFE1DE-C4F7-4CED-A498-A0A517DFC55B}"/>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600" dirty="0">
                <a:solidFill>
                  <a:srgbClr val="F7931E"/>
                </a:solidFill>
                <a:latin typeface="Tahoma"/>
              </a:rPr>
              <a:t>8</a:t>
            </a:r>
            <a:endParaRPr kumimoji="0" lang="en-US" sz="1600" b="0" i="0" u="none" strike="noStrike" kern="1200" cap="none" spc="0" normalizeH="0" baseline="0" noProof="0" dirty="0">
              <a:ln>
                <a:noFill/>
              </a:ln>
              <a:solidFill>
                <a:srgbClr val="F7931E"/>
              </a:solidFill>
              <a:effectLst/>
              <a:uLnTx/>
              <a:uFillTx/>
              <a:latin typeface="Tahoma"/>
              <a:ea typeface="+mn-ea"/>
              <a:cs typeface="+mn-cs"/>
            </a:endParaRPr>
          </a:p>
        </p:txBody>
      </p:sp>
      <p:pic>
        <p:nvPicPr>
          <p:cNvPr id="2060" name="Picture 12">
            <a:extLst>
              <a:ext uri="{FF2B5EF4-FFF2-40B4-BE49-F238E27FC236}">
                <a16:creationId xmlns:a16="http://schemas.microsoft.com/office/drawing/2014/main" id="{ED173A8C-95A9-4EC4-869D-739E4EB7B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399" y="2217780"/>
            <a:ext cx="4116687" cy="3773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85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19">
            <a:extLst>
              <a:ext uri="{FF2B5EF4-FFF2-40B4-BE49-F238E27FC236}">
                <a16:creationId xmlns:a16="http://schemas.microsoft.com/office/drawing/2014/main" id="{4D978C46-143D-4FE9-8AF9-2904935892DE}"/>
              </a:ext>
            </a:extLst>
          </p:cNvPr>
          <p:cNvSpPr txBox="1">
            <a:spLocks noChangeAspect="1"/>
          </p:cNvSpPr>
          <p:nvPr/>
        </p:nvSpPr>
        <p:spPr>
          <a:xfrm>
            <a:off x="7802150" y="2017949"/>
            <a:ext cx="4265306" cy="417582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3075" b="0" i="0" u="none" strike="noStrike" kern="1200" cap="none" spc="0" normalizeH="0" baseline="0" noProof="0" dirty="0">
                <a:ln>
                  <a:noFill/>
                </a:ln>
                <a:solidFill>
                  <a:srgbClr val="F7931E"/>
                </a:solidFill>
                <a:effectLst/>
                <a:uLnTx/>
                <a:uFillTx/>
                <a:latin typeface="Tahoma"/>
                <a:ea typeface="+mn-ea"/>
                <a:cs typeface="+mn-cs"/>
              </a:rPr>
              <a:t> </a:t>
            </a:r>
            <a:r>
              <a:rPr kumimoji="0" lang="en-US" sz="2800" b="0" i="0" u="none" strike="noStrike" kern="1200" cap="none" spc="0" normalizeH="0" baseline="0" noProof="0" dirty="0">
                <a:ln>
                  <a:noFill/>
                </a:ln>
                <a:solidFill>
                  <a:srgbClr val="F7931E"/>
                </a:solidFill>
                <a:effectLst/>
                <a:uLnTx/>
                <a:uFillTx/>
                <a:latin typeface="Tahoma"/>
                <a:ea typeface="+mn-ea"/>
                <a:cs typeface="+mn-cs"/>
              </a:rPr>
              <a:t>CONS</a:t>
            </a:r>
          </a:p>
        </p:txBody>
      </p:sp>
      <p:sp>
        <p:nvSpPr>
          <p:cNvPr id="61" name="Text Placeholder 19">
            <a:extLst>
              <a:ext uri="{FF2B5EF4-FFF2-40B4-BE49-F238E27FC236}">
                <a16:creationId xmlns:a16="http://schemas.microsoft.com/office/drawing/2014/main" id="{0A3E287C-D928-443C-8BF0-309AD9BD98A4}"/>
              </a:ext>
            </a:extLst>
          </p:cNvPr>
          <p:cNvSpPr txBox="1">
            <a:spLocks/>
          </p:cNvSpPr>
          <p:nvPr/>
        </p:nvSpPr>
        <p:spPr>
          <a:xfrm>
            <a:off x="7802150" y="2587868"/>
            <a:ext cx="4265306" cy="3603485"/>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Focuses on code instead of design</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Lacks defect documentation</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Is ineffective for geographically </a:t>
            </a:r>
            <a:br>
              <a:rPr lang="en-US" sz="1500" dirty="0">
                <a:solidFill>
                  <a:srgbClr val="15C2FF"/>
                </a:solidFill>
                <a:latin typeface="Arial" panose="020B0604020202020204" pitchFamily="34" charset="0"/>
                <a:cs typeface="Arial" panose="020B0604020202020204" pitchFamily="34" charset="0"/>
              </a:rPr>
            </a:br>
            <a:r>
              <a:rPr lang="en-US" sz="1500" dirty="0">
                <a:solidFill>
                  <a:srgbClr val="15C2FF"/>
                </a:solidFill>
                <a:latin typeface="Arial" panose="020B0604020202020204" pitchFamily="34" charset="0"/>
                <a:cs typeface="Arial" panose="020B0604020202020204" pitchFamily="34" charset="0"/>
              </a:rPr>
              <a:t>separated teams.</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Requires the team to be highly experienced and committed to making the project successful.</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No picture of the end product. You might end up with something completely different than what was planned initially.</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Team needs to attend frequent daily meetings in order to bring everybody on the same page as there is a lack of documentation.</a:t>
            </a:r>
          </a:p>
          <a:p>
            <a:pPr marL="285750" indent="-18288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a:p>
            <a:pPr marL="285750" indent="-18288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p:txBody>
      </p:sp>
      <p:sp>
        <p:nvSpPr>
          <p:cNvPr id="58" name="Text Placeholder 19">
            <a:extLst>
              <a:ext uri="{FF2B5EF4-FFF2-40B4-BE49-F238E27FC236}">
                <a16:creationId xmlns:a16="http://schemas.microsoft.com/office/drawing/2014/main" id="{781BD6AA-9D1A-4B07-A387-BE9BF782C8B2}"/>
              </a:ext>
            </a:extLst>
          </p:cNvPr>
          <p:cNvSpPr txBox="1">
            <a:spLocks/>
          </p:cNvSpPr>
          <p:nvPr/>
        </p:nvSpPr>
        <p:spPr>
          <a:xfrm>
            <a:off x="125000" y="2017950"/>
            <a:ext cx="4265306" cy="417340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800" dirty="0">
                <a:solidFill>
                  <a:srgbClr val="F7931E"/>
                </a:solidFill>
                <a:latin typeface="Tahoma"/>
              </a:rPr>
              <a:t>PROS</a:t>
            </a:r>
            <a:endParaRPr kumimoji="0" lang="en-US" sz="2800" b="0" i="0" u="none" strike="noStrike" kern="1200" cap="none" spc="0" normalizeH="0" baseline="0" noProof="0" dirty="0">
              <a:ln>
                <a:noFill/>
              </a:ln>
              <a:solidFill>
                <a:srgbClr val="F7931E"/>
              </a:solidFill>
              <a:effectLst/>
              <a:uLnTx/>
              <a:uFillTx/>
              <a:latin typeface="Tahoma"/>
              <a:ea typeface="+mn-ea"/>
              <a:cs typeface="+mn-cs"/>
            </a:endParaRPr>
          </a:p>
        </p:txBody>
      </p:sp>
      <p:sp>
        <p:nvSpPr>
          <p:cNvPr id="59" name="Text Placeholder 19">
            <a:extLst>
              <a:ext uri="{FF2B5EF4-FFF2-40B4-BE49-F238E27FC236}">
                <a16:creationId xmlns:a16="http://schemas.microsoft.com/office/drawing/2014/main" id="{30865F07-4D9D-4055-B67B-D4EB23A87D2B}"/>
              </a:ext>
            </a:extLst>
          </p:cNvPr>
          <p:cNvSpPr txBox="1">
            <a:spLocks/>
          </p:cNvSpPr>
          <p:nvPr/>
        </p:nvSpPr>
        <p:spPr>
          <a:xfrm>
            <a:off x="125000" y="2699287"/>
            <a:ext cx="4265306" cy="3314258"/>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Creates software quickly </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Practices simplicity</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Encourages accountability</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Allows continuous feedback</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Delivering working software constantly.</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Customer is involved throughout the whole development journey. </a:t>
            </a:r>
          </a:p>
          <a:p>
            <a:pPr marL="285750" indent="-18288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p:txBody>
      </p:sp>
      <p:grpSp>
        <p:nvGrpSpPr>
          <p:cNvPr id="67" name="Group 66">
            <a:extLst>
              <a:ext uri="{FF2B5EF4-FFF2-40B4-BE49-F238E27FC236}">
                <a16:creationId xmlns:a16="http://schemas.microsoft.com/office/drawing/2014/main" id="{6FDA9895-E133-4EE1-9625-5BC3EAA49ED0}"/>
              </a:ext>
            </a:extLst>
          </p:cNvPr>
          <p:cNvGrpSpPr/>
          <p:nvPr/>
        </p:nvGrpSpPr>
        <p:grpSpPr>
          <a:xfrm>
            <a:off x="1212776" y="2017950"/>
            <a:ext cx="519457" cy="519620"/>
            <a:chOff x="1188923" y="1774112"/>
            <a:chExt cx="519457" cy="519620"/>
          </a:xfrm>
        </p:grpSpPr>
        <p:sp>
          <p:nvSpPr>
            <p:cNvPr id="63" name="Freeform: Shape 62">
              <a:extLst>
                <a:ext uri="{FF2B5EF4-FFF2-40B4-BE49-F238E27FC236}">
                  <a16:creationId xmlns:a16="http://schemas.microsoft.com/office/drawing/2014/main" id="{24D546E8-C2B6-447F-A18C-C60FA68C849A}"/>
                </a:ext>
              </a:extLst>
            </p:cNvPr>
            <p:cNvSpPr/>
            <p:nvPr/>
          </p:nvSpPr>
          <p:spPr>
            <a:xfrm>
              <a:off x="1188923"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6" name="Plus Sign 65">
              <a:extLst>
                <a:ext uri="{FF2B5EF4-FFF2-40B4-BE49-F238E27FC236}">
                  <a16:creationId xmlns:a16="http://schemas.microsoft.com/office/drawing/2014/main" id="{272B319E-75F4-4B9F-8C49-558939660AD8}"/>
                </a:ext>
              </a:extLst>
            </p:cNvPr>
            <p:cNvSpPr/>
            <p:nvPr/>
          </p:nvSpPr>
          <p:spPr>
            <a:xfrm>
              <a:off x="1396003" y="1851067"/>
              <a:ext cx="241200" cy="241200"/>
            </a:xfrm>
            <a:prstGeom prst="mathPl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62AA685D-43BD-4EF5-BE32-126F09CA517A}"/>
              </a:ext>
            </a:extLst>
          </p:cNvPr>
          <p:cNvGrpSpPr/>
          <p:nvPr/>
        </p:nvGrpSpPr>
        <p:grpSpPr>
          <a:xfrm>
            <a:off x="8976701" y="2017950"/>
            <a:ext cx="519457" cy="519620"/>
            <a:chOff x="8937817" y="1774112"/>
            <a:chExt cx="519457" cy="519620"/>
          </a:xfrm>
        </p:grpSpPr>
        <p:sp>
          <p:nvSpPr>
            <p:cNvPr id="73" name="Freeform: Shape 72">
              <a:extLst>
                <a:ext uri="{FF2B5EF4-FFF2-40B4-BE49-F238E27FC236}">
                  <a16:creationId xmlns:a16="http://schemas.microsoft.com/office/drawing/2014/main" id="{AA1A77EB-6FD5-4A55-8567-F8FE317EE030}"/>
                </a:ext>
              </a:extLst>
            </p:cNvPr>
            <p:cNvSpPr/>
            <p:nvPr/>
          </p:nvSpPr>
          <p:spPr>
            <a:xfrm>
              <a:off x="8937817"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8" name="Minus Sign 67">
              <a:extLst>
                <a:ext uri="{FF2B5EF4-FFF2-40B4-BE49-F238E27FC236}">
                  <a16:creationId xmlns:a16="http://schemas.microsoft.com/office/drawing/2014/main" id="{6C579F57-C4C4-49E7-90E0-A5B68E81E56E}"/>
                </a:ext>
              </a:extLst>
            </p:cNvPr>
            <p:cNvSpPr/>
            <p:nvPr/>
          </p:nvSpPr>
          <p:spPr>
            <a:xfrm>
              <a:off x="9137176" y="1824410"/>
              <a:ext cx="246508" cy="294514"/>
            </a:xfrm>
            <a:prstGeom prst="mathMin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093127"/>
            <a:ext cx="11942049" cy="763106"/>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kumimoji="0" lang="en-US" sz="2200" b="0" i="0" u="none" strike="noStrike" kern="1200" cap="none" spc="0" normalizeH="0" baseline="0" noProof="0" dirty="0">
                <a:ln>
                  <a:noFill/>
                </a:ln>
                <a:solidFill>
                  <a:srgbClr val="F7931E"/>
                </a:solidFill>
                <a:effectLst/>
                <a:uLnTx/>
                <a:uFillTx/>
                <a:latin typeface="Tahoma"/>
                <a:ea typeface="+mn-ea"/>
                <a:cs typeface="+mn-cs"/>
              </a:rPr>
              <a:t>SUMMARY: </a:t>
            </a:r>
            <a:r>
              <a:rPr lang="en-US" sz="1600" dirty="0">
                <a:solidFill>
                  <a:srgbClr val="15C2FF"/>
                </a:solidFill>
                <a:latin typeface="Arial" panose="020B0604020202020204" pitchFamily="34" charset="0"/>
                <a:cs typeface="Arial" panose="020B0604020202020204" pitchFamily="34" charset="0"/>
              </a:rPr>
              <a:t>Extreme Programming provides iterative and frequent small releases throughout a project, allowing team members and customers to examine and review the project’s progress throughout the SDLC.</a:t>
            </a: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6" name="Text Placeholder 19">
            <a:extLst>
              <a:ext uri="{FF2B5EF4-FFF2-40B4-BE49-F238E27FC236}">
                <a16:creationId xmlns:a16="http://schemas.microsoft.com/office/drawing/2014/main" id="{2CF8E057-8504-4851-BAED-93A773A991DE}"/>
              </a:ext>
            </a:extLst>
          </p:cNvPr>
          <p:cNvSpPr txBox="1">
            <a:spLocks/>
          </p:cNvSpPr>
          <p:nvPr/>
        </p:nvSpPr>
        <p:spPr>
          <a:xfrm>
            <a:off x="125407" y="6281241"/>
            <a:ext cx="11533193"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2000" dirty="0">
                <a:solidFill>
                  <a:srgbClr val="F7931E"/>
                </a:solidFill>
                <a:latin typeface="Tahoma"/>
              </a:rPr>
              <a:t>ROLES: </a:t>
            </a:r>
            <a:r>
              <a:rPr lang="en-US" sz="2000" dirty="0">
                <a:solidFill>
                  <a:srgbClr val="15C2FF"/>
                </a:solidFill>
                <a:latin typeface="Arial" panose="020B0604020202020204" pitchFamily="34" charset="0"/>
                <a:cs typeface="Arial" panose="020B0604020202020204" pitchFamily="34" charset="0"/>
              </a:rPr>
              <a:t>Customer, Manager, Coach, Developer</a:t>
            </a:r>
          </a:p>
        </p:txBody>
      </p:sp>
      <p:sp>
        <p:nvSpPr>
          <p:cNvPr id="100" name="Text Placeholder 19">
            <a:extLst>
              <a:ext uri="{FF2B5EF4-FFF2-40B4-BE49-F238E27FC236}">
                <a16:creationId xmlns:a16="http://schemas.microsoft.com/office/drawing/2014/main" id="{F848B7BE-449E-45FF-9622-A4CECFD56F2D}"/>
              </a:ext>
            </a:extLst>
          </p:cNvPr>
          <p:cNvSpPr txBox="1">
            <a:spLocks/>
          </p:cNvSpPr>
          <p:nvPr/>
        </p:nvSpPr>
        <p:spPr>
          <a:xfrm>
            <a:off x="2095499" y="443208"/>
            <a:ext cx="7858125"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800" dirty="0">
                <a:solidFill>
                  <a:schemeClr val="bg1"/>
                </a:solidFill>
              </a:rPr>
              <a:t>EXTREME PROGRAMMING (XP) METHODOLOGY</a:t>
            </a: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21" name="Text Placeholder 19">
            <a:extLst>
              <a:ext uri="{FF2B5EF4-FFF2-40B4-BE49-F238E27FC236}">
                <a16:creationId xmlns:a16="http://schemas.microsoft.com/office/drawing/2014/main" id="{1C9B29BF-085E-4F3A-B4CC-98740DC8E459}"/>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7931E"/>
                </a:solidFill>
                <a:effectLst/>
                <a:uLnTx/>
                <a:uFillTx/>
                <a:latin typeface="Tahoma"/>
                <a:ea typeface="+mn-ea"/>
                <a:cs typeface="+mn-cs"/>
              </a:rPr>
              <a:t>9</a:t>
            </a:r>
          </a:p>
        </p:txBody>
      </p:sp>
      <p:pic>
        <p:nvPicPr>
          <p:cNvPr id="5122" name="Picture 2">
            <a:extLst>
              <a:ext uri="{FF2B5EF4-FFF2-40B4-BE49-F238E27FC236}">
                <a16:creationId xmlns:a16="http://schemas.microsoft.com/office/drawing/2014/main" id="{F7E78518-E97E-42C5-9DE7-EB142C1C3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935" y="1926070"/>
            <a:ext cx="3758333" cy="417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65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19">
            <a:extLst>
              <a:ext uri="{FF2B5EF4-FFF2-40B4-BE49-F238E27FC236}">
                <a16:creationId xmlns:a16="http://schemas.microsoft.com/office/drawing/2014/main" id="{4D978C46-143D-4FE9-8AF9-2904935892DE}"/>
              </a:ext>
            </a:extLst>
          </p:cNvPr>
          <p:cNvSpPr txBox="1">
            <a:spLocks noChangeAspect="1"/>
          </p:cNvSpPr>
          <p:nvPr/>
        </p:nvSpPr>
        <p:spPr>
          <a:xfrm>
            <a:off x="7802150" y="2017949"/>
            <a:ext cx="4265306" cy="417582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3075" b="0" i="0" u="none" strike="noStrike" kern="1200" cap="none" spc="0" normalizeH="0" baseline="0" noProof="0" dirty="0">
                <a:ln>
                  <a:noFill/>
                </a:ln>
                <a:solidFill>
                  <a:srgbClr val="F7931E"/>
                </a:solidFill>
                <a:effectLst/>
                <a:uLnTx/>
                <a:uFillTx/>
                <a:latin typeface="Tahoma"/>
                <a:ea typeface="+mn-ea"/>
                <a:cs typeface="+mn-cs"/>
              </a:rPr>
              <a:t> </a:t>
            </a:r>
            <a:r>
              <a:rPr kumimoji="0" lang="en-US" sz="2800" b="0" i="0" u="none" strike="noStrike" kern="1200" cap="none" spc="0" normalizeH="0" baseline="0" noProof="0" dirty="0">
                <a:ln>
                  <a:noFill/>
                </a:ln>
                <a:solidFill>
                  <a:srgbClr val="F7931E"/>
                </a:solidFill>
                <a:effectLst/>
                <a:uLnTx/>
                <a:uFillTx/>
                <a:latin typeface="Tahoma"/>
                <a:ea typeface="+mn-ea"/>
                <a:cs typeface="+mn-cs"/>
              </a:rPr>
              <a:t>CONS</a:t>
            </a:r>
          </a:p>
        </p:txBody>
      </p:sp>
      <p:sp>
        <p:nvSpPr>
          <p:cNvPr id="61" name="Text Placeholder 19">
            <a:extLst>
              <a:ext uri="{FF2B5EF4-FFF2-40B4-BE49-F238E27FC236}">
                <a16:creationId xmlns:a16="http://schemas.microsoft.com/office/drawing/2014/main" id="{0A3E287C-D928-443C-8BF0-309AD9BD98A4}"/>
              </a:ext>
            </a:extLst>
          </p:cNvPr>
          <p:cNvSpPr txBox="1">
            <a:spLocks/>
          </p:cNvSpPr>
          <p:nvPr/>
        </p:nvSpPr>
        <p:spPr>
          <a:xfrm>
            <a:off x="7802150" y="2651061"/>
            <a:ext cx="4265306" cy="3540292"/>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Heavy Documentation</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Large cross-functional team</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DevOps requires culture change</a:t>
            </a:r>
          </a:p>
          <a:p>
            <a:pPr marL="285750" indent="-18288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p:txBody>
      </p:sp>
      <p:sp>
        <p:nvSpPr>
          <p:cNvPr id="58" name="Text Placeholder 19">
            <a:extLst>
              <a:ext uri="{FF2B5EF4-FFF2-40B4-BE49-F238E27FC236}">
                <a16:creationId xmlns:a16="http://schemas.microsoft.com/office/drawing/2014/main" id="{781BD6AA-9D1A-4B07-A387-BE9BF782C8B2}"/>
              </a:ext>
            </a:extLst>
          </p:cNvPr>
          <p:cNvSpPr txBox="1">
            <a:spLocks/>
          </p:cNvSpPr>
          <p:nvPr/>
        </p:nvSpPr>
        <p:spPr>
          <a:xfrm>
            <a:off x="125000" y="2017950"/>
            <a:ext cx="4265306" cy="417340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800" dirty="0">
                <a:solidFill>
                  <a:srgbClr val="F7931E"/>
                </a:solidFill>
                <a:latin typeface="Tahoma"/>
              </a:rPr>
              <a:t>PROS</a:t>
            </a:r>
            <a:endParaRPr kumimoji="0" lang="en-US" sz="2800" b="0" i="0" u="none" strike="noStrike" kern="1200" cap="none" spc="0" normalizeH="0" baseline="0" noProof="0" dirty="0">
              <a:ln>
                <a:noFill/>
              </a:ln>
              <a:solidFill>
                <a:srgbClr val="F7931E"/>
              </a:solidFill>
              <a:effectLst/>
              <a:uLnTx/>
              <a:uFillTx/>
              <a:latin typeface="Tahoma"/>
              <a:ea typeface="+mn-ea"/>
              <a:cs typeface="+mn-cs"/>
            </a:endParaRPr>
          </a:p>
        </p:txBody>
      </p:sp>
      <p:sp>
        <p:nvSpPr>
          <p:cNvPr id="59" name="Text Placeholder 19">
            <a:extLst>
              <a:ext uri="{FF2B5EF4-FFF2-40B4-BE49-F238E27FC236}">
                <a16:creationId xmlns:a16="http://schemas.microsoft.com/office/drawing/2014/main" id="{30865F07-4D9D-4055-B67B-D4EB23A87D2B}"/>
              </a:ext>
            </a:extLst>
          </p:cNvPr>
          <p:cNvSpPr txBox="1">
            <a:spLocks/>
          </p:cNvSpPr>
          <p:nvPr/>
        </p:nvSpPr>
        <p:spPr>
          <a:xfrm>
            <a:off x="124544" y="2614526"/>
            <a:ext cx="4265306" cy="3576828"/>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Continuous delivery with maximum speed, functionality, and innovation.</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Testing Automation integral to process.</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Ops and Dev teams collaborate to accelerate the delivery process.</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A single team composed of cross-functional members all working in collaboration.</a:t>
            </a:r>
          </a:p>
          <a:p>
            <a:pPr marL="285750" indent="-18288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a:p>
            <a:pPr marL="285750" indent="-18288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a:p>
            <a:pPr marL="285750" indent="-18288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p:txBody>
      </p:sp>
      <p:grpSp>
        <p:nvGrpSpPr>
          <p:cNvPr id="67" name="Group 66">
            <a:extLst>
              <a:ext uri="{FF2B5EF4-FFF2-40B4-BE49-F238E27FC236}">
                <a16:creationId xmlns:a16="http://schemas.microsoft.com/office/drawing/2014/main" id="{6FDA9895-E133-4EE1-9625-5BC3EAA49ED0}"/>
              </a:ext>
            </a:extLst>
          </p:cNvPr>
          <p:cNvGrpSpPr/>
          <p:nvPr/>
        </p:nvGrpSpPr>
        <p:grpSpPr>
          <a:xfrm>
            <a:off x="1212776" y="2017950"/>
            <a:ext cx="519457" cy="519620"/>
            <a:chOff x="1188923" y="1774112"/>
            <a:chExt cx="519457" cy="519620"/>
          </a:xfrm>
        </p:grpSpPr>
        <p:sp>
          <p:nvSpPr>
            <p:cNvPr id="63" name="Freeform: Shape 62">
              <a:extLst>
                <a:ext uri="{FF2B5EF4-FFF2-40B4-BE49-F238E27FC236}">
                  <a16:creationId xmlns:a16="http://schemas.microsoft.com/office/drawing/2014/main" id="{24D546E8-C2B6-447F-A18C-C60FA68C849A}"/>
                </a:ext>
              </a:extLst>
            </p:cNvPr>
            <p:cNvSpPr/>
            <p:nvPr/>
          </p:nvSpPr>
          <p:spPr>
            <a:xfrm>
              <a:off x="1188923"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6" name="Plus Sign 65">
              <a:extLst>
                <a:ext uri="{FF2B5EF4-FFF2-40B4-BE49-F238E27FC236}">
                  <a16:creationId xmlns:a16="http://schemas.microsoft.com/office/drawing/2014/main" id="{272B319E-75F4-4B9F-8C49-558939660AD8}"/>
                </a:ext>
              </a:extLst>
            </p:cNvPr>
            <p:cNvSpPr/>
            <p:nvPr/>
          </p:nvSpPr>
          <p:spPr>
            <a:xfrm>
              <a:off x="1396003" y="1851067"/>
              <a:ext cx="241200" cy="241200"/>
            </a:xfrm>
            <a:prstGeom prst="mathPl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62AA685D-43BD-4EF5-BE32-126F09CA517A}"/>
              </a:ext>
            </a:extLst>
          </p:cNvPr>
          <p:cNvGrpSpPr/>
          <p:nvPr/>
        </p:nvGrpSpPr>
        <p:grpSpPr>
          <a:xfrm>
            <a:off x="8976701" y="2017950"/>
            <a:ext cx="519457" cy="519620"/>
            <a:chOff x="8937817" y="1774112"/>
            <a:chExt cx="519457" cy="519620"/>
          </a:xfrm>
        </p:grpSpPr>
        <p:sp>
          <p:nvSpPr>
            <p:cNvPr id="73" name="Freeform: Shape 72">
              <a:extLst>
                <a:ext uri="{FF2B5EF4-FFF2-40B4-BE49-F238E27FC236}">
                  <a16:creationId xmlns:a16="http://schemas.microsoft.com/office/drawing/2014/main" id="{AA1A77EB-6FD5-4A55-8567-F8FE317EE030}"/>
                </a:ext>
              </a:extLst>
            </p:cNvPr>
            <p:cNvSpPr/>
            <p:nvPr/>
          </p:nvSpPr>
          <p:spPr>
            <a:xfrm>
              <a:off x="8937817"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8" name="Minus Sign 67">
              <a:extLst>
                <a:ext uri="{FF2B5EF4-FFF2-40B4-BE49-F238E27FC236}">
                  <a16:creationId xmlns:a16="http://schemas.microsoft.com/office/drawing/2014/main" id="{6C579F57-C4C4-49E7-90E0-A5B68E81E56E}"/>
                </a:ext>
              </a:extLst>
            </p:cNvPr>
            <p:cNvSpPr/>
            <p:nvPr/>
          </p:nvSpPr>
          <p:spPr>
            <a:xfrm>
              <a:off x="9137176" y="1824410"/>
              <a:ext cx="246508" cy="294514"/>
            </a:xfrm>
            <a:prstGeom prst="mathMin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093127"/>
            <a:ext cx="11942049" cy="763106"/>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kumimoji="0" lang="en-US" sz="2200" b="0" i="0" u="none" strike="noStrike" kern="1200" cap="none" spc="0" normalizeH="0" baseline="0" noProof="0" dirty="0">
                <a:ln>
                  <a:noFill/>
                </a:ln>
                <a:solidFill>
                  <a:srgbClr val="F7931E"/>
                </a:solidFill>
                <a:effectLst/>
                <a:uLnTx/>
                <a:uFillTx/>
                <a:latin typeface="Tahoma"/>
                <a:ea typeface="+mn-ea"/>
                <a:cs typeface="+mn-cs"/>
              </a:rPr>
              <a:t>SUMMARY: </a:t>
            </a:r>
            <a:r>
              <a:rPr lang="en-US" sz="1600" dirty="0">
                <a:solidFill>
                  <a:srgbClr val="15C2FF"/>
                </a:solidFill>
                <a:latin typeface="Arial" panose="020B0604020202020204" pitchFamily="34" charset="0"/>
                <a:cs typeface="Arial" panose="020B0604020202020204" pitchFamily="34" charset="0"/>
              </a:rPr>
              <a:t>DevOps is a set of practices that involves close collaboration between the software development (Dev) with information technology operations (Ops) departments during the software development life cycle.  </a:t>
            </a: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6" name="Text Placeholder 19">
            <a:extLst>
              <a:ext uri="{FF2B5EF4-FFF2-40B4-BE49-F238E27FC236}">
                <a16:creationId xmlns:a16="http://schemas.microsoft.com/office/drawing/2014/main" id="{2CF8E057-8504-4851-BAED-93A773A991DE}"/>
              </a:ext>
            </a:extLst>
          </p:cNvPr>
          <p:cNvSpPr txBox="1">
            <a:spLocks/>
          </p:cNvSpPr>
          <p:nvPr/>
        </p:nvSpPr>
        <p:spPr>
          <a:xfrm>
            <a:off x="125407" y="6281241"/>
            <a:ext cx="11533193"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2200" dirty="0">
                <a:solidFill>
                  <a:srgbClr val="F7931E"/>
                </a:solidFill>
                <a:latin typeface="Tahoma"/>
              </a:rPr>
              <a:t>ROLES:</a:t>
            </a:r>
            <a:r>
              <a:rPr lang="en-US" sz="1400" dirty="0">
                <a:solidFill>
                  <a:srgbClr val="15C2FF"/>
                </a:solidFill>
                <a:latin typeface="Arial" panose="020B0604020202020204" pitchFamily="34" charset="0"/>
                <a:cs typeface="Arial" panose="020B0604020202020204" pitchFamily="34" charset="0"/>
              </a:rPr>
              <a:t> Project Manager, Software Development team (Dev), IT Operations team (</a:t>
            </a:r>
            <a:r>
              <a:rPr lang="en-US" sz="1400" dirty="0" err="1">
                <a:solidFill>
                  <a:srgbClr val="15C2FF"/>
                </a:solidFill>
                <a:latin typeface="Arial" panose="020B0604020202020204" pitchFamily="34" charset="0"/>
                <a:cs typeface="Arial" panose="020B0604020202020204" pitchFamily="34" charset="0"/>
              </a:rPr>
              <a:t>OpS</a:t>
            </a:r>
            <a:r>
              <a:rPr lang="en-US" sz="1400" dirty="0">
                <a:solidFill>
                  <a:srgbClr val="15C2FF"/>
                </a:solidFill>
                <a:latin typeface="Arial" panose="020B0604020202020204" pitchFamily="34" charset="0"/>
                <a:cs typeface="Arial" panose="020B0604020202020204" pitchFamily="34" charset="0"/>
              </a:rPr>
              <a:t>)</a:t>
            </a:r>
          </a:p>
        </p:txBody>
      </p:sp>
      <p:sp>
        <p:nvSpPr>
          <p:cNvPr id="100" name="Text Placeholder 19">
            <a:extLst>
              <a:ext uri="{FF2B5EF4-FFF2-40B4-BE49-F238E27FC236}">
                <a16:creationId xmlns:a16="http://schemas.microsoft.com/office/drawing/2014/main" id="{F848B7BE-449E-45FF-9622-A4CECFD56F2D}"/>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latin typeface="Tahoma"/>
              </a:rPr>
              <a:t>DevOps  METHODOLOGY</a:t>
            </a:r>
            <a:endParaRPr kumimoji="0" lang="en-US" sz="2600" i="0" u="none" strike="noStrike" kern="1200" cap="none" spc="0" normalizeH="0" baseline="0" noProof="0" dirty="0">
              <a:ln>
                <a:noFill/>
              </a:ln>
              <a:solidFill>
                <a:schemeClr val="bg1"/>
              </a:solidFill>
              <a:effectLst/>
              <a:uLnTx/>
              <a:uFillTx/>
              <a:latin typeface="Tahoma"/>
              <a:ea typeface="+mn-ea"/>
              <a:cs typeface="+mn-cs"/>
            </a:endParaRP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21" name="Text Placeholder 19">
            <a:extLst>
              <a:ext uri="{FF2B5EF4-FFF2-40B4-BE49-F238E27FC236}">
                <a16:creationId xmlns:a16="http://schemas.microsoft.com/office/drawing/2014/main" id="{5206670E-DB97-4A03-9B55-C6C859A37A21}"/>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7931E"/>
                </a:solidFill>
                <a:effectLst/>
                <a:uLnTx/>
                <a:uFillTx/>
                <a:latin typeface="Tahoma"/>
                <a:ea typeface="+mn-ea"/>
                <a:cs typeface="+mn-cs"/>
              </a:rPr>
              <a:t>10</a:t>
            </a:r>
          </a:p>
        </p:txBody>
      </p:sp>
      <p:pic>
        <p:nvPicPr>
          <p:cNvPr id="6146" name="Picture 2">
            <a:extLst>
              <a:ext uri="{FF2B5EF4-FFF2-40B4-BE49-F238E27FC236}">
                <a16:creationId xmlns:a16="http://schemas.microsoft.com/office/drawing/2014/main" id="{937CB921-12F4-48D8-A9C1-69F453EDA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153" y="3443499"/>
            <a:ext cx="4533900" cy="2824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1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100" name="Text Placeholder 19">
            <a:extLst>
              <a:ext uri="{FF2B5EF4-FFF2-40B4-BE49-F238E27FC236}">
                <a16:creationId xmlns:a16="http://schemas.microsoft.com/office/drawing/2014/main" id="{F848B7BE-449E-45FF-9622-A4CECFD56F2D}"/>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800" dirty="0">
                <a:solidFill>
                  <a:schemeClr val="bg1"/>
                </a:solidFill>
                <a:latin typeface="Roboto" panose="020B0604020202020204" charset="0"/>
                <a:ea typeface="Roboto" panose="020B0604020202020204" charset="0"/>
                <a:cs typeface="Roboto" panose="020B0604020202020204" charset="0"/>
              </a:rPr>
              <a:t>SDLC  USABILITY  MATRIX</a:t>
            </a:r>
            <a:endParaRPr lang="en-US" sz="2800" dirty="0">
              <a:solidFill>
                <a:schemeClr val="bg1"/>
              </a:solidFill>
            </a:endParaRP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21" name="Text Placeholder 19">
            <a:extLst>
              <a:ext uri="{FF2B5EF4-FFF2-40B4-BE49-F238E27FC236}">
                <a16:creationId xmlns:a16="http://schemas.microsoft.com/office/drawing/2014/main" id="{8A74BB40-F387-4AA4-A29B-202E2B99438C}"/>
              </a:ext>
            </a:extLst>
          </p:cNvPr>
          <p:cNvSpPr txBox="1">
            <a:spLocks/>
          </p:cNvSpPr>
          <p:nvPr/>
        </p:nvSpPr>
        <p:spPr>
          <a:xfrm>
            <a:off x="133308" y="1284926"/>
            <a:ext cx="11506242" cy="5509299"/>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F6007C9B-1952-4994-B817-63C807FA5FFB}"/>
              </a:ext>
            </a:extLst>
          </p:cNvPr>
          <p:cNvGraphicFramePr>
            <a:graphicFrameLocks noGrp="1"/>
          </p:cNvGraphicFramePr>
          <p:nvPr>
            <p:extLst>
              <p:ext uri="{D42A27DB-BD31-4B8C-83A1-F6EECF244321}">
                <p14:modId xmlns:p14="http://schemas.microsoft.com/office/powerpoint/2010/main" val="3482058123"/>
              </p:ext>
            </p:extLst>
          </p:nvPr>
        </p:nvGraphicFramePr>
        <p:xfrm>
          <a:off x="133307" y="1284926"/>
          <a:ext cx="11506239" cy="5610888"/>
        </p:xfrm>
        <a:graphic>
          <a:graphicData uri="http://schemas.openxmlformats.org/drawingml/2006/table">
            <a:tbl>
              <a:tblPr firstRow="1" bandRow="1">
                <a:tableStyleId>{616DA210-FB5B-4158-B5E0-FEB733F419BA}</a:tableStyleId>
              </a:tblPr>
              <a:tblGrid>
                <a:gridCol w="2255372">
                  <a:extLst>
                    <a:ext uri="{9D8B030D-6E8A-4147-A177-3AD203B41FA5}">
                      <a16:colId xmlns:a16="http://schemas.microsoft.com/office/drawing/2014/main" val="2277809461"/>
                    </a:ext>
                  </a:extLst>
                </a:gridCol>
                <a:gridCol w="1152946">
                  <a:extLst>
                    <a:ext uri="{9D8B030D-6E8A-4147-A177-3AD203B41FA5}">
                      <a16:colId xmlns:a16="http://schemas.microsoft.com/office/drawing/2014/main" val="93508899"/>
                    </a:ext>
                  </a:extLst>
                </a:gridCol>
                <a:gridCol w="1297075">
                  <a:extLst>
                    <a:ext uri="{9D8B030D-6E8A-4147-A177-3AD203B41FA5}">
                      <a16:colId xmlns:a16="http://schemas.microsoft.com/office/drawing/2014/main" val="1050120078"/>
                    </a:ext>
                  </a:extLst>
                </a:gridCol>
                <a:gridCol w="1381125">
                  <a:extLst>
                    <a:ext uri="{9D8B030D-6E8A-4147-A177-3AD203B41FA5}">
                      <a16:colId xmlns:a16="http://schemas.microsoft.com/office/drawing/2014/main" val="2197815946"/>
                    </a:ext>
                  </a:extLst>
                </a:gridCol>
                <a:gridCol w="1428750">
                  <a:extLst>
                    <a:ext uri="{9D8B030D-6E8A-4147-A177-3AD203B41FA5}">
                      <a16:colId xmlns:a16="http://schemas.microsoft.com/office/drawing/2014/main" val="1024845096"/>
                    </a:ext>
                  </a:extLst>
                </a:gridCol>
                <a:gridCol w="1295151">
                  <a:extLst>
                    <a:ext uri="{9D8B030D-6E8A-4147-A177-3AD203B41FA5}">
                      <a16:colId xmlns:a16="http://schemas.microsoft.com/office/drawing/2014/main" val="3212849373"/>
                    </a:ext>
                  </a:extLst>
                </a:gridCol>
                <a:gridCol w="1255222">
                  <a:extLst>
                    <a:ext uri="{9D8B030D-6E8A-4147-A177-3AD203B41FA5}">
                      <a16:colId xmlns:a16="http://schemas.microsoft.com/office/drawing/2014/main" val="2422344478"/>
                    </a:ext>
                  </a:extLst>
                </a:gridCol>
                <a:gridCol w="1440598">
                  <a:extLst>
                    <a:ext uri="{9D8B030D-6E8A-4147-A177-3AD203B41FA5}">
                      <a16:colId xmlns:a16="http://schemas.microsoft.com/office/drawing/2014/main" val="365385300"/>
                    </a:ext>
                  </a:extLst>
                </a:gridCol>
              </a:tblGrid>
              <a:tr h="612144">
                <a:tc>
                  <a:txBody>
                    <a:bodyPr/>
                    <a:lstStyle/>
                    <a:p>
                      <a:r>
                        <a:rPr lang="en-US" sz="1400" kern="1200" dirty="0">
                          <a:solidFill>
                            <a:srgbClr val="15C2FF"/>
                          </a:solidFill>
                          <a:latin typeface="Arial" panose="020B0604020202020204" pitchFamily="34" charset="0"/>
                          <a:ea typeface="+mn-ea"/>
                          <a:cs typeface="Arial" panose="020B0604020202020204" pitchFamily="34" charset="0"/>
                        </a:rPr>
                        <a:t>FACTORS</a:t>
                      </a:r>
                    </a:p>
                  </a:txBody>
                  <a:tcPr/>
                </a:tc>
                <a:tc>
                  <a:txBody>
                    <a:bodyPr/>
                    <a:lstStyle/>
                    <a:p>
                      <a:pPr marL="0" algn="ctr" defTabSz="685800" rtl="0" eaLnBrk="1" latinLnBrk="0" hangingPunct="1"/>
                      <a:r>
                        <a:rPr lang="en-US" sz="1200" b="1" kern="1200" dirty="0">
                          <a:solidFill>
                            <a:srgbClr val="15C2FF"/>
                          </a:solidFill>
                          <a:latin typeface="Arial" panose="020B0604020202020204" pitchFamily="34" charset="0"/>
                          <a:ea typeface="+mn-ea"/>
                          <a:cs typeface="Arial" panose="020B0604020202020204" pitchFamily="34" charset="0"/>
                        </a:rPr>
                        <a:t>WATERFALL</a:t>
                      </a:r>
                    </a:p>
                  </a:txBody>
                  <a:tcPr/>
                </a:tc>
                <a:tc>
                  <a:txBody>
                    <a:bodyPr/>
                    <a:lstStyle/>
                    <a:p>
                      <a:pPr marL="0" algn="ctr" defTabSz="685800" rtl="0" eaLnBrk="1" latinLnBrk="0" hangingPunct="1"/>
                      <a:r>
                        <a:rPr lang="en-US" sz="1200" b="1" kern="1200" dirty="0">
                          <a:solidFill>
                            <a:srgbClr val="15C2FF"/>
                          </a:solidFill>
                          <a:latin typeface="Arial" panose="020B0604020202020204" pitchFamily="34" charset="0"/>
                          <a:ea typeface="+mn-ea"/>
                          <a:cs typeface="Arial" panose="020B0604020202020204" pitchFamily="34" charset="0"/>
                        </a:rPr>
                        <a:t>AGILE</a:t>
                      </a:r>
                    </a:p>
                  </a:txBody>
                  <a:tcPr/>
                </a:tc>
                <a:tc>
                  <a:txBody>
                    <a:bodyPr/>
                    <a:lstStyle/>
                    <a:p>
                      <a:pPr marL="0" algn="ctr" defTabSz="685800" rtl="0" eaLnBrk="1" latinLnBrk="0" hangingPunct="1"/>
                      <a:r>
                        <a:rPr lang="en-US" sz="1200" b="1" kern="1200" dirty="0">
                          <a:solidFill>
                            <a:srgbClr val="15C2FF"/>
                          </a:solidFill>
                          <a:latin typeface="Arial" panose="020B0604020202020204" pitchFamily="34" charset="0"/>
                          <a:ea typeface="+mn-ea"/>
                          <a:cs typeface="Arial" panose="020B0604020202020204" pitchFamily="34" charset="0"/>
                        </a:rPr>
                        <a:t>AGILE-SCRUM</a:t>
                      </a:r>
                    </a:p>
                  </a:txBody>
                  <a:tcPr/>
                </a:tc>
                <a:tc>
                  <a:txBody>
                    <a:bodyPr/>
                    <a:lstStyle/>
                    <a:p>
                      <a:pPr marL="0" algn="ctr" defTabSz="685800" rtl="0" eaLnBrk="1" latinLnBrk="0" hangingPunct="1"/>
                      <a:r>
                        <a:rPr lang="en-US" sz="1200" b="1" kern="1200" dirty="0">
                          <a:solidFill>
                            <a:srgbClr val="15C2FF"/>
                          </a:solidFill>
                          <a:latin typeface="Arial" panose="020B0604020202020204" pitchFamily="34" charset="0"/>
                          <a:ea typeface="+mn-ea"/>
                          <a:cs typeface="Arial" panose="020B0604020202020204" pitchFamily="34" charset="0"/>
                        </a:rPr>
                        <a:t>AGILE-KANBAN</a:t>
                      </a:r>
                    </a:p>
                  </a:txBody>
                  <a:tcPr/>
                </a:tc>
                <a:tc>
                  <a:txBody>
                    <a:bodyPr/>
                    <a:lstStyle/>
                    <a:p>
                      <a:pPr marL="0" algn="ctr" defTabSz="685800" rtl="0" eaLnBrk="1" latinLnBrk="0" hangingPunct="1"/>
                      <a:r>
                        <a:rPr lang="en-US" sz="1200" b="1" kern="1200" dirty="0">
                          <a:solidFill>
                            <a:srgbClr val="15C2FF"/>
                          </a:solidFill>
                          <a:latin typeface="Arial" panose="020B0604020202020204" pitchFamily="34" charset="0"/>
                          <a:ea typeface="+mn-ea"/>
                          <a:cs typeface="Arial" panose="020B0604020202020204" pitchFamily="34" charset="0"/>
                        </a:rPr>
                        <a:t>SCRUMBAN</a:t>
                      </a:r>
                    </a:p>
                  </a:txBody>
                  <a:tcPr/>
                </a:tc>
                <a:tc>
                  <a:txBody>
                    <a:bodyPr/>
                    <a:lstStyle/>
                    <a:p>
                      <a:pPr marL="0" algn="ctr" defTabSz="685800" rtl="0" eaLnBrk="1" latinLnBrk="0" hangingPunct="1"/>
                      <a:r>
                        <a:rPr lang="en-US" sz="1200" b="1" kern="1200" dirty="0">
                          <a:solidFill>
                            <a:srgbClr val="15C2FF"/>
                          </a:solidFill>
                          <a:latin typeface="Arial" panose="020B0604020202020204" pitchFamily="34" charset="0"/>
                          <a:ea typeface="+mn-ea"/>
                          <a:cs typeface="Arial" panose="020B0604020202020204" pitchFamily="34" charset="0"/>
                        </a:rPr>
                        <a:t>LEAN</a:t>
                      </a:r>
                    </a:p>
                  </a:txBody>
                  <a:tcPr/>
                </a:tc>
                <a:tc>
                  <a:txBody>
                    <a:bodyPr/>
                    <a:lstStyle/>
                    <a:p>
                      <a:pPr marL="0" algn="ctr" defTabSz="685800" rtl="0" eaLnBrk="1" latinLnBrk="0" hangingPunct="1"/>
                      <a:r>
                        <a:rPr lang="en-US" sz="1200" b="1" kern="1200" dirty="0">
                          <a:solidFill>
                            <a:srgbClr val="15C2FF"/>
                          </a:solidFill>
                          <a:latin typeface="Arial" panose="020B0604020202020204" pitchFamily="34" charset="0"/>
                          <a:ea typeface="+mn-ea"/>
                          <a:cs typeface="Arial" panose="020B0604020202020204" pitchFamily="34" charset="0"/>
                        </a:rPr>
                        <a:t>XP </a:t>
                      </a:r>
                    </a:p>
                  </a:txBody>
                  <a:tcPr/>
                </a:tc>
                <a:extLst>
                  <a:ext uri="{0D108BD9-81ED-4DB2-BD59-A6C34878D82A}">
                    <a16:rowId xmlns:a16="http://schemas.microsoft.com/office/drawing/2014/main" val="984969671"/>
                  </a:ext>
                </a:extLst>
              </a:tr>
              <a:tr h="612144">
                <a:tc>
                  <a:txBody>
                    <a:bodyPr/>
                    <a:lstStyle/>
                    <a:p>
                      <a:r>
                        <a:rPr lang="en-US" sz="1200" kern="1200" dirty="0">
                          <a:solidFill>
                            <a:srgbClr val="15C2FF"/>
                          </a:solidFill>
                          <a:latin typeface="Arial" panose="020B0604020202020204" pitchFamily="34" charset="0"/>
                          <a:ea typeface="+mn-ea"/>
                          <a:cs typeface="Arial" panose="020B0604020202020204" pitchFamily="34" charset="0"/>
                        </a:rPr>
                        <a:t>Familiar technology</a:t>
                      </a:r>
                    </a:p>
                  </a:txBody>
                  <a:tcPr/>
                </a:tc>
                <a:tc>
                  <a:txBody>
                    <a:bodyPr/>
                    <a:lstStyle/>
                    <a:p>
                      <a:pPr algn="ctr"/>
                      <a:r>
                        <a:rPr lang="en-US" sz="1200" kern="1200" dirty="0">
                          <a:solidFill>
                            <a:srgbClr val="15C2FF"/>
                          </a:solidFill>
                          <a:latin typeface="Arial" panose="020B0604020202020204" pitchFamily="34" charset="0"/>
                          <a:ea typeface="+mn-ea"/>
                          <a:cs typeface="Arial" panose="020B0604020202020204" pitchFamily="34" charset="0"/>
                        </a:rPr>
                        <a:t>Excellent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15C2FF"/>
                          </a:solidFill>
                          <a:effectLst/>
                          <a:uLnTx/>
                          <a:uFillTx/>
                          <a:latin typeface="Arial" panose="020B0604020202020204" pitchFamily="34" charset="0"/>
                          <a:ea typeface="+mn-ea"/>
                          <a:cs typeface="Arial" panose="020B0604020202020204" pitchFamily="34" charset="0"/>
                        </a:rPr>
                        <a:t>Excellent</a:t>
                      </a:r>
                      <a:endParaRPr kumimoji="0" lang="en-US" sz="12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15C2FF"/>
                          </a:solidFill>
                          <a:effectLst/>
                          <a:uLnTx/>
                          <a:uFillTx/>
                          <a:latin typeface="Arial" panose="020B0604020202020204" pitchFamily="34" charset="0"/>
                          <a:ea typeface="+mn-ea"/>
                          <a:cs typeface="Arial" panose="020B0604020202020204" pitchFamily="34" charset="0"/>
                        </a:rPr>
                        <a:t>Excellent</a:t>
                      </a:r>
                      <a:endParaRPr kumimoji="0" lang="en-US" sz="12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15C2FF"/>
                          </a:solidFill>
                          <a:effectLst/>
                          <a:uLnTx/>
                          <a:uFillTx/>
                          <a:latin typeface="Arial" panose="020B0604020202020204" pitchFamily="34" charset="0"/>
                          <a:ea typeface="+mn-ea"/>
                          <a:cs typeface="Arial" panose="020B0604020202020204" pitchFamily="34" charset="0"/>
                        </a:rPr>
                        <a:t>Excellent</a:t>
                      </a:r>
                      <a:endParaRPr kumimoji="0" lang="en-US" sz="12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15C2FF"/>
                          </a:solidFill>
                          <a:effectLst/>
                          <a:uLnTx/>
                          <a:uFillTx/>
                          <a:latin typeface="Arial" panose="020B0604020202020204" pitchFamily="34" charset="0"/>
                          <a:ea typeface="+mn-ea"/>
                          <a:cs typeface="Arial" panose="020B0604020202020204" pitchFamily="34" charset="0"/>
                        </a:rPr>
                        <a:t>Excellent</a:t>
                      </a:r>
                      <a:endParaRPr kumimoji="0" lang="en-US" sz="12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rPr>
                        <a:t>Excellent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774036056"/>
                  </a:ext>
                </a:extLst>
              </a:tr>
              <a:tr h="612144">
                <a:tc>
                  <a:txBody>
                    <a:bodyPr/>
                    <a:lstStyle/>
                    <a:p>
                      <a:r>
                        <a:rPr lang="en-US" sz="1200" kern="1200" dirty="0">
                          <a:solidFill>
                            <a:srgbClr val="15C2FF"/>
                          </a:solidFill>
                          <a:latin typeface="Arial" panose="020B0604020202020204" pitchFamily="34" charset="0"/>
                          <a:ea typeface="+mn-ea"/>
                          <a:cs typeface="Arial" panose="020B0604020202020204" pitchFamily="34" charset="0"/>
                        </a:rPr>
                        <a:t>Changing Requirements</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Poor</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109017553"/>
                  </a:ext>
                </a:extLst>
              </a:tr>
              <a:tr h="612144">
                <a:tc>
                  <a:txBody>
                    <a:bodyPr/>
                    <a:lstStyle/>
                    <a:p>
                      <a:r>
                        <a:rPr lang="en-US" sz="1200" kern="1200" dirty="0">
                          <a:solidFill>
                            <a:srgbClr val="15C2FF"/>
                          </a:solidFill>
                          <a:latin typeface="Arial" panose="020B0604020202020204" pitchFamily="34" charset="0"/>
                          <a:ea typeface="+mn-ea"/>
                          <a:cs typeface="Arial" panose="020B0604020202020204" pitchFamily="34" charset="0"/>
                        </a:rPr>
                        <a:t>Complex software</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Poor</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91907890"/>
                  </a:ext>
                </a:extLst>
              </a:tr>
              <a:tr h="61214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rgbClr val="15C2FF"/>
                          </a:solidFill>
                          <a:latin typeface="Arial" panose="020B0604020202020204" pitchFamily="34" charset="0"/>
                          <a:cs typeface="Arial" panose="020B0604020202020204" pitchFamily="34" charset="0"/>
                        </a:rPr>
                        <a:t>Speed to market</a:t>
                      </a: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Poor</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Poor</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Poor</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rPr>
                        <a:t>Good</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dirty="0">
                        <a:solidFill>
                          <a:srgbClr val="53D2FF"/>
                        </a:solidFill>
                      </a:endParaRPr>
                    </a:p>
                  </a:txBody>
                  <a:tcPr/>
                </a:tc>
                <a:extLst>
                  <a:ext uri="{0D108BD9-81ED-4DB2-BD59-A6C34878D82A}">
                    <a16:rowId xmlns:a16="http://schemas.microsoft.com/office/drawing/2014/main" val="3655337575"/>
                  </a:ext>
                </a:extLst>
              </a:tr>
              <a:tr h="61214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rgbClr val="15C2FF"/>
                          </a:solidFill>
                          <a:latin typeface="Arial" panose="020B0604020202020204" pitchFamily="34" charset="0"/>
                          <a:cs typeface="Arial" panose="020B0604020202020204" pitchFamily="34" charset="0"/>
                        </a:rPr>
                        <a:t>Weekly demo</a:t>
                      </a:r>
                      <a:endParaRPr lang="en-US" dirty="0">
                        <a:solidFill>
                          <a:srgbClr val="53D2FF"/>
                        </a:solidFill>
                      </a:endParaRPr>
                    </a:p>
                    <a:p>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Poor</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algn="ctr"/>
                      <a:r>
                        <a:rPr lang="en-US" sz="1200" kern="1200" dirty="0">
                          <a:solidFill>
                            <a:srgbClr val="15C2FF"/>
                          </a:solidFill>
                          <a:latin typeface="Arial" panose="020B0604020202020204" pitchFamily="34" charset="0"/>
                          <a:ea typeface="+mn-ea"/>
                          <a:cs typeface="Arial" panose="020B0604020202020204" pitchFamily="34" charset="0"/>
                        </a:rPr>
                        <a:t>Excellent</a:t>
                      </a:r>
                    </a:p>
                  </a:txBody>
                  <a:tcPr/>
                </a:tc>
                <a:tc>
                  <a:txBody>
                    <a:bodyPr/>
                    <a:lstStyle/>
                    <a:p>
                      <a:pPr algn="ctr"/>
                      <a:r>
                        <a:rPr lang="en-US" sz="1200" kern="1200" dirty="0">
                          <a:solidFill>
                            <a:srgbClr val="15C2FF"/>
                          </a:solidFill>
                          <a:latin typeface="Arial" panose="020B0604020202020204" pitchFamily="34" charset="0"/>
                          <a:ea typeface="+mn-ea"/>
                          <a:cs typeface="Arial" panose="020B0604020202020204" pitchFamily="34" charset="0"/>
                        </a:rPr>
                        <a:t>Excellent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15C2FF"/>
                          </a:solidFill>
                          <a:effectLst/>
                          <a:uLnTx/>
                          <a:uFillTx/>
                          <a:latin typeface="Arial" panose="020B0604020202020204" pitchFamily="34" charset="0"/>
                          <a:ea typeface="+mn-ea"/>
                          <a:cs typeface="Arial" panose="020B0604020202020204" pitchFamily="34" charset="0"/>
                        </a:rPr>
                        <a:t>Good</a:t>
                      </a:r>
                      <a:endParaRPr kumimoji="0" lang="en-US" sz="12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rPr>
                        <a:t>Good</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srgbClr val="15C2FF"/>
                          </a:solidFill>
                          <a:effectLst/>
                          <a:uLnTx/>
                          <a:uFillTx/>
                          <a:latin typeface="Arial" panose="020B0604020202020204" pitchFamily="34" charset="0"/>
                          <a:ea typeface="+mn-ea"/>
                          <a:cs typeface="Arial" panose="020B0604020202020204" pitchFamily="34" charset="0"/>
                        </a:rPr>
                        <a:t>Good</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dirty="0">
                        <a:solidFill>
                          <a:srgbClr val="53D2FF"/>
                        </a:solidFill>
                      </a:endParaRPr>
                    </a:p>
                  </a:txBody>
                  <a:tcPr/>
                </a:tc>
                <a:extLst>
                  <a:ext uri="{0D108BD9-81ED-4DB2-BD59-A6C34878D82A}">
                    <a16:rowId xmlns:a16="http://schemas.microsoft.com/office/drawing/2014/main" val="718569347"/>
                  </a:ext>
                </a:extLst>
              </a:tr>
              <a:tr h="612144">
                <a:tc>
                  <a:txBody>
                    <a:bodyPr/>
                    <a:lstStyle/>
                    <a:p>
                      <a:pPr marL="0" lvl="0" indent="0">
                        <a:buFont typeface="Arial" panose="020B0604020202020204" pitchFamily="34" charset="0"/>
                        <a:buNone/>
                      </a:pPr>
                      <a:r>
                        <a:rPr lang="en-US" sz="1200" dirty="0">
                          <a:solidFill>
                            <a:srgbClr val="15C2FF"/>
                          </a:solidFill>
                          <a:latin typeface="Arial" panose="020B0604020202020204" pitchFamily="34" charset="0"/>
                          <a:cs typeface="Arial" panose="020B0604020202020204" pitchFamily="34" charset="0"/>
                        </a:rPr>
                        <a:t>Effective face-to-face communication</a:t>
                      </a:r>
                    </a:p>
                    <a:p>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Poor</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dirty="0">
                        <a:solidFill>
                          <a:srgbClr val="53D2FF"/>
                        </a:solidFill>
                      </a:endParaRPr>
                    </a:p>
                  </a:txBody>
                  <a:tcPr/>
                </a:tc>
                <a:extLst>
                  <a:ext uri="{0D108BD9-81ED-4DB2-BD59-A6C34878D82A}">
                    <a16:rowId xmlns:a16="http://schemas.microsoft.com/office/drawing/2014/main" val="756600012"/>
                  </a:ext>
                </a:extLst>
              </a:tr>
              <a:tr h="612144">
                <a:tc>
                  <a:txBody>
                    <a:bodyPr/>
                    <a:lstStyle/>
                    <a:p>
                      <a:r>
                        <a:rPr lang="en-US" sz="1200" kern="1200" dirty="0">
                          <a:solidFill>
                            <a:srgbClr val="15C2FF"/>
                          </a:solidFill>
                          <a:latin typeface="Arial" panose="020B0604020202020204" pitchFamily="34" charset="0"/>
                          <a:ea typeface="+mn-ea"/>
                          <a:cs typeface="Arial" panose="020B0604020202020204" pitchFamily="34" charset="0"/>
                        </a:rPr>
                        <a:t>Customer Involvement in Developing</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Poor</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dirty="0">
                        <a:solidFill>
                          <a:srgbClr val="53D2FF"/>
                        </a:solidFill>
                      </a:endParaRPr>
                    </a:p>
                  </a:txBody>
                  <a:tcPr/>
                </a:tc>
                <a:extLst>
                  <a:ext uri="{0D108BD9-81ED-4DB2-BD59-A6C34878D82A}">
                    <a16:rowId xmlns:a16="http://schemas.microsoft.com/office/drawing/2014/main" val="1650897718"/>
                  </a:ext>
                </a:extLst>
              </a:tr>
              <a:tr h="61214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rgbClr val="15C2FF"/>
                          </a:solidFill>
                          <a:latin typeface="Arial" panose="020B0604020202020204" pitchFamily="34" charset="0"/>
                          <a:cs typeface="Arial" panose="020B0604020202020204" pitchFamily="34" charset="0"/>
                        </a:rPr>
                        <a:t>Customer’s request: No documentations </a:t>
                      </a:r>
                      <a:endParaRPr lang="en-US" dirty="0">
                        <a:solidFill>
                          <a:srgbClr val="53D2FF"/>
                        </a:solidFill>
                      </a:endParaRPr>
                    </a:p>
                    <a:p>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Poor</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algn="ctr"/>
                      <a:r>
                        <a:rPr lang="en-US" sz="1200" kern="1200" dirty="0">
                          <a:solidFill>
                            <a:srgbClr val="15C2FF"/>
                          </a:solidFill>
                          <a:latin typeface="Arial" panose="020B0604020202020204" pitchFamily="34" charset="0"/>
                          <a:ea typeface="+mn-ea"/>
                          <a:cs typeface="Arial" panose="020B0604020202020204" pitchFamily="34" charset="0"/>
                        </a:rPr>
                        <a:t>Good</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Good</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Poor</a:t>
                      </a:r>
                    </a:p>
                    <a:p>
                      <a:pPr algn="ctr"/>
                      <a:endParaRPr lang="en-US" dirty="0">
                        <a:solidFill>
                          <a:srgbClr val="53D2FF"/>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rgbClr val="15C2FF"/>
                          </a:solidFill>
                          <a:latin typeface="Arial" panose="020B0604020202020204" pitchFamily="34" charset="0"/>
                          <a:ea typeface="+mn-ea"/>
                          <a:cs typeface="Arial" panose="020B0604020202020204" pitchFamily="34" charset="0"/>
                        </a:rPr>
                        <a:t>Excellent</a:t>
                      </a:r>
                    </a:p>
                    <a:p>
                      <a:pPr algn="ctr"/>
                      <a:endParaRPr lang="en-US" sz="1200" kern="1200" dirty="0">
                        <a:solidFill>
                          <a:srgbClr val="15C2FF"/>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178506438"/>
                  </a:ext>
                </a:extLst>
              </a:tr>
            </a:tbl>
          </a:graphicData>
        </a:graphic>
      </p:graphicFrame>
      <p:sp>
        <p:nvSpPr>
          <p:cNvPr id="11" name="Text Placeholder 19">
            <a:extLst>
              <a:ext uri="{FF2B5EF4-FFF2-40B4-BE49-F238E27FC236}">
                <a16:creationId xmlns:a16="http://schemas.microsoft.com/office/drawing/2014/main" id="{8007E15B-DA11-4214-8404-51B8C3EC93E5}"/>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7931E"/>
                </a:solidFill>
                <a:effectLst/>
                <a:uLnTx/>
                <a:uFillTx/>
                <a:latin typeface="Tahoma"/>
                <a:ea typeface="+mn-ea"/>
                <a:cs typeface="+mn-cs"/>
              </a:rPr>
              <a:t>11</a:t>
            </a:r>
          </a:p>
        </p:txBody>
      </p:sp>
    </p:spTree>
    <p:extLst>
      <p:ext uri="{BB962C8B-B14F-4D97-AF65-F5344CB8AC3E}">
        <p14:creationId xmlns:p14="http://schemas.microsoft.com/office/powerpoint/2010/main" val="3466334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171575"/>
            <a:ext cx="11942049" cy="5243216"/>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R="0" lvl="0">
              <a:lnSpc>
                <a:spcPct val="115000"/>
              </a:lnSpc>
              <a:spcBef>
                <a:spcPts val="0"/>
              </a:spcBef>
              <a:spcAft>
                <a:spcPts val="0"/>
              </a:spcAft>
            </a:pPr>
            <a:r>
              <a:rPr lang="en-US" sz="1800" dirty="0">
                <a:solidFill>
                  <a:srgbClr val="15C2FF"/>
                </a:solidFill>
                <a:latin typeface="Arial" panose="020B0604020202020204" pitchFamily="34" charset="0"/>
                <a:cs typeface="Arial" panose="020B0604020202020204" pitchFamily="34" charset="0"/>
              </a:rPr>
              <a:t>The XP Methodology model is highly preferred in Nirvana Innovation new “All-In-One Social Media” app for iOS and Android where the user interface is one of the main components to keep customers happy.</a:t>
            </a:r>
          </a:p>
          <a:p>
            <a:r>
              <a:rPr lang="en-US" sz="1800" dirty="0">
                <a:solidFill>
                  <a:srgbClr val="15C2FF"/>
                </a:solidFill>
                <a:latin typeface="Arial" panose="020B0604020202020204" pitchFamily="34" charset="0"/>
                <a:cs typeface="Arial" panose="020B0604020202020204" pitchFamily="34" charset="0"/>
              </a:rPr>
              <a:t>Nirvana Innovation is delivering working software constantly. Thus, the customer can see the return of his investment almost immediately. In addition, the Nirvana Innovation team is involved throughout the whole development process. A feedback and suggestions could be collected almost immediately, which lead to a better product.</a:t>
            </a:r>
          </a:p>
          <a:p>
            <a:r>
              <a:rPr lang="en-US" sz="1800" dirty="0">
                <a:solidFill>
                  <a:srgbClr val="15C2FF"/>
                </a:solidFill>
                <a:latin typeface="Arial" panose="020B0604020202020204" pitchFamily="34" charset="0"/>
                <a:cs typeface="Arial" panose="020B0604020202020204" pitchFamily="34" charset="0"/>
              </a:rPr>
              <a:t>Change is embraced for this highly complex product. You can adjust things along the way if something goes wrong. It focuses on reducing the cost of the entire project as opposed to Waterfall, where the cost of making changes is enormously high.</a:t>
            </a:r>
          </a:p>
          <a:p>
            <a:r>
              <a:rPr lang="en-US" sz="1800" dirty="0">
                <a:solidFill>
                  <a:srgbClr val="15C2FF"/>
                </a:solidFill>
                <a:latin typeface="Arial" panose="020B0604020202020204" pitchFamily="34" charset="0"/>
                <a:cs typeface="Arial" panose="020B0604020202020204" pitchFamily="34" charset="0"/>
              </a:rPr>
              <a:t>Team communication is one of the major principles the XP model consists of. Extreme Programming strives for great team communication through face-to-face interactions and daily meetings.</a:t>
            </a:r>
          </a:p>
          <a:p>
            <a:r>
              <a:rPr lang="en-US" sz="1800" dirty="0">
                <a:solidFill>
                  <a:srgbClr val="15C2FF"/>
                </a:solidFill>
                <a:latin typeface="Arial" panose="020B0604020202020204" pitchFamily="34" charset="0"/>
                <a:cs typeface="Arial" panose="020B0604020202020204" pitchFamily="34" charset="0"/>
              </a:rPr>
              <a:t>Similarly, to any Agile method, it requires the team to be highly experienced and committed to making the project successful. The team needs to attend frequent daily meetings in order to bring everybody on the same page as there is a lack of documentation.</a:t>
            </a:r>
          </a:p>
          <a:p>
            <a:r>
              <a:rPr lang="en-US" sz="1800" dirty="0">
                <a:solidFill>
                  <a:srgbClr val="15C2FF"/>
                </a:solidFill>
                <a:latin typeface="Arial" panose="020B0604020202020204" pitchFamily="34" charset="0"/>
                <a:cs typeface="Arial" panose="020B0604020202020204" pitchFamily="34" charset="0"/>
              </a:rPr>
              <a:t>However, here is a “warning flag”.  A precise picture of the end-product could be not so obvious. It is a possibility that you might end up with something completely different than what was planned initially. Therefore, the team needs to attend frequent daily meetings in order to bring everybody on the same page as there is a lack of documentation.</a:t>
            </a:r>
            <a:endParaRPr lang="en-US" sz="2000" dirty="0">
              <a:solidFill>
                <a:srgbClr val="15C2FF"/>
              </a:solidFill>
              <a:latin typeface="Arial" panose="020B0604020202020204" pitchFamily="34" charset="0"/>
              <a:cs typeface="Arial" panose="020B0604020202020204" pitchFamily="34" charset="0"/>
            </a:endParaRPr>
          </a:p>
          <a:p>
            <a:endParaRPr lang="en-US" sz="2000" dirty="0">
              <a:solidFill>
                <a:schemeClr val="bg1"/>
              </a:solidFill>
            </a:endParaRPr>
          </a:p>
          <a:p>
            <a:pPr marL="342900" marR="0" lvl="0" indent="-342900">
              <a:lnSpc>
                <a:spcPct val="115000"/>
              </a:lnSpc>
              <a:spcBef>
                <a:spcPts val="0"/>
              </a:spcBef>
              <a:spcAft>
                <a:spcPts val="0"/>
              </a:spcAft>
              <a:buFont typeface="Symbol" panose="05050102010706020507" pitchFamily="18" charset="2"/>
              <a:buChar char="-"/>
            </a:pPr>
            <a:endParaRPr lang="en-US" sz="2000" dirty="0">
              <a:solidFill>
                <a:schemeClr val="bg1"/>
              </a:solidFill>
              <a:latin typeface="Arial" panose="020B0604020202020204" pitchFamily="34" charset="0"/>
              <a:ea typeface="Arial" panose="020B0604020202020204" pitchFamily="34" charset="0"/>
            </a:endParaRP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9" name="Text Placeholder 19">
            <a:extLst>
              <a:ext uri="{FF2B5EF4-FFF2-40B4-BE49-F238E27FC236}">
                <a16:creationId xmlns:a16="http://schemas.microsoft.com/office/drawing/2014/main" id="{598EF5F4-B6D5-4F16-9906-581EEE410A22}"/>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latin typeface="Tahoma"/>
              </a:rPr>
              <a:t>SUMMARY</a:t>
            </a:r>
            <a:endParaRPr kumimoji="0" lang="en-US" sz="2600" i="0" u="none" strike="noStrike" kern="1200" cap="none" spc="0" normalizeH="0" baseline="0" noProof="0" dirty="0">
              <a:ln>
                <a:noFill/>
              </a:ln>
              <a:solidFill>
                <a:schemeClr val="bg1"/>
              </a:solidFill>
              <a:effectLst/>
              <a:uLnTx/>
              <a:uFillTx/>
              <a:latin typeface="Tahoma"/>
              <a:ea typeface="+mn-ea"/>
              <a:cs typeface="+mn-cs"/>
            </a:endParaRPr>
          </a:p>
        </p:txBody>
      </p:sp>
      <p:sp>
        <p:nvSpPr>
          <p:cNvPr id="10" name="Text Placeholder 19">
            <a:extLst>
              <a:ext uri="{FF2B5EF4-FFF2-40B4-BE49-F238E27FC236}">
                <a16:creationId xmlns:a16="http://schemas.microsoft.com/office/drawing/2014/main" id="{FE216928-5ED2-466C-8719-883405C02372}"/>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7931E"/>
                </a:solidFill>
                <a:effectLst/>
                <a:uLnTx/>
                <a:uFillTx/>
                <a:latin typeface="Tahoma"/>
                <a:ea typeface="+mn-ea"/>
                <a:cs typeface="+mn-cs"/>
              </a:rPr>
              <a:t>12</a:t>
            </a:r>
          </a:p>
        </p:txBody>
      </p:sp>
    </p:spTree>
    <p:extLst>
      <p:ext uri="{BB962C8B-B14F-4D97-AF65-F5344CB8AC3E}">
        <p14:creationId xmlns:p14="http://schemas.microsoft.com/office/powerpoint/2010/main" val="150130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3B00B508-F510-4EE1-84B4-1D1DFDC60234}"/>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7" name="Title 2">
            <a:extLst>
              <a:ext uri="{FF2B5EF4-FFF2-40B4-BE49-F238E27FC236}">
                <a16:creationId xmlns:a16="http://schemas.microsoft.com/office/drawing/2014/main" id="{EB230779-CB9A-4DE3-AC8A-F7E1DA9D0BAE}"/>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 name="Text Placeholder 19">
            <a:extLst>
              <a:ext uri="{FF2B5EF4-FFF2-40B4-BE49-F238E27FC236}">
                <a16:creationId xmlns:a16="http://schemas.microsoft.com/office/drawing/2014/main" id="{4E9B19C3-C6A5-4049-A011-EF29F0B7618A}"/>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 name="Text Placeholder 19">
            <a:extLst>
              <a:ext uri="{FF2B5EF4-FFF2-40B4-BE49-F238E27FC236}">
                <a16:creationId xmlns:a16="http://schemas.microsoft.com/office/drawing/2014/main" id="{9DEB000B-991F-4301-AAF0-1C7585B223B9}"/>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11" name="Text Placeholder 19">
            <a:extLst>
              <a:ext uri="{FF2B5EF4-FFF2-40B4-BE49-F238E27FC236}">
                <a16:creationId xmlns:a16="http://schemas.microsoft.com/office/drawing/2014/main" id="{F71555AD-9E45-4978-8D9F-40C3FDE780DE}"/>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kumimoji="0" lang="en-US" sz="2600" i="0" u="none" strike="noStrike" kern="1200" cap="none" spc="0" normalizeH="0" baseline="0" noProof="0" dirty="0">
                <a:ln>
                  <a:noFill/>
                </a:ln>
                <a:solidFill>
                  <a:schemeClr val="bg1"/>
                </a:solidFill>
                <a:effectLst/>
                <a:uLnTx/>
                <a:uFillTx/>
                <a:latin typeface="Tahoma"/>
                <a:ea typeface="+mn-ea"/>
                <a:cs typeface="+mn-cs"/>
              </a:rPr>
              <a:t>THANK YOU</a:t>
            </a:r>
          </a:p>
        </p:txBody>
      </p:sp>
    </p:spTree>
    <p:extLst>
      <p:ext uri="{BB962C8B-B14F-4D97-AF65-F5344CB8AC3E}">
        <p14:creationId xmlns:p14="http://schemas.microsoft.com/office/powerpoint/2010/main" val="407803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 name="Block Arc 1676">
            <a:extLst>
              <a:ext uri="{FF2B5EF4-FFF2-40B4-BE49-F238E27FC236}">
                <a16:creationId xmlns:a16="http://schemas.microsoft.com/office/drawing/2014/main" id="{703A0F11-9B2E-4116-93B5-F88DFE2C3865}"/>
              </a:ext>
            </a:extLst>
          </p:cNvPr>
          <p:cNvSpPr/>
          <p:nvPr/>
        </p:nvSpPr>
        <p:spPr>
          <a:xfrm>
            <a:off x="2481761" y="2891425"/>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8" name="Arrow: Chevron 1677">
            <a:extLst>
              <a:ext uri="{FF2B5EF4-FFF2-40B4-BE49-F238E27FC236}">
                <a16:creationId xmlns:a16="http://schemas.microsoft.com/office/drawing/2014/main" id="{8BC8AAD8-6A8A-45EB-8DBB-D435E5D936D2}"/>
              </a:ext>
            </a:extLst>
          </p:cNvPr>
          <p:cNvSpPr/>
          <p:nvPr/>
        </p:nvSpPr>
        <p:spPr>
          <a:xfrm>
            <a:off x="283889" y="3283930"/>
            <a:ext cx="224836" cy="286788"/>
          </a:xfrm>
          <a:prstGeom prst="chevron">
            <a:avLst>
              <a:gd name="adj" fmla="val 53226"/>
            </a:avLst>
          </a:prstGeom>
          <a:gradFill>
            <a:gsLst>
              <a:gs pos="25000">
                <a:srgbClr val="FEA463"/>
              </a:gs>
              <a:gs pos="100000">
                <a:srgbClr val="FCAA0D">
                  <a:alpha val="8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9" name="Freeform: Shape 1678">
            <a:extLst>
              <a:ext uri="{FF2B5EF4-FFF2-40B4-BE49-F238E27FC236}">
                <a16:creationId xmlns:a16="http://schemas.microsoft.com/office/drawing/2014/main" id="{89C60388-E75A-412C-A882-DD39CA8A7B47}"/>
              </a:ext>
            </a:extLst>
          </p:cNvPr>
          <p:cNvSpPr/>
          <p:nvPr/>
        </p:nvSpPr>
        <p:spPr>
          <a:xfrm>
            <a:off x="1200677" y="3283930"/>
            <a:ext cx="82790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a:gsLst>
              <a:gs pos="0">
                <a:srgbClr val="FF384D"/>
              </a:gs>
              <a:gs pos="32000">
                <a:srgbClr val="F42F81"/>
              </a:gs>
              <a:gs pos="66000">
                <a:srgbClr val="E9328D"/>
              </a:gs>
              <a:gs pos="100000">
                <a:srgbClr val="D635B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0" name="Freeform: Shape 1679">
            <a:extLst>
              <a:ext uri="{FF2B5EF4-FFF2-40B4-BE49-F238E27FC236}">
                <a16:creationId xmlns:a16="http://schemas.microsoft.com/office/drawing/2014/main" id="{D6AC6E56-7AEB-43F9-8F34-CD87E5AC8A54}"/>
              </a:ext>
            </a:extLst>
          </p:cNvPr>
          <p:cNvSpPr/>
          <p:nvPr/>
        </p:nvSpPr>
        <p:spPr>
          <a:xfrm>
            <a:off x="2717395"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a:gsLst>
              <a:gs pos="0">
                <a:srgbClr val="CF3AB7"/>
              </a:gs>
              <a:gs pos="32000">
                <a:srgbClr val="B340F4"/>
              </a:gs>
              <a:gs pos="66000">
                <a:srgbClr val="9757F3"/>
              </a:gs>
              <a:gs pos="100000">
                <a:srgbClr val="6929AB"/>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1" name="Arrow: Chevron 1680">
            <a:extLst>
              <a:ext uri="{FF2B5EF4-FFF2-40B4-BE49-F238E27FC236}">
                <a16:creationId xmlns:a16="http://schemas.microsoft.com/office/drawing/2014/main" id="{347BC490-A592-4A90-8AF1-0E640F1B8E65}"/>
              </a:ext>
            </a:extLst>
          </p:cNvPr>
          <p:cNvSpPr/>
          <p:nvPr/>
        </p:nvSpPr>
        <p:spPr>
          <a:xfrm>
            <a:off x="147261" y="3283930"/>
            <a:ext cx="224836" cy="286788"/>
          </a:xfrm>
          <a:prstGeom prst="chevron">
            <a:avLst>
              <a:gd name="adj" fmla="val 53226"/>
            </a:avLst>
          </a:prstGeom>
          <a:gradFill>
            <a:gsLst>
              <a:gs pos="0">
                <a:srgbClr val="FCA160">
                  <a:alpha val="88000"/>
                </a:srgbClr>
              </a:gs>
              <a:gs pos="32000">
                <a:srgbClr val="FFAA18">
                  <a:alpha val="93000"/>
                </a:srgbClr>
              </a:gs>
              <a:gs pos="66000">
                <a:srgbClr val="FE9B15">
                  <a:alpha val="90000"/>
                </a:srgbClr>
              </a:gs>
              <a:gs pos="100000">
                <a:srgbClr val="FF8023">
                  <a:alpha val="89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2" name="Arrow: Chevron 1681">
            <a:extLst>
              <a:ext uri="{FF2B5EF4-FFF2-40B4-BE49-F238E27FC236}">
                <a16:creationId xmlns:a16="http://schemas.microsoft.com/office/drawing/2014/main" id="{671BB460-1310-4689-BFAA-9B6E50E41355}"/>
              </a:ext>
            </a:extLst>
          </p:cNvPr>
          <p:cNvSpPr/>
          <p:nvPr/>
        </p:nvSpPr>
        <p:spPr>
          <a:xfrm>
            <a:off x="-1" y="3283930"/>
            <a:ext cx="224836" cy="286788"/>
          </a:xfrm>
          <a:prstGeom prst="chevron">
            <a:avLst>
              <a:gd name="adj" fmla="val 53226"/>
            </a:avLst>
          </a:prstGeom>
          <a:gradFill>
            <a:gsLst>
              <a:gs pos="18000">
                <a:srgbClr val="FFFFB3">
                  <a:alpha val="86000"/>
                </a:srgbClr>
              </a:gs>
              <a:gs pos="100000">
                <a:srgbClr val="FFC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3" name="Freeform: Shape 1682">
            <a:extLst>
              <a:ext uri="{FF2B5EF4-FFF2-40B4-BE49-F238E27FC236}">
                <a16:creationId xmlns:a16="http://schemas.microsoft.com/office/drawing/2014/main" id="{F1E186E6-7E1A-4B53-A265-36CAC65D674D}"/>
              </a:ext>
            </a:extLst>
          </p:cNvPr>
          <p:cNvSpPr/>
          <p:nvPr/>
        </p:nvSpPr>
        <p:spPr>
          <a:xfrm>
            <a:off x="3473394"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a:gsLst>
              <a:gs pos="0">
                <a:srgbClr val="6929AB"/>
              </a:gs>
              <a:gs pos="32000">
                <a:srgbClr val="9757F3"/>
              </a:gs>
              <a:gs pos="66000">
                <a:srgbClr val="5492E9"/>
              </a:gs>
              <a:gs pos="100000">
                <a:srgbClr val="48B0F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4" name="Freeform: Shape 1683">
            <a:extLst>
              <a:ext uri="{FF2B5EF4-FFF2-40B4-BE49-F238E27FC236}">
                <a16:creationId xmlns:a16="http://schemas.microsoft.com/office/drawing/2014/main" id="{3EC43FA8-934F-4F10-A633-8A11E3C4C41B}"/>
              </a:ext>
            </a:extLst>
          </p:cNvPr>
          <p:cNvSpPr/>
          <p:nvPr/>
        </p:nvSpPr>
        <p:spPr>
          <a:xfrm>
            <a:off x="4238901"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a:gsLst>
              <a:gs pos="0">
                <a:srgbClr val="4CABFB"/>
              </a:gs>
              <a:gs pos="32000">
                <a:srgbClr val="43B8FF"/>
              </a:gs>
              <a:gs pos="66000">
                <a:srgbClr val="2DCBFB"/>
              </a:gs>
              <a:gs pos="100000">
                <a:srgbClr val="22DFE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5" name="Freeform: Shape 1684">
            <a:extLst>
              <a:ext uri="{FF2B5EF4-FFF2-40B4-BE49-F238E27FC236}">
                <a16:creationId xmlns:a16="http://schemas.microsoft.com/office/drawing/2014/main" id="{CDA51450-29BD-4439-AD6F-EC3A3AC8E846}"/>
              </a:ext>
            </a:extLst>
          </p:cNvPr>
          <p:cNvSpPr/>
          <p:nvPr/>
        </p:nvSpPr>
        <p:spPr>
          <a:xfrm>
            <a:off x="5006638"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a:gsLst>
              <a:gs pos="0">
                <a:srgbClr val="22DFE3"/>
              </a:gs>
              <a:gs pos="32000">
                <a:srgbClr val="B9DB01"/>
              </a:gs>
              <a:gs pos="66000">
                <a:srgbClr val="75C905"/>
              </a:gs>
              <a:gs pos="100000">
                <a:srgbClr val="6DC90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6" name="Block Arc 1685">
            <a:extLst>
              <a:ext uri="{FF2B5EF4-FFF2-40B4-BE49-F238E27FC236}">
                <a16:creationId xmlns:a16="http://schemas.microsoft.com/office/drawing/2014/main" id="{DDDC7F40-CE75-4427-AC29-4EAF89B1944F}"/>
              </a:ext>
            </a:extLst>
          </p:cNvPr>
          <p:cNvSpPr/>
          <p:nvPr/>
        </p:nvSpPr>
        <p:spPr>
          <a:xfrm>
            <a:off x="3688654" y="2896790"/>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7" name="Block Arc 1686">
            <a:extLst>
              <a:ext uri="{FF2B5EF4-FFF2-40B4-BE49-F238E27FC236}">
                <a16:creationId xmlns:a16="http://schemas.microsoft.com/office/drawing/2014/main" id="{5289DD98-AB25-4EB0-BF1D-8F93B033BEB0}"/>
              </a:ext>
            </a:extLst>
          </p:cNvPr>
          <p:cNvSpPr/>
          <p:nvPr/>
        </p:nvSpPr>
        <p:spPr>
          <a:xfrm>
            <a:off x="4904380" y="2887544"/>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8" name="Freeform: Shape 1687">
            <a:extLst>
              <a:ext uri="{FF2B5EF4-FFF2-40B4-BE49-F238E27FC236}">
                <a16:creationId xmlns:a16="http://schemas.microsoft.com/office/drawing/2014/main" id="{40940B8E-8CCD-496B-BCEB-F471AAD62DF0}"/>
              </a:ext>
            </a:extLst>
          </p:cNvPr>
          <p:cNvSpPr/>
          <p:nvPr/>
        </p:nvSpPr>
        <p:spPr>
          <a:xfrm>
            <a:off x="5773268"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a:gsLst>
              <a:gs pos="0">
                <a:srgbClr val="6DC904"/>
              </a:gs>
              <a:gs pos="32000">
                <a:srgbClr val="8FD005"/>
              </a:gs>
              <a:gs pos="66000">
                <a:srgbClr val="DCE003"/>
              </a:gs>
              <a:gs pos="100000">
                <a:srgbClr val="FFD70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9" name="Freeform: Shape 1688">
            <a:extLst>
              <a:ext uri="{FF2B5EF4-FFF2-40B4-BE49-F238E27FC236}">
                <a16:creationId xmlns:a16="http://schemas.microsoft.com/office/drawing/2014/main" id="{8CB3569E-ADD1-4415-926F-EFACBF98DACD}"/>
              </a:ext>
            </a:extLst>
          </p:cNvPr>
          <p:cNvSpPr/>
          <p:nvPr/>
        </p:nvSpPr>
        <p:spPr>
          <a:xfrm>
            <a:off x="6539895"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a:gsLst>
              <a:gs pos="0">
                <a:srgbClr val="FFDF00"/>
              </a:gs>
              <a:gs pos="32000">
                <a:srgbClr val="FFC707"/>
              </a:gs>
              <a:gs pos="66000">
                <a:srgbClr val="FF7F23"/>
              </a:gs>
              <a:gs pos="100000">
                <a:srgbClr val="FE5C2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0" name="Block Arc 1689">
            <a:extLst>
              <a:ext uri="{FF2B5EF4-FFF2-40B4-BE49-F238E27FC236}">
                <a16:creationId xmlns:a16="http://schemas.microsoft.com/office/drawing/2014/main" id="{0E74FB6A-9CDF-4235-A2F8-33DB82183BE1}"/>
              </a:ext>
            </a:extLst>
          </p:cNvPr>
          <p:cNvSpPr/>
          <p:nvPr/>
        </p:nvSpPr>
        <p:spPr>
          <a:xfrm>
            <a:off x="7347040" y="2899398"/>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1" name="Freeform: Shape 1690">
            <a:extLst>
              <a:ext uri="{FF2B5EF4-FFF2-40B4-BE49-F238E27FC236}">
                <a16:creationId xmlns:a16="http://schemas.microsoft.com/office/drawing/2014/main" id="{AC94CBE0-86F3-4CCE-9B54-9B575DE94AC6}"/>
              </a:ext>
            </a:extLst>
          </p:cNvPr>
          <p:cNvSpPr/>
          <p:nvPr/>
        </p:nvSpPr>
        <p:spPr>
          <a:xfrm>
            <a:off x="7306524"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a:gsLst>
              <a:gs pos="0">
                <a:srgbClr val="FE652B"/>
              </a:gs>
              <a:gs pos="32000">
                <a:srgbClr val="FE4936"/>
              </a:gs>
              <a:gs pos="66000">
                <a:srgbClr val="FE0E4C"/>
              </a:gs>
              <a:gs pos="100000">
                <a:srgbClr val="F137B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2" name="Freeform: Shape 1691">
            <a:extLst>
              <a:ext uri="{FF2B5EF4-FFF2-40B4-BE49-F238E27FC236}">
                <a16:creationId xmlns:a16="http://schemas.microsoft.com/office/drawing/2014/main" id="{A9A34F13-93F1-45BF-A493-8FB3A79778B7}"/>
              </a:ext>
            </a:extLst>
          </p:cNvPr>
          <p:cNvSpPr/>
          <p:nvPr/>
        </p:nvSpPr>
        <p:spPr>
          <a:xfrm>
            <a:off x="8073176"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flip="none" rotWithShape="1">
            <a:gsLst>
              <a:gs pos="0">
                <a:srgbClr val="E639B1"/>
              </a:gs>
              <a:gs pos="32000">
                <a:srgbClr val="CB259E"/>
              </a:gs>
              <a:gs pos="66000">
                <a:srgbClr val="A350F0"/>
              </a:gs>
              <a:gs pos="100000">
                <a:srgbClr val="C431F7"/>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3" name="Block Arc 1692">
            <a:extLst>
              <a:ext uri="{FF2B5EF4-FFF2-40B4-BE49-F238E27FC236}">
                <a16:creationId xmlns:a16="http://schemas.microsoft.com/office/drawing/2014/main" id="{6249C856-AD76-4874-A3D7-922573368B07}"/>
              </a:ext>
            </a:extLst>
          </p:cNvPr>
          <p:cNvSpPr/>
          <p:nvPr/>
        </p:nvSpPr>
        <p:spPr>
          <a:xfrm>
            <a:off x="8556449" y="2904714"/>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4" name="Block Arc 1693">
            <a:extLst>
              <a:ext uri="{FF2B5EF4-FFF2-40B4-BE49-F238E27FC236}">
                <a16:creationId xmlns:a16="http://schemas.microsoft.com/office/drawing/2014/main" id="{2D6199D1-3E24-4319-9441-396667996C5B}"/>
              </a:ext>
            </a:extLst>
          </p:cNvPr>
          <p:cNvSpPr/>
          <p:nvPr/>
        </p:nvSpPr>
        <p:spPr>
          <a:xfrm flipV="1">
            <a:off x="3090603" y="3238959"/>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5" name="Block Arc 1694">
            <a:extLst>
              <a:ext uri="{FF2B5EF4-FFF2-40B4-BE49-F238E27FC236}">
                <a16:creationId xmlns:a16="http://schemas.microsoft.com/office/drawing/2014/main" id="{384016E5-1E90-4B2E-8078-2C7463066363}"/>
              </a:ext>
            </a:extLst>
          </p:cNvPr>
          <p:cNvSpPr/>
          <p:nvPr/>
        </p:nvSpPr>
        <p:spPr>
          <a:xfrm flipV="1">
            <a:off x="4288273" y="3238960"/>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6" name="Block Arc 1695">
            <a:extLst>
              <a:ext uri="{FF2B5EF4-FFF2-40B4-BE49-F238E27FC236}">
                <a16:creationId xmlns:a16="http://schemas.microsoft.com/office/drawing/2014/main" id="{855FBBFC-F91C-49EA-8D7E-65638D9818F0}"/>
              </a:ext>
            </a:extLst>
          </p:cNvPr>
          <p:cNvSpPr/>
          <p:nvPr/>
        </p:nvSpPr>
        <p:spPr>
          <a:xfrm flipV="1">
            <a:off x="6723151" y="3233645"/>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7" name="Block Arc 1696">
            <a:extLst>
              <a:ext uri="{FF2B5EF4-FFF2-40B4-BE49-F238E27FC236}">
                <a16:creationId xmlns:a16="http://schemas.microsoft.com/office/drawing/2014/main" id="{01600A0D-5858-4538-AAA8-FE56CCA78B6F}"/>
              </a:ext>
            </a:extLst>
          </p:cNvPr>
          <p:cNvSpPr/>
          <p:nvPr/>
        </p:nvSpPr>
        <p:spPr>
          <a:xfrm flipV="1">
            <a:off x="7955228" y="3233646"/>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9" name="Freeform: Shape 1698">
            <a:extLst>
              <a:ext uri="{FF2B5EF4-FFF2-40B4-BE49-F238E27FC236}">
                <a16:creationId xmlns:a16="http://schemas.microsoft.com/office/drawing/2014/main" id="{0DF7DBE6-7BD5-4DEC-97DC-95E8598BB706}"/>
              </a:ext>
            </a:extLst>
          </p:cNvPr>
          <p:cNvSpPr/>
          <p:nvPr/>
        </p:nvSpPr>
        <p:spPr>
          <a:xfrm>
            <a:off x="8839802"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flip="none" rotWithShape="1">
            <a:gsLst>
              <a:gs pos="0">
                <a:srgbClr val="37B6DA"/>
              </a:gs>
              <a:gs pos="32000">
                <a:srgbClr val="6881ED"/>
              </a:gs>
              <a:gs pos="60000">
                <a:srgbClr val="8C61EF"/>
              </a:gs>
              <a:gs pos="100000">
                <a:srgbClr val="C431F7"/>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705" name="Straight Connector 1704">
            <a:extLst>
              <a:ext uri="{FF2B5EF4-FFF2-40B4-BE49-F238E27FC236}">
                <a16:creationId xmlns:a16="http://schemas.microsoft.com/office/drawing/2014/main" id="{0352943A-2E0D-4F0E-9AF3-3BBDD88C7AF4}"/>
              </a:ext>
            </a:extLst>
          </p:cNvPr>
          <p:cNvCxnSpPr>
            <a:cxnSpLocks/>
          </p:cNvCxnSpPr>
          <p:nvPr/>
        </p:nvCxnSpPr>
        <p:spPr>
          <a:xfrm>
            <a:off x="1570988" y="1918525"/>
            <a:ext cx="0" cy="999655"/>
          </a:xfrm>
          <a:prstGeom prst="line">
            <a:avLst/>
          </a:prstGeom>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06" name="Oval 1705">
            <a:extLst>
              <a:ext uri="{FF2B5EF4-FFF2-40B4-BE49-F238E27FC236}">
                <a16:creationId xmlns:a16="http://schemas.microsoft.com/office/drawing/2014/main" id="{C15AC9DF-E85E-484D-BFEF-412FE6E3EA6E}"/>
              </a:ext>
            </a:extLst>
          </p:cNvPr>
          <p:cNvSpPr>
            <a:spLocks noChangeAspect="1"/>
          </p:cNvSpPr>
          <p:nvPr/>
        </p:nvSpPr>
        <p:spPr>
          <a:xfrm>
            <a:off x="1509499" y="1758541"/>
            <a:ext cx="142027" cy="143146"/>
          </a:xfrm>
          <a:prstGeom prst="ellipse">
            <a:avLst/>
          </a:prstGeom>
          <a:solidFill>
            <a:srgbClr val="53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7" name="Straight Connector 1706">
            <a:extLst>
              <a:ext uri="{FF2B5EF4-FFF2-40B4-BE49-F238E27FC236}">
                <a16:creationId xmlns:a16="http://schemas.microsoft.com/office/drawing/2014/main" id="{1D7539CB-A80F-4218-8D27-8FCF080E273A}"/>
              </a:ext>
            </a:extLst>
          </p:cNvPr>
          <p:cNvCxnSpPr>
            <a:cxnSpLocks/>
          </p:cNvCxnSpPr>
          <p:nvPr/>
        </p:nvCxnSpPr>
        <p:spPr>
          <a:xfrm>
            <a:off x="4017385" y="1897135"/>
            <a:ext cx="0" cy="999655"/>
          </a:xfrm>
          <a:prstGeom prst="line">
            <a:avLst/>
          </a:prstGeom>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08" name="Oval 1707">
            <a:extLst>
              <a:ext uri="{FF2B5EF4-FFF2-40B4-BE49-F238E27FC236}">
                <a16:creationId xmlns:a16="http://schemas.microsoft.com/office/drawing/2014/main" id="{086442B7-D092-4064-B467-30F3C3F258A6}"/>
              </a:ext>
            </a:extLst>
          </p:cNvPr>
          <p:cNvSpPr>
            <a:spLocks noChangeAspect="1"/>
          </p:cNvSpPr>
          <p:nvPr/>
        </p:nvSpPr>
        <p:spPr>
          <a:xfrm>
            <a:off x="3955897" y="1737151"/>
            <a:ext cx="142027" cy="143146"/>
          </a:xfrm>
          <a:prstGeom prst="ellipse">
            <a:avLst/>
          </a:prstGeom>
          <a:solidFill>
            <a:srgbClr val="53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9" name="Straight Connector 1708">
            <a:extLst>
              <a:ext uri="{FF2B5EF4-FFF2-40B4-BE49-F238E27FC236}">
                <a16:creationId xmlns:a16="http://schemas.microsoft.com/office/drawing/2014/main" id="{45ACD5B5-C7CA-450B-8B34-5457DC7D9359}"/>
              </a:ext>
            </a:extLst>
          </p:cNvPr>
          <p:cNvCxnSpPr>
            <a:cxnSpLocks/>
          </p:cNvCxnSpPr>
          <p:nvPr/>
        </p:nvCxnSpPr>
        <p:spPr>
          <a:xfrm>
            <a:off x="5214584" y="1902451"/>
            <a:ext cx="0" cy="999655"/>
          </a:xfrm>
          <a:prstGeom prst="line">
            <a:avLst/>
          </a:prstGeom>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10" name="Oval 1709">
            <a:extLst>
              <a:ext uri="{FF2B5EF4-FFF2-40B4-BE49-F238E27FC236}">
                <a16:creationId xmlns:a16="http://schemas.microsoft.com/office/drawing/2014/main" id="{BDEDE43F-8AAA-40DD-945D-8146FE7FC470}"/>
              </a:ext>
            </a:extLst>
          </p:cNvPr>
          <p:cNvSpPr>
            <a:spLocks noChangeAspect="1"/>
          </p:cNvSpPr>
          <p:nvPr/>
        </p:nvSpPr>
        <p:spPr>
          <a:xfrm>
            <a:off x="5143571" y="1742467"/>
            <a:ext cx="142027" cy="143146"/>
          </a:xfrm>
          <a:prstGeom prst="ellipse">
            <a:avLst/>
          </a:prstGeom>
          <a:solidFill>
            <a:srgbClr val="53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1" name="Straight Connector 1710">
            <a:extLst>
              <a:ext uri="{FF2B5EF4-FFF2-40B4-BE49-F238E27FC236}">
                <a16:creationId xmlns:a16="http://schemas.microsoft.com/office/drawing/2014/main" id="{CC0CC6AD-0CE1-4A3B-BAF0-F3588BE267AD}"/>
              </a:ext>
            </a:extLst>
          </p:cNvPr>
          <p:cNvCxnSpPr>
            <a:cxnSpLocks/>
          </p:cNvCxnSpPr>
          <p:nvPr/>
        </p:nvCxnSpPr>
        <p:spPr>
          <a:xfrm>
            <a:off x="7660966" y="1903260"/>
            <a:ext cx="0" cy="999655"/>
          </a:xfrm>
          <a:prstGeom prst="line">
            <a:avLst/>
          </a:prstGeom>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12" name="Oval 1711">
            <a:extLst>
              <a:ext uri="{FF2B5EF4-FFF2-40B4-BE49-F238E27FC236}">
                <a16:creationId xmlns:a16="http://schemas.microsoft.com/office/drawing/2014/main" id="{9E6443D7-23F3-4036-A0AB-3D12438587F7}"/>
              </a:ext>
            </a:extLst>
          </p:cNvPr>
          <p:cNvSpPr>
            <a:spLocks noChangeAspect="1"/>
          </p:cNvSpPr>
          <p:nvPr/>
        </p:nvSpPr>
        <p:spPr>
          <a:xfrm>
            <a:off x="7589953" y="1743276"/>
            <a:ext cx="142027" cy="143146"/>
          </a:xfrm>
          <a:prstGeom prst="ellipse">
            <a:avLst/>
          </a:prstGeom>
          <a:solidFill>
            <a:srgbClr val="53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3" name="Group 1712">
            <a:extLst>
              <a:ext uri="{FF2B5EF4-FFF2-40B4-BE49-F238E27FC236}">
                <a16:creationId xmlns:a16="http://schemas.microsoft.com/office/drawing/2014/main" id="{0C55B4CA-A85F-4659-B6B0-F5DA8EA08BA7}"/>
              </a:ext>
            </a:extLst>
          </p:cNvPr>
          <p:cNvGrpSpPr/>
          <p:nvPr/>
        </p:nvGrpSpPr>
        <p:grpSpPr>
          <a:xfrm flipV="1">
            <a:off x="3323658" y="3952475"/>
            <a:ext cx="142027" cy="1159639"/>
            <a:chOff x="7268374" y="4930014"/>
            <a:chExt cx="182880" cy="1481532"/>
          </a:xfrm>
          <a:solidFill>
            <a:srgbClr val="53D2FF"/>
          </a:solidFill>
        </p:grpSpPr>
        <p:cxnSp>
          <p:nvCxnSpPr>
            <p:cNvPr id="1714" name="Straight Connector 1713">
              <a:extLst>
                <a:ext uri="{FF2B5EF4-FFF2-40B4-BE49-F238E27FC236}">
                  <a16:creationId xmlns:a16="http://schemas.microsoft.com/office/drawing/2014/main" id="{32B36115-F4D0-49C7-9B9F-7F1BD2070249}"/>
                </a:ext>
              </a:extLst>
            </p:cNvPr>
            <p:cNvCxnSpPr>
              <a:cxnSpLocks/>
            </p:cNvCxnSpPr>
            <p:nvPr/>
          </p:nvCxnSpPr>
          <p:spPr>
            <a:xfrm flipV="1">
              <a:off x="7359814" y="5134406"/>
              <a:ext cx="0" cy="1277140"/>
            </a:xfrm>
            <a:prstGeom prst="line">
              <a:avLst/>
            </a:prstGeom>
            <a:grp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15" name="Oval 1714">
              <a:extLst>
                <a:ext uri="{FF2B5EF4-FFF2-40B4-BE49-F238E27FC236}">
                  <a16:creationId xmlns:a16="http://schemas.microsoft.com/office/drawing/2014/main" id="{C244B1E1-EF87-4701-834C-8617BCC6A2AA}"/>
                </a:ext>
              </a:extLst>
            </p:cNvPr>
            <p:cNvSpPr>
              <a:spLocks noChangeAspect="1"/>
            </p:cNvSpPr>
            <p:nvPr/>
          </p:nvSpPr>
          <p:spPr>
            <a:xfrm flipV="1">
              <a:off x="7268374" y="493001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16" name="Group 1715">
            <a:extLst>
              <a:ext uri="{FF2B5EF4-FFF2-40B4-BE49-F238E27FC236}">
                <a16:creationId xmlns:a16="http://schemas.microsoft.com/office/drawing/2014/main" id="{52D0DC7C-BB84-4FC9-A302-A03CEAB86CE2}"/>
              </a:ext>
            </a:extLst>
          </p:cNvPr>
          <p:cNvGrpSpPr/>
          <p:nvPr/>
        </p:nvGrpSpPr>
        <p:grpSpPr>
          <a:xfrm flipV="1">
            <a:off x="5733272" y="3967104"/>
            <a:ext cx="142027" cy="1159639"/>
            <a:chOff x="7268374" y="4930014"/>
            <a:chExt cx="182880" cy="1481532"/>
          </a:xfrm>
          <a:solidFill>
            <a:srgbClr val="53D2FF"/>
          </a:solidFill>
        </p:grpSpPr>
        <p:cxnSp>
          <p:nvCxnSpPr>
            <p:cNvPr id="1717" name="Straight Connector 1716">
              <a:extLst>
                <a:ext uri="{FF2B5EF4-FFF2-40B4-BE49-F238E27FC236}">
                  <a16:creationId xmlns:a16="http://schemas.microsoft.com/office/drawing/2014/main" id="{D76247F5-F577-4724-839F-F8D3B9C80529}"/>
                </a:ext>
              </a:extLst>
            </p:cNvPr>
            <p:cNvCxnSpPr>
              <a:cxnSpLocks/>
            </p:cNvCxnSpPr>
            <p:nvPr/>
          </p:nvCxnSpPr>
          <p:spPr>
            <a:xfrm flipV="1">
              <a:off x="7359814" y="5134406"/>
              <a:ext cx="0" cy="1277140"/>
            </a:xfrm>
            <a:prstGeom prst="line">
              <a:avLst/>
            </a:prstGeom>
            <a:grp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18" name="Oval 1717">
              <a:extLst>
                <a:ext uri="{FF2B5EF4-FFF2-40B4-BE49-F238E27FC236}">
                  <a16:creationId xmlns:a16="http://schemas.microsoft.com/office/drawing/2014/main" id="{10B6C76B-DE5E-4399-8C60-CDE6480935B5}"/>
                </a:ext>
              </a:extLst>
            </p:cNvPr>
            <p:cNvSpPr>
              <a:spLocks noChangeAspect="1"/>
            </p:cNvSpPr>
            <p:nvPr/>
          </p:nvSpPr>
          <p:spPr>
            <a:xfrm flipV="1">
              <a:off x="7268374" y="493001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19" name="Group 1718">
            <a:extLst>
              <a:ext uri="{FF2B5EF4-FFF2-40B4-BE49-F238E27FC236}">
                <a16:creationId xmlns:a16="http://schemas.microsoft.com/office/drawing/2014/main" id="{D2D6A78E-609F-450A-9B26-AD4D6BF89DF0}"/>
              </a:ext>
            </a:extLst>
          </p:cNvPr>
          <p:cNvGrpSpPr/>
          <p:nvPr/>
        </p:nvGrpSpPr>
        <p:grpSpPr>
          <a:xfrm flipV="1">
            <a:off x="6975712" y="3956438"/>
            <a:ext cx="142027" cy="1159639"/>
            <a:chOff x="7268374" y="4930014"/>
            <a:chExt cx="182880" cy="1481532"/>
          </a:xfrm>
          <a:solidFill>
            <a:srgbClr val="53D2FF"/>
          </a:solidFill>
        </p:grpSpPr>
        <p:cxnSp>
          <p:nvCxnSpPr>
            <p:cNvPr id="1720" name="Straight Connector 1719">
              <a:extLst>
                <a:ext uri="{FF2B5EF4-FFF2-40B4-BE49-F238E27FC236}">
                  <a16:creationId xmlns:a16="http://schemas.microsoft.com/office/drawing/2014/main" id="{752B9C31-7E7F-48F9-A636-F31E6D118B29}"/>
                </a:ext>
              </a:extLst>
            </p:cNvPr>
            <p:cNvCxnSpPr>
              <a:cxnSpLocks/>
            </p:cNvCxnSpPr>
            <p:nvPr/>
          </p:nvCxnSpPr>
          <p:spPr>
            <a:xfrm flipV="1">
              <a:off x="7359814" y="5134406"/>
              <a:ext cx="0" cy="1277140"/>
            </a:xfrm>
            <a:prstGeom prst="line">
              <a:avLst/>
            </a:prstGeom>
            <a:grp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21" name="Oval 1720">
              <a:extLst>
                <a:ext uri="{FF2B5EF4-FFF2-40B4-BE49-F238E27FC236}">
                  <a16:creationId xmlns:a16="http://schemas.microsoft.com/office/drawing/2014/main" id="{D6158099-0AA8-460F-BDE8-A99532B59F58}"/>
                </a:ext>
              </a:extLst>
            </p:cNvPr>
            <p:cNvSpPr>
              <a:spLocks noChangeAspect="1"/>
            </p:cNvSpPr>
            <p:nvPr/>
          </p:nvSpPr>
          <p:spPr>
            <a:xfrm flipV="1">
              <a:off x="7268374" y="493001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22" name="Group 1721">
            <a:extLst>
              <a:ext uri="{FF2B5EF4-FFF2-40B4-BE49-F238E27FC236}">
                <a16:creationId xmlns:a16="http://schemas.microsoft.com/office/drawing/2014/main" id="{C5AA94C3-2A5B-4F70-B7C8-12C2570DEC67}"/>
              </a:ext>
            </a:extLst>
          </p:cNvPr>
          <p:cNvGrpSpPr/>
          <p:nvPr/>
        </p:nvGrpSpPr>
        <p:grpSpPr>
          <a:xfrm flipV="1">
            <a:off x="8194413" y="3956438"/>
            <a:ext cx="142027" cy="1159639"/>
            <a:chOff x="7268374" y="4930014"/>
            <a:chExt cx="182880" cy="1481532"/>
          </a:xfrm>
          <a:solidFill>
            <a:srgbClr val="53D2FF"/>
          </a:solidFill>
        </p:grpSpPr>
        <p:cxnSp>
          <p:nvCxnSpPr>
            <p:cNvPr id="1723" name="Straight Connector 1722">
              <a:extLst>
                <a:ext uri="{FF2B5EF4-FFF2-40B4-BE49-F238E27FC236}">
                  <a16:creationId xmlns:a16="http://schemas.microsoft.com/office/drawing/2014/main" id="{49769306-6BC5-4345-B6CE-066498148456}"/>
                </a:ext>
              </a:extLst>
            </p:cNvPr>
            <p:cNvCxnSpPr>
              <a:cxnSpLocks/>
            </p:cNvCxnSpPr>
            <p:nvPr/>
          </p:nvCxnSpPr>
          <p:spPr>
            <a:xfrm flipV="1">
              <a:off x="7359814" y="5134406"/>
              <a:ext cx="0" cy="1277140"/>
            </a:xfrm>
            <a:prstGeom prst="line">
              <a:avLst/>
            </a:prstGeom>
            <a:grp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24" name="Oval 1723">
              <a:extLst>
                <a:ext uri="{FF2B5EF4-FFF2-40B4-BE49-F238E27FC236}">
                  <a16:creationId xmlns:a16="http://schemas.microsoft.com/office/drawing/2014/main" id="{E12BB816-E991-4371-A3A0-C67C610BDEE5}"/>
                </a:ext>
              </a:extLst>
            </p:cNvPr>
            <p:cNvSpPr>
              <a:spLocks noChangeAspect="1"/>
            </p:cNvSpPr>
            <p:nvPr/>
          </p:nvSpPr>
          <p:spPr>
            <a:xfrm flipV="1">
              <a:off x="7268374" y="493001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5" name="Group 1724">
            <a:extLst>
              <a:ext uri="{FF2B5EF4-FFF2-40B4-BE49-F238E27FC236}">
                <a16:creationId xmlns:a16="http://schemas.microsoft.com/office/drawing/2014/main" id="{F5A02C76-E6DD-43EC-8F93-0197608C745C}"/>
              </a:ext>
            </a:extLst>
          </p:cNvPr>
          <p:cNvGrpSpPr/>
          <p:nvPr/>
        </p:nvGrpSpPr>
        <p:grpSpPr>
          <a:xfrm flipV="1">
            <a:off x="2120091" y="3953974"/>
            <a:ext cx="142027" cy="1159639"/>
            <a:chOff x="7268374" y="4930014"/>
            <a:chExt cx="182880" cy="1481532"/>
          </a:xfrm>
          <a:solidFill>
            <a:srgbClr val="53D2FF"/>
          </a:solidFill>
        </p:grpSpPr>
        <p:cxnSp>
          <p:nvCxnSpPr>
            <p:cNvPr id="1726" name="Straight Connector 1725">
              <a:extLst>
                <a:ext uri="{FF2B5EF4-FFF2-40B4-BE49-F238E27FC236}">
                  <a16:creationId xmlns:a16="http://schemas.microsoft.com/office/drawing/2014/main" id="{AC3A9216-D46A-49B0-AD44-642BA70E5F37}"/>
                </a:ext>
              </a:extLst>
            </p:cNvPr>
            <p:cNvCxnSpPr>
              <a:cxnSpLocks/>
            </p:cNvCxnSpPr>
            <p:nvPr/>
          </p:nvCxnSpPr>
          <p:spPr>
            <a:xfrm flipV="1">
              <a:off x="7359814" y="5134406"/>
              <a:ext cx="0" cy="1277140"/>
            </a:xfrm>
            <a:prstGeom prst="line">
              <a:avLst/>
            </a:prstGeom>
            <a:grp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27" name="Oval 1726">
              <a:extLst>
                <a:ext uri="{FF2B5EF4-FFF2-40B4-BE49-F238E27FC236}">
                  <a16:creationId xmlns:a16="http://schemas.microsoft.com/office/drawing/2014/main" id="{179A245F-ABA3-4E43-B609-9C6EFC81F162}"/>
                </a:ext>
              </a:extLst>
            </p:cNvPr>
            <p:cNvSpPr>
              <a:spLocks noChangeAspect="1"/>
            </p:cNvSpPr>
            <p:nvPr/>
          </p:nvSpPr>
          <p:spPr>
            <a:xfrm flipV="1">
              <a:off x="7268374" y="493001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28" name="Straight Connector 1727">
            <a:extLst>
              <a:ext uri="{FF2B5EF4-FFF2-40B4-BE49-F238E27FC236}">
                <a16:creationId xmlns:a16="http://schemas.microsoft.com/office/drawing/2014/main" id="{BC70502B-7914-41F4-A8E7-898663516B60}"/>
              </a:ext>
            </a:extLst>
          </p:cNvPr>
          <p:cNvCxnSpPr>
            <a:cxnSpLocks/>
          </p:cNvCxnSpPr>
          <p:nvPr/>
        </p:nvCxnSpPr>
        <p:spPr>
          <a:xfrm>
            <a:off x="8887389" y="1905059"/>
            <a:ext cx="0" cy="999655"/>
          </a:xfrm>
          <a:prstGeom prst="line">
            <a:avLst/>
          </a:prstGeom>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29" name="Oval 1728">
            <a:extLst>
              <a:ext uri="{FF2B5EF4-FFF2-40B4-BE49-F238E27FC236}">
                <a16:creationId xmlns:a16="http://schemas.microsoft.com/office/drawing/2014/main" id="{AFAF19AB-6DDD-4B54-86D8-3FC04B9459B4}"/>
              </a:ext>
            </a:extLst>
          </p:cNvPr>
          <p:cNvSpPr>
            <a:spLocks noChangeAspect="1"/>
          </p:cNvSpPr>
          <p:nvPr/>
        </p:nvSpPr>
        <p:spPr>
          <a:xfrm>
            <a:off x="8816376" y="1745075"/>
            <a:ext cx="142027" cy="143146"/>
          </a:xfrm>
          <a:prstGeom prst="ellipse">
            <a:avLst/>
          </a:prstGeom>
          <a:solidFill>
            <a:srgbClr val="53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1" name="Freeform: Shape 1670">
            <a:extLst>
              <a:ext uri="{FF2B5EF4-FFF2-40B4-BE49-F238E27FC236}">
                <a16:creationId xmlns:a16="http://schemas.microsoft.com/office/drawing/2014/main" id="{2569D557-62E9-4F62-AD20-B0C719E0FB46}"/>
              </a:ext>
            </a:extLst>
          </p:cNvPr>
          <p:cNvSpPr/>
          <p:nvPr/>
        </p:nvSpPr>
        <p:spPr>
          <a:xfrm>
            <a:off x="9425815" y="2788909"/>
            <a:ext cx="2680014" cy="1294604"/>
          </a:xfrm>
          <a:custGeom>
            <a:avLst/>
            <a:gdLst>
              <a:gd name="connsiteX0" fmla="*/ 1116956 w 6793193"/>
              <a:gd name="connsiteY0" fmla="*/ 1172886 h 3910272"/>
              <a:gd name="connsiteX1" fmla="*/ 1116956 w 6793193"/>
              <a:gd name="connsiteY1" fmla="*/ 1172887 h 3910272"/>
              <a:gd name="connsiteX2" fmla="*/ 1056473 w 6793193"/>
              <a:gd name="connsiteY2" fmla="*/ 1198338 h 3910272"/>
              <a:gd name="connsiteX3" fmla="*/ 906502 w 6793193"/>
              <a:gd name="connsiteY3" fmla="*/ 1278062 h 3910272"/>
              <a:gd name="connsiteX4" fmla="*/ 960602 w 6793193"/>
              <a:gd name="connsiteY4" fmla="*/ 1479034 h 3910272"/>
              <a:gd name="connsiteX5" fmla="*/ 990623 w 6793193"/>
              <a:gd name="connsiteY5" fmla="*/ 1674042 h 3910272"/>
              <a:gd name="connsiteX6" fmla="*/ 960601 w 6793193"/>
              <a:gd name="connsiteY6" fmla="*/ 1479033 h 3910272"/>
              <a:gd name="connsiteX7" fmla="*/ 906501 w 6793193"/>
              <a:gd name="connsiteY7" fmla="*/ 1278061 h 3910272"/>
              <a:gd name="connsiteX8" fmla="*/ 1056472 w 6793193"/>
              <a:gd name="connsiteY8" fmla="*/ 1198337 h 3910272"/>
              <a:gd name="connsiteX9" fmla="*/ 2341134 w 6793193"/>
              <a:gd name="connsiteY9" fmla="*/ 821549 h 3910272"/>
              <a:gd name="connsiteX10" fmla="*/ 2139264 w 6793193"/>
              <a:gd name="connsiteY10" fmla="*/ 856510 h 3910272"/>
              <a:gd name="connsiteX11" fmla="*/ 1301789 w 6793193"/>
              <a:gd name="connsiteY11" fmla="*/ 1095110 h 3910272"/>
              <a:gd name="connsiteX12" fmla="*/ 1116956 w 6793193"/>
              <a:gd name="connsiteY12" fmla="*/ 1172886 h 3910272"/>
              <a:gd name="connsiteX13" fmla="*/ 1088761 w 6793193"/>
              <a:gd name="connsiteY13" fmla="*/ 1101759 h 3910272"/>
              <a:gd name="connsiteX14" fmla="*/ 74546 w 6793193"/>
              <a:gd name="connsiteY14" fmla="*/ 141435 h 3910272"/>
              <a:gd name="connsiteX15" fmla="*/ 2 w 6793193"/>
              <a:gd name="connsiteY15" fmla="*/ 114317 h 3910272"/>
              <a:gd name="connsiteX16" fmla="*/ 75287 w 6793193"/>
              <a:gd name="connsiteY16" fmla="*/ 87899 h 3910272"/>
              <a:gd name="connsiteX17" fmla="*/ 681700 w 6793193"/>
              <a:gd name="connsiteY17" fmla="*/ 0 h 3910272"/>
              <a:gd name="connsiteX18" fmla="*/ 2255290 w 6793193"/>
              <a:gd name="connsiteY18" fmla="*/ 711488 h 3910272"/>
              <a:gd name="connsiteX19" fmla="*/ 2447590 w 6793193"/>
              <a:gd name="connsiteY19" fmla="*/ 803123 h 3910272"/>
              <a:gd name="connsiteX20" fmla="*/ 2447375 w 6793193"/>
              <a:gd name="connsiteY20" fmla="*/ 803151 h 3910272"/>
              <a:gd name="connsiteX21" fmla="*/ 2341134 w 6793193"/>
              <a:gd name="connsiteY21" fmla="*/ 821550 h 3910272"/>
              <a:gd name="connsiteX22" fmla="*/ 2341134 w 6793193"/>
              <a:gd name="connsiteY22" fmla="*/ 821549 h 3910272"/>
              <a:gd name="connsiteX23" fmla="*/ 2447374 w 6793193"/>
              <a:gd name="connsiteY23" fmla="*/ 803150 h 3910272"/>
              <a:gd name="connsiteX24" fmla="*/ 2735093 w 6793193"/>
              <a:gd name="connsiteY24" fmla="*/ 768068 h 3910272"/>
              <a:gd name="connsiteX25" fmla="*/ 2447590 w 6793193"/>
              <a:gd name="connsiteY25" fmla="*/ 803123 h 3910272"/>
              <a:gd name="connsiteX26" fmla="*/ 2686433 w 6793193"/>
              <a:gd name="connsiteY26" fmla="*/ 772491 h 3910272"/>
              <a:gd name="connsiteX27" fmla="*/ 2735158 w 6793193"/>
              <a:gd name="connsiteY27" fmla="*/ 3142211 h 3910272"/>
              <a:gd name="connsiteX28" fmla="*/ 2686433 w 6793193"/>
              <a:gd name="connsiteY28" fmla="*/ 3137782 h 3910272"/>
              <a:gd name="connsiteX29" fmla="*/ 2447375 w 6793193"/>
              <a:gd name="connsiteY29" fmla="*/ 3107122 h 3910272"/>
              <a:gd name="connsiteX30" fmla="*/ 2341133 w 6793193"/>
              <a:gd name="connsiteY30" fmla="*/ 3088723 h 3910272"/>
              <a:gd name="connsiteX31" fmla="*/ 2255290 w 6793193"/>
              <a:gd name="connsiteY31" fmla="*/ 3198784 h 3910272"/>
              <a:gd name="connsiteX32" fmla="*/ 681700 w 6793193"/>
              <a:gd name="connsiteY32" fmla="*/ 3910272 h 3910272"/>
              <a:gd name="connsiteX33" fmla="*/ 75287 w 6793193"/>
              <a:gd name="connsiteY33" fmla="*/ 3822373 h 3910272"/>
              <a:gd name="connsiteX34" fmla="*/ 0 w 6793193"/>
              <a:gd name="connsiteY34" fmla="*/ 3795954 h 3910272"/>
              <a:gd name="connsiteX35" fmla="*/ 74546 w 6793193"/>
              <a:gd name="connsiteY35" fmla="*/ 3768835 h 3910272"/>
              <a:gd name="connsiteX36" fmla="*/ 1088761 w 6793193"/>
              <a:gd name="connsiteY36" fmla="*/ 2808511 h 3910272"/>
              <a:gd name="connsiteX37" fmla="*/ 1116955 w 6793193"/>
              <a:gd name="connsiteY37" fmla="*/ 2737385 h 3910272"/>
              <a:gd name="connsiteX38" fmla="*/ 1056473 w 6793193"/>
              <a:gd name="connsiteY38" fmla="*/ 2711935 h 3910272"/>
              <a:gd name="connsiteX39" fmla="*/ 906502 w 6793193"/>
              <a:gd name="connsiteY39" fmla="*/ 2632211 h 3910272"/>
              <a:gd name="connsiteX40" fmla="*/ 1056472 w 6793193"/>
              <a:gd name="connsiteY40" fmla="*/ 2711934 h 3910272"/>
              <a:gd name="connsiteX41" fmla="*/ 2447374 w 6793193"/>
              <a:gd name="connsiteY41" fmla="*/ 3107121 h 3910272"/>
              <a:gd name="connsiteX42" fmla="*/ 2822013 w 6793193"/>
              <a:gd name="connsiteY42" fmla="*/ 3150106 h 3910272"/>
              <a:gd name="connsiteX43" fmla="*/ 2767515 w 6793193"/>
              <a:gd name="connsiteY43" fmla="*/ 3146157 h 3910272"/>
              <a:gd name="connsiteX44" fmla="*/ 2735158 w 6793193"/>
              <a:gd name="connsiteY44" fmla="*/ 3142211 h 3910272"/>
              <a:gd name="connsiteX45" fmla="*/ 2822121 w 6793193"/>
              <a:gd name="connsiteY45" fmla="*/ 760157 h 3910272"/>
              <a:gd name="connsiteX46" fmla="*/ 2735093 w 6793193"/>
              <a:gd name="connsiteY46" fmla="*/ 768068 h 3910272"/>
              <a:gd name="connsiteX47" fmla="*/ 2767514 w 6793193"/>
              <a:gd name="connsiteY47" fmla="*/ 764114 h 3910272"/>
              <a:gd name="connsiteX48" fmla="*/ 2913566 w 6793193"/>
              <a:gd name="connsiteY48" fmla="*/ 1955136 h 3910272"/>
              <a:gd name="connsiteX49" fmla="*/ 2912184 w 6793193"/>
              <a:gd name="connsiteY49" fmla="*/ 1958114 h 3910272"/>
              <a:gd name="connsiteX50" fmla="*/ 1514531 w 6793193"/>
              <a:gd name="connsiteY50" fmla="*/ 2205464 h 3910272"/>
              <a:gd name="connsiteX51" fmla="*/ 1024006 w 6793193"/>
              <a:gd name="connsiteY51" fmla="*/ 2186667 h 3910272"/>
              <a:gd name="connsiteX52" fmla="*/ 996834 w 6793193"/>
              <a:gd name="connsiteY52" fmla="*/ 2183915 h 3910272"/>
              <a:gd name="connsiteX53" fmla="*/ 995948 w 6793193"/>
              <a:gd name="connsiteY53" fmla="*/ 2201643 h 3910272"/>
              <a:gd name="connsiteX54" fmla="*/ 960602 w 6793193"/>
              <a:gd name="connsiteY54" fmla="*/ 2431239 h 3910272"/>
              <a:gd name="connsiteX55" fmla="*/ 906502 w 6793193"/>
              <a:gd name="connsiteY55" fmla="*/ 2632211 h 3910272"/>
              <a:gd name="connsiteX56" fmla="*/ 906501 w 6793193"/>
              <a:gd name="connsiteY56" fmla="*/ 2632210 h 3910272"/>
              <a:gd name="connsiteX57" fmla="*/ 960601 w 6793193"/>
              <a:gd name="connsiteY57" fmla="*/ 2431238 h 3910272"/>
              <a:gd name="connsiteX58" fmla="*/ 995948 w 6793193"/>
              <a:gd name="connsiteY58" fmla="*/ 2201642 h 3910272"/>
              <a:gd name="connsiteX59" fmla="*/ 996834 w 6793193"/>
              <a:gd name="connsiteY59" fmla="*/ 2183915 h 3910272"/>
              <a:gd name="connsiteX60" fmla="*/ 804413 w 6793193"/>
              <a:gd name="connsiteY60" fmla="*/ 2164422 h 3910272"/>
              <a:gd name="connsiteX61" fmla="*/ 116878 w 6793193"/>
              <a:gd name="connsiteY61" fmla="*/ 1958114 h 3910272"/>
              <a:gd name="connsiteX62" fmla="*/ 115495 w 6793193"/>
              <a:gd name="connsiteY62" fmla="*/ 1955136 h 3910272"/>
              <a:gd name="connsiteX63" fmla="*/ 116878 w 6793193"/>
              <a:gd name="connsiteY63" fmla="*/ 1952158 h 3910272"/>
              <a:gd name="connsiteX64" fmla="*/ 804413 w 6793193"/>
              <a:gd name="connsiteY64" fmla="*/ 1745850 h 3910272"/>
              <a:gd name="connsiteX65" fmla="*/ 996834 w 6793193"/>
              <a:gd name="connsiteY65" fmla="*/ 1726358 h 3910272"/>
              <a:gd name="connsiteX66" fmla="*/ 995948 w 6793193"/>
              <a:gd name="connsiteY66" fmla="*/ 1708631 h 3910272"/>
              <a:gd name="connsiteX67" fmla="*/ 990623 w 6793193"/>
              <a:gd name="connsiteY67" fmla="*/ 1674042 h 3910272"/>
              <a:gd name="connsiteX68" fmla="*/ 995948 w 6793193"/>
              <a:gd name="connsiteY68" fmla="*/ 1708630 h 3910272"/>
              <a:gd name="connsiteX69" fmla="*/ 996834 w 6793193"/>
              <a:gd name="connsiteY69" fmla="*/ 1726358 h 3910272"/>
              <a:gd name="connsiteX70" fmla="*/ 1024006 w 6793193"/>
              <a:gd name="connsiteY70" fmla="*/ 1723605 h 3910272"/>
              <a:gd name="connsiteX71" fmla="*/ 1514531 w 6793193"/>
              <a:gd name="connsiteY71" fmla="*/ 1704808 h 3910272"/>
              <a:gd name="connsiteX72" fmla="*/ 2912184 w 6793193"/>
              <a:gd name="connsiteY72" fmla="*/ 1952158 h 3910272"/>
              <a:gd name="connsiteX73" fmla="*/ 3042408 w 6793193"/>
              <a:gd name="connsiteY73" fmla="*/ 744193 h 3910272"/>
              <a:gd name="connsiteX74" fmla="*/ 2822121 w 6793193"/>
              <a:gd name="connsiteY74" fmla="*/ 760157 h 3910272"/>
              <a:gd name="connsiteX75" fmla="*/ 2931639 w 6793193"/>
              <a:gd name="connsiteY75" fmla="*/ 750202 h 3910272"/>
              <a:gd name="connsiteX76" fmla="*/ 3042518 w 6793193"/>
              <a:gd name="connsiteY76" fmla="*/ 3166086 h 3910272"/>
              <a:gd name="connsiteX77" fmla="*/ 2931639 w 6793193"/>
              <a:gd name="connsiteY77" fmla="*/ 3160071 h 3910272"/>
              <a:gd name="connsiteX78" fmla="*/ 2822013 w 6793193"/>
              <a:gd name="connsiteY78" fmla="*/ 3150106 h 3910272"/>
              <a:gd name="connsiteX79" fmla="*/ 3131758 w 6793193"/>
              <a:gd name="connsiteY79" fmla="*/ 3170928 h 3910272"/>
              <a:gd name="connsiteX80" fmla="*/ 3098219 w 6793193"/>
              <a:gd name="connsiteY80" fmla="*/ 3170123 h 3910272"/>
              <a:gd name="connsiteX81" fmla="*/ 3042518 w 6793193"/>
              <a:gd name="connsiteY81" fmla="*/ 3166086 h 3910272"/>
              <a:gd name="connsiteX82" fmla="*/ 3131822 w 6793193"/>
              <a:gd name="connsiteY82" fmla="*/ 739342 h 3910272"/>
              <a:gd name="connsiteX83" fmla="*/ 3042408 w 6793193"/>
              <a:gd name="connsiteY83" fmla="*/ 744193 h 3910272"/>
              <a:gd name="connsiteX84" fmla="*/ 3098218 w 6793193"/>
              <a:gd name="connsiteY84" fmla="*/ 740148 h 3910272"/>
              <a:gd name="connsiteX85" fmla="*/ 3437851 w 6793193"/>
              <a:gd name="connsiteY85" fmla="*/ 731998 h 3910272"/>
              <a:gd name="connsiteX86" fmla="*/ 3131822 w 6793193"/>
              <a:gd name="connsiteY86" fmla="*/ 739342 h 3910272"/>
              <a:gd name="connsiteX87" fmla="*/ 3182374 w 6793193"/>
              <a:gd name="connsiteY87" fmla="*/ 736599 h 3910272"/>
              <a:gd name="connsiteX88" fmla="*/ 3438831 w 6793193"/>
              <a:gd name="connsiteY88" fmla="*/ 732010 h 3910272"/>
              <a:gd name="connsiteX89" fmla="*/ 3438020 w 6793193"/>
              <a:gd name="connsiteY89" fmla="*/ 731995 h 3910272"/>
              <a:gd name="connsiteX90" fmla="*/ 3437851 w 6793193"/>
              <a:gd name="connsiteY90" fmla="*/ 731998 h 3910272"/>
              <a:gd name="connsiteX91" fmla="*/ 3438019 w 6793193"/>
              <a:gd name="connsiteY91" fmla="*/ 731994 h 3910272"/>
              <a:gd name="connsiteX92" fmla="*/ 3702376 w 6793193"/>
              <a:gd name="connsiteY92" fmla="*/ 737072 h 3910272"/>
              <a:gd name="connsiteX93" fmla="*/ 3438831 w 6793193"/>
              <a:gd name="connsiteY93" fmla="*/ 732010 h 3910272"/>
              <a:gd name="connsiteX94" fmla="*/ 3693666 w 6793193"/>
              <a:gd name="connsiteY94" fmla="*/ 736599 h 3910272"/>
              <a:gd name="connsiteX95" fmla="*/ 3789253 w 6793193"/>
              <a:gd name="connsiteY95" fmla="*/ 741785 h 3910272"/>
              <a:gd name="connsiteX96" fmla="*/ 3702376 w 6793193"/>
              <a:gd name="connsiteY96" fmla="*/ 737072 h 3910272"/>
              <a:gd name="connsiteX97" fmla="*/ 3710540 w 6793193"/>
              <a:gd name="connsiteY97" fmla="*/ 737229 h 3910272"/>
              <a:gd name="connsiteX98" fmla="*/ 3961487 w 6793193"/>
              <a:gd name="connsiteY98" fmla="*/ 751755 h 3910272"/>
              <a:gd name="connsiteX99" fmla="*/ 3789253 w 6793193"/>
              <a:gd name="connsiteY99" fmla="*/ 741785 h 3910272"/>
              <a:gd name="connsiteX100" fmla="*/ 3944401 w 6793193"/>
              <a:gd name="connsiteY100" fmla="*/ 750202 h 3910272"/>
              <a:gd name="connsiteX101" fmla="*/ 4062816 w 6793193"/>
              <a:gd name="connsiteY101" fmla="*/ 760966 h 3910272"/>
              <a:gd name="connsiteX102" fmla="*/ 3961487 w 6793193"/>
              <a:gd name="connsiteY102" fmla="*/ 751755 h 3910272"/>
              <a:gd name="connsiteX103" fmla="*/ 3977427 w 6793193"/>
              <a:gd name="connsiteY103" fmla="*/ 752678 h 3910272"/>
              <a:gd name="connsiteX104" fmla="*/ 4214653 w 6793193"/>
              <a:gd name="connsiteY104" fmla="*/ 775703 h 3910272"/>
              <a:gd name="connsiteX105" fmla="*/ 4062816 w 6793193"/>
              <a:gd name="connsiteY105" fmla="*/ 760966 h 3910272"/>
              <a:gd name="connsiteX106" fmla="*/ 4189607 w 6793193"/>
              <a:gd name="connsiteY106" fmla="*/ 772491 h 3910272"/>
              <a:gd name="connsiteX107" fmla="*/ 4319970 w 6793193"/>
              <a:gd name="connsiteY107" fmla="*/ 789210 h 3910272"/>
              <a:gd name="connsiteX108" fmla="*/ 4214653 w 6793193"/>
              <a:gd name="connsiteY108" fmla="*/ 775703 h 3910272"/>
              <a:gd name="connsiteX109" fmla="*/ 4237930 w 6793193"/>
              <a:gd name="connsiteY109" fmla="*/ 777962 h 3910272"/>
              <a:gd name="connsiteX110" fmla="*/ 4461194 w 6793193"/>
              <a:gd name="connsiteY110" fmla="*/ 808573 h 3910272"/>
              <a:gd name="connsiteX111" fmla="*/ 4319970 w 6793193"/>
              <a:gd name="connsiteY111" fmla="*/ 789210 h 3910272"/>
              <a:gd name="connsiteX112" fmla="*/ 4428665 w 6793193"/>
              <a:gd name="connsiteY112" fmla="*/ 803151 h 3910272"/>
              <a:gd name="connsiteX113" fmla="*/ 4566796 w 6793193"/>
              <a:gd name="connsiteY113" fmla="*/ 826174 h 3910272"/>
              <a:gd name="connsiteX114" fmla="*/ 4461194 w 6793193"/>
              <a:gd name="connsiteY114" fmla="*/ 808573 h 3910272"/>
              <a:gd name="connsiteX115" fmla="*/ 4491295 w 6793193"/>
              <a:gd name="connsiteY115" fmla="*/ 812700 h 3910272"/>
              <a:gd name="connsiteX116" fmla="*/ 4700442 w 6793193"/>
              <a:gd name="connsiteY116" fmla="*/ 850026 h 3910272"/>
              <a:gd name="connsiteX117" fmla="*/ 4566796 w 6793193"/>
              <a:gd name="connsiteY117" fmla="*/ 826174 h 3910272"/>
              <a:gd name="connsiteX118" fmla="*/ 4660956 w 6793193"/>
              <a:gd name="connsiteY118" fmla="*/ 841869 h 3910272"/>
              <a:gd name="connsiteX119" fmla="*/ 4804452 w 6793193"/>
              <a:gd name="connsiteY119" fmla="*/ 871514 h 3910272"/>
              <a:gd name="connsiteX120" fmla="*/ 4700442 w 6793193"/>
              <a:gd name="connsiteY120" fmla="*/ 850026 h 3910272"/>
              <a:gd name="connsiteX121" fmla="*/ 4736774 w 6793193"/>
              <a:gd name="connsiteY121" fmla="*/ 856511 h 3910272"/>
              <a:gd name="connsiteX122" fmla="*/ 4911160 w 6793193"/>
              <a:gd name="connsiteY122" fmla="*/ 895169 h 3910272"/>
              <a:gd name="connsiteX123" fmla="*/ 4804452 w 6793193"/>
              <a:gd name="connsiteY123" fmla="*/ 871514 h 3910272"/>
              <a:gd name="connsiteX124" fmla="*/ 4885860 w 6793193"/>
              <a:gd name="connsiteY124" fmla="*/ 888331 h 3910272"/>
              <a:gd name="connsiteX125" fmla="*/ 5281037 w 6793193"/>
              <a:gd name="connsiteY125" fmla="*/ 995128 h 3910272"/>
              <a:gd name="connsiteX126" fmla="*/ 4911160 w 6793193"/>
              <a:gd name="connsiteY126" fmla="*/ 895169 h 3910272"/>
              <a:gd name="connsiteX127" fmla="*/ 4973614 w 6793193"/>
              <a:gd name="connsiteY127" fmla="*/ 909014 h 3910272"/>
              <a:gd name="connsiteX128" fmla="*/ 5201064 w 6793193"/>
              <a:gd name="connsiteY128" fmla="*/ 969829 h 3910272"/>
              <a:gd name="connsiteX129" fmla="*/ 5338838 w 6793193"/>
              <a:gd name="connsiteY129" fmla="*/ 1013413 h 3910272"/>
              <a:gd name="connsiteX130" fmla="*/ 5281037 w 6793193"/>
              <a:gd name="connsiteY130" fmla="*/ 995128 h 3910272"/>
              <a:gd name="connsiteX131" fmla="*/ 5311035 w 6793193"/>
              <a:gd name="connsiteY131" fmla="*/ 1003235 h 3910272"/>
              <a:gd name="connsiteX132" fmla="*/ 5676474 w 6793193"/>
              <a:gd name="connsiteY132" fmla="*/ 1137018 h 3910272"/>
              <a:gd name="connsiteX133" fmla="*/ 5338838 w 6793193"/>
              <a:gd name="connsiteY133" fmla="*/ 1013413 h 3910272"/>
              <a:gd name="connsiteX134" fmla="*/ 5418374 w 6793193"/>
              <a:gd name="connsiteY134" fmla="*/ 1038574 h 3910272"/>
              <a:gd name="connsiteX135" fmla="*/ 5624791 w 6793193"/>
              <a:gd name="connsiteY135" fmla="*/ 1114871 h 3910272"/>
              <a:gd name="connsiteX136" fmla="*/ 5725942 w 6793193"/>
              <a:gd name="connsiteY136" fmla="*/ 1158216 h 3910272"/>
              <a:gd name="connsiteX137" fmla="*/ 5676474 w 6793193"/>
              <a:gd name="connsiteY137" fmla="*/ 1137018 h 3910272"/>
              <a:gd name="connsiteX138" fmla="*/ 5699238 w 6793193"/>
              <a:gd name="connsiteY138" fmla="*/ 1145352 h 3910272"/>
              <a:gd name="connsiteX139" fmla="*/ 6030911 w 6793193"/>
              <a:gd name="connsiteY139" fmla="*/ 1305135 h 3910272"/>
              <a:gd name="connsiteX140" fmla="*/ 5725942 w 6793193"/>
              <a:gd name="connsiteY140" fmla="*/ 1158216 h 3910272"/>
              <a:gd name="connsiteX141" fmla="*/ 5819566 w 6793193"/>
              <a:gd name="connsiteY141" fmla="*/ 1198337 h 3910272"/>
              <a:gd name="connsiteX142" fmla="*/ 6001947 w 6793193"/>
              <a:gd name="connsiteY142" fmla="*/ 1288592 h 3910272"/>
              <a:gd name="connsiteX143" fmla="*/ 6067247 w 6793193"/>
              <a:gd name="connsiteY143" fmla="*/ 1325890 h 3910272"/>
              <a:gd name="connsiteX144" fmla="*/ 6030911 w 6793193"/>
              <a:gd name="connsiteY144" fmla="*/ 1305135 h 3910272"/>
              <a:gd name="connsiteX145" fmla="*/ 6045519 w 6793193"/>
              <a:gd name="connsiteY145" fmla="*/ 1312173 h 3910272"/>
              <a:gd name="connsiteX146" fmla="*/ 6338226 w 6793193"/>
              <a:gd name="connsiteY146" fmla="*/ 1496958 h 3910272"/>
              <a:gd name="connsiteX147" fmla="*/ 6067247 w 6793193"/>
              <a:gd name="connsiteY147" fmla="*/ 1325890 h 3910272"/>
              <a:gd name="connsiteX148" fmla="*/ 6171183 w 6793193"/>
              <a:gd name="connsiteY148" fmla="*/ 1385255 h 3910272"/>
              <a:gd name="connsiteX149" fmla="*/ 6326523 w 6793193"/>
              <a:gd name="connsiteY149" fmla="*/ 1487946 h 3910272"/>
              <a:gd name="connsiteX150" fmla="*/ 6426063 w 6793193"/>
              <a:gd name="connsiteY150" fmla="*/ 1564596 h 3910272"/>
              <a:gd name="connsiteX151" fmla="*/ 6338226 w 6793193"/>
              <a:gd name="connsiteY151" fmla="*/ 1496958 h 3910272"/>
              <a:gd name="connsiteX152" fmla="*/ 6344927 w 6793193"/>
              <a:gd name="connsiteY152" fmla="*/ 1501189 h 3910272"/>
              <a:gd name="connsiteX153" fmla="*/ 6470981 w 6793193"/>
              <a:gd name="connsiteY153" fmla="*/ 1599699 h 3910272"/>
              <a:gd name="connsiteX154" fmla="*/ 6426063 w 6793193"/>
              <a:gd name="connsiteY154" fmla="*/ 1564596 h 3910272"/>
              <a:gd name="connsiteX155" fmla="*/ 6467215 w 6793193"/>
              <a:gd name="connsiteY155" fmla="*/ 1596285 h 3910272"/>
              <a:gd name="connsiteX156" fmla="*/ 6701654 w 6793193"/>
              <a:gd name="connsiteY156" fmla="*/ 1828380 h 3910272"/>
              <a:gd name="connsiteX157" fmla="*/ 6701653 w 6793193"/>
              <a:gd name="connsiteY157" fmla="*/ 1828379 h 3910272"/>
              <a:gd name="connsiteX158" fmla="*/ 6592509 w 6793193"/>
              <a:gd name="connsiteY158" fmla="*/ 1709889 h 3910272"/>
              <a:gd name="connsiteX159" fmla="*/ 6470981 w 6793193"/>
              <a:gd name="connsiteY159" fmla="*/ 1599699 h 3910272"/>
              <a:gd name="connsiteX160" fmla="*/ 6475506 w 6793193"/>
              <a:gd name="connsiteY160" fmla="*/ 1603236 h 3910272"/>
              <a:gd name="connsiteX161" fmla="*/ 6592510 w 6793193"/>
              <a:gd name="connsiteY161" fmla="*/ 1709890 h 3910272"/>
              <a:gd name="connsiteX162" fmla="*/ 6793193 w 6793193"/>
              <a:gd name="connsiteY162" fmla="*/ 1955137 h 3910272"/>
              <a:gd name="connsiteX163" fmla="*/ 6701655 w 6793193"/>
              <a:gd name="connsiteY163" fmla="*/ 2081893 h 3910272"/>
              <a:gd name="connsiteX164" fmla="*/ 3438021 w 6793193"/>
              <a:gd name="connsiteY164" fmla="*/ 3178278 h 3910272"/>
              <a:gd name="connsiteX165" fmla="*/ 3182375 w 6793193"/>
              <a:gd name="connsiteY165" fmla="*/ 3173674 h 3910272"/>
              <a:gd name="connsiteX166" fmla="*/ 3131758 w 6793193"/>
              <a:gd name="connsiteY166" fmla="*/ 3170928 h 3910272"/>
              <a:gd name="connsiteX167" fmla="*/ 3438020 w 6793193"/>
              <a:gd name="connsiteY167" fmla="*/ 3178277 h 3910272"/>
              <a:gd name="connsiteX168" fmla="*/ 6701654 w 6793193"/>
              <a:gd name="connsiteY168" fmla="*/ 2081892 h 3910272"/>
              <a:gd name="connsiteX169" fmla="*/ 6793192 w 6793193"/>
              <a:gd name="connsiteY169" fmla="*/ 1955137 h 3910272"/>
              <a:gd name="connsiteX170" fmla="*/ 6701654 w 6793193"/>
              <a:gd name="connsiteY170" fmla="*/ 1828380 h 3910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793193" h="3910272">
                <a:moveTo>
                  <a:pt x="1116956" y="1172886"/>
                </a:moveTo>
                <a:lnTo>
                  <a:pt x="1116956" y="1172887"/>
                </a:lnTo>
                <a:lnTo>
                  <a:pt x="1056473" y="1198338"/>
                </a:lnTo>
                <a:lnTo>
                  <a:pt x="906502" y="1278062"/>
                </a:lnTo>
                <a:lnTo>
                  <a:pt x="960602" y="1479034"/>
                </a:lnTo>
                <a:lnTo>
                  <a:pt x="990623" y="1674042"/>
                </a:lnTo>
                <a:lnTo>
                  <a:pt x="960601" y="1479033"/>
                </a:lnTo>
                <a:lnTo>
                  <a:pt x="906501" y="1278061"/>
                </a:lnTo>
                <a:lnTo>
                  <a:pt x="1056472" y="1198337"/>
                </a:lnTo>
                <a:close/>
                <a:moveTo>
                  <a:pt x="2341134" y="821549"/>
                </a:moveTo>
                <a:lnTo>
                  <a:pt x="2139264" y="856510"/>
                </a:lnTo>
                <a:cubicBezTo>
                  <a:pt x="1837659" y="916786"/>
                  <a:pt x="1556300" y="997434"/>
                  <a:pt x="1301789" y="1095110"/>
                </a:cubicBezTo>
                <a:lnTo>
                  <a:pt x="1116956" y="1172886"/>
                </a:lnTo>
                <a:lnTo>
                  <a:pt x="1088761" y="1101759"/>
                </a:lnTo>
                <a:cubicBezTo>
                  <a:pt x="880179" y="671493"/>
                  <a:pt x="518778" y="328196"/>
                  <a:pt x="74546" y="141435"/>
                </a:cubicBezTo>
                <a:lnTo>
                  <a:pt x="2" y="114317"/>
                </a:lnTo>
                <a:lnTo>
                  <a:pt x="75287" y="87899"/>
                </a:lnTo>
                <a:cubicBezTo>
                  <a:pt x="266852" y="30774"/>
                  <a:pt x="470528" y="0"/>
                  <a:pt x="681700" y="0"/>
                </a:cubicBezTo>
                <a:cubicBezTo>
                  <a:pt x="1315216" y="0"/>
                  <a:pt x="1881260" y="276964"/>
                  <a:pt x="2255290" y="711488"/>
                </a:cubicBezTo>
                <a:close/>
                <a:moveTo>
                  <a:pt x="2447590" y="803123"/>
                </a:moveTo>
                <a:lnTo>
                  <a:pt x="2447375" y="803151"/>
                </a:lnTo>
                <a:lnTo>
                  <a:pt x="2341134" y="821550"/>
                </a:lnTo>
                <a:lnTo>
                  <a:pt x="2341134" y="821549"/>
                </a:lnTo>
                <a:lnTo>
                  <a:pt x="2447374" y="803150"/>
                </a:lnTo>
                <a:close/>
                <a:moveTo>
                  <a:pt x="2735093" y="768068"/>
                </a:moveTo>
                <a:lnTo>
                  <a:pt x="2447590" y="803123"/>
                </a:lnTo>
                <a:lnTo>
                  <a:pt x="2686433" y="772491"/>
                </a:lnTo>
                <a:close/>
                <a:moveTo>
                  <a:pt x="2735158" y="3142211"/>
                </a:moveTo>
                <a:lnTo>
                  <a:pt x="2686433" y="3137782"/>
                </a:lnTo>
                <a:cubicBezTo>
                  <a:pt x="2605688" y="3128940"/>
                  <a:pt x="2525968" y="3118702"/>
                  <a:pt x="2447375" y="3107122"/>
                </a:cubicBezTo>
                <a:lnTo>
                  <a:pt x="2341133" y="3088723"/>
                </a:lnTo>
                <a:lnTo>
                  <a:pt x="2255290" y="3198784"/>
                </a:lnTo>
                <a:cubicBezTo>
                  <a:pt x="1881260" y="3633308"/>
                  <a:pt x="1315216" y="3910272"/>
                  <a:pt x="681700" y="3910272"/>
                </a:cubicBezTo>
                <a:cubicBezTo>
                  <a:pt x="470528" y="3910272"/>
                  <a:pt x="266852" y="3879498"/>
                  <a:pt x="75287" y="3822373"/>
                </a:cubicBezTo>
                <a:lnTo>
                  <a:pt x="0" y="3795954"/>
                </a:lnTo>
                <a:lnTo>
                  <a:pt x="74546" y="3768835"/>
                </a:lnTo>
                <a:cubicBezTo>
                  <a:pt x="518778" y="3582074"/>
                  <a:pt x="880179" y="3238777"/>
                  <a:pt x="1088761" y="2808511"/>
                </a:cubicBezTo>
                <a:lnTo>
                  <a:pt x="1116955" y="2737385"/>
                </a:lnTo>
                <a:lnTo>
                  <a:pt x="1056473" y="2711935"/>
                </a:lnTo>
                <a:lnTo>
                  <a:pt x="906502" y="2632211"/>
                </a:lnTo>
                <a:lnTo>
                  <a:pt x="1056472" y="2711934"/>
                </a:lnTo>
                <a:cubicBezTo>
                  <a:pt x="1449603" y="2893026"/>
                  <a:pt x="1923425" y="3029918"/>
                  <a:pt x="2447374" y="3107121"/>
                </a:cubicBezTo>
                <a:close/>
                <a:moveTo>
                  <a:pt x="2822013" y="3150106"/>
                </a:moveTo>
                <a:lnTo>
                  <a:pt x="2767515" y="3146157"/>
                </a:lnTo>
                <a:lnTo>
                  <a:pt x="2735158" y="3142211"/>
                </a:lnTo>
                <a:close/>
                <a:moveTo>
                  <a:pt x="2822121" y="760157"/>
                </a:moveTo>
                <a:lnTo>
                  <a:pt x="2735093" y="768068"/>
                </a:lnTo>
                <a:lnTo>
                  <a:pt x="2767514" y="764114"/>
                </a:lnTo>
                <a:close/>
                <a:moveTo>
                  <a:pt x="2913566" y="1955136"/>
                </a:moveTo>
                <a:lnTo>
                  <a:pt x="2912184" y="1958114"/>
                </a:lnTo>
                <a:cubicBezTo>
                  <a:pt x="2779155" y="2099278"/>
                  <a:pt x="2203952" y="2205464"/>
                  <a:pt x="1514531" y="2205464"/>
                </a:cubicBezTo>
                <a:cubicBezTo>
                  <a:pt x="1342176" y="2205464"/>
                  <a:pt x="1176959" y="2198828"/>
                  <a:pt x="1024006" y="2186667"/>
                </a:cubicBezTo>
                <a:lnTo>
                  <a:pt x="996834" y="2183915"/>
                </a:lnTo>
                <a:lnTo>
                  <a:pt x="995948" y="2201643"/>
                </a:lnTo>
                <a:cubicBezTo>
                  <a:pt x="987867" y="2281266"/>
                  <a:pt x="975950" y="2358071"/>
                  <a:pt x="960602" y="2431239"/>
                </a:cubicBezTo>
                <a:lnTo>
                  <a:pt x="906502" y="2632211"/>
                </a:lnTo>
                <a:lnTo>
                  <a:pt x="906501" y="2632210"/>
                </a:lnTo>
                <a:lnTo>
                  <a:pt x="960601" y="2431238"/>
                </a:lnTo>
                <a:cubicBezTo>
                  <a:pt x="975949" y="2358071"/>
                  <a:pt x="987867" y="2281265"/>
                  <a:pt x="995948" y="2201642"/>
                </a:cubicBezTo>
                <a:lnTo>
                  <a:pt x="996834" y="2183915"/>
                </a:lnTo>
                <a:lnTo>
                  <a:pt x="804413" y="2164422"/>
                </a:lnTo>
                <a:cubicBezTo>
                  <a:pt x="455888" y="2120906"/>
                  <a:pt x="200021" y="2046341"/>
                  <a:pt x="116878" y="1958114"/>
                </a:cubicBezTo>
                <a:lnTo>
                  <a:pt x="115495" y="1955136"/>
                </a:lnTo>
                <a:lnTo>
                  <a:pt x="116878" y="1952158"/>
                </a:lnTo>
                <a:cubicBezTo>
                  <a:pt x="200021" y="1863931"/>
                  <a:pt x="455888" y="1789367"/>
                  <a:pt x="804413" y="1745850"/>
                </a:cubicBezTo>
                <a:lnTo>
                  <a:pt x="996834" y="1726358"/>
                </a:lnTo>
                <a:lnTo>
                  <a:pt x="995948" y="1708631"/>
                </a:lnTo>
                <a:lnTo>
                  <a:pt x="990623" y="1674042"/>
                </a:lnTo>
                <a:lnTo>
                  <a:pt x="995948" y="1708630"/>
                </a:lnTo>
                <a:lnTo>
                  <a:pt x="996834" y="1726358"/>
                </a:lnTo>
                <a:lnTo>
                  <a:pt x="1024006" y="1723605"/>
                </a:lnTo>
                <a:cubicBezTo>
                  <a:pt x="1176959" y="1711444"/>
                  <a:pt x="1342176" y="1704808"/>
                  <a:pt x="1514531" y="1704808"/>
                </a:cubicBezTo>
                <a:cubicBezTo>
                  <a:pt x="2203952" y="1704808"/>
                  <a:pt x="2779155" y="1810995"/>
                  <a:pt x="2912184" y="1952158"/>
                </a:cubicBezTo>
                <a:close/>
                <a:moveTo>
                  <a:pt x="3042408" y="744193"/>
                </a:moveTo>
                <a:lnTo>
                  <a:pt x="2822121" y="760157"/>
                </a:lnTo>
                <a:lnTo>
                  <a:pt x="2931639" y="750202"/>
                </a:lnTo>
                <a:close/>
                <a:moveTo>
                  <a:pt x="3042518" y="3166086"/>
                </a:moveTo>
                <a:lnTo>
                  <a:pt x="2931639" y="3160071"/>
                </a:lnTo>
                <a:lnTo>
                  <a:pt x="2822013" y="3150106"/>
                </a:lnTo>
                <a:close/>
                <a:moveTo>
                  <a:pt x="3131758" y="3170928"/>
                </a:moveTo>
                <a:lnTo>
                  <a:pt x="3098219" y="3170123"/>
                </a:lnTo>
                <a:lnTo>
                  <a:pt x="3042518" y="3166086"/>
                </a:lnTo>
                <a:close/>
                <a:moveTo>
                  <a:pt x="3131822" y="739342"/>
                </a:moveTo>
                <a:lnTo>
                  <a:pt x="3042408" y="744193"/>
                </a:lnTo>
                <a:lnTo>
                  <a:pt x="3098218" y="740148"/>
                </a:lnTo>
                <a:close/>
                <a:moveTo>
                  <a:pt x="3437851" y="731998"/>
                </a:moveTo>
                <a:lnTo>
                  <a:pt x="3131822" y="739342"/>
                </a:lnTo>
                <a:lnTo>
                  <a:pt x="3182374" y="736599"/>
                </a:lnTo>
                <a:close/>
                <a:moveTo>
                  <a:pt x="3438831" y="732010"/>
                </a:moveTo>
                <a:lnTo>
                  <a:pt x="3438020" y="731995"/>
                </a:lnTo>
                <a:lnTo>
                  <a:pt x="3437851" y="731998"/>
                </a:lnTo>
                <a:lnTo>
                  <a:pt x="3438019" y="731994"/>
                </a:lnTo>
                <a:close/>
                <a:moveTo>
                  <a:pt x="3702376" y="737072"/>
                </a:moveTo>
                <a:lnTo>
                  <a:pt x="3438831" y="732010"/>
                </a:lnTo>
                <a:lnTo>
                  <a:pt x="3693666" y="736599"/>
                </a:lnTo>
                <a:close/>
                <a:moveTo>
                  <a:pt x="3789253" y="741785"/>
                </a:moveTo>
                <a:lnTo>
                  <a:pt x="3702376" y="737072"/>
                </a:lnTo>
                <a:lnTo>
                  <a:pt x="3710540" y="737229"/>
                </a:lnTo>
                <a:close/>
                <a:moveTo>
                  <a:pt x="3961487" y="751755"/>
                </a:moveTo>
                <a:lnTo>
                  <a:pt x="3789253" y="741785"/>
                </a:lnTo>
                <a:lnTo>
                  <a:pt x="3944401" y="750202"/>
                </a:lnTo>
                <a:close/>
                <a:moveTo>
                  <a:pt x="4062816" y="760966"/>
                </a:moveTo>
                <a:lnTo>
                  <a:pt x="3961487" y="751755"/>
                </a:lnTo>
                <a:lnTo>
                  <a:pt x="3977427" y="752678"/>
                </a:lnTo>
                <a:close/>
                <a:moveTo>
                  <a:pt x="4214653" y="775703"/>
                </a:moveTo>
                <a:lnTo>
                  <a:pt x="4062816" y="760966"/>
                </a:lnTo>
                <a:lnTo>
                  <a:pt x="4189607" y="772491"/>
                </a:lnTo>
                <a:close/>
                <a:moveTo>
                  <a:pt x="4319970" y="789210"/>
                </a:moveTo>
                <a:lnTo>
                  <a:pt x="4214653" y="775703"/>
                </a:lnTo>
                <a:lnTo>
                  <a:pt x="4237930" y="777962"/>
                </a:lnTo>
                <a:close/>
                <a:moveTo>
                  <a:pt x="4461194" y="808573"/>
                </a:moveTo>
                <a:lnTo>
                  <a:pt x="4319970" y="789210"/>
                </a:lnTo>
                <a:lnTo>
                  <a:pt x="4428665" y="803151"/>
                </a:lnTo>
                <a:close/>
                <a:moveTo>
                  <a:pt x="4566796" y="826174"/>
                </a:moveTo>
                <a:lnTo>
                  <a:pt x="4461194" y="808573"/>
                </a:lnTo>
                <a:lnTo>
                  <a:pt x="4491295" y="812700"/>
                </a:lnTo>
                <a:close/>
                <a:moveTo>
                  <a:pt x="4700442" y="850026"/>
                </a:moveTo>
                <a:lnTo>
                  <a:pt x="4566796" y="826174"/>
                </a:lnTo>
                <a:lnTo>
                  <a:pt x="4660956" y="841869"/>
                </a:lnTo>
                <a:close/>
                <a:moveTo>
                  <a:pt x="4804452" y="871514"/>
                </a:moveTo>
                <a:lnTo>
                  <a:pt x="4700442" y="850026"/>
                </a:lnTo>
                <a:lnTo>
                  <a:pt x="4736774" y="856511"/>
                </a:lnTo>
                <a:close/>
                <a:moveTo>
                  <a:pt x="4911160" y="895169"/>
                </a:moveTo>
                <a:lnTo>
                  <a:pt x="4804452" y="871514"/>
                </a:lnTo>
                <a:lnTo>
                  <a:pt x="4885860" y="888331"/>
                </a:lnTo>
                <a:close/>
                <a:moveTo>
                  <a:pt x="5281037" y="995128"/>
                </a:moveTo>
                <a:lnTo>
                  <a:pt x="4911160" y="895169"/>
                </a:lnTo>
                <a:lnTo>
                  <a:pt x="4973614" y="909014"/>
                </a:lnTo>
                <a:cubicBezTo>
                  <a:pt x="5051037" y="927921"/>
                  <a:pt x="5126896" y="948214"/>
                  <a:pt x="5201064" y="969829"/>
                </a:cubicBezTo>
                <a:close/>
                <a:moveTo>
                  <a:pt x="5338838" y="1013413"/>
                </a:moveTo>
                <a:lnTo>
                  <a:pt x="5281037" y="995128"/>
                </a:lnTo>
                <a:lnTo>
                  <a:pt x="5311035" y="1003235"/>
                </a:lnTo>
                <a:close/>
                <a:moveTo>
                  <a:pt x="5676474" y="1137018"/>
                </a:moveTo>
                <a:lnTo>
                  <a:pt x="5338838" y="1013413"/>
                </a:lnTo>
                <a:lnTo>
                  <a:pt x="5418374" y="1038574"/>
                </a:lnTo>
                <a:cubicBezTo>
                  <a:pt x="5489037" y="1062769"/>
                  <a:pt x="5557884" y="1088223"/>
                  <a:pt x="5624791" y="1114871"/>
                </a:cubicBezTo>
                <a:close/>
                <a:moveTo>
                  <a:pt x="5725942" y="1158216"/>
                </a:moveTo>
                <a:lnTo>
                  <a:pt x="5676474" y="1137018"/>
                </a:lnTo>
                <a:lnTo>
                  <a:pt x="5699238" y="1145352"/>
                </a:lnTo>
                <a:close/>
                <a:moveTo>
                  <a:pt x="6030911" y="1305135"/>
                </a:moveTo>
                <a:lnTo>
                  <a:pt x="5725942" y="1158216"/>
                </a:lnTo>
                <a:lnTo>
                  <a:pt x="5819566" y="1198337"/>
                </a:lnTo>
                <a:cubicBezTo>
                  <a:pt x="5882467" y="1227312"/>
                  <a:pt x="5943303" y="1257418"/>
                  <a:pt x="6001947" y="1288592"/>
                </a:cubicBezTo>
                <a:close/>
                <a:moveTo>
                  <a:pt x="6067247" y="1325890"/>
                </a:moveTo>
                <a:lnTo>
                  <a:pt x="6030911" y="1305135"/>
                </a:lnTo>
                <a:lnTo>
                  <a:pt x="6045519" y="1312173"/>
                </a:lnTo>
                <a:close/>
                <a:moveTo>
                  <a:pt x="6338226" y="1496958"/>
                </a:moveTo>
                <a:lnTo>
                  <a:pt x="6067247" y="1325890"/>
                </a:lnTo>
                <a:lnTo>
                  <a:pt x="6171183" y="1385255"/>
                </a:lnTo>
                <a:cubicBezTo>
                  <a:pt x="6225321" y="1418502"/>
                  <a:pt x="6277142" y="1452754"/>
                  <a:pt x="6326523" y="1487946"/>
                </a:cubicBezTo>
                <a:close/>
                <a:moveTo>
                  <a:pt x="6426063" y="1564596"/>
                </a:moveTo>
                <a:lnTo>
                  <a:pt x="6338226" y="1496958"/>
                </a:lnTo>
                <a:lnTo>
                  <a:pt x="6344927" y="1501189"/>
                </a:lnTo>
                <a:close/>
                <a:moveTo>
                  <a:pt x="6470981" y="1599699"/>
                </a:moveTo>
                <a:lnTo>
                  <a:pt x="6426063" y="1564596"/>
                </a:lnTo>
                <a:lnTo>
                  <a:pt x="6467215" y="1596285"/>
                </a:lnTo>
                <a:close/>
                <a:moveTo>
                  <a:pt x="6701654" y="1828380"/>
                </a:moveTo>
                <a:lnTo>
                  <a:pt x="6701653" y="1828379"/>
                </a:lnTo>
                <a:cubicBezTo>
                  <a:pt x="6668047" y="1788110"/>
                  <a:pt x="6631623" y="1748593"/>
                  <a:pt x="6592509" y="1709889"/>
                </a:cubicBezTo>
                <a:lnTo>
                  <a:pt x="6470981" y="1599699"/>
                </a:lnTo>
                <a:lnTo>
                  <a:pt x="6475506" y="1603236"/>
                </a:lnTo>
                <a:cubicBezTo>
                  <a:pt x="6516804" y="1638037"/>
                  <a:pt x="6555840" y="1673605"/>
                  <a:pt x="6592510" y="1709890"/>
                </a:cubicBezTo>
                <a:close/>
                <a:moveTo>
                  <a:pt x="6793193" y="1955137"/>
                </a:moveTo>
                <a:lnTo>
                  <a:pt x="6701655" y="2081893"/>
                </a:lnTo>
                <a:cubicBezTo>
                  <a:pt x="6163953" y="2726192"/>
                  <a:pt x="4905157" y="3178278"/>
                  <a:pt x="3438021" y="3178278"/>
                </a:cubicBezTo>
                <a:cubicBezTo>
                  <a:pt x="3352056" y="3178278"/>
                  <a:pt x="3266806" y="3176726"/>
                  <a:pt x="3182375" y="3173674"/>
                </a:cubicBezTo>
                <a:lnTo>
                  <a:pt x="3131758" y="3170928"/>
                </a:lnTo>
                <a:lnTo>
                  <a:pt x="3438020" y="3178277"/>
                </a:lnTo>
                <a:cubicBezTo>
                  <a:pt x="4905156" y="3178277"/>
                  <a:pt x="6163952" y="2726191"/>
                  <a:pt x="6701654" y="2081892"/>
                </a:cubicBezTo>
                <a:lnTo>
                  <a:pt x="6793192" y="1955137"/>
                </a:lnTo>
                <a:lnTo>
                  <a:pt x="6701654" y="1828380"/>
                </a:lnTo>
                <a:close/>
              </a:path>
            </a:pathLst>
          </a:custGeom>
          <a:noFill/>
          <a:ln w="31750">
            <a:solidFill>
              <a:srgbClr val="53D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2" name="Freeform: Shape 1671">
            <a:extLst>
              <a:ext uri="{FF2B5EF4-FFF2-40B4-BE49-F238E27FC236}">
                <a16:creationId xmlns:a16="http://schemas.microsoft.com/office/drawing/2014/main" id="{6D0DC38E-6CEB-431D-A2C8-1D2F30148BC3}"/>
              </a:ext>
            </a:extLst>
          </p:cNvPr>
          <p:cNvSpPr/>
          <p:nvPr/>
        </p:nvSpPr>
        <p:spPr>
          <a:xfrm rot="5400000">
            <a:off x="11040171" y="3160281"/>
            <a:ext cx="487332" cy="551862"/>
          </a:xfrm>
          <a:custGeom>
            <a:avLst/>
            <a:gdLst>
              <a:gd name="connsiteX0" fmla="*/ 735977 w 1471956"/>
              <a:gd name="connsiteY0" fmla="*/ 166759 h 1398836"/>
              <a:gd name="connsiteX1" fmla="*/ 182446 w 1471956"/>
              <a:gd name="connsiteY1" fmla="*/ 692794 h 1398836"/>
              <a:gd name="connsiteX2" fmla="*/ 735977 w 1471956"/>
              <a:gd name="connsiteY2" fmla="*/ 1218829 h 1398836"/>
              <a:gd name="connsiteX3" fmla="*/ 1289508 w 1471956"/>
              <a:gd name="connsiteY3" fmla="*/ 692794 h 1398836"/>
              <a:gd name="connsiteX4" fmla="*/ 735977 w 1471956"/>
              <a:gd name="connsiteY4" fmla="*/ 166759 h 1398836"/>
              <a:gd name="connsiteX5" fmla="*/ 735978 w 1471956"/>
              <a:gd name="connsiteY5" fmla="*/ 0 h 1398836"/>
              <a:gd name="connsiteX6" fmla="*/ 1471956 w 1471956"/>
              <a:gd name="connsiteY6" fmla="*/ 699418 h 1398836"/>
              <a:gd name="connsiteX7" fmla="*/ 735978 w 1471956"/>
              <a:gd name="connsiteY7" fmla="*/ 1398836 h 1398836"/>
              <a:gd name="connsiteX8" fmla="*/ 0 w 1471956"/>
              <a:gd name="connsiteY8" fmla="*/ 699418 h 1398836"/>
              <a:gd name="connsiteX9" fmla="*/ 735978 w 1471956"/>
              <a:gd name="connsiteY9" fmla="*/ 0 h 139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1956" h="1398836">
                <a:moveTo>
                  <a:pt x="735977" y="166759"/>
                </a:moveTo>
                <a:cubicBezTo>
                  <a:pt x="430270" y="166759"/>
                  <a:pt x="182446" y="402273"/>
                  <a:pt x="182446" y="692794"/>
                </a:cubicBezTo>
                <a:cubicBezTo>
                  <a:pt x="182446" y="983315"/>
                  <a:pt x="430270" y="1218829"/>
                  <a:pt x="735977" y="1218829"/>
                </a:cubicBezTo>
                <a:cubicBezTo>
                  <a:pt x="1041684" y="1218829"/>
                  <a:pt x="1289508" y="983315"/>
                  <a:pt x="1289508" y="692794"/>
                </a:cubicBezTo>
                <a:cubicBezTo>
                  <a:pt x="1289508" y="402273"/>
                  <a:pt x="1041684" y="166759"/>
                  <a:pt x="735977" y="166759"/>
                </a:cubicBezTo>
                <a:close/>
                <a:moveTo>
                  <a:pt x="735978" y="0"/>
                </a:moveTo>
                <a:cubicBezTo>
                  <a:pt x="1142447" y="0"/>
                  <a:pt x="1471956" y="313140"/>
                  <a:pt x="1471956" y="699418"/>
                </a:cubicBezTo>
                <a:cubicBezTo>
                  <a:pt x="1471956" y="1085696"/>
                  <a:pt x="1142447" y="1398836"/>
                  <a:pt x="735978" y="1398836"/>
                </a:cubicBezTo>
                <a:cubicBezTo>
                  <a:pt x="329509" y="1398836"/>
                  <a:pt x="0" y="1085696"/>
                  <a:pt x="0" y="699418"/>
                </a:cubicBezTo>
                <a:cubicBezTo>
                  <a:pt x="0" y="313140"/>
                  <a:pt x="329509" y="0"/>
                  <a:pt x="735978" y="0"/>
                </a:cubicBezTo>
                <a:close/>
              </a:path>
            </a:pathLst>
          </a:custGeom>
          <a:noFill/>
          <a:ln w="31750">
            <a:solidFill>
              <a:srgbClr val="53D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3" name="Oval 1672">
            <a:extLst>
              <a:ext uri="{FF2B5EF4-FFF2-40B4-BE49-F238E27FC236}">
                <a16:creationId xmlns:a16="http://schemas.microsoft.com/office/drawing/2014/main" id="{90A27E22-1F99-440B-B06F-845A5FB02430}"/>
              </a:ext>
            </a:extLst>
          </p:cNvPr>
          <p:cNvSpPr/>
          <p:nvPr/>
        </p:nvSpPr>
        <p:spPr>
          <a:xfrm rot="5400000">
            <a:off x="11095262" y="3226368"/>
            <a:ext cx="377152" cy="419688"/>
          </a:xfrm>
          <a:prstGeom prst="ellipse">
            <a:avLst/>
          </a:prstGeom>
          <a:noFill/>
          <a:ln w="31750">
            <a:solidFill>
              <a:srgbClr val="53D2FF"/>
            </a:solidFill>
          </a:ln>
          <a:scene3d>
            <a:camera prst="orthographicFront"/>
            <a:lightRig rig="threePt" dir="t"/>
          </a:scene3d>
          <a:sp3d>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4" name="Freeform: Shape 1673">
            <a:extLst>
              <a:ext uri="{FF2B5EF4-FFF2-40B4-BE49-F238E27FC236}">
                <a16:creationId xmlns:a16="http://schemas.microsoft.com/office/drawing/2014/main" id="{8A80915A-AA20-47AD-B474-DE025CEA2652}"/>
              </a:ext>
            </a:extLst>
          </p:cNvPr>
          <p:cNvSpPr/>
          <p:nvPr/>
        </p:nvSpPr>
        <p:spPr>
          <a:xfrm>
            <a:off x="11761834" y="3213390"/>
            <a:ext cx="337594" cy="445644"/>
          </a:xfrm>
          <a:custGeom>
            <a:avLst/>
            <a:gdLst>
              <a:gd name="connsiteX0" fmla="*/ 879871 w 879871"/>
              <a:gd name="connsiteY0" fmla="*/ 692018 h 1384034"/>
              <a:gd name="connsiteX1" fmla="*/ 788333 w 879871"/>
              <a:gd name="connsiteY1" fmla="*/ 818773 h 1384034"/>
              <a:gd name="connsiteX2" fmla="*/ 257863 w 879871"/>
              <a:gd name="connsiteY2" fmla="*/ 1261897 h 1384034"/>
              <a:gd name="connsiteX3" fmla="*/ 28109 w 879871"/>
              <a:gd name="connsiteY3" fmla="*/ 1384034 h 1384034"/>
              <a:gd name="connsiteX4" fmla="*/ 0 w 879871"/>
              <a:gd name="connsiteY4" fmla="*/ 1369091 h 1384034"/>
              <a:gd name="connsiteX5" fmla="*/ 54100 w 879871"/>
              <a:gd name="connsiteY5" fmla="*/ 1168119 h 1384034"/>
              <a:gd name="connsiteX6" fmla="*/ 101771 w 879871"/>
              <a:gd name="connsiteY6" fmla="*/ 692017 h 1384034"/>
              <a:gd name="connsiteX7" fmla="*/ 54100 w 879871"/>
              <a:gd name="connsiteY7" fmla="*/ 215914 h 1384034"/>
              <a:gd name="connsiteX8" fmla="*/ 0 w 879871"/>
              <a:gd name="connsiteY8" fmla="*/ 14942 h 1384034"/>
              <a:gd name="connsiteX9" fmla="*/ 28109 w 879871"/>
              <a:gd name="connsiteY9" fmla="*/ 0 h 1384034"/>
              <a:gd name="connsiteX10" fmla="*/ 257862 w 879871"/>
              <a:gd name="connsiteY10" fmla="*/ 122136 h 1384034"/>
              <a:gd name="connsiteX11" fmla="*/ 788332 w 879871"/>
              <a:gd name="connsiteY11" fmla="*/ 565260 h 138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9871" h="1384034">
                <a:moveTo>
                  <a:pt x="879871" y="692018"/>
                </a:moveTo>
                <a:lnTo>
                  <a:pt x="788333" y="818773"/>
                </a:lnTo>
                <a:cubicBezTo>
                  <a:pt x="653907" y="979848"/>
                  <a:pt x="474413" y="1128909"/>
                  <a:pt x="257863" y="1261897"/>
                </a:cubicBezTo>
                <a:lnTo>
                  <a:pt x="28109" y="1384034"/>
                </a:lnTo>
                <a:lnTo>
                  <a:pt x="0" y="1369091"/>
                </a:lnTo>
                <a:lnTo>
                  <a:pt x="54100" y="1168119"/>
                </a:lnTo>
                <a:cubicBezTo>
                  <a:pt x="84796" y="1021785"/>
                  <a:pt x="101771" y="860898"/>
                  <a:pt x="101771" y="692017"/>
                </a:cubicBezTo>
                <a:cubicBezTo>
                  <a:pt x="101771" y="523136"/>
                  <a:pt x="84796" y="362250"/>
                  <a:pt x="54100" y="215914"/>
                </a:cubicBezTo>
                <a:lnTo>
                  <a:pt x="0" y="14942"/>
                </a:lnTo>
                <a:lnTo>
                  <a:pt x="28109" y="0"/>
                </a:lnTo>
                <a:lnTo>
                  <a:pt x="257862" y="122136"/>
                </a:lnTo>
                <a:cubicBezTo>
                  <a:pt x="474412" y="255124"/>
                  <a:pt x="653906" y="404185"/>
                  <a:pt x="788332" y="565260"/>
                </a:cubicBezTo>
                <a:close/>
              </a:path>
            </a:pathLst>
          </a:custGeom>
          <a:noFill/>
          <a:ln w="31750">
            <a:solidFill>
              <a:srgbClr val="53D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5" name="Oval 1674">
            <a:extLst>
              <a:ext uri="{FF2B5EF4-FFF2-40B4-BE49-F238E27FC236}">
                <a16:creationId xmlns:a16="http://schemas.microsoft.com/office/drawing/2014/main" id="{01CDA0BC-D029-4371-A5A8-C52A83E45FFF}"/>
              </a:ext>
            </a:extLst>
          </p:cNvPr>
          <p:cNvSpPr/>
          <p:nvPr/>
        </p:nvSpPr>
        <p:spPr>
          <a:xfrm>
            <a:off x="11086605" y="3258139"/>
            <a:ext cx="398394" cy="356148"/>
          </a:xfrm>
          <a:prstGeom prst="ellipse">
            <a:avLst/>
          </a:prstGeom>
          <a:gradFill flip="none" rotWithShape="1">
            <a:gsLst>
              <a:gs pos="20000">
                <a:schemeClr val="accent1">
                  <a:lumMod val="6000"/>
                  <a:lumOff val="94000"/>
                </a:schemeClr>
              </a:gs>
              <a:gs pos="44000">
                <a:schemeClr val="accent1">
                  <a:lumMod val="10000"/>
                  <a:lumOff val="90000"/>
                </a:schemeClr>
              </a:gs>
              <a:gs pos="100000">
                <a:schemeClr val="accent1">
                  <a:lumMod val="100000"/>
                </a:schemeClr>
              </a:gs>
            </a:gsLst>
            <a:path path="circle">
              <a:fillToRect l="100000" b="100000"/>
            </a:path>
            <a:tileRect t="-100000" r="-100000"/>
          </a:gradFill>
          <a:ln w="31750"/>
          <a:scene3d>
            <a:camera prst="orthographicFront"/>
            <a:lightRig rig="threePt" dir="t"/>
          </a:scene3d>
          <a:sp3d>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8" name="Block Arc 1697">
            <a:extLst>
              <a:ext uri="{FF2B5EF4-FFF2-40B4-BE49-F238E27FC236}">
                <a16:creationId xmlns:a16="http://schemas.microsoft.com/office/drawing/2014/main" id="{914EB41A-151B-4736-ABDD-AC25DC09B4AC}"/>
              </a:ext>
            </a:extLst>
          </p:cNvPr>
          <p:cNvSpPr/>
          <p:nvPr/>
        </p:nvSpPr>
        <p:spPr>
          <a:xfrm flipV="1">
            <a:off x="9142153" y="3199674"/>
            <a:ext cx="680482" cy="761612"/>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4" name="Text Placeholder 1">
            <a:extLst>
              <a:ext uri="{FF2B5EF4-FFF2-40B4-BE49-F238E27FC236}">
                <a16:creationId xmlns:a16="http://schemas.microsoft.com/office/drawing/2014/main" id="{E915D856-BFA8-4FB9-8468-D5A3FE62E81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1735" name="Title 2">
            <a:extLst>
              <a:ext uri="{FF2B5EF4-FFF2-40B4-BE49-F238E27FC236}">
                <a16:creationId xmlns:a16="http://schemas.microsoft.com/office/drawing/2014/main" id="{3D2C464E-AA09-4B2E-A09D-63CEE515765A}"/>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1736" name="Text Placeholder 19">
            <a:extLst>
              <a:ext uri="{FF2B5EF4-FFF2-40B4-BE49-F238E27FC236}">
                <a16:creationId xmlns:a16="http://schemas.microsoft.com/office/drawing/2014/main" id="{D3D7DB28-604B-4D15-B7A4-71FF801CB4B2}"/>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1737" name="Text Placeholder 19">
            <a:extLst>
              <a:ext uri="{FF2B5EF4-FFF2-40B4-BE49-F238E27FC236}">
                <a16:creationId xmlns:a16="http://schemas.microsoft.com/office/drawing/2014/main" id="{345A5C78-6AF1-47A1-942F-17E85576D339}"/>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66" name="Text Placeholder 19">
            <a:extLst>
              <a:ext uri="{FF2B5EF4-FFF2-40B4-BE49-F238E27FC236}">
                <a16:creationId xmlns:a16="http://schemas.microsoft.com/office/drawing/2014/main" id="{8C806B86-85A6-45A2-8B08-FEA6A368F5C6}"/>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rPr>
              <a:t>TABLE of CONTENTS</a:t>
            </a:r>
          </a:p>
        </p:txBody>
      </p:sp>
      <p:sp>
        <p:nvSpPr>
          <p:cNvPr id="87" name="Freeform: Shape 86">
            <a:extLst>
              <a:ext uri="{FF2B5EF4-FFF2-40B4-BE49-F238E27FC236}">
                <a16:creationId xmlns:a16="http://schemas.microsoft.com/office/drawing/2014/main" id="{E7926166-75D4-41AE-B734-9B874AF5EF47}"/>
              </a:ext>
            </a:extLst>
          </p:cNvPr>
          <p:cNvSpPr/>
          <p:nvPr/>
        </p:nvSpPr>
        <p:spPr>
          <a:xfrm>
            <a:off x="440171"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a:gsLst>
              <a:gs pos="0">
                <a:srgbClr val="FFDF00"/>
              </a:gs>
              <a:gs pos="32000">
                <a:srgbClr val="FFC707"/>
              </a:gs>
              <a:gs pos="66000">
                <a:srgbClr val="FF7F23"/>
              </a:gs>
              <a:gs pos="100000">
                <a:srgbClr val="FE5C2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Block Arc 87">
            <a:extLst>
              <a:ext uri="{FF2B5EF4-FFF2-40B4-BE49-F238E27FC236}">
                <a16:creationId xmlns:a16="http://schemas.microsoft.com/office/drawing/2014/main" id="{99D11ADE-5473-4769-9C36-CD5DB8458433}"/>
              </a:ext>
            </a:extLst>
          </p:cNvPr>
          <p:cNvSpPr/>
          <p:nvPr/>
        </p:nvSpPr>
        <p:spPr>
          <a:xfrm flipV="1">
            <a:off x="640170" y="3236793"/>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9" name="Group 88">
            <a:extLst>
              <a:ext uri="{FF2B5EF4-FFF2-40B4-BE49-F238E27FC236}">
                <a16:creationId xmlns:a16="http://schemas.microsoft.com/office/drawing/2014/main" id="{BFC48003-1CF6-4C93-A2DD-EDF7186B7AAA}"/>
              </a:ext>
            </a:extLst>
          </p:cNvPr>
          <p:cNvGrpSpPr/>
          <p:nvPr/>
        </p:nvGrpSpPr>
        <p:grpSpPr>
          <a:xfrm flipV="1">
            <a:off x="886010" y="3960498"/>
            <a:ext cx="142027" cy="1159639"/>
            <a:chOff x="7268374" y="4930014"/>
            <a:chExt cx="182880" cy="1481532"/>
          </a:xfrm>
          <a:solidFill>
            <a:srgbClr val="53D2FF"/>
          </a:solidFill>
        </p:grpSpPr>
        <p:cxnSp>
          <p:nvCxnSpPr>
            <p:cNvPr id="90" name="Straight Connector 89">
              <a:extLst>
                <a:ext uri="{FF2B5EF4-FFF2-40B4-BE49-F238E27FC236}">
                  <a16:creationId xmlns:a16="http://schemas.microsoft.com/office/drawing/2014/main" id="{D420A3A7-3A10-4B73-B686-7BFF9D234BC9}"/>
                </a:ext>
              </a:extLst>
            </p:cNvPr>
            <p:cNvCxnSpPr>
              <a:cxnSpLocks/>
            </p:cNvCxnSpPr>
            <p:nvPr/>
          </p:nvCxnSpPr>
          <p:spPr>
            <a:xfrm flipV="1">
              <a:off x="7359814" y="5134406"/>
              <a:ext cx="0" cy="1277140"/>
            </a:xfrm>
            <a:prstGeom prst="line">
              <a:avLst/>
            </a:prstGeom>
            <a:grp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1" name="Oval 90">
              <a:extLst>
                <a:ext uri="{FF2B5EF4-FFF2-40B4-BE49-F238E27FC236}">
                  <a16:creationId xmlns:a16="http://schemas.microsoft.com/office/drawing/2014/main" id="{3D5F197B-9071-4F2F-AED6-BDA679856E50}"/>
                </a:ext>
              </a:extLst>
            </p:cNvPr>
            <p:cNvSpPr>
              <a:spLocks noChangeAspect="1"/>
            </p:cNvSpPr>
            <p:nvPr/>
          </p:nvSpPr>
          <p:spPr>
            <a:xfrm flipV="1">
              <a:off x="7268374" y="493001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3" name="Block Arc 92">
            <a:extLst>
              <a:ext uri="{FF2B5EF4-FFF2-40B4-BE49-F238E27FC236}">
                <a16:creationId xmlns:a16="http://schemas.microsoft.com/office/drawing/2014/main" id="{209017BD-FC63-444F-A1CF-9F29A47C3AF2}"/>
              </a:ext>
            </a:extLst>
          </p:cNvPr>
          <p:cNvSpPr/>
          <p:nvPr/>
        </p:nvSpPr>
        <p:spPr>
          <a:xfrm>
            <a:off x="33275" y="2904797"/>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Oval 93">
            <a:extLst>
              <a:ext uri="{FF2B5EF4-FFF2-40B4-BE49-F238E27FC236}">
                <a16:creationId xmlns:a16="http://schemas.microsoft.com/office/drawing/2014/main" id="{D7A60702-CBAA-4D44-B400-8FD34F3D587D}"/>
              </a:ext>
            </a:extLst>
          </p:cNvPr>
          <p:cNvSpPr>
            <a:spLocks noChangeAspect="1"/>
          </p:cNvSpPr>
          <p:nvPr/>
        </p:nvSpPr>
        <p:spPr>
          <a:xfrm>
            <a:off x="297105" y="1738837"/>
            <a:ext cx="142027" cy="143146"/>
          </a:xfrm>
          <a:prstGeom prst="ellipse">
            <a:avLst/>
          </a:prstGeom>
          <a:solidFill>
            <a:srgbClr val="53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31F431DE-682F-4ADE-978A-CE8768D5333C}"/>
              </a:ext>
            </a:extLst>
          </p:cNvPr>
          <p:cNvCxnSpPr>
            <a:cxnSpLocks/>
          </p:cNvCxnSpPr>
          <p:nvPr/>
        </p:nvCxnSpPr>
        <p:spPr>
          <a:xfrm>
            <a:off x="360122" y="1899413"/>
            <a:ext cx="0" cy="999655"/>
          </a:xfrm>
          <a:prstGeom prst="line">
            <a:avLst/>
          </a:prstGeom>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4" name="Freeform: Shape 103">
            <a:extLst>
              <a:ext uri="{FF2B5EF4-FFF2-40B4-BE49-F238E27FC236}">
                <a16:creationId xmlns:a16="http://schemas.microsoft.com/office/drawing/2014/main" id="{03236239-E217-4E0A-B766-3296805A74F6}"/>
              </a:ext>
            </a:extLst>
          </p:cNvPr>
          <p:cNvSpPr/>
          <p:nvPr/>
        </p:nvSpPr>
        <p:spPr>
          <a:xfrm>
            <a:off x="1950579" y="3283930"/>
            <a:ext cx="836188" cy="286788"/>
          </a:xfrm>
          <a:custGeom>
            <a:avLst/>
            <a:gdLst>
              <a:gd name="connsiteX0" fmla="*/ 0 w 2008066"/>
              <a:gd name="connsiteY0" fmla="*/ 0 h 539932"/>
              <a:gd name="connsiteX1" fmla="*/ 1738100 w 2008066"/>
              <a:gd name="connsiteY1" fmla="*/ 0 h 539932"/>
              <a:gd name="connsiteX2" fmla="*/ 2008066 w 2008066"/>
              <a:gd name="connsiteY2" fmla="*/ 269966 h 539932"/>
              <a:gd name="connsiteX3" fmla="*/ 1738100 w 2008066"/>
              <a:gd name="connsiteY3" fmla="*/ 539932 h 539932"/>
              <a:gd name="connsiteX4" fmla="*/ 0 w 2008066"/>
              <a:gd name="connsiteY4" fmla="*/ 539932 h 539932"/>
              <a:gd name="connsiteX5" fmla="*/ 0 w 2008066"/>
              <a:gd name="connsiteY5" fmla="*/ 531147 h 539932"/>
              <a:gd name="connsiteX6" fmla="*/ 261181 w 2008066"/>
              <a:gd name="connsiteY6" fmla="*/ 269966 h 539932"/>
              <a:gd name="connsiteX7" fmla="*/ 0 w 2008066"/>
              <a:gd name="connsiteY7" fmla="*/ 8785 h 53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066" h="539932">
                <a:moveTo>
                  <a:pt x="0" y="0"/>
                </a:moveTo>
                <a:lnTo>
                  <a:pt x="1738100" y="0"/>
                </a:lnTo>
                <a:lnTo>
                  <a:pt x="2008066" y="269966"/>
                </a:lnTo>
                <a:lnTo>
                  <a:pt x="1738100" y="539932"/>
                </a:lnTo>
                <a:lnTo>
                  <a:pt x="0" y="539932"/>
                </a:lnTo>
                <a:lnTo>
                  <a:pt x="0" y="531147"/>
                </a:lnTo>
                <a:lnTo>
                  <a:pt x="261181" y="269966"/>
                </a:lnTo>
                <a:lnTo>
                  <a:pt x="0" y="8785"/>
                </a:lnTo>
                <a:close/>
              </a:path>
            </a:pathLst>
          </a:custGeom>
          <a:gradFill>
            <a:gsLst>
              <a:gs pos="0">
                <a:srgbClr val="FE652B"/>
              </a:gs>
              <a:gs pos="32000">
                <a:srgbClr val="FE4936"/>
              </a:gs>
              <a:gs pos="66000">
                <a:srgbClr val="FE0E4C"/>
              </a:gs>
              <a:gs pos="100000">
                <a:srgbClr val="F137B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Block Arc 104">
            <a:extLst>
              <a:ext uri="{FF2B5EF4-FFF2-40B4-BE49-F238E27FC236}">
                <a16:creationId xmlns:a16="http://schemas.microsoft.com/office/drawing/2014/main" id="{808EBF2B-5621-4C03-8C4A-A9BE6E813E0C}"/>
              </a:ext>
            </a:extLst>
          </p:cNvPr>
          <p:cNvSpPr/>
          <p:nvPr/>
        </p:nvSpPr>
        <p:spPr>
          <a:xfrm>
            <a:off x="6107097" y="2902106"/>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Block Arc 105">
            <a:extLst>
              <a:ext uri="{FF2B5EF4-FFF2-40B4-BE49-F238E27FC236}">
                <a16:creationId xmlns:a16="http://schemas.microsoft.com/office/drawing/2014/main" id="{92919974-4193-42F3-B546-B1E50396D5DF}"/>
              </a:ext>
            </a:extLst>
          </p:cNvPr>
          <p:cNvSpPr/>
          <p:nvPr/>
        </p:nvSpPr>
        <p:spPr>
          <a:xfrm flipV="1">
            <a:off x="5484376" y="3244395"/>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Block Arc 106">
            <a:extLst>
              <a:ext uri="{FF2B5EF4-FFF2-40B4-BE49-F238E27FC236}">
                <a16:creationId xmlns:a16="http://schemas.microsoft.com/office/drawing/2014/main" id="{9730EB93-5F11-4061-B73F-F1AF8A5A8916}"/>
              </a:ext>
            </a:extLst>
          </p:cNvPr>
          <p:cNvSpPr/>
          <p:nvPr/>
        </p:nvSpPr>
        <p:spPr>
          <a:xfrm flipV="1">
            <a:off x="1880069" y="3233172"/>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Block Arc 107">
            <a:extLst>
              <a:ext uri="{FF2B5EF4-FFF2-40B4-BE49-F238E27FC236}">
                <a16:creationId xmlns:a16="http://schemas.microsoft.com/office/drawing/2014/main" id="{3D4C04E3-8612-4B3A-B5C0-E9B8BD13E130}"/>
              </a:ext>
            </a:extLst>
          </p:cNvPr>
          <p:cNvSpPr/>
          <p:nvPr/>
        </p:nvSpPr>
        <p:spPr>
          <a:xfrm>
            <a:off x="1242684" y="2904714"/>
            <a:ext cx="639821" cy="716103"/>
          </a:xfrm>
          <a:prstGeom prst="blockArc">
            <a:avLst>
              <a:gd name="adj1" fmla="val 10800000"/>
              <a:gd name="adj2" fmla="val 44073"/>
              <a:gd name="adj3" fmla="val 11762"/>
            </a:avLst>
          </a:prstGeom>
          <a:solidFill>
            <a:srgbClr val="53D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9" name="Straight Connector 108">
            <a:extLst>
              <a:ext uri="{FF2B5EF4-FFF2-40B4-BE49-F238E27FC236}">
                <a16:creationId xmlns:a16="http://schemas.microsoft.com/office/drawing/2014/main" id="{AA031D73-4E0B-436B-B3AD-52A097A6F1BE}"/>
              </a:ext>
            </a:extLst>
          </p:cNvPr>
          <p:cNvCxnSpPr>
            <a:cxnSpLocks/>
          </p:cNvCxnSpPr>
          <p:nvPr/>
        </p:nvCxnSpPr>
        <p:spPr>
          <a:xfrm>
            <a:off x="2807660" y="1887889"/>
            <a:ext cx="0" cy="999655"/>
          </a:xfrm>
          <a:prstGeom prst="line">
            <a:avLst/>
          </a:prstGeom>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0" name="Oval 109">
            <a:extLst>
              <a:ext uri="{FF2B5EF4-FFF2-40B4-BE49-F238E27FC236}">
                <a16:creationId xmlns:a16="http://schemas.microsoft.com/office/drawing/2014/main" id="{6DD26EF2-9A09-4CE7-8746-1B9B26E8EE6F}"/>
              </a:ext>
            </a:extLst>
          </p:cNvPr>
          <p:cNvSpPr>
            <a:spLocks noChangeAspect="1"/>
          </p:cNvSpPr>
          <p:nvPr/>
        </p:nvSpPr>
        <p:spPr>
          <a:xfrm>
            <a:off x="2746172" y="1727905"/>
            <a:ext cx="142027" cy="143146"/>
          </a:xfrm>
          <a:prstGeom prst="ellipse">
            <a:avLst/>
          </a:prstGeom>
          <a:solidFill>
            <a:srgbClr val="53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C7F6AF12-1BF5-4832-8918-F49840816868}"/>
              </a:ext>
            </a:extLst>
          </p:cNvPr>
          <p:cNvGrpSpPr/>
          <p:nvPr/>
        </p:nvGrpSpPr>
        <p:grpSpPr>
          <a:xfrm flipV="1">
            <a:off x="4538630" y="3967104"/>
            <a:ext cx="142027" cy="1159639"/>
            <a:chOff x="7268374" y="4930014"/>
            <a:chExt cx="182880" cy="1481532"/>
          </a:xfrm>
          <a:solidFill>
            <a:srgbClr val="53D2FF"/>
          </a:solidFill>
        </p:grpSpPr>
        <p:cxnSp>
          <p:nvCxnSpPr>
            <p:cNvPr id="113" name="Straight Connector 112">
              <a:extLst>
                <a:ext uri="{FF2B5EF4-FFF2-40B4-BE49-F238E27FC236}">
                  <a16:creationId xmlns:a16="http://schemas.microsoft.com/office/drawing/2014/main" id="{D55B1C50-4368-45AD-AD97-F024FA5C9B05}"/>
                </a:ext>
              </a:extLst>
            </p:cNvPr>
            <p:cNvCxnSpPr>
              <a:cxnSpLocks/>
            </p:cNvCxnSpPr>
            <p:nvPr/>
          </p:nvCxnSpPr>
          <p:spPr>
            <a:xfrm flipV="1">
              <a:off x="7359814" y="5134406"/>
              <a:ext cx="0" cy="1277140"/>
            </a:xfrm>
            <a:prstGeom prst="line">
              <a:avLst/>
            </a:prstGeom>
            <a:grp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4" name="Oval 113">
              <a:extLst>
                <a:ext uri="{FF2B5EF4-FFF2-40B4-BE49-F238E27FC236}">
                  <a16:creationId xmlns:a16="http://schemas.microsoft.com/office/drawing/2014/main" id="{C0B5682C-089E-4FB9-BC99-71B1CC451126}"/>
                </a:ext>
              </a:extLst>
            </p:cNvPr>
            <p:cNvSpPr>
              <a:spLocks noChangeAspect="1"/>
            </p:cNvSpPr>
            <p:nvPr/>
          </p:nvSpPr>
          <p:spPr>
            <a:xfrm flipV="1">
              <a:off x="7268374" y="493001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5" name="Straight Connector 114">
            <a:extLst>
              <a:ext uri="{FF2B5EF4-FFF2-40B4-BE49-F238E27FC236}">
                <a16:creationId xmlns:a16="http://schemas.microsoft.com/office/drawing/2014/main" id="{227F6889-27F5-4D49-9AF7-F79FEC9DC51A}"/>
              </a:ext>
            </a:extLst>
          </p:cNvPr>
          <p:cNvCxnSpPr>
            <a:cxnSpLocks/>
          </p:cNvCxnSpPr>
          <p:nvPr/>
        </p:nvCxnSpPr>
        <p:spPr>
          <a:xfrm>
            <a:off x="6417784" y="1918525"/>
            <a:ext cx="0" cy="999655"/>
          </a:xfrm>
          <a:prstGeom prst="line">
            <a:avLst/>
          </a:prstGeom>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6" name="Oval 115">
            <a:extLst>
              <a:ext uri="{FF2B5EF4-FFF2-40B4-BE49-F238E27FC236}">
                <a16:creationId xmlns:a16="http://schemas.microsoft.com/office/drawing/2014/main" id="{8C09FDBF-0D1D-48F1-AABF-F9B85F504976}"/>
              </a:ext>
            </a:extLst>
          </p:cNvPr>
          <p:cNvSpPr>
            <a:spLocks noChangeAspect="1"/>
          </p:cNvSpPr>
          <p:nvPr/>
        </p:nvSpPr>
        <p:spPr>
          <a:xfrm>
            <a:off x="6346771" y="1758541"/>
            <a:ext cx="142027" cy="143146"/>
          </a:xfrm>
          <a:prstGeom prst="ellipse">
            <a:avLst/>
          </a:prstGeom>
          <a:solidFill>
            <a:srgbClr val="53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a:extLst>
              <a:ext uri="{FF2B5EF4-FFF2-40B4-BE49-F238E27FC236}">
                <a16:creationId xmlns:a16="http://schemas.microsoft.com/office/drawing/2014/main" id="{0AB6101F-FAE8-4613-9DF9-C9C5ECB47FCB}"/>
              </a:ext>
            </a:extLst>
          </p:cNvPr>
          <p:cNvGrpSpPr/>
          <p:nvPr/>
        </p:nvGrpSpPr>
        <p:grpSpPr>
          <a:xfrm flipV="1">
            <a:off x="9413114" y="3938532"/>
            <a:ext cx="142027" cy="1159639"/>
            <a:chOff x="7268374" y="4930014"/>
            <a:chExt cx="182880" cy="1481532"/>
          </a:xfrm>
          <a:solidFill>
            <a:srgbClr val="53D2FF"/>
          </a:solidFill>
        </p:grpSpPr>
        <p:cxnSp>
          <p:nvCxnSpPr>
            <p:cNvPr id="118" name="Straight Connector 117">
              <a:extLst>
                <a:ext uri="{FF2B5EF4-FFF2-40B4-BE49-F238E27FC236}">
                  <a16:creationId xmlns:a16="http://schemas.microsoft.com/office/drawing/2014/main" id="{05A54CD7-4642-4E83-8301-9C6D79566195}"/>
                </a:ext>
              </a:extLst>
            </p:cNvPr>
            <p:cNvCxnSpPr>
              <a:cxnSpLocks/>
            </p:cNvCxnSpPr>
            <p:nvPr/>
          </p:nvCxnSpPr>
          <p:spPr>
            <a:xfrm flipV="1">
              <a:off x="7359814" y="5134406"/>
              <a:ext cx="0" cy="1277140"/>
            </a:xfrm>
            <a:prstGeom prst="line">
              <a:avLst/>
            </a:prstGeom>
            <a:grp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9" name="Oval 118">
              <a:extLst>
                <a:ext uri="{FF2B5EF4-FFF2-40B4-BE49-F238E27FC236}">
                  <a16:creationId xmlns:a16="http://schemas.microsoft.com/office/drawing/2014/main" id="{B8DBC694-FEFE-44B1-A318-1A08EBE0C8C0}"/>
                </a:ext>
              </a:extLst>
            </p:cNvPr>
            <p:cNvSpPr>
              <a:spLocks noChangeAspect="1"/>
            </p:cNvSpPr>
            <p:nvPr/>
          </p:nvSpPr>
          <p:spPr>
            <a:xfrm flipV="1">
              <a:off x="7268374" y="493001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6E2F55A-DA52-4A4C-9556-BC5F9740CA3C}"/>
              </a:ext>
            </a:extLst>
          </p:cNvPr>
          <p:cNvGrpSpPr/>
          <p:nvPr/>
        </p:nvGrpSpPr>
        <p:grpSpPr>
          <a:xfrm>
            <a:off x="408308" y="1967478"/>
            <a:ext cx="1109558" cy="694882"/>
            <a:chOff x="408308" y="1967478"/>
            <a:chExt cx="1109558" cy="694882"/>
          </a:xfrm>
        </p:grpSpPr>
        <p:sp>
          <p:nvSpPr>
            <p:cNvPr id="95" name="Text Placeholder 19">
              <a:extLst>
                <a:ext uri="{FF2B5EF4-FFF2-40B4-BE49-F238E27FC236}">
                  <a16:creationId xmlns:a16="http://schemas.microsoft.com/office/drawing/2014/main" id="{A79A610B-EC0C-41EB-B9BF-0F1EA46ADEE2}"/>
                </a:ext>
              </a:extLst>
            </p:cNvPr>
            <p:cNvSpPr txBox="1">
              <a:spLocks/>
            </p:cNvSpPr>
            <p:nvPr/>
          </p:nvSpPr>
          <p:spPr>
            <a:xfrm>
              <a:off x="408309" y="1967478"/>
              <a:ext cx="1109557" cy="694882"/>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200" b="1" dirty="0">
                  <a:solidFill>
                    <a:srgbClr val="F7931E"/>
                  </a:solidFill>
                  <a:latin typeface="Arial" panose="020B0604020202020204" pitchFamily="34" charset="0"/>
                  <a:cs typeface="Arial" panose="020B0604020202020204" pitchFamily="34" charset="0"/>
                </a:rPr>
                <a:t>Title         </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p>
          </p:txBody>
        </p:sp>
        <p:sp>
          <p:nvSpPr>
            <p:cNvPr id="120" name="Text Placeholder 19">
              <a:extLst>
                <a:ext uri="{FF2B5EF4-FFF2-40B4-BE49-F238E27FC236}">
                  <a16:creationId xmlns:a16="http://schemas.microsoft.com/office/drawing/2014/main" id="{AA78A2D7-6AB9-49A1-9DEE-7867340FA72C}"/>
                </a:ext>
              </a:extLst>
            </p:cNvPr>
            <p:cNvSpPr txBox="1">
              <a:spLocks/>
            </p:cNvSpPr>
            <p:nvPr/>
          </p:nvSpPr>
          <p:spPr>
            <a:xfrm>
              <a:off x="408308" y="2387716"/>
              <a:ext cx="1109558"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sz="1400" b="1" dirty="0" err="1">
                  <a:solidFill>
                    <a:srgbClr val="29C7FF"/>
                  </a:solidFill>
                  <a:latin typeface="Arial Narrow"/>
                </a:rPr>
                <a:t>i</a:t>
              </a:r>
              <a:endParaRPr kumimoji="0" lang="en-US" sz="1400" b="1" i="0" u="none" strike="noStrike" kern="1200" cap="none" spc="0" normalizeH="0" baseline="0" noProof="0" dirty="0">
                <a:ln>
                  <a:noFill/>
                </a:ln>
                <a:solidFill>
                  <a:srgbClr val="29C7FF"/>
                </a:solidFill>
                <a:effectLst/>
                <a:uLnTx/>
                <a:uFillTx/>
                <a:latin typeface="Arial Narrow"/>
                <a:ea typeface="+mn-ea"/>
                <a:cs typeface="+mn-cs"/>
              </a:endParaRPr>
            </a:p>
          </p:txBody>
        </p:sp>
      </p:grpSp>
      <p:grpSp>
        <p:nvGrpSpPr>
          <p:cNvPr id="9" name="Group 8">
            <a:extLst>
              <a:ext uri="{FF2B5EF4-FFF2-40B4-BE49-F238E27FC236}">
                <a16:creationId xmlns:a16="http://schemas.microsoft.com/office/drawing/2014/main" id="{90B51BA6-54DB-46DD-92A2-9F9C807B3A78}"/>
              </a:ext>
            </a:extLst>
          </p:cNvPr>
          <p:cNvGrpSpPr/>
          <p:nvPr/>
        </p:nvGrpSpPr>
        <p:grpSpPr>
          <a:xfrm>
            <a:off x="1614631" y="1958788"/>
            <a:ext cx="1149871" cy="714564"/>
            <a:chOff x="1614631" y="1958788"/>
            <a:chExt cx="1149871" cy="714564"/>
          </a:xfrm>
        </p:grpSpPr>
        <p:sp>
          <p:nvSpPr>
            <p:cNvPr id="75" name="Text Placeholder 19">
              <a:extLst>
                <a:ext uri="{FF2B5EF4-FFF2-40B4-BE49-F238E27FC236}">
                  <a16:creationId xmlns:a16="http://schemas.microsoft.com/office/drawing/2014/main" id="{5B19E7E1-A43B-4B22-A51C-132F0EDA51B1}"/>
                </a:ext>
              </a:extLst>
            </p:cNvPr>
            <p:cNvSpPr txBox="1">
              <a:spLocks/>
            </p:cNvSpPr>
            <p:nvPr/>
          </p:nvSpPr>
          <p:spPr>
            <a:xfrm>
              <a:off x="1614631" y="1958788"/>
              <a:ext cx="1149871" cy="71456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200" b="1" dirty="0">
                  <a:solidFill>
                    <a:srgbClr val="F7931E"/>
                  </a:solidFill>
                  <a:latin typeface="Arial" panose="020B0604020202020204" pitchFamily="34" charset="0"/>
                  <a:cs typeface="Arial" panose="020B0604020202020204" pitchFamily="34" charset="0"/>
                </a:rPr>
                <a:t>Executive Summary</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p>
          </p:txBody>
        </p:sp>
        <p:sp>
          <p:nvSpPr>
            <p:cNvPr id="123" name="Text Placeholder 19">
              <a:extLst>
                <a:ext uri="{FF2B5EF4-FFF2-40B4-BE49-F238E27FC236}">
                  <a16:creationId xmlns:a16="http://schemas.microsoft.com/office/drawing/2014/main" id="{6036BE86-EDE5-4C73-AA47-065A4F0DDF99}"/>
                </a:ext>
              </a:extLst>
            </p:cNvPr>
            <p:cNvSpPr txBox="1">
              <a:spLocks/>
            </p:cNvSpPr>
            <p:nvPr/>
          </p:nvSpPr>
          <p:spPr>
            <a:xfrm>
              <a:off x="1615386" y="2398708"/>
              <a:ext cx="1149116"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1</a:t>
              </a:r>
            </a:p>
          </p:txBody>
        </p:sp>
      </p:grpSp>
      <p:grpSp>
        <p:nvGrpSpPr>
          <p:cNvPr id="10" name="Group 9">
            <a:extLst>
              <a:ext uri="{FF2B5EF4-FFF2-40B4-BE49-F238E27FC236}">
                <a16:creationId xmlns:a16="http://schemas.microsoft.com/office/drawing/2014/main" id="{BED53EAB-2527-4E16-81AD-30D64F05B354}"/>
              </a:ext>
            </a:extLst>
          </p:cNvPr>
          <p:cNvGrpSpPr/>
          <p:nvPr/>
        </p:nvGrpSpPr>
        <p:grpSpPr>
          <a:xfrm>
            <a:off x="2864060" y="1967478"/>
            <a:ext cx="1118094" cy="705874"/>
            <a:chOff x="2864060" y="1967478"/>
            <a:chExt cx="1118094" cy="705874"/>
          </a:xfrm>
        </p:grpSpPr>
        <p:sp>
          <p:nvSpPr>
            <p:cNvPr id="76" name="Text Placeholder 19">
              <a:extLst>
                <a:ext uri="{FF2B5EF4-FFF2-40B4-BE49-F238E27FC236}">
                  <a16:creationId xmlns:a16="http://schemas.microsoft.com/office/drawing/2014/main" id="{44AB6F9F-3A4A-47F9-828A-3BE4DD8C91FA}"/>
                </a:ext>
              </a:extLst>
            </p:cNvPr>
            <p:cNvSpPr txBox="1">
              <a:spLocks/>
            </p:cNvSpPr>
            <p:nvPr/>
          </p:nvSpPr>
          <p:spPr>
            <a:xfrm>
              <a:off x="2864060" y="1967478"/>
              <a:ext cx="1118094" cy="70587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200" b="1" dirty="0">
                  <a:solidFill>
                    <a:srgbClr val="F7931E"/>
                  </a:solidFill>
                  <a:latin typeface="Arial" panose="020B0604020202020204" pitchFamily="34" charset="0"/>
                  <a:cs typeface="Arial" panose="020B0604020202020204" pitchFamily="34" charset="0"/>
                </a:rPr>
                <a:t>Waterfall Methodology</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endParaRPr kumimoji="0" lang="en-US" sz="1200" b="1" i="0" u="none" strike="noStrike" kern="1200" cap="none" spc="0" normalizeH="0" baseline="0" noProof="0" dirty="0">
                <a:ln>
                  <a:noFill/>
                </a:ln>
                <a:solidFill>
                  <a:srgbClr val="F7931E"/>
                </a:solidFill>
                <a:effectLst/>
                <a:uLnTx/>
                <a:uFillTx/>
                <a:latin typeface="Tahoma"/>
                <a:ea typeface="+mn-ea"/>
                <a:cs typeface="+mn-cs"/>
              </a:endParaRPr>
            </a:p>
          </p:txBody>
        </p:sp>
        <p:sp>
          <p:nvSpPr>
            <p:cNvPr id="124" name="Text Placeholder 19">
              <a:extLst>
                <a:ext uri="{FF2B5EF4-FFF2-40B4-BE49-F238E27FC236}">
                  <a16:creationId xmlns:a16="http://schemas.microsoft.com/office/drawing/2014/main" id="{3D75B7C5-5FAC-45F8-A73D-67C1F32FA617}"/>
                </a:ext>
              </a:extLst>
            </p:cNvPr>
            <p:cNvSpPr txBox="1">
              <a:spLocks/>
            </p:cNvSpPr>
            <p:nvPr/>
          </p:nvSpPr>
          <p:spPr>
            <a:xfrm>
              <a:off x="2866138" y="2398708"/>
              <a:ext cx="1116015"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3</a:t>
              </a:r>
            </a:p>
          </p:txBody>
        </p:sp>
      </p:grpSp>
      <p:grpSp>
        <p:nvGrpSpPr>
          <p:cNvPr id="15" name="Group 14">
            <a:extLst>
              <a:ext uri="{FF2B5EF4-FFF2-40B4-BE49-F238E27FC236}">
                <a16:creationId xmlns:a16="http://schemas.microsoft.com/office/drawing/2014/main" id="{084CEEFC-2E66-4366-A840-BA21023C3E98}"/>
              </a:ext>
            </a:extLst>
          </p:cNvPr>
          <p:cNvGrpSpPr/>
          <p:nvPr/>
        </p:nvGrpSpPr>
        <p:grpSpPr>
          <a:xfrm>
            <a:off x="1008174" y="4180637"/>
            <a:ext cx="1109557" cy="694882"/>
            <a:chOff x="1008174" y="4180637"/>
            <a:chExt cx="1109557" cy="694882"/>
          </a:xfrm>
        </p:grpSpPr>
        <p:sp>
          <p:nvSpPr>
            <p:cNvPr id="125" name="Text Placeholder 19">
              <a:extLst>
                <a:ext uri="{FF2B5EF4-FFF2-40B4-BE49-F238E27FC236}">
                  <a16:creationId xmlns:a16="http://schemas.microsoft.com/office/drawing/2014/main" id="{7FEE1062-85C7-40C0-AB84-B920E4D567C1}"/>
                </a:ext>
              </a:extLst>
            </p:cNvPr>
            <p:cNvSpPr txBox="1">
              <a:spLocks/>
            </p:cNvSpPr>
            <p:nvPr/>
          </p:nvSpPr>
          <p:spPr>
            <a:xfrm>
              <a:off x="1008174" y="4180637"/>
              <a:ext cx="1109557" cy="694882"/>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200" b="1" dirty="0">
                  <a:solidFill>
                    <a:srgbClr val="F7931E"/>
                  </a:solidFill>
                  <a:latin typeface="Arial" panose="020B0604020202020204" pitchFamily="34" charset="0"/>
                  <a:cs typeface="Arial" panose="020B0604020202020204" pitchFamily="34" charset="0"/>
                </a:rPr>
                <a:t>Table of Contents        </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p>
          </p:txBody>
        </p:sp>
        <p:sp>
          <p:nvSpPr>
            <p:cNvPr id="126" name="Text Placeholder 19">
              <a:extLst>
                <a:ext uri="{FF2B5EF4-FFF2-40B4-BE49-F238E27FC236}">
                  <a16:creationId xmlns:a16="http://schemas.microsoft.com/office/drawing/2014/main" id="{7F827AE5-9397-490C-BF66-154A43C9CC4B}"/>
                </a:ext>
              </a:extLst>
            </p:cNvPr>
            <p:cNvSpPr txBox="1">
              <a:spLocks/>
            </p:cNvSpPr>
            <p:nvPr/>
          </p:nvSpPr>
          <p:spPr>
            <a:xfrm>
              <a:off x="1013373" y="4600875"/>
              <a:ext cx="1104358"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sz="1400" b="1" dirty="0">
                  <a:solidFill>
                    <a:srgbClr val="29C7FF"/>
                  </a:solidFill>
                  <a:latin typeface="Arial Narrow"/>
                </a:rPr>
                <a:t>ii</a:t>
              </a:r>
              <a:endParaRPr kumimoji="0" lang="en-US" sz="1400" b="1" i="0" u="none" strike="noStrike" kern="1200" cap="none" spc="0" normalizeH="0" baseline="0" noProof="0" dirty="0">
                <a:ln>
                  <a:noFill/>
                </a:ln>
                <a:solidFill>
                  <a:srgbClr val="29C7FF"/>
                </a:solidFill>
                <a:effectLst/>
                <a:uLnTx/>
                <a:uFillTx/>
                <a:latin typeface="Arial Narrow"/>
                <a:ea typeface="+mn-ea"/>
                <a:cs typeface="+mn-cs"/>
              </a:endParaRPr>
            </a:p>
          </p:txBody>
        </p:sp>
      </p:grpSp>
      <p:grpSp>
        <p:nvGrpSpPr>
          <p:cNvPr id="16" name="Group 15">
            <a:extLst>
              <a:ext uri="{FF2B5EF4-FFF2-40B4-BE49-F238E27FC236}">
                <a16:creationId xmlns:a16="http://schemas.microsoft.com/office/drawing/2014/main" id="{D65764BC-4123-4098-9730-3CBCF32FE627}"/>
              </a:ext>
            </a:extLst>
          </p:cNvPr>
          <p:cNvGrpSpPr/>
          <p:nvPr/>
        </p:nvGrpSpPr>
        <p:grpSpPr>
          <a:xfrm>
            <a:off x="2232073" y="4180637"/>
            <a:ext cx="1114632" cy="694882"/>
            <a:chOff x="2232073" y="4180637"/>
            <a:chExt cx="1114632" cy="694882"/>
          </a:xfrm>
        </p:grpSpPr>
        <p:sp>
          <p:nvSpPr>
            <p:cNvPr id="127" name="Text Placeholder 19">
              <a:extLst>
                <a:ext uri="{FF2B5EF4-FFF2-40B4-BE49-F238E27FC236}">
                  <a16:creationId xmlns:a16="http://schemas.microsoft.com/office/drawing/2014/main" id="{73D319FE-75B7-4FA4-8FB1-06777CFBF5A2}"/>
                </a:ext>
              </a:extLst>
            </p:cNvPr>
            <p:cNvSpPr txBox="1">
              <a:spLocks/>
            </p:cNvSpPr>
            <p:nvPr/>
          </p:nvSpPr>
          <p:spPr>
            <a:xfrm>
              <a:off x="2237148" y="4180637"/>
              <a:ext cx="1109557" cy="694882"/>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200" b="1" dirty="0">
                  <a:solidFill>
                    <a:srgbClr val="F7931E"/>
                  </a:solidFill>
                  <a:latin typeface="Arial" panose="020B0604020202020204" pitchFamily="34" charset="0"/>
                  <a:cs typeface="Arial" panose="020B0604020202020204" pitchFamily="34" charset="0"/>
                </a:rPr>
                <a:t>SDLC       </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p>
          </p:txBody>
        </p:sp>
        <p:sp>
          <p:nvSpPr>
            <p:cNvPr id="128" name="Text Placeholder 19">
              <a:extLst>
                <a:ext uri="{FF2B5EF4-FFF2-40B4-BE49-F238E27FC236}">
                  <a16:creationId xmlns:a16="http://schemas.microsoft.com/office/drawing/2014/main" id="{10BA41BF-50C4-4BDC-A7D5-85B633C3FC29}"/>
                </a:ext>
              </a:extLst>
            </p:cNvPr>
            <p:cNvSpPr txBox="1">
              <a:spLocks/>
            </p:cNvSpPr>
            <p:nvPr/>
          </p:nvSpPr>
          <p:spPr>
            <a:xfrm>
              <a:off x="2232073" y="4600875"/>
              <a:ext cx="1114632"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2</a:t>
              </a:r>
            </a:p>
          </p:txBody>
        </p:sp>
      </p:grpSp>
      <p:grpSp>
        <p:nvGrpSpPr>
          <p:cNvPr id="11" name="Group 10">
            <a:extLst>
              <a:ext uri="{FF2B5EF4-FFF2-40B4-BE49-F238E27FC236}">
                <a16:creationId xmlns:a16="http://schemas.microsoft.com/office/drawing/2014/main" id="{05FDED41-EB65-4AA1-81EC-EBF193DCF861}"/>
              </a:ext>
            </a:extLst>
          </p:cNvPr>
          <p:cNvGrpSpPr/>
          <p:nvPr/>
        </p:nvGrpSpPr>
        <p:grpSpPr>
          <a:xfrm>
            <a:off x="4063984" y="1955852"/>
            <a:ext cx="1118094" cy="705874"/>
            <a:chOff x="4063984" y="1955852"/>
            <a:chExt cx="1118094" cy="705874"/>
          </a:xfrm>
        </p:grpSpPr>
        <p:sp>
          <p:nvSpPr>
            <p:cNvPr id="129" name="Text Placeholder 19">
              <a:extLst>
                <a:ext uri="{FF2B5EF4-FFF2-40B4-BE49-F238E27FC236}">
                  <a16:creationId xmlns:a16="http://schemas.microsoft.com/office/drawing/2014/main" id="{53636293-6C69-4FF3-A41B-A3AADE4F4481}"/>
                </a:ext>
              </a:extLst>
            </p:cNvPr>
            <p:cNvSpPr txBox="1">
              <a:spLocks/>
            </p:cNvSpPr>
            <p:nvPr/>
          </p:nvSpPr>
          <p:spPr>
            <a:xfrm>
              <a:off x="4063984" y="1955852"/>
              <a:ext cx="1118094" cy="70587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US" sz="1200" b="1" dirty="0">
                  <a:solidFill>
                    <a:srgbClr val="F7931E"/>
                  </a:solidFill>
                  <a:latin typeface="Arial" panose="020B0604020202020204" pitchFamily="34" charset="0"/>
                  <a:cs typeface="Arial" panose="020B0604020202020204" pitchFamily="34" charset="0"/>
                </a:rPr>
                <a:t>Agile-Scrum Methodology</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endParaRPr kumimoji="0" lang="en-US" sz="1200" b="1" i="0" u="none" strike="noStrike" kern="1200" cap="none" spc="0" normalizeH="0" baseline="0" noProof="0" dirty="0">
                <a:ln>
                  <a:noFill/>
                </a:ln>
                <a:solidFill>
                  <a:srgbClr val="F7931E"/>
                </a:solidFill>
                <a:effectLst/>
                <a:uLnTx/>
                <a:uFillTx/>
                <a:latin typeface="Tahoma"/>
                <a:ea typeface="+mn-ea"/>
                <a:cs typeface="+mn-cs"/>
              </a:endParaRPr>
            </a:p>
          </p:txBody>
        </p:sp>
        <p:sp>
          <p:nvSpPr>
            <p:cNvPr id="130" name="Text Placeholder 19">
              <a:extLst>
                <a:ext uri="{FF2B5EF4-FFF2-40B4-BE49-F238E27FC236}">
                  <a16:creationId xmlns:a16="http://schemas.microsoft.com/office/drawing/2014/main" id="{32C8839E-8198-46C5-A0CE-E3EE022D00F8}"/>
                </a:ext>
              </a:extLst>
            </p:cNvPr>
            <p:cNvSpPr txBox="1">
              <a:spLocks/>
            </p:cNvSpPr>
            <p:nvPr/>
          </p:nvSpPr>
          <p:spPr>
            <a:xfrm>
              <a:off x="4066062" y="2387082"/>
              <a:ext cx="1116015"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5</a:t>
              </a:r>
            </a:p>
          </p:txBody>
        </p:sp>
      </p:grpSp>
      <p:grpSp>
        <p:nvGrpSpPr>
          <p:cNvPr id="17" name="Group 16">
            <a:extLst>
              <a:ext uri="{FF2B5EF4-FFF2-40B4-BE49-F238E27FC236}">
                <a16:creationId xmlns:a16="http://schemas.microsoft.com/office/drawing/2014/main" id="{2FCC1DF2-9895-4489-9CF0-0F7876D86A4D}"/>
              </a:ext>
            </a:extLst>
          </p:cNvPr>
          <p:cNvGrpSpPr/>
          <p:nvPr/>
        </p:nvGrpSpPr>
        <p:grpSpPr>
          <a:xfrm>
            <a:off x="3437194" y="4185182"/>
            <a:ext cx="1114632" cy="694882"/>
            <a:chOff x="3437194" y="4185182"/>
            <a:chExt cx="1114632" cy="694882"/>
          </a:xfrm>
        </p:grpSpPr>
        <p:sp>
          <p:nvSpPr>
            <p:cNvPr id="131" name="Text Placeholder 19">
              <a:extLst>
                <a:ext uri="{FF2B5EF4-FFF2-40B4-BE49-F238E27FC236}">
                  <a16:creationId xmlns:a16="http://schemas.microsoft.com/office/drawing/2014/main" id="{F99FB4B0-69F5-4823-B5CE-8EC65D77467B}"/>
                </a:ext>
              </a:extLst>
            </p:cNvPr>
            <p:cNvSpPr txBox="1">
              <a:spLocks/>
            </p:cNvSpPr>
            <p:nvPr/>
          </p:nvSpPr>
          <p:spPr>
            <a:xfrm>
              <a:off x="3442269" y="4185182"/>
              <a:ext cx="1109557" cy="694882"/>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US" sz="1200" b="1" dirty="0">
                  <a:solidFill>
                    <a:srgbClr val="F7931E"/>
                  </a:solidFill>
                  <a:latin typeface="Arial" panose="020B0604020202020204" pitchFamily="34" charset="0"/>
                  <a:cs typeface="Arial" panose="020B0604020202020204" pitchFamily="34" charset="0"/>
                </a:rPr>
                <a:t>Agile Methodology     </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p>
          </p:txBody>
        </p:sp>
        <p:sp>
          <p:nvSpPr>
            <p:cNvPr id="132" name="Text Placeholder 19">
              <a:extLst>
                <a:ext uri="{FF2B5EF4-FFF2-40B4-BE49-F238E27FC236}">
                  <a16:creationId xmlns:a16="http://schemas.microsoft.com/office/drawing/2014/main" id="{9685BFE7-501B-457D-B67B-3F12C739C4BE}"/>
                </a:ext>
              </a:extLst>
            </p:cNvPr>
            <p:cNvSpPr txBox="1">
              <a:spLocks/>
            </p:cNvSpPr>
            <p:nvPr/>
          </p:nvSpPr>
          <p:spPr>
            <a:xfrm>
              <a:off x="3437194" y="4605420"/>
              <a:ext cx="1114632"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4</a:t>
              </a:r>
            </a:p>
          </p:txBody>
        </p:sp>
      </p:grpSp>
      <p:sp>
        <p:nvSpPr>
          <p:cNvPr id="133" name="Text Placeholder 19">
            <a:extLst>
              <a:ext uri="{FF2B5EF4-FFF2-40B4-BE49-F238E27FC236}">
                <a16:creationId xmlns:a16="http://schemas.microsoft.com/office/drawing/2014/main" id="{028A7037-BB63-439C-B4E2-B07EA6266AFB}"/>
              </a:ext>
            </a:extLst>
          </p:cNvPr>
          <p:cNvSpPr txBox="1">
            <a:spLocks/>
          </p:cNvSpPr>
          <p:nvPr/>
        </p:nvSpPr>
        <p:spPr>
          <a:xfrm>
            <a:off x="4645272" y="4184856"/>
            <a:ext cx="1125078" cy="694882"/>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US" sz="1200" b="1" dirty="0">
                <a:solidFill>
                  <a:srgbClr val="F7931E"/>
                </a:solidFill>
                <a:latin typeface="Arial" panose="020B0604020202020204" pitchFamily="34" charset="0"/>
                <a:cs typeface="Arial" panose="020B0604020202020204" pitchFamily="34" charset="0"/>
              </a:rPr>
              <a:t>Agile-Kanban Methodology     </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p>
        </p:txBody>
      </p:sp>
      <p:sp>
        <p:nvSpPr>
          <p:cNvPr id="134" name="Text Placeholder 19">
            <a:extLst>
              <a:ext uri="{FF2B5EF4-FFF2-40B4-BE49-F238E27FC236}">
                <a16:creationId xmlns:a16="http://schemas.microsoft.com/office/drawing/2014/main" id="{DCA2DA3A-49DF-44D9-A7D9-1FECC29988FD}"/>
              </a:ext>
            </a:extLst>
          </p:cNvPr>
          <p:cNvSpPr txBox="1">
            <a:spLocks/>
          </p:cNvSpPr>
          <p:nvPr/>
        </p:nvSpPr>
        <p:spPr>
          <a:xfrm>
            <a:off x="4640197" y="4605094"/>
            <a:ext cx="1130224"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6</a:t>
            </a:r>
          </a:p>
        </p:txBody>
      </p:sp>
      <p:sp>
        <p:nvSpPr>
          <p:cNvPr id="135" name="Text Placeholder 19">
            <a:extLst>
              <a:ext uri="{FF2B5EF4-FFF2-40B4-BE49-F238E27FC236}">
                <a16:creationId xmlns:a16="http://schemas.microsoft.com/office/drawing/2014/main" id="{765FA8B6-F1CC-4050-A4FF-F0777BDE5362}"/>
              </a:ext>
            </a:extLst>
          </p:cNvPr>
          <p:cNvSpPr txBox="1">
            <a:spLocks/>
          </p:cNvSpPr>
          <p:nvPr/>
        </p:nvSpPr>
        <p:spPr>
          <a:xfrm>
            <a:off x="5855434" y="4189885"/>
            <a:ext cx="1109557" cy="694882"/>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US" sz="1200" b="1" dirty="0">
                <a:solidFill>
                  <a:srgbClr val="F7931E"/>
                </a:solidFill>
                <a:latin typeface="Arial" panose="020B0604020202020204" pitchFamily="34" charset="0"/>
                <a:cs typeface="Arial" panose="020B0604020202020204" pitchFamily="34" charset="0"/>
              </a:rPr>
              <a:t>Lean Methodology     </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p>
        </p:txBody>
      </p:sp>
      <p:sp>
        <p:nvSpPr>
          <p:cNvPr id="136" name="Text Placeholder 19">
            <a:extLst>
              <a:ext uri="{FF2B5EF4-FFF2-40B4-BE49-F238E27FC236}">
                <a16:creationId xmlns:a16="http://schemas.microsoft.com/office/drawing/2014/main" id="{34C1AE21-D7ED-4BCE-BB07-306F45741D4C}"/>
              </a:ext>
            </a:extLst>
          </p:cNvPr>
          <p:cNvSpPr txBox="1">
            <a:spLocks/>
          </p:cNvSpPr>
          <p:nvPr/>
        </p:nvSpPr>
        <p:spPr>
          <a:xfrm>
            <a:off x="5850359" y="4610123"/>
            <a:ext cx="1114632"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sz="1400" b="1" dirty="0">
                <a:solidFill>
                  <a:srgbClr val="29C7FF"/>
                </a:solidFill>
                <a:latin typeface="Arial Narrow"/>
              </a:rPr>
              <a:t>8</a:t>
            </a:r>
            <a:endParaRPr kumimoji="0" lang="en-US" sz="1400" b="1" i="0" u="none" strike="noStrike" kern="1200" cap="none" spc="0" normalizeH="0" baseline="0" noProof="0" dirty="0">
              <a:ln>
                <a:noFill/>
              </a:ln>
              <a:solidFill>
                <a:srgbClr val="29C7FF"/>
              </a:solidFill>
              <a:effectLst/>
              <a:uLnTx/>
              <a:uFillTx/>
              <a:latin typeface="Arial Narrow"/>
              <a:ea typeface="+mn-ea"/>
              <a:cs typeface="+mn-cs"/>
            </a:endParaRPr>
          </a:p>
        </p:txBody>
      </p:sp>
      <p:grpSp>
        <p:nvGrpSpPr>
          <p:cNvPr id="12" name="Group 11">
            <a:extLst>
              <a:ext uri="{FF2B5EF4-FFF2-40B4-BE49-F238E27FC236}">
                <a16:creationId xmlns:a16="http://schemas.microsoft.com/office/drawing/2014/main" id="{34BF106A-B163-4E7F-A8D2-4037635358BA}"/>
              </a:ext>
            </a:extLst>
          </p:cNvPr>
          <p:cNvGrpSpPr/>
          <p:nvPr/>
        </p:nvGrpSpPr>
        <p:grpSpPr>
          <a:xfrm>
            <a:off x="5258042" y="1962102"/>
            <a:ext cx="1118094" cy="705874"/>
            <a:chOff x="5258042" y="1962102"/>
            <a:chExt cx="1118094" cy="705874"/>
          </a:xfrm>
        </p:grpSpPr>
        <p:sp>
          <p:nvSpPr>
            <p:cNvPr id="137" name="Text Placeholder 19">
              <a:extLst>
                <a:ext uri="{FF2B5EF4-FFF2-40B4-BE49-F238E27FC236}">
                  <a16:creationId xmlns:a16="http://schemas.microsoft.com/office/drawing/2014/main" id="{D3E9F0AB-AD0F-4138-9307-E7310DFF4A65}"/>
                </a:ext>
              </a:extLst>
            </p:cNvPr>
            <p:cNvSpPr txBox="1">
              <a:spLocks/>
            </p:cNvSpPr>
            <p:nvPr/>
          </p:nvSpPr>
          <p:spPr>
            <a:xfrm>
              <a:off x="5258042" y="1962102"/>
              <a:ext cx="1118094" cy="70587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US" sz="1200" b="1" dirty="0" err="1">
                  <a:solidFill>
                    <a:srgbClr val="F7931E"/>
                  </a:solidFill>
                  <a:latin typeface="Arial" panose="020B0604020202020204" pitchFamily="34" charset="0"/>
                  <a:cs typeface="Arial" panose="020B0604020202020204" pitchFamily="34" charset="0"/>
                </a:rPr>
                <a:t>Scrumban</a:t>
              </a:r>
              <a:r>
                <a:rPr lang="en-US" sz="1200" b="1" dirty="0">
                  <a:solidFill>
                    <a:srgbClr val="F7931E"/>
                  </a:solidFill>
                  <a:latin typeface="Arial" panose="020B0604020202020204" pitchFamily="34" charset="0"/>
                  <a:cs typeface="Arial" panose="020B0604020202020204" pitchFamily="34" charset="0"/>
                </a:rPr>
                <a:t> Methodology</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endParaRPr kumimoji="0" lang="en-US" sz="1200" b="1" i="0" u="none" strike="noStrike" kern="1200" cap="none" spc="0" normalizeH="0" baseline="0" noProof="0" dirty="0">
                <a:ln>
                  <a:noFill/>
                </a:ln>
                <a:solidFill>
                  <a:srgbClr val="F7931E"/>
                </a:solidFill>
                <a:effectLst/>
                <a:uLnTx/>
                <a:uFillTx/>
                <a:latin typeface="Tahoma"/>
                <a:ea typeface="+mn-ea"/>
                <a:cs typeface="+mn-cs"/>
              </a:endParaRPr>
            </a:p>
          </p:txBody>
        </p:sp>
        <p:sp>
          <p:nvSpPr>
            <p:cNvPr id="138" name="Text Placeholder 19">
              <a:extLst>
                <a:ext uri="{FF2B5EF4-FFF2-40B4-BE49-F238E27FC236}">
                  <a16:creationId xmlns:a16="http://schemas.microsoft.com/office/drawing/2014/main" id="{0B17D21B-BBCF-42C2-89F7-925B5CC5EDC4}"/>
                </a:ext>
              </a:extLst>
            </p:cNvPr>
            <p:cNvSpPr txBox="1">
              <a:spLocks/>
            </p:cNvSpPr>
            <p:nvPr/>
          </p:nvSpPr>
          <p:spPr>
            <a:xfrm>
              <a:off x="5260120" y="2393332"/>
              <a:ext cx="1116015"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7</a:t>
              </a:r>
            </a:p>
          </p:txBody>
        </p:sp>
      </p:grpSp>
      <p:grpSp>
        <p:nvGrpSpPr>
          <p:cNvPr id="13" name="Group 12">
            <a:extLst>
              <a:ext uri="{FF2B5EF4-FFF2-40B4-BE49-F238E27FC236}">
                <a16:creationId xmlns:a16="http://schemas.microsoft.com/office/drawing/2014/main" id="{8A64BB4A-5532-48BF-975C-E36F8FA88CC8}"/>
              </a:ext>
            </a:extLst>
          </p:cNvPr>
          <p:cNvGrpSpPr/>
          <p:nvPr/>
        </p:nvGrpSpPr>
        <p:grpSpPr>
          <a:xfrm>
            <a:off x="6458006" y="1956848"/>
            <a:ext cx="1118094" cy="705874"/>
            <a:chOff x="6458006" y="1956848"/>
            <a:chExt cx="1118094" cy="705874"/>
          </a:xfrm>
        </p:grpSpPr>
        <p:sp>
          <p:nvSpPr>
            <p:cNvPr id="139" name="Text Placeholder 19">
              <a:extLst>
                <a:ext uri="{FF2B5EF4-FFF2-40B4-BE49-F238E27FC236}">
                  <a16:creationId xmlns:a16="http://schemas.microsoft.com/office/drawing/2014/main" id="{DE9CECB1-B85F-4C5B-94AA-043587FD9D82}"/>
                </a:ext>
              </a:extLst>
            </p:cNvPr>
            <p:cNvSpPr txBox="1">
              <a:spLocks/>
            </p:cNvSpPr>
            <p:nvPr/>
          </p:nvSpPr>
          <p:spPr>
            <a:xfrm>
              <a:off x="6458006" y="1956848"/>
              <a:ext cx="1118094" cy="70587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US" sz="1200" b="1" dirty="0">
                  <a:solidFill>
                    <a:srgbClr val="F7931E"/>
                  </a:solidFill>
                  <a:latin typeface="Arial" panose="020B0604020202020204" pitchFamily="34" charset="0"/>
                  <a:cs typeface="Arial" panose="020B0604020202020204" pitchFamily="34" charset="0"/>
                </a:rPr>
                <a:t>XP Methodology</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endParaRPr kumimoji="0" lang="en-US" sz="1200" b="1" i="0" u="none" strike="noStrike" kern="1200" cap="none" spc="0" normalizeH="0" baseline="0" noProof="0" dirty="0">
                <a:ln>
                  <a:noFill/>
                </a:ln>
                <a:solidFill>
                  <a:srgbClr val="F7931E"/>
                </a:solidFill>
                <a:effectLst/>
                <a:uLnTx/>
                <a:uFillTx/>
                <a:latin typeface="Tahoma"/>
                <a:ea typeface="+mn-ea"/>
                <a:cs typeface="+mn-cs"/>
              </a:endParaRPr>
            </a:p>
          </p:txBody>
        </p:sp>
        <p:sp>
          <p:nvSpPr>
            <p:cNvPr id="140" name="Text Placeholder 19">
              <a:extLst>
                <a:ext uri="{FF2B5EF4-FFF2-40B4-BE49-F238E27FC236}">
                  <a16:creationId xmlns:a16="http://schemas.microsoft.com/office/drawing/2014/main" id="{ACF1D843-E975-4BB6-A854-11FB88B1F24D}"/>
                </a:ext>
              </a:extLst>
            </p:cNvPr>
            <p:cNvSpPr txBox="1">
              <a:spLocks/>
            </p:cNvSpPr>
            <p:nvPr/>
          </p:nvSpPr>
          <p:spPr>
            <a:xfrm>
              <a:off x="6460084" y="2388078"/>
              <a:ext cx="1116015"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9</a:t>
              </a:r>
            </a:p>
          </p:txBody>
        </p:sp>
      </p:grpSp>
      <p:sp>
        <p:nvSpPr>
          <p:cNvPr id="141" name="Text Placeholder 19">
            <a:extLst>
              <a:ext uri="{FF2B5EF4-FFF2-40B4-BE49-F238E27FC236}">
                <a16:creationId xmlns:a16="http://schemas.microsoft.com/office/drawing/2014/main" id="{2AD10B91-ED42-45ED-BDF1-8722F060AF90}"/>
              </a:ext>
            </a:extLst>
          </p:cNvPr>
          <p:cNvSpPr txBox="1">
            <a:spLocks/>
          </p:cNvSpPr>
          <p:nvPr/>
        </p:nvSpPr>
        <p:spPr>
          <a:xfrm>
            <a:off x="7098761" y="4189885"/>
            <a:ext cx="1109557" cy="694882"/>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US" sz="1200" b="1" dirty="0">
                <a:solidFill>
                  <a:srgbClr val="F7931E"/>
                </a:solidFill>
                <a:latin typeface="Arial" panose="020B0604020202020204" pitchFamily="34" charset="0"/>
                <a:cs typeface="Arial" panose="020B0604020202020204" pitchFamily="34" charset="0"/>
              </a:rPr>
              <a:t>DevOps Methodology     </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p>
        </p:txBody>
      </p:sp>
      <p:sp>
        <p:nvSpPr>
          <p:cNvPr id="142" name="Text Placeholder 19">
            <a:extLst>
              <a:ext uri="{FF2B5EF4-FFF2-40B4-BE49-F238E27FC236}">
                <a16:creationId xmlns:a16="http://schemas.microsoft.com/office/drawing/2014/main" id="{FF8007CE-AD87-4FD2-A579-9B75B6B73220}"/>
              </a:ext>
            </a:extLst>
          </p:cNvPr>
          <p:cNvSpPr txBox="1">
            <a:spLocks/>
          </p:cNvSpPr>
          <p:nvPr/>
        </p:nvSpPr>
        <p:spPr>
          <a:xfrm>
            <a:off x="7093686" y="4610123"/>
            <a:ext cx="1114632"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10</a:t>
            </a:r>
          </a:p>
        </p:txBody>
      </p:sp>
      <p:grpSp>
        <p:nvGrpSpPr>
          <p:cNvPr id="14" name="Group 13">
            <a:extLst>
              <a:ext uri="{FF2B5EF4-FFF2-40B4-BE49-F238E27FC236}">
                <a16:creationId xmlns:a16="http://schemas.microsoft.com/office/drawing/2014/main" id="{9C17E69E-E249-417F-A6E9-F22F2D2180CF}"/>
              </a:ext>
            </a:extLst>
          </p:cNvPr>
          <p:cNvGrpSpPr/>
          <p:nvPr/>
        </p:nvGrpSpPr>
        <p:grpSpPr>
          <a:xfrm>
            <a:off x="7684796" y="1962087"/>
            <a:ext cx="1173927" cy="694882"/>
            <a:chOff x="7684796" y="1962087"/>
            <a:chExt cx="1173927" cy="694882"/>
          </a:xfrm>
        </p:grpSpPr>
        <p:sp>
          <p:nvSpPr>
            <p:cNvPr id="147" name="Text Placeholder 19">
              <a:extLst>
                <a:ext uri="{FF2B5EF4-FFF2-40B4-BE49-F238E27FC236}">
                  <a16:creationId xmlns:a16="http://schemas.microsoft.com/office/drawing/2014/main" id="{B47B3190-F531-4A5C-8E8E-38E188D9D690}"/>
                </a:ext>
              </a:extLst>
            </p:cNvPr>
            <p:cNvSpPr txBox="1">
              <a:spLocks/>
            </p:cNvSpPr>
            <p:nvPr/>
          </p:nvSpPr>
          <p:spPr>
            <a:xfrm>
              <a:off x="7689872" y="1962087"/>
              <a:ext cx="1168582" cy="694882"/>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US" sz="1200" b="1" dirty="0">
                  <a:solidFill>
                    <a:srgbClr val="F7931E"/>
                  </a:solidFill>
                  <a:latin typeface="+mn-lt"/>
                  <a:cs typeface="Arial" panose="020B0604020202020204" pitchFamily="34" charset="0"/>
                </a:rPr>
                <a:t>SDLC </a:t>
              </a:r>
              <a:r>
                <a:rPr lang="en-US" sz="1200" b="1" dirty="0">
                  <a:solidFill>
                    <a:srgbClr val="F7931E"/>
                  </a:solidFill>
                  <a:latin typeface="Arial" panose="020B0604020202020204" pitchFamily="34" charset="0"/>
                  <a:cs typeface="Arial" panose="020B0604020202020204" pitchFamily="34" charset="0"/>
                </a:rPr>
                <a:t>Usability Matrix    </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p>
          </p:txBody>
        </p:sp>
        <p:sp>
          <p:nvSpPr>
            <p:cNvPr id="148" name="Text Placeholder 19">
              <a:extLst>
                <a:ext uri="{FF2B5EF4-FFF2-40B4-BE49-F238E27FC236}">
                  <a16:creationId xmlns:a16="http://schemas.microsoft.com/office/drawing/2014/main" id="{7052728D-3459-4E33-B911-84D0D6F96956}"/>
                </a:ext>
              </a:extLst>
            </p:cNvPr>
            <p:cNvSpPr txBox="1">
              <a:spLocks/>
            </p:cNvSpPr>
            <p:nvPr/>
          </p:nvSpPr>
          <p:spPr>
            <a:xfrm>
              <a:off x="7684796" y="2382325"/>
              <a:ext cx="1173927"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11</a:t>
              </a:r>
            </a:p>
          </p:txBody>
        </p:sp>
      </p:grpSp>
      <p:grpSp>
        <p:nvGrpSpPr>
          <p:cNvPr id="18" name="Group 17">
            <a:extLst>
              <a:ext uri="{FF2B5EF4-FFF2-40B4-BE49-F238E27FC236}">
                <a16:creationId xmlns:a16="http://schemas.microsoft.com/office/drawing/2014/main" id="{FF2D9B1F-78C5-4FEC-A008-2E3D88625491}"/>
              </a:ext>
            </a:extLst>
          </p:cNvPr>
          <p:cNvGrpSpPr/>
          <p:nvPr/>
        </p:nvGrpSpPr>
        <p:grpSpPr>
          <a:xfrm>
            <a:off x="8335672" y="4216061"/>
            <a:ext cx="1114632" cy="694882"/>
            <a:chOff x="8335672" y="4216061"/>
            <a:chExt cx="1114632" cy="694882"/>
          </a:xfrm>
        </p:grpSpPr>
        <p:sp>
          <p:nvSpPr>
            <p:cNvPr id="149" name="Text Placeholder 19">
              <a:extLst>
                <a:ext uri="{FF2B5EF4-FFF2-40B4-BE49-F238E27FC236}">
                  <a16:creationId xmlns:a16="http://schemas.microsoft.com/office/drawing/2014/main" id="{BDB10CAE-B0DD-46ED-8249-3A2C8519A657}"/>
                </a:ext>
              </a:extLst>
            </p:cNvPr>
            <p:cNvSpPr txBox="1">
              <a:spLocks/>
            </p:cNvSpPr>
            <p:nvPr/>
          </p:nvSpPr>
          <p:spPr>
            <a:xfrm>
              <a:off x="8340747" y="4216061"/>
              <a:ext cx="1109557" cy="694882"/>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US" sz="1200" b="1" dirty="0">
                  <a:solidFill>
                    <a:srgbClr val="F7931E"/>
                  </a:solidFill>
                  <a:latin typeface="Arial" panose="020B0604020202020204" pitchFamily="34" charset="0"/>
                  <a:cs typeface="Arial" panose="020B0604020202020204" pitchFamily="34" charset="0"/>
                </a:rPr>
                <a:t>Summary    </a:t>
              </a:r>
              <a:r>
                <a:rPr kumimoji="0" lang="en-US" sz="1200" b="1" i="0" u="none" strike="noStrike" kern="1200" cap="none" spc="0" normalizeH="0" baseline="0" noProof="0" dirty="0">
                  <a:ln>
                    <a:noFill/>
                  </a:ln>
                  <a:solidFill>
                    <a:srgbClr val="F7931E"/>
                  </a:solidFill>
                  <a:effectLst/>
                  <a:uLnTx/>
                  <a:uFillTx/>
                  <a:latin typeface="Arial" panose="020B0604020202020204" pitchFamily="34" charset="0"/>
                  <a:cs typeface="Arial" panose="020B0604020202020204" pitchFamily="34" charset="0"/>
                </a:rPr>
                <a:t>          </a:t>
              </a:r>
            </a:p>
          </p:txBody>
        </p:sp>
        <p:sp>
          <p:nvSpPr>
            <p:cNvPr id="150" name="Text Placeholder 19">
              <a:extLst>
                <a:ext uri="{FF2B5EF4-FFF2-40B4-BE49-F238E27FC236}">
                  <a16:creationId xmlns:a16="http://schemas.microsoft.com/office/drawing/2014/main" id="{FC2D58B7-C4B0-4E23-8A29-F57B217DE5B9}"/>
                </a:ext>
              </a:extLst>
            </p:cNvPr>
            <p:cNvSpPr txBox="1">
              <a:spLocks/>
            </p:cNvSpPr>
            <p:nvPr/>
          </p:nvSpPr>
          <p:spPr>
            <a:xfrm>
              <a:off x="8335672" y="4636299"/>
              <a:ext cx="1114632" cy="274644"/>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29C7FF"/>
                  </a:solidFill>
                  <a:effectLst/>
                  <a:uLnTx/>
                  <a:uFillTx/>
                  <a:latin typeface="Arial Narrow"/>
                  <a:ea typeface="+mn-ea"/>
                  <a:cs typeface="+mn-cs"/>
                </a:rPr>
                <a:t>12</a:t>
              </a:r>
            </a:p>
          </p:txBody>
        </p:sp>
      </p:grpSp>
      <p:sp>
        <p:nvSpPr>
          <p:cNvPr id="162" name="Text Placeholder 19">
            <a:extLst>
              <a:ext uri="{FF2B5EF4-FFF2-40B4-BE49-F238E27FC236}">
                <a16:creationId xmlns:a16="http://schemas.microsoft.com/office/drawing/2014/main" id="{E3558B92-DD41-4BC3-BB8C-0A15678AD5C7}"/>
              </a:ext>
            </a:extLst>
          </p:cNvPr>
          <p:cNvSpPr txBox="1">
            <a:spLocks/>
          </p:cNvSpPr>
          <p:nvPr/>
        </p:nvSpPr>
        <p:spPr>
          <a:xfrm>
            <a:off x="11791949" y="6482075"/>
            <a:ext cx="305287"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7931E"/>
                </a:solidFill>
                <a:effectLst/>
                <a:uLnTx/>
                <a:uFillTx/>
                <a:latin typeface="Tahoma"/>
                <a:ea typeface="+mn-ea"/>
                <a:cs typeface="+mn-cs"/>
              </a:rPr>
              <a:t>ii</a:t>
            </a:r>
          </a:p>
        </p:txBody>
      </p:sp>
    </p:spTree>
    <p:extLst>
      <p:ext uri="{BB962C8B-B14F-4D97-AF65-F5344CB8AC3E}">
        <p14:creationId xmlns:p14="http://schemas.microsoft.com/office/powerpoint/2010/main" val="52753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284926"/>
            <a:ext cx="11942049" cy="515397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dirty="0">
                <a:solidFill>
                  <a:srgbClr val="15C2FF"/>
                </a:solidFill>
                <a:latin typeface="Arial" panose="020B0604020202020204" pitchFamily="34" charset="0"/>
                <a:cs typeface="Arial" panose="020B0604020202020204" pitchFamily="34" charset="0"/>
              </a:rPr>
              <a:t>Nirvana Innovations is a software app development startup with enormous growth potential; a pioneer in the “All-In-One Social Media” software app market.</a:t>
            </a:r>
          </a:p>
          <a:p>
            <a:r>
              <a:rPr lang="en-US" sz="2000" dirty="0">
                <a:solidFill>
                  <a:srgbClr val="F7931E"/>
                </a:solidFill>
              </a:rPr>
              <a:t>Goal: </a:t>
            </a:r>
            <a:r>
              <a:rPr lang="en-US" sz="1600" dirty="0">
                <a:solidFill>
                  <a:srgbClr val="15C2FF"/>
                </a:solidFill>
                <a:latin typeface="Arial" panose="020B0604020202020204" pitchFamily="34" charset="0"/>
                <a:cs typeface="Arial" panose="020B0604020202020204" pitchFamily="34" charset="0"/>
              </a:rPr>
              <a:t>perform analysis using the project information and knowledge of SDLC methodologies to determine which software development process approach would be most efficient / to recommend the most appropriate SDLC methodology for this project.</a:t>
            </a:r>
          </a:p>
          <a:p>
            <a:endParaRPr lang="en-US" sz="1600" dirty="0">
              <a:solidFill>
                <a:srgbClr val="F7931E"/>
              </a:solidFill>
            </a:endParaRPr>
          </a:p>
          <a:p>
            <a:r>
              <a:rPr lang="en-US" sz="2000" dirty="0">
                <a:solidFill>
                  <a:srgbClr val="F7931E"/>
                </a:solidFill>
              </a:rPr>
              <a:t>Project Essential Factors: </a:t>
            </a:r>
            <a:endParaRPr lang="en-US" sz="2000" dirty="0">
              <a:solidFill>
                <a:srgbClr val="15C2F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Familiar technology: Nirvana has only completed a handful of projects; most have been SW apps;</a:t>
            </a: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Complex software product:  “All-In-One Social Media” app for use on iOS and Android. This complex app would essentially combine all major social media platforms in one place;</a:t>
            </a: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Speed to market: No one has released an app yet;</a:t>
            </a:r>
            <a:endParaRPr lang="en-US" sz="1600" dirty="0">
              <a:solidFill>
                <a:srgbClr val="15C2FF"/>
              </a:solidFill>
              <a:highlight>
                <a:srgbClr val="FFFF00"/>
              </a:highligh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Not interested in project documentation;</a:t>
            </a:r>
          </a:p>
          <a:p>
            <a:pPr marL="285750" lvl="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Effective, constant face-to-face communication</a:t>
            </a:r>
          </a:p>
          <a:p>
            <a:pPr marL="285750" lvl="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Involvement in the development process;</a:t>
            </a:r>
          </a:p>
          <a:p>
            <a:pPr marL="285750" lvl="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Weekly demo, with each iteration building on and providing improvements to the last;</a:t>
            </a:r>
          </a:p>
          <a:p>
            <a:pPr marL="285750" lvl="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The requirements have been provided; however, some may change based on feedback from continuing focus groups.</a:t>
            </a: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11" name="Text Placeholder 19">
            <a:extLst>
              <a:ext uri="{FF2B5EF4-FFF2-40B4-BE49-F238E27FC236}">
                <a16:creationId xmlns:a16="http://schemas.microsoft.com/office/drawing/2014/main" id="{C555D90C-C483-44D1-8BFD-00AC2D603184}"/>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latin typeface="Tahoma"/>
              </a:rPr>
              <a:t>EXECUTIVE  SUMMARY</a:t>
            </a:r>
            <a:endParaRPr kumimoji="0" lang="en-US" sz="2600" i="0" u="none" strike="noStrike" kern="1200" cap="none" spc="0" normalizeH="0" baseline="0" noProof="0" dirty="0">
              <a:ln>
                <a:noFill/>
              </a:ln>
              <a:solidFill>
                <a:schemeClr val="bg1"/>
              </a:solidFill>
              <a:effectLst/>
              <a:uLnTx/>
              <a:uFillTx/>
              <a:latin typeface="Tahoma"/>
              <a:ea typeface="+mn-ea"/>
              <a:cs typeface="+mn-cs"/>
            </a:endParaRPr>
          </a:p>
        </p:txBody>
      </p:sp>
      <p:sp>
        <p:nvSpPr>
          <p:cNvPr id="12" name="Text Placeholder 19">
            <a:extLst>
              <a:ext uri="{FF2B5EF4-FFF2-40B4-BE49-F238E27FC236}">
                <a16:creationId xmlns:a16="http://schemas.microsoft.com/office/drawing/2014/main" id="{165F9E94-6447-46BC-AA49-041CFD03959F}"/>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7931E"/>
                </a:solidFill>
                <a:effectLst/>
                <a:uLnTx/>
                <a:uFillTx/>
                <a:latin typeface="Tahoma"/>
                <a:ea typeface="+mn-ea"/>
                <a:cs typeface="+mn-cs"/>
              </a:rPr>
              <a:t>1</a:t>
            </a:r>
          </a:p>
        </p:txBody>
      </p:sp>
    </p:spTree>
    <p:extLst>
      <p:ext uri="{BB962C8B-B14F-4D97-AF65-F5344CB8AC3E}">
        <p14:creationId xmlns:p14="http://schemas.microsoft.com/office/powerpoint/2010/main" val="294742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19">
            <a:extLst>
              <a:ext uri="{FF2B5EF4-FFF2-40B4-BE49-F238E27FC236}">
                <a16:creationId xmlns:a16="http://schemas.microsoft.com/office/drawing/2014/main" id="{4D978C46-143D-4FE9-8AF9-2904935892DE}"/>
              </a:ext>
            </a:extLst>
          </p:cNvPr>
          <p:cNvSpPr txBox="1">
            <a:spLocks/>
          </p:cNvSpPr>
          <p:nvPr/>
        </p:nvSpPr>
        <p:spPr>
          <a:xfrm>
            <a:off x="8232798" y="1930489"/>
            <a:ext cx="3834658" cy="4263288"/>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3075" b="0" i="0" u="none" strike="noStrike" kern="1200" cap="none" spc="0" normalizeH="0" baseline="0" noProof="0" dirty="0">
                <a:ln>
                  <a:noFill/>
                </a:ln>
                <a:solidFill>
                  <a:srgbClr val="F7931E"/>
                </a:solidFill>
                <a:effectLst/>
                <a:uLnTx/>
                <a:uFillTx/>
                <a:latin typeface="Tahoma"/>
                <a:ea typeface="+mn-ea"/>
                <a:cs typeface="+mn-cs"/>
              </a:rPr>
              <a:t> IMPORTANCY</a:t>
            </a:r>
          </a:p>
        </p:txBody>
      </p:sp>
      <p:sp>
        <p:nvSpPr>
          <p:cNvPr id="61" name="Text Placeholder 19">
            <a:extLst>
              <a:ext uri="{FF2B5EF4-FFF2-40B4-BE49-F238E27FC236}">
                <a16:creationId xmlns:a16="http://schemas.microsoft.com/office/drawing/2014/main" id="{0A3E287C-D928-443C-8BF0-309AD9BD98A4}"/>
              </a:ext>
            </a:extLst>
          </p:cNvPr>
          <p:cNvSpPr txBox="1">
            <a:spLocks/>
          </p:cNvSpPr>
          <p:nvPr/>
        </p:nvSpPr>
        <p:spPr>
          <a:xfrm>
            <a:off x="8356448" y="2489777"/>
            <a:ext cx="3710553" cy="3697114"/>
          </a:xfrm>
          <a:prstGeom prst="rect">
            <a:avLst/>
          </a:prstGeom>
          <a:solidFill>
            <a:srgbClr val="0071BC">
              <a:alpha val="50000"/>
            </a:srgbClr>
          </a:solidFill>
        </p:spPr>
        <p:txBody>
          <a:bodyPr lIns="94500" tIns="13500" rIns="40500" bIns="54000">
            <a:normAutofit fontScale="92500" lnSpcReduction="1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It provides a standardized framework that defines activities and deliverables</a:t>
            </a: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It aids in project planning, estimating, and scheduling</a:t>
            </a: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It makes project tracking and control easier</a:t>
            </a: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It increases visibility on all aspects of the life cycle to all stakeholders involved in the development process</a:t>
            </a: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It increases the speed of development</a:t>
            </a: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It improves client relations</a:t>
            </a: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It decreases project risks</a:t>
            </a:r>
          </a:p>
          <a:p>
            <a:pPr marL="285750" indent="-285750">
              <a:buFont typeface="Arial" panose="020B0604020202020204" pitchFamily="34" charset="0"/>
              <a:buChar char="•"/>
            </a:pPr>
            <a:r>
              <a:rPr lang="en-US" sz="1600" dirty="0">
                <a:solidFill>
                  <a:srgbClr val="15C2FF"/>
                </a:solidFill>
                <a:latin typeface="Arial" panose="020B0604020202020204" pitchFamily="34" charset="0"/>
                <a:cs typeface="Arial" panose="020B0604020202020204" pitchFamily="34" charset="0"/>
              </a:rPr>
              <a:t>It decreases project management expenses and the overall cost of production</a:t>
            </a:r>
          </a:p>
          <a:p>
            <a:endParaRPr lang="en-US" dirty="0"/>
          </a:p>
        </p:txBody>
      </p:sp>
      <p:sp>
        <p:nvSpPr>
          <p:cNvPr id="58" name="Text Placeholder 19">
            <a:extLst>
              <a:ext uri="{FF2B5EF4-FFF2-40B4-BE49-F238E27FC236}">
                <a16:creationId xmlns:a16="http://schemas.microsoft.com/office/drawing/2014/main" id="{781BD6AA-9D1A-4B07-A387-BE9BF782C8B2}"/>
              </a:ext>
            </a:extLst>
          </p:cNvPr>
          <p:cNvSpPr txBox="1">
            <a:spLocks/>
          </p:cNvSpPr>
          <p:nvPr/>
        </p:nvSpPr>
        <p:spPr>
          <a:xfrm>
            <a:off x="125000" y="1930489"/>
            <a:ext cx="4265306" cy="4263288"/>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ctr">
              <a:defRPr/>
            </a:pPr>
            <a:r>
              <a:rPr lang="en-US" sz="3075" dirty="0">
                <a:solidFill>
                  <a:srgbClr val="F7931E"/>
                </a:solidFill>
              </a:rPr>
              <a:t>BENEFITS</a:t>
            </a:r>
          </a:p>
        </p:txBody>
      </p:sp>
      <p:sp>
        <p:nvSpPr>
          <p:cNvPr id="59" name="Text Placeholder 19">
            <a:extLst>
              <a:ext uri="{FF2B5EF4-FFF2-40B4-BE49-F238E27FC236}">
                <a16:creationId xmlns:a16="http://schemas.microsoft.com/office/drawing/2014/main" id="{30865F07-4D9D-4055-B67B-D4EB23A87D2B}"/>
              </a:ext>
            </a:extLst>
          </p:cNvPr>
          <p:cNvSpPr txBox="1">
            <a:spLocks/>
          </p:cNvSpPr>
          <p:nvPr/>
        </p:nvSpPr>
        <p:spPr>
          <a:xfrm>
            <a:off x="125000" y="2503418"/>
            <a:ext cx="4265306" cy="3705996"/>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lvl="1" indent="-285750"/>
            <a:r>
              <a:rPr lang="en-US" sz="1600" dirty="0">
                <a:solidFill>
                  <a:srgbClr val="15C2FF"/>
                </a:solidFill>
                <a:latin typeface="Arial" panose="020B0604020202020204" pitchFamily="34" charset="0"/>
                <a:cs typeface="Arial" panose="020B0604020202020204" pitchFamily="34" charset="0"/>
              </a:rPr>
              <a:t>Provides a work structure to coordinate the complicated nature of a software development project.</a:t>
            </a:r>
          </a:p>
          <a:p>
            <a:pPr marL="285750" lvl="1" indent="-285750"/>
            <a:r>
              <a:rPr lang="en-US" sz="1600" dirty="0">
                <a:solidFill>
                  <a:srgbClr val="15C2FF"/>
                </a:solidFill>
                <a:latin typeface="Arial" panose="020B0604020202020204" pitchFamily="34" charset="0"/>
                <a:cs typeface="Arial" panose="020B0604020202020204" pitchFamily="34" charset="0"/>
              </a:rPr>
              <a:t>Drives the necessity to think about the big picture when planning ahead.</a:t>
            </a:r>
          </a:p>
          <a:p>
            <a:pPr marL="285750" lvl="1" indent="-285750"/>
            <a:r>
              <a:rPr lang="en-US" sz="1600" dirty="0">
                <a:solidFill>
                  <a:srgbClr val="15C2FF"/>
                </a:solidFill>
                <a:latin typeface="Arial" panose="020B0604020202020204" pitchFamily="34" charset="0"/>
                <a:cs typeface="Arial" panose="020B0604020202020204" pitchFamily="34" charset="0"/>
              </a:rPr>
              <a:t>Assists management in project control by laying out expected tasks, deliverables, and timelines.</a:t>
            </a:r>
          </a:p>
          <a:p>
            <a:pPr marL="285750" lvl="1" indent="-285750"/>
            <a:r>
              <a:rPr lang="en-US" sz="1600" dirty="0">
                <a:solidFill>
                  <a:srgbClr val="15C2FF"/>
                </a:solidFill>
                <a:latin typeface="Arial" panose="020B0604020202020204" pitchFamily="34" charset="0"/>
                <a:cs typeface="Arial" panose="020B0604020202020204" pitchFamily="34" charset="0"/>
              </a:rPr>
              <a:t>Provides project transparency by providing a view to all of the project details to team members.</a:t>
            </a:r>
          </a:p>
          <a:p>
            <a:pPr marL="285750" lvl="1" indent="-285750"/>
            <a:r>
              <a:rPr lang="en-US" sz="1600" dirty="0">
                <a:solidFill>
                  <a:srgbClr val="15C2FF"/>
                </a:solidFill>
                <a:latin typeface="Arial" panose="020B0604020202020204" pitchFamily="34" charset="0"/>
                <a:cs typeface="Arial" panose="020B0604020202020204" pitchFamily="34" charset="0"/>
              </a:rPr>
              <a:t>Enhances speed and accuracy by providing a clear, manageable path to a successful project completion.</a:t>
            </a:r>
          </a:p>
        </p:txBody>
      </p:sp>
      <p:grpSp>
        <p:nvGrpSpPr>
          <p:cNvPr id="67" name="Group 66">
            <a:extLst>
              <a:ext uri="{FF2B5EF4-FFF2-40B4-BE49-F238E27FC236}">
                <a16:creationId xmlns:a16="http://schemas.microsoft.com/office/drawing/2014/main" id="{6FDA9895-E133-4EE1-9625-5BC3EAA49ED0}"/>
              </a:ext>
            </a:extLst>
          </p:cNvPr>
          <p:cNvGrpSpPr/>
          <p:nvPr/>
        </p:nvGrpSpPr>
        <p:grpSpPr>
          <a:xfrm>
            <a:off x="831870" y="2041240"/>
            <a:ext cx="519457" cy="519620"/>
            <a:chOff x="1188923" y="1774112"/>
            <a:chExt cx="519457" cy="519620"/>
          </a:xfrm>
        </p:grpSpPr>
        <p:sp>
          <p:nvSpPr>
            <p:cNvPr id="63" name="Freeform: Shape 62">
              <a:extLst>
                <a:ext uri="{FF2B5EF4-FFF2-40B4-BE49-F238E27FC236}">
                  <a16:creationId xmlns:a16="http://schemas.microsoft.com/office/drawing/2014/main" id="{24D546E8-C2B6-447F-A18C-C60FA68C849A}"/>
                </a:ext>
              </a:extLst>
            </p:cNvPr>
            <p:cNvSpPr/>
            <p:nvPr/>
          </p:nvSpPr>
          <p:spPr>
            <a:xfrm>
              <a:off x="1188923"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6" name="Plus Sign 65">
              <a:extLst>
                <a:ext uri="{FF2B5EF4-FFF2-40B4-BE49-F238E27FC236}">
                  <a16:creationId xmlns:a16="http://schemas.microsoft.com/office/drawing/2014/main" id="{272B319E-75F4-4B9F-8C49-558939660AD8}"/>
                </a:ext>
              </a:extLst>
            </p:cNvPr>
            <p:cNvSpPr/>
            <p:nvPr/>
          </p:nvSpPr>
          <p:spPr>
            <a:xfrm>
              <a:off x="1396003" y="1851067"/>
              <a:ext cx="241200" cy="241200"/>
            </a:xfrm>
            <a:prstGeom prst="mathPl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139957"/>
            <a:ext cx="11942049" cy="61597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kumimoji="0" lang="en-US" sz="2200" b="0" i="0" u="none" strike="noStrike" kern="1200" cap="none" spc="0" normalizeH="0" baseline="0" noProof="0" dirty="0">
                <a:ln>
                  <a:noFill/>
                </a:ln>
                <a:solidFill>
                  <a:srgbClr val="F7931E"/>
                </a:solidFill>
                <a:effectLst/>
                <a:uLnTx/>
                <a:uFillTx/>
                <a:latin typeface="Tahoma"/>
                <a:ea typeface="+mn-ea"/>
                <a:cs typeface="+mn-cs"/>
              </a:rPr>
              <a:t>SDLC: </a:t>
            </a:r>
            <a:r>
              <a:rPr lang="en-US" sz="1800" dirty="0">
                <a:solidFill>
                  <a:srgbClr val="15C2FF"/>
                </a:solidFill>
                <a:latin typeface="Arial" panose="020B0604020202020204" pitchFamily="34" charset="0"/>
                <a:cs typeface="Arial" panose="020B0604020202020204" pitchFamily="34" charset="0"/>
              </a:rPr>
              <a:t>The Software Development Life Cycle is a structured process that enables the production of high-quality, low-cost software solutions, in the shortest possible production time. </a:t>
            </a: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6" name="Text Placeholder 19">
            <a:extLst>
              <a:ext uri="{FF2B5EF4-FFF2-40B4-BE49-F238E27FC236}">
                <a16:creationId xmlns:a16="http://schemas.microsoft.com/office/drawing/2014/main" id="{2CF8E057-8504-4851-BAED-93A773A991DE}"/>
              </a:ext>
            </a:extLst>
          </p:cNvPr>
          <p:cNvSpPr txBox="1">
            <a:spLocks/>
          </p:cNvSpPr>
          <p:nvPr/>
        </p:nvSpPr>
        <p:spPr>
          <a:xfrm>
            <a:off x="125407" y="6281241"/>
            <a:ext cx="11533193" cy="54819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2000" dirty="0">
                <a:solidFill>
                  <a:srgbClr val="F7931E"/>
                </a:solidFill>
              </a:rPr>
              <a:t>ROLES: </a:t>
            </a:r>
            <a:r>
              <a:rPr lang="en-US" sz="1800" dirty="0">
                <a:solidFill>
                  <a:srgbClr val="15C2FF"/>
                </a:solidFill>
                <a:latin typeface="Arial" panose="020B0604020202020204" pitchFamily="34" charset="0"/>
                <a:cs typeface="Arial" panose="020B0604020202020204" pitchFamily="34" charset="0"/>
              </a:rPr>
              <a:t>Project Sponsor, Project Manager, Business Analyst, Developers, Systems Architect, Testers, End User.</a:t>
            </a:r>
            <a:endParaRPr kumimoji="0" lang="en-US" sz="1800" b="0" i="0" u="none" strike="noStrike" kern="1200" cap="none" spc="0" normalizeH="0" baseline="0" noProof="0" dirty="0">
              <a:ln>
                <a:noFill/>
              </a:ln>
              <a:solidFill>
                <a:srgbClr val="F7931E"/>
              </a:solidFill>
              <a:effectLst/>
              <a:uLnTx/>
              <a:uFillTx/>
              <a:latin typeface="Tahoma"/>
              <a:ea typeface="+mn-ea"/>
              <a:cs typeface="+mn-cs"/>
            </a:endParaRPr>
          </a:p>
        </p:txBody>
      </p:sp>
      <p:sp>
        <p:nvSpPr>
          <p:cNvPr id="100" name="Text Placeholder 19">
            <a:extLst>
              <a:ext uri="{FF2B5EF4-FFF2-40B4-BE49-F238E27FC236}">
                <a16:creationId xmlns:a16="http://schemas.microsoft.com/office/drawing/2014/main" id="{F848B7BE-449E-45FF-9622-A4CECFD56F2D}"/>
              </a:ext>
            </a:extLst>
          </p:cNvPr>
          <p:cNvSpPr txBox="1">
            <a:spLocks/>
          </p:cNvSpPr>
          <p:nvPr/>
        </p:nvSpPr>
        <p:spPr>
          <a:xfrm>
            <a:off x="5537131" y="435257"/>
            <a:ext cx="1117739"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latin typeface="Tahoma"/>
              </a:rPr>
              <a:t>SDLC</a:t>
            </a:r>
            <a:endParaRPr kumimoji="0" lang="en-US" sz="2600" i="0" u="none" strike="noStrike" kern="1200" cap="none" spc="0" normalizeH="0" baseline="0" noProof="0" dirty="0">
              <a:ln>
                <a:noFill/>
              </a:ln>
              <a:solidFill>
                <a:schemeClr val="bg1"/>
              </a:solidFill>
              <a:effectLst/>
              <a:uLnTx/>
              <a:uFillTx/>
              <a:latin typeface="Tahoma"/>
              <a:ea typeface="+mn-ea"/>
              <a:cs typeface="+mn-cs"/>
            </a:endParaRPr>
          </a:p>
        </p:txBody>
      </p:sp>
      <p:grpSp>
        <p:nvGrpSpPr>
          <p:cNvPr id="82" name="Group 81">
            <a:extLst>
              <a:ext uri="{FF2B5EF4-FFF2-40B4-BE49-F238E27FC236}">
                <a16:creationId xmlns:a16="http://schemas.microsoft.com/office/drawing/2014/main" id="{3CBFE203-97B7-4CFF-86D7-9E32FB8A5C5C}"/>
              </a:ext>
            </a:extLst>
          </p:cNvPr>
          <p:cNvGrpSpPr>
            <a:grpSpLocks noChangeAspect="1"/>
          </p:cNvGrpSpPr>
          <p:nvPr/>
        </p:nvGrpSpPr>
        <p:grpSpPr>
          <a:xfrm rot="549720">
            <a:off x="3487940" y="1175277"/>
            <a:ext cx="5289516" cy="5293534"/>
            <a:chOff x="3022641" y="362777"/>
            <a:chExt cx="6110649" cy="6115292"/>
          </a:xfrm>
          <a:scene3d>
            <a:camera prst="perspectiveContrastingLeftFacing">
              <a:rot lat="20700000" lon="2880000" rev="20580000"/>
            </a:camera>
            <a:lightRig rig="brightRoom" dir="t"/>
          </a:scene3d>
        </p:grpSpPr>
        <p:sp>
          <p:nvSpPr>
            <p:cNvPr id="88" name="Freeform: Shape 87">
              <a:extLst>
                <a:ext uri="{FF2B5EF4-FFF2-40B4-BE49-F238E27FC236}">
                  <a16:creationId xmlns:a16="http://schemas.microsoft.com/office/drawing/2014/main" id="{5634CC04-BB6B-4822-9B37-CE6C3B08DD37}"/>
                </a:ext>
              </a:extLst>
            </p:cNvPr>
            <p:cNvSpPr/>
            <p:nvPr/>
          </p:nvSpPr>
          <p:spPr>
            <a:xfrm rot="17997996">
              <a:off x="4057902" y="445099"/>
              <a:ext cx="2412918" cy="2248273"/>
            </a:xfrm>
            <a:custGeom>
              <a:avLst/>
              <a:gdLst>
                <a:gd name="connsiteX0" fmla="*/ 2412918 w 2412918"/>
                <a:gd name="connsiteY0" fmla="*/ 1361317 h 2248273"/>
                <a:gd name="connsiteX1" fmla="*/ 1902971 w 2412918"/>
                <a:gd name="connsiteY1" fmla="*/ 1655338 h 2248273"/>
                <a:gd name="connsiteX2" fmla="*/ 1903085 w 2412918"/>
                <a:gd name="connsiteY2" fmla="*/ 1655536 h 2248273"/>
                <a:gd name="connsiteX3" fmla="*/ 1711467 w 2412918"/>
                <a:gd name="connsiteY3" fmla="*/ 1766018 h 2248273"/>
                <a:gd name="connsiteX4" fmla="*/ 1725777 w 2412918"/>
                <a:gd name="connsiteY4" fmla="*/ 1767025 h 2248273"/>
                <a:gd name="connsiteX5" fmla="*/ 1858474 w 2412918"/>
                <a:gd name="connsiteY5" fmla="*/ 1868969 h 2248273"/>
                <a:gd name="connsiteX6" fmla="*/ 1778274 w 2412918"/>
                <a:gd name="connsiteY6" fmla="*/ 2167584 h 2248273"/>
                <a:gd name="connsiteX7" fmla="*/ 1479660 w 2412918"/>
                <a:gd name="connsiteY7" fmla="*/ 2087383 h 2248273"/>
                <a:gd name="connsiteX8" fmla="*/ 1457915 w 2412918"/>
                <a:gd name="connsiteY8" fmla="*/ 1921466 h 2248273"/>
                <a:gd name="connsiteX9" fmla="*/ 1464213 w 2412918"/>
                <a:gd name="connsiteY9" fmla="*/ 1908578 h 2248273"/>
                <a:gd name="connsiteX10" fmla="*/ 1187253 w 2412918"/>
                <a:gd name="connsiteY10" fmla="*/ 2068266 h 2248273"/>
                <a:gd name="connsiteX11" fmla="*/ 1187139 w 2412918"/>
                <a:gd name="connsiteY11" fmla="*/ 2068068 h 2248273"/>
                <a:gd name="connsiteX12" fmla="*/ 874595 w 2412918"/>
                <a:gd name="connsiteY12" fmla="*/ 2248273 h 2248273"/>
                <a:gd name="connsiteX13" fmla="*/ 831323 w 2412918"/>
                <a:gd name="connsiteY13" fmla="*/ 2181312 h 2248273"/>
                <a:gd name="connsiteX14" fmla="*/ 87607 w 2412918"/>
                <a:gd name="connsiteY14" fmla="*/ 1769588 h 2248273"/>
                <a:gd name="connsiteX15" fmla="*/ 0 w 2412918"/>
                <a:gd name="connsiteY15" fmla="*/ 1767776 h 2248273"/>
                <a:gd name="connsiteX16" fmla="*/ 1 w 2412918"/>
                <a:gd name="connsiteY16" fmla="*/ 1139787 h 2248273"/>
                <a:gd name="connsiteX17" fmla="*/ 12245 w 2412918"/>
                <a:gd name="connsiteY17" fmla="*/ 1148043 h 2248273"/>
                <a:gd name="connsiteX18" fmla="*/ 113938 w 2412918"/>
                <a:gd name="connsiteY18" fmla="*/ 1168574 h 2248273"/>
                <a:gd name="connsiteX19" fmla="*/ 375195 w 2412918"/>
                <a:gd name="connsiteY19" fmla="*/ 907317 h 2248273"/>
                <a:gd name="connsiteX20" fmla="*/ 113938 w 2412918"/>
                <a:gd name="connsiteY20" fmla="*/ 646060 h 2248273"/>
                <a:gd name="connsiteX21" fmla="*/ 12245 w 2412918"/>
                <a:gd name="connsiteY21" fmla="*/ 666591 h 2248273"/>
                <a:gd name="connsiteX22" fmla="*/ 0 w 2412918"/>
                <a:gd name="connsiteY22" fmla="*/ 674847 h 2248273"/>
                <a:gd name="connsiteX23" fmla="*/ 0 w 2412918"/>
                <a:gd name="connsiteY23" fmla="*/ 0 h 2248273"/>
                <a:gd name="connsiteX24" fmla="*/ 215901 w 2412918"/>
                <a:gd name="connsiteY24" fmla="*/ 4467 h 2248273"/>
                <a:gd name="connsiteX25" fmla="*/ 2271472 w 2412918"/>
                <a:gd name="connsiteY25" fmla="*/ 1142439 h 2248273"/>
                <a:gd name="connsiteX26" fmla="*/ 2412918 w 2412918"/>
                <a:gd name="connsiteY26" fmla="*/ 1361317 h 224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2918" h="2248273">
                  <a:moveTo>
                    <a:pt x="2412918" y="1361317"/>
                  </a:moveTo>
                  <a:lnTo>
                    <a:pt x="1902971" y="1655338"/>
                  </a:lnTo>
                  <a:lnTo>
                    <a:pt x="1903085" y="1655536"/>
                  </a:lnTo>
                  <a:lnTo>
                    <a:pt x="1711467" y="1766018"/>
                  </a:lnTo>
                  <a:lnTo>
                    <a:pt x="1725777" y="1767025"/>
                  </a:lnTo>
                  <a:cubicBezTo>
                    <a:pt x="1779815" y="1781538"/>
                    <a:pt x="1828318" y="1816666"/>
                    <a:pt x="1858474" y="1868969"/>
                  </a:cubicBezTo>
                  <a:cubicBezTo>
                    <a:pt x="1918788" y="1973576"/>
                    <a:pt x="1882881" y="2107270"/>
                    <a:pt x="1778274" y="2167584"/>
                  </a:cubicBezTo>
                  <a:cubicBezTo>
                    <a:pt x="1673667" y="2227897"/>
                    <a:pt x="1539973" y="2191990"/>
                    <a:pt x="1479660" y="2087383"/>
                  </a:cubicBezTo>
                  <a:cubicBezTo>
                    <a:pt x="1449503" y="2035080"/>
                    <a:pt x="1443401" y="1975505"/>
                    <a:pt x="1457915" y="1921466"/>
                  </a:cubicBezTo>
                  <a:lnTo>
                    <a:pt x="1464213" y="1908578"/>
                  </a:lnTo>
                  <a:lnTo>
                    <a:pt x="1187253" y="2068266"/>
                  </a:lnTo>
                  <a:lnTo>
                    <a:pt x="1187139" y="2068068"/>
                  </a:lnTo>
                  <a:lnTo>
                    <a:pt x="874595" y="2248273"/>
                  </a:lnTo>
                  <a:lnTo>
                    <a:pt x="831323" y="2181312"/>
                  </a:lnTo>
                  <a:cubicBezTo>
                    <a:pt x="653154" y="1934224"/>
                    <a:pt x="377310" y="1789554"/>
                    <a:pt x="87607" y="1769588"/>
                  </a:cubicBezTo>
                  <a:lnTo>
                    <a:pt x="0" y="1767776"/>
                  </a:lnTo>
                  <a:lnTo>
                    <a:pt x="1" y="1139787"/>
                  </a:lnTo>
                  <a:lnTo>
                    <a:pt x="12245" y="1148043"/>
                  </a:lnTo>
                  <a:cubicBezTo>
                    <a:pt x="43501" y="1161264"/>
                    <a:pt x="77866" y="1168574"/>
                    <a:pt x="113938" y="1168574"/>
                  </a:cubicBezTo>
                  <a:cubicBezTo>
                    <a:pt x="258226" y="1168574"/>
                    <a:pt x="375195" y="1051605"/>
                    <a:pt x="375195" y="907317"/>
                  </a:cubicBezTo>
                  <a:cubicBezTo>
                    <a:pt x="375195" y="763029"/>
                    <a:pt x="258226" y="646060"/>
                    <a:pt x="113938" y="646060"/>
                  </a:cubicBezTo>
                  <a:cubicBezTo>
                    <a:pt x="77865" y="646060"/>
                    <a:pt x="43501" y="653371"/>
                    <a:pt x="12245" y="666591"/>
                  </a:cubicBezTo>
                  <a:lnTo>
                    <a:pt x="0" y="674847"/>
                  </a:lnTo>
                  <a:lnTo>
                    <a:pt x="0" y="0"/>
                  </a:lnTo>
                  <a:lnTo>
                    <a:pt x="215901" y="4467"/>
                  </a:lnTo>
                  <a:cubicBezTo>
                    <a:pt x="1016616" y="59652"/>
                    <a:pt x="1779028" y="459508"/>
                    <a:pt x="2271472" y="1142439"/>
                  </a:cubicBezTo>
                  <a:lnTo>
                    <a:pt x="2412918" y="1361317"/>
                  </a:lnTo>
                  <a:close/>
                </a:path>
              </a:pathLst>
            </a:custGeom>
            <a:solidFill>
              <a:srgbClr val="FF8128"/>
            </a:solidFill>
            <a:ln>
              <a:noFill/>
            </a:ln>
            <a:sp3d extrusionH="3429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B9B1B64F-886D-4931-BDC0-980F7E8A6544}"/>
                </a:ext>
              </a:extLst>
            </p:cNvPr>
            <p:cNvSpPr/>
            <p:nvPr/>
          </p:nvSpPr>
          <p:spPr>
            <a:xfrm rot="17997996">
              <a:off x="6059751" y="469162"/>
              <a:ext cx="1925176" cy="2783962"/>
            </a:xfrm>
            <a:custGeom>
              <a:avLst/>
              <a:gdLst>
                <a:gd name="connsiteX0" fmla="*/ 1566660 w 1925176"/>
                <a:gd name="connsiteY0" fmla="*/ 0 h 2783962"/>
                <a:gd name="connsiteX1" fmla="*/ 1685157 w 1925176"/>
                <a:gd name="connsiteY1" fmla="*/ 231949 h 2783962"/>
                <a:gd name="connsiteX2" fmla="*/ 1640145 w 1925176"/>
                <a:gd name="connsiteY2" fmla="*/ 2581060 h 2783962"/>
                <a:gd name="connsiteX3" fmla="*/ 1528222 w 1925176"/>
                <a:gd name="connsiteY3" fmla="*/ 2783962 h 2783962"/>
                <a:gd name="connsiteX4" fmla="*/ 929973 w 1925176"/>
                <a:gd name="connsiteY4" fmla="*/ 2435858 h 2783962"/>
                <a:gd name="connsiteX5" fmla="*/ 929859 w 1925176"/>
                <a:gd name="connsiteY5" fmla="*/ 2436055 h 2783962"/>
                <a:gd name="connsiteX6" fmla="*/ 738681 w 1925176"/>
                <a:gd name="connsiteY6" fmla="*/ 2324814 h 2783962"/>
                <a:gd name="connsiteX7" fmla="*/ 744927 w 1925176"/>
                <a:gd name="connsiteY7" fmla="*/ 2337728 h 2783962"/>
                <a:gd name="connsiteX8" fmla="*/ 722525 w 1925176"/>
                <a:gd name="connsiteY8" fmla="*/ 2503558 h 2783962"/>
                <a:gd name="connsiteX9" fmla="*/ 423594 w 1925176"/>
                <a:gd name="connsiteY9" fmla="*/ 2582572 h 2783962"/>
                <a:gd name="connsiteX10" fmla="*/ 344580 w 1925176"/>
                <a:gd name="connsiteY10" fmla="*/ 2283642 h 2783962"/>
                <a:gd name="connsiteX11" fmla="*/ 477681 w 1925176"/>
                <a:gd name="connsiteY11" fmla="*/ 2182224 h 2783962"/>
                <a:gd name="connsiteX12" fmla="*/ 491995 w 1925176"/>
                <a:gd name="connsiteY12" fmla="*/ 2181274 h 2783962"/>
                <a:gd name="connsiteX13" fmla="*/ 215669 w 1925176"/>
                <a:gd name="connsiteY13" fmla="*/ 2020488 h 2783962"/>
                <a:gd name="connsiteX14" fmla="*/ 215784 w 1925176"/>
                <a:gd name="connsiteY14" fmla="*/ 2020292 h 2783962"/>
                <a:gd name="connsiteX15" fmla="*/ 0 w 1925176"/>
                <a:gd name="connsiteY15" fmla="*/ 1894733 h 2783962"/>
                <a:gd name="connsiteX16" fmla="*/ 1413 w 1925176"/>
                <a:gd name="connsiteY16" fmla="*/ 1892671 h 2783962"/>
                <a:gd name="connsiteX17" fmla="*/ 64544 w 1925176"/>
                <a:gd name="connsiteY17" fmla="*/ 957827 h 2783962"/>
                <a:gd name="connsiteX18" fmla="*/ 28337 w 1925176"/>
                <a:gd name="connsiteY18" fmla="*/ 886955 h 2783962"/>
                <a:gd name="connsiteX19" fmla="*/ 541937 w 1925176"/>
                <a:gd name="connsiteY19" fmla="*/ 590827 h 2783962"/>
                <a:gd name="connsiteX20" fmla="*/ 540901 w 1925176"/>
                <a:gd name="connsiteY20" fmla="*/ 605559 h 2783962"/>
                <a:gd name="connsiteX21" fmla="*/ 573910 w 1925176"/>
                <a:gd name="connsiteY21" fmla="*/ 703913 h 2783962"/>
                <a:gd name="connsiteX22" fmla="*/ 930737 w 1925176"/>
                <a:gd name="connsiteY22" fmla="*/ 799748 h 2783962"/>
                <a:gd name="connsiteX23" fmla="*/ 1026572 w 1925176"/>
                <a:gd name="connsiteY23" fmla="*/ 442920 h 2783962"/>
                <a:gd name="connsiteX24" fmla="*/ 957991 w 1925176"/>
                <a:gd name="connsiteY24" fmla="*/ 365076 h 2783962"/>
                <a:gd name="connsiteX25" fmla="*/ 944722 w 1925176"/>
                <a:gd name="connsiteY25" fmla="*/ 358592 h 2783962"/>
                <a:gd name="connsiteX26" fmla="*/ 1566660 w 1925176"/>
                <a:gd name="connsiteY26" fmla="*/ 0 h 2783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25176" h="2783962">
                  <a:moveTo>
                    <a:pt x="1566660" y="0"/>
                  </a:moveTo>
                  <a:lnTo>
                    <a:pt x="1685157" y="231949"/>
                  </a:lnTo>
                  <a:cubicBezTo>
                    <a:pt x="2029475" y="1000285"/>
                    <a:pt x="1993551" y="1860439"/>
                    <a:pt x="1640145" y="2581060"/>
                  </a:cubicBezTo>
                  <a:lnTo>
                    <a:pt x="1528222" y="2783962"/>
                  </a:lnTo>
                  <a:lnTo>
                    <a:pt x="929973" y="2435858"/>
                  </a:lnTo>
                  <a:lnTo>
                    <a:pt x="929859" y="2436055"/>
                  </a:lnTo>
                  <a:lnTo>
                    <a:pt x="738681" y="2324814"/>
                  </a:lnTo>
                  <a:lnTo>
                    <a:pt x="744927" y="2337728"/>
                  </a:lnTo>
                  <a:cubicBezTo>
                    <a:pt x="759226" y="2391823"/>
                    <a:pt x="752888" y="2451374"/>
                    <a:pt x="722525" y="2503558"/>
                  </a:cubicBezTo>
                  <a:cubicBezTo>
                    <a:pt x="661797" y="2607924"/>
                    <a:pt x="527962" y="2643300"/>
                    <a:pt x="423594" y="2582572"/>
                  </a:cubicBezTo>
                  <a:cubicBezTo>
                    <a:pt x="319228" y="2521844"/>
                    <a:pt x="283851" y="2388009"/>
                    <a:pt x="344580" y="2283642"/>
                  </a:cubicBezTo>
                  <a:cubicBezTo>
                    <a:pt x="374944" y="2231459"/>
                    <a:pt x="423584" y="2196523"/>
                    <a:pt x="477681" y="2182224"/>
                  </a:cubicBezTo>
                  <a:lnTo>
                    <a:pt x="491995" y="2181274"/>
                  </a:lnTo>
                  <a:lnTo>
                    <a:pt x="215669" y="2020488"/>
                  </a:lnTo>
                  <a:lnTo>
                    <a:pt x="215784" y="2020292"/>
                  </a:lnTo>
                  <a:lnTo>
                    <a:pt x="0" y="1894733"/>
                  </a:lnTo>
                  <a:lnTo>
                    <a:pt x="1413" y="1892671"/>
                  </a:lnTo>
                  <a:cubicBezTo>
                    <a:pt x="171536" y="1616591"/>
                    <a:pt x="202961" y="1266702"/>
                    <a:pt x="64544" y="957827"/>
                  </a:cubicBezTo>
                  <a:lnTo>
                    <a:pt x="28337" y="886955"/>
                  </a:lnTo>
                  <a:lnTo>
                    <a:pt x="541937" y="590827"/>
                  </a:lnTo>
                  <a:lnTo>
                    <a:pt x="540901" y="605559"/>
                  </a:lnTo>
                  <a:cubicBezTo>
                    <a:pt x="545059" y="639241"/>
                    <a:pt x="555892" y="672663"/>
                    <a:pt x="573910" y="703913"/>
                  </a:cubicBezTo>
                  <a:cubicBezTo>
                    <a:pt x="645981" y="828912"/>
                    <a:pt x="805738" y="871819"/>
                    <a:pt x="930737" y="799748"/>
                  </a:cubicBezTo>
                  <a:cubicBezTo>
                    <a:pt x="1055737" y="727676"/>
                    <a:pt x="1098643" y="567919"/>
                    <a:pt x="1026572" y="442920"/>
                  </a:cubicBezTo>
                  <a:cubicBezTo>
                    <a:pt x="1008554" y="411670"/>
                    <a:pt x="985056" y="385551"/>
                    <a:pt x="957991" y="365076"/>
                  </a:cubicBezTo>
                  <a:lnTo>
                    <a:pt x="944722" y="358592"/>
                  </a:lnTo>
                  <a:lnTo>
                    <a:pt x="1566660" y="0"/>
                  </a:lnTo>
                  <a:close/>
                </a:path>
              </a:pathLst>
            </a:custGeom>
            <a:solidFill>
              <a:srgbClr val="FE0E4C"/>
            </a:solidFill>
            <a:ln>
              <a:noFill/>
            </a:ln>
            <a:sp3d extrusionH="3429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273381E4-3A17-4561-B486-1D667B2F7384}"/>
                </a:ext>
              </a:extLst>
            </p:cNvPr>
            <p:cNvSpPr/>
            <p:nvPr/>
          </p:nvSpPr>
          <p:spPr>
            <a:xfrm rot="17997996">
              <a:off x="2800951" y="2370265"/>
              <a:ext cx="2721683" cy="2278304"/>
            </a:xfrm>
            <a:custGeom>
              <a:avLst/>
              <a:gdLst>
                <a:gd name="connsiteX0" fmla="*/ 2340202 w 2721683"/>
                <a:gd name="connsiteY0" fmla="*/ 132 h 2278304"/>
                <a:gd name="connsiteX1" fmla="*/ 2340202 w 2721683"/>
                <a:gd name="connsiteY1" fmla="*/ 546646 h 2278304"/>
                <a:gd name="connsiteX2" fmla="*/ 2340430 w 2721683"/>
                <a:gd name="connsiteY2" fmla="*/ 546645 h 2278304"/>
                <a:gd name="connsiteX3" fmla="*/ 2340430 w 2721683"/>
                <a:gd name="connsiteY3" fmla="*/ 767833 h 2278304"/>
                <a:gd name="connsiteX4" fmla="*/ 2348450 w 2721683"/>
                <a:gd name="connsiteY4" fmla="*/ 755938 h 2278304"/>
                <a:gd name="connsiteX5" fmla="*/ 2503048 w 2721683"/>
                <a:gd name="connsiteY5" fmla="*/ 691901 h 2278304"/>
                <a:gd name="connsiteX6" fmla="*/ 2721683 w 2721683"/>
                <a:gd name="connsiteY6" fmla="*/ 910536 h 2278304"/>
                <a:gd name="connsiteX7" fmla="*/ 2503048 w 2721683"/>
                <a:gd name="connsiteY7" fmla="*/ 1129171 h 2278304"/>
                <a:gd name="connsiteX8" fmla="*/ 2348450 w 2721683"/>
                <a:gd name="connsiteY8" fmla="*/ 1065134 h 2278304"/>
                <a:gd name="connsiteX9" fmla="*/ 2340430 w 2721683"/>
                <a:gd name="connsiteY9" fmla="*/ 1053240 h 2278304"/>
                <a:gd name="connsiteX10" fmla="*/ 2340430 w 2721683"/>
                <a:gd name="connsiteY10" fmla="*/ 1372939 h 2278304"/>
                <a:gd name="connsiteX11" fmla="*/ 2340202 w 2721683"/>
                <a:gd name="connsiteY11" fmla="*/ 1372939 h 2278304"/>
                <a:gd name="connsiteX12" fmla="*/ 2340202 w 2721683"/>
                <a:gd name="connsiteY12" fmla="*/ 1771430 h 2278304"/>
                <a:gd name="connsiteX13" fmla="*/ 2279259 w 2721683"/>
                <a:gd name="connsiteY13" fmla="*/ 1776074 h 2278304"/>
                <a:gd name="connsiteX14" fmla="*/ 1900478 w 2721683"/>
                <a:gd name="connsiteY14" fmla="*/ 1903609 h 2278304"/>
                <a:gd name="connsiteX15" fmla="*/ 1545166 w 2721683"/>
                <a:gd name="connsiteY15" fmla="*/ 2248021 h 2278304"/>
                <a:gd name="connsiteX16" fmla="*/ 1528461 w 2721683"/>
                <a:gd name="connsiteY16" fmla="*/ 2278304 h 2278304"/>
                <a:gd name="connsiteX17" fmla="*/ 1197716 w 2721683"/>
                <a:gd name="connsiteY17" fmla="*/ 2086085 h 2278304"/>
                <a:gd name="connsiteX18" fmla="*/ 1211007 w 2721683"/>
                <a:gd name="connsiteY18" fmla="*/ 2079647 h 2278304"/>
                <a:gd name="connsiteX19" fmla="*/ 1279856 w 2721683"/>
                <a:gd name="connsiteY19" fmla="*/ 2002040 h 2278304"/>
                <a:gd name="connsiteX20" fmla="*/ 1185250 w 2721683"/>
                <a:gd name="connsiteY20" fmla="*/ 1644885 h 2278304"/>
                <a:gd name="connsiteX21" fmla="*/ 828094 w 2721683"/>
                <a:gd name="connsiteY21" fmla="*/ 1739490 h 2278304"/>
                <a:gd name="connsiteX22" fmla="*/ 794747 w 2721683"/>
                <a:gd name="connsiteY22" fmla="*/ 1837730 h 2278304"/>
                <a:gd name="connsiteX23" fmla="*/ 795732 w 2721683"/>
                <a:gd name="connsiteY23" fmla="*/ 1852465 h 2278304"/>
                <a:gd name="connsiteX24" fmla="*/ 0 w 2721683"/>
                <a:gd name="connsiteY24" fmla="*/ 1390010 h 2278304"/>
                <a:gd name="connsiteX25" fmla="*/ 35908 w 2721683"/>
                <a:gd name="connsiteY25" fmla="*/ 1324913 h 2278304"/>
                <a:gd name="connsiteX26" fmla="*/ 1017962 w 2721683"/>
                <a:gd name="connsiteY26" fmla="*/ 372987 h 2278304"/>
                <a:gd name="connsiteX27" fmla="*/ 2333816 w 2721683"/>
                <a:gd name="connsiteY27" fmla="*/ 0 h 2278304"/>
                <a:gd name="connsiteX28" fmla="*/ 2340202 w 2721683"/>
                <a:gd name="connsiteY28" fmla="*/ 132 h 22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1683" h="2278304">
                  <a:moveTo>
                    <a:pt x="2340202" y="132"/>
                  </a:moveTo>
                  <a:lnTo>
                    <a:pt x="2340202" y="546646"/>
                  </a:lnTo>
                  <a:lnTo>
                    <a:pt x="2340430" y="546645"/>
                  </a:lnTo>
                  <a:lnTo>
                    <a:pt x="2340430" y="767833"/>
                  </a:lnTo>
                  <a:lnTo>
                    <a:pt x="2348450" y="755938"/>
                  </a:lnTo>
                  <a:cubicBezTo>
                    <a:pt x="2388015" y="716373"/>
                    <a:pt x="2442674" y="691902"/>
                    <a:pt x="2503048" y="691901"/>
                  </a:cubicBezTo>
                  <a:cubicBezTo>
                    <a:pt x="2623797" y="691902"/>
                    <a:pt x="2721683" y="789787"/>
                    <a:pt x="2721683" y="910536"/>
                  </a:cubicBezTo>
                  <a:cubicBezTo>
                    <a:pt x="2721682" y="1031285"/>
                    <a:pt x="2623797" y="1129171"/>
                    <a:pt x="2503048" y="1129171"/>
                  </a:cubicBezTo>
                  <a:cubicBezTo>
                    <a:pt x="2442674" y="1129171"/>
                    <a:pt x="2388015" y="1104700"/>
                    <a:pt x="2348450" y="1065134"/>
                  </a:cubicBezTo>
                  <a:lnTo>
                    <a:pt x="2340430" y="1053240"/>
                  </a:lnTo>
                  <a:lnTo>
                    <a:pt x="2340430" y="1372939"/>
                  </a:lnTo>
                  <a:lnTo>
                    <a:pt x="2340202" y="1372939"/>
                  </a:lnTo>
                  <a:lnTo>
                    <a:pt x="2340202" y="1771430"/>
                  </a:lnTo>
                  <a:lnTo>
                    <a:pt x="2279259" y="1776074"/>
                  </a:lnTo>
                  <a:cubicBezTo>
                    <a:pt x="2149604" y="1792322"/>
                    <a:pt x="2020891" y="1834182"/>
                    <a:pt x="1900478" y="1903609"/>
                  </a:cubicBezTo>
                  <a:cubicBezTo>
                    <a:pt x="1749962" y="1990392"/>
                    <a:pt x="1630227" y="2109980"/>
                    <a:pt x="1545166" y="2248021"/>
                  </a:cubicBezTo>
                  <a:lnTo>
                    <a:pt x="1528461" y="2278304"/>
                  </a:lnTo>
                  <a:lnTo>
                    <a:pt x="1197716" y="2086085"/>
                  </a:lnTo>
                  <a:lnTo>
                    <a:pt x="1211007" y="2079647"/>
                  </a:lnTo>
                  <a:cubicBezTo>
                    <a:pt x="1238143" y="2059267"/>
                    <a:pt x="1261731" y="2033228"/>
                    <a:pt x="1279856" y="2002040"/>
                  </a:cubicBezTo>
                  <a:cubicBezTo>
                    <a:pt x="1352357" y="1877290"/>
                    <a:pt x="1310000" y="1717386"/>
                    <a:pt x="1185250" y="1644885"/>
                  </a:cubicBezTo>
                  <a:cubicBezTo>
                    <a:pt x="1060499" y="1572384"/>
                    <a:pt x="900596" y="1614740"/>
                    <a:pt x="828094" y="1739490"/>
                  </a:cubicBezTo>
                  <a:cubicBezTo>
                    <a:pt x="809969" y="1770678"/>
                    <a:pt x="799022" y="1804064"/>
                    <a:pt x="794747" y="1837730"/>
                  </a:cubicBezTo>
                  <a:lnTo>
                    <a:pt x="795732" y="1852465"/>
                  </a:lnTo>
                  <a:lnTo>
                    <a:pt x="0" y="1390010"/>
                  </a:lnTo>
                  <a:lnTo>
                    <a:pt x="35908" y="1324913"/>
                  </a:lnTo>
                  <a:cubicBezTo>
                    <a:pt x="271010" y="943381"/>
                    <a:pt x="601948" y="612849"/>
                    <a:pt x="1017962" y="372987"/>
                  </a:cubicBezTo>
                  <a:cubicBezTo>
                    <a:pt x="1433975" y="133125"/>
                    <a:pt x="1885835" y="12316"/>
                    <a:pt x="2333816" y="0"/>
                  </a:cubicBezTo>
                  <a:lnTo>
                    <a:pt x="2340202" y="132"/>
                  </a:lnTo>
                  <a:close/>
                </a:path>
              </a:pathLst>
            </a:custGeom>
            <a:solidFill>
              <a:srgbClr val="7839A8"/>
            </a:solidFill>
            <a:ln>
              <a:noFill/>
            </a:ln>
            <a:sp3d extrusionH="3429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Freeform: Shape 90">
              <a:extLst>
                <a:ext uri="{FF2B5EF4-FFF2-40B4-BE49-F238E27FC236}">
                  <a16:creationId xmlns:a16="http://schemas.microsoft.com/office/drawing/2014/main" id="{55108D8E-5819-4874-9F42-C838D8293372}"/>
                </a:ext>
              </a:extLst>
            </p:cNvPr>
            <p:cNvSpPr/>
            <p:nvPr/>
          </p:nvSpPr>
          <p:spPr>
            <a:xfrm rot="17997996">
              <a:off x="6649813" y="2303360"/>
              <a:ext cx="2758810" cy="2208145"/>
            </a:xfrm>
            <a:custGeom>
              <a:avLst/>
              <a:gdLst>
                <a:gd name="connsiteX0" fmla="*/ 2758810 w 2758810"/>
                <a:gd name="connsiteY0" fmla="*/ 891000 h 2208145"/>
                <a:gd name="connsiteX1" fmla="*/ 2611657 w 2758810"/>
                <a:gd name="connsiteY1" fmla="*/ 1105715 h 2208145"/>
                <a:gd name="connsiteX2" fmla="*/ 1782079 w 2758810"/>
                <a:gd name="connsiteY2" fmla="*/ 1835158 h 2208145"/>
                <a:gd name="connsiteX3" fmla="*/ 466224 w 2758810"/>
                <a:gd name="connsiteY3" fmla="*/ 2208145 h 2208145"/>
                <a:gd name="connsiteX4" fmla="*/ 378406 w 2758810"/>
                <a:gd name="connsiteY4" fmla="*/ 2206329 h 2208145"/>
                <a:gd name="connsiteX5" fmla="*/ 380377 w 2758810"/>
                <a:gd name="connsiteY5" fmla="*/ 1555736 h 2208145"/>
                <a:gd name="connsiteX6" fmla="*/ 380150 w 2758810"/>
                <a:gd name="connsiteY6" fmla="*/ 1555736 h 2208145"/>
                <a:gd name="connsiteX7" fmla="*/ 380820 w 2758810"/>
                <a:gd name="connsiteY7" fmla="*/ 1334550 h 2208145"/>
                <a:gd name="connsiteX8" fmla="*/ 372764 w 2758810"/>
                <a:gd name="connsiteY8" fmla="*/ 1346420 h 2208145"/>
                <a:gd name="connsiteX9" fmla="*/ 217973 w 2758810"/>
                <a:gd name="connsiteY9" fmla="*/ 1409987 h 2208145"/>
                <a:gd name="connsiteX10" fmla="*/ 1 w 2758810"/>
                <a:gd name="connsiteY10" fmla="*/ 1190691 h 2208145"/>
                <a:gd name="connsiteX11" fmla="*/ 219297 w 2758810"/>
                <a:gd name="connsiteY11" fmla="*/ 972720 h 2208145"/>
                <a:gd name="connsiteX12" fmla="*/ 373701 w 2758810"/>
                <a:gd name="connsiteY12" fmla="*/ 1037225 h 2208145"/>
                <a:gd name="connsiteX13" fmla="*/ 381685 w 2758810"/>
                <a:gd name="connsiteY13" fmla="*/ 1049143 h 2208145"/>
                <a:gd name="connsiteX14" fmla="*/ 382653 w 2758810"/>
                <a:gd name="connsiteY14" fmla="*/ 729445 h 2208145"/>
                <a:gd name="connsiteX15" fmla="*/ 382881 w 2758810"/>
                <a:gd name="connsiteY15" fmla="*/ 729446 h 2208145"/>
                <a:gd name="connsiteX16" fmla="*/ 383763 w 2758810"/>
                <a:gd name="connsiteY16" fmla="*/ 438662 h 2208145"/>
                <a:gd name="connsiteX17" fmla="*/ 423480 w 2758810"/>
                <a:gd name="connsiteY17" fmla="*/ 439483 h 2208145"/>
                <a:gd name="connsiteX18" fmla="*/ 899563 w 2758810"/>
                <a:gd name="connsiteY18" fmla="*/ 304535 h 2208145"/>
                <a:gd name="connsiteX19" fmla="*/ 1199709 w 2758810"/>
                <a:gd name="connsiteY19" fmla="*/ 40618 h 2208145"/>
                <a:gd name="connsiteX20" fmla="*/ 1227546 w 2758810"/>
                <a:gd name="connsiteY20" fmla="*/ 0 h 2208145"/>
                <a:gd name="connsiteX21" fmla="*/ 1646841 w 2758810"/>
                <a:gd name="connsiteY21" fmla="*/ 243977 h 2208145"/>
                <a:gd name="connsiteX22" fmla="*/ 1633546 w 2758810"/>
                <a:gd name="connsiteY22" fmla="*/ 250408 h 2208145"/>
                <a:gd name="connsiteX23" fmla="*/ 1564657 w 2758810"/>
                <a:gd name="connsiteY23" fmla="*/ 327979 h 2208145"/>
                <a:gd name="connsiteX24" fmla="*/ 1659075 w 2758810"/>
                <a:gd name="connsiteY24" fmla="*/ 685184 h 2208145"/>
                <a:gd name="connsiteX25" fmla="*/ 2016280 w 2758810"/>
                <a:gd name="connsiteY25" fmla="*/ 590765 h 2208145"/>
                <a:gd name="connsiteX26" fmla="*/ 2049679 w 2758810"/>
                <a:gd name="connsiteY26" fmla="*/ 492544 h 2208145"/>
                <a:gd name="connsiteX27" fmla="*/ 2048701 w 2758810"/>
                <a:gd name="connsiteY27" fmla="*/ 477808 h 2208145"/>
                <a:gd name="connsiteX28" fmla="*/ 2758810 w 2758810"/>
                <a:gd name="connsiteY28" fmla="*/ 891000 h 220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58810" h="2208145">
                  <a:moveTo>
                    <a:pt x="2758810" y="891000"/>
                  </a:moveTo>
                  <a:lnTo>
                    <a:pt x="2611657" y="1105715"/>
                  </a:lnTo>
                  <a:cubicBezTo>
                    <a:pt x="2393252" y="1393350"/>
                    <a:pt x="2114889" y="1643269"/>
                    <a:pt x="1782079" y="1835158"/>
                  </a:cubicBezTo>
                  <a:cubicBezTo>
                    <a:pt x="1366065" y="2075021"/>
                    <a:pt x="914206" y="2195829"/>
                    <a:pt x="466224" y="2208145"/>
                  </a:cubicBezTo>
                  <a:lnTo>
                    <a:pt x="378406" y="2206329"/>
                  </a:lnTo>
                  <a:lnTo>
                    <a:pt x="380377" y="1555736"/>
                  </a:lnTo>
                  <a:lnTo>
                    <a:pt x="380150" y="1555736"/>
                  </a:lnTo>
                  <a:lnTo>
                    <a:pt x="380820" y="1334550"/>
                  </a:lnTo>
                  <a:lnTo>
                    <a:pt x="372764" y="1346420"/>
                  </a:lnTo>
                  <a:cubicBezTo>
                    <a:pt x="333079" y="1385864"/>
                    <a:pt x="278346" y="1410171"/>
                    <a:pt x="217973" y="1409987"/>
                  </a:cubicBezTo>
                  <a:cubicBezTo>
                    <a:pt x="97224" y="1409622"/>
                    <a:pt x="-365" y="1311440"/>
                    <a:pt x="1" y="1190691"/>
                  </a:cubicBezTo>
                  <a:cubicBezTo>
                    <a:pt x="367" y="1069943"/>
                    <a:pt x="98549" y="972354"/>
                    <a:pt x="219297" y="972720"/>
                  </a:cubicBezTo>
                  <a:cubicBezTo>
                    <a:pt x="279671" y="972902"/>
                    <a:pt x="334256" y="997539"/>
                    <a:pt x="373701" y="1037225"/>
                  </a:cubicBezTo>
                  <a:lnTo>
                    <a:pt x="381685" y="1049143"/>
                  </a:lnTo>
                  <a:lnTo>
                    <a:pt x="382653" y="729445"/>
                  </a:lnTo>
                  <a:lnTo>
                    <a:pt x="382881" y="729446"/>
                  </a:lnTo>
                  <a:lnTo>
                    <a:pt x="383763" y="438662"/>
                  </a:lnTo>
                  <a:lnTo>
                    <a:pt x="423480" y="439483"/>
                  </a:lnTo>
                  <a:cubicBezTo>
                    <a:pt x="585562" y="435027"/>
                    <a:pt x="749047" y="391318"/>
                    <a:pt x="899563" y="304535"/>
                  </a:cubicBezTo>
                  <a:cubicBezTo>
                    <a:pt x="1019976" y="235108"/>
                    <a:pt x="1120689" y="144686"/>
                    <a:pt x="1199709" y="40618"/>
                  </a:cubicBezTo>
                  <a:lnTo>
                    <a:pt x="1227546" y="0"/>
                  </a:lnTo>
                  <a:lnTo>
                    <a:pt x="1646841" y="243977"/>
                  </a:lnTo>
                  <a:lnTo>
                    <a:pt x="1633546" y="250408"/>
                  </a:lnTo>
                  <a:cubicBezTo>
                    <a:pt x="1606400" y="270774"/>
                    <a:pt x="1582799" y="296800"/>
                    <a:pt x="1564657" y="327979"/>
                  </a:cubicBezTo>
                  <a:cubicBezTo>
                    <a:pt x="1492090" y="452690"/>
                    <a:pt x="1534363" y="612617"/>
                    <a:pt x="1659075" y="685184"/>
                  </a:cubicBezTo>
                  <a:cubicBezTo>
                    <a:pt x="1783787" y="757751"/>
                    <a:pt x="1943714" y="715478"/>
                    <a:pt x="2016280" y="590765"/>
                  </a:cubicBezTo>
                  <a:cubicBezTo>
                    <a:pt x="2034422" y="559588"/>
                    <a:pt x="2045386" y="526208"/>
                    <a:pt x="2049679" y="492544"/>
                  </a:cubicBezTo>
                  <a:lnTo>
                    <a:pt x="2048701" y="477808"/>
                  </a:lnTo>
                  <a:lnTo>
                    <a:pt x="2758810" y="891000"/>
                  </a:lnTo>
                  <a:close/>
                </a:path>
              </a:pathLst>
            </a:custGeom>
            <a:solidFill>
              <a:srgbClr val="990129"/>
            </a:solidFill>
            <a:ln>
              <a:noFill/>
            </a:ln>
            <a:sp3d extrusionH="3429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 name="Freeform: Shape 91">
              <a:extLst>
                <a:ext uri="{FF2B5EF4-FFF2-40B4-BE49-F238E27FC236}">
                  <a16:creationId xmlns:a16="http://schemas.microsoft.com/office/drawing/2014/main" id="{69F637B3-A972-447D-A278-1DB7A7C2EE16}"/>
                </a:ext>
              </a:extLst>
            </p:cNvPr>
            <p:cNvSpPr/>
            <p:nvPr/>
          </p:nvSpPr>
          <p:spPr>
            <a:xfrm rot="17997996">
              <a:off x="4245488" y="3659985"/>
              <a:ext cx="1898642" cy="2714167"/>
            </a:xfrm>
            <a:custGeom>
              <a:avLst/>
              <a:gdLst>
                <a:gd name="connsiteX0" fmla="*/ 1632811 w 1898642"/>
                <a:gd name="connsiteY0" fmla="*/ 343707 h 2714167"/>
                <a:gd name="connsiteX1" fmla="*/ 1625056 w 1898642"/>
                <a:gd name="connsiteY1" fmla="*/ 548889 h 2714167"/>
                <a:gd name="connsiteX2" fmla="*/ 1492008 w 1898642"/>
                <a:gd name="connsiteY2" fmla="*/ 650377 h 2714167"/>
                <a:gd name="connsiteX3" fmla="*/ 1477695 w 1898642"/>
                <a:gd name="connsiteY3" fmla="*/ 651334 h 2714167"/>
                <a:gd name="connsiteX4" fmla="*/ 1754104 w 1898642"/>
                <a:gd name="connsiteY4" fmla="*/ 811975 h 2714167"/>
                <a:gd name="connsiteX5" fmla="*/ 1753989 w 1898642"/>
                <a:gd name="connsiteY5" fmla="*/ 812172 h 2714167"/>
                <a:gd name="connsiteX6" fmla="*/ 1884971 w 1898642"/>
                <a:gd name="connsiteY6" fmla="*/ 888294 h 2714167"/>
                <a:gd name="connsiteX7" fmla="*/ 1876919 w 1898642"/>
                <a:gd name="connsiteY7" fmla="*/ 902891 h 2714167"/>
                <a:gd name="connsiteX8" fmla="*/ 1860633 w 1898642"/>
                <a:gd name="connsiteY8" fmla="*/ 1752812 h 2714167"/>
                <a:gd name="connsiteX9" fmla="*/ 1898642 w 1898642"/>
                <a:gd name="connsiteY9" fmla="*/ 1827210 h 2714167"/>
                <a:gd name="connsiteX10" fmla="*/ 1396540 w 1898642"/>
                <a:gd name="connsiteY10" fmla="*/ 2116709 h 2714167"/>
                <a:gd name="connsiteX11" fmla="*/ 1397576 w 1898642"/>
                <a:gd name="connsiteY11" fmla="*/ 2101977 h 2714167"/>
                <a:gd name="connsiteX12" fmla="*/ 1364567 w 1898642"/>
                <a:gd name="connsiteY12" fmla="*/ 2003623 h 2714167"/>
                <a:gd name="connsiteX13" fmla="*/ 1007739 w 1898642"/>
                <a:gd name="connsiteY13" fmla="*/ 1907789 h 2714167"/>
                <a:gd name="connsiteX14" fmla="*/ 911905 w 1898642"/>
                <a:gd name="connsiteY14" fmla="*/ 2264617 h 2714167"/>
                <a:gd name="connsiteX15" fmla="*/ 980486 w 1898642"/>
                <a:gd name="connsiteY15" fmla="*/ 2342460 h 2714167"/>
                <a:gd name="connsiteX16" fmla="*/ 993755 w 1898642"/>
                <a:gd name="connsiteY16" fmla="*/ 2348944 h 2714167"/>
                <a:gd name="connsiteX17" fmla="*/ 360317 w 1898642"/>
                <a:gd name="connsiteY17" fmla="*/ 2714167 h 2714167"/>
                <a:gd name="connsiteX18" fmla="*/ 240019 w 1898642"/>
                <a:gd name="connsiteY18" fmla="*/ 2478693 h 2714167"/>
                <a:gd name="connsiteX19" fmla="*/ 285030 w 1898642"/>
                <a:gd name="connsiteY19" fmla="*/ 129581 h 2714167"/>
                <a:gd name="connsiteX20" fmla="*/ 356509 w 1898642"/>
                <a:gd name="connsiteY20" fmla="*/ 0 h 2714167"/>
                <a:gd name="connsiteX21" fmla="*/ 1039582 w 1898642"/>
                <a:gd name="connsiteY21" fmla="*/ 396981 h 2714167"/>
                <a:gd name="connsiteX22" fmla="*/ 1039697 w 1898642"/>
                <a:gd name="connsiteY22" fmla="*/ 396784 h 2714167"/>
                <a:gd name="connsiteX23" fmla="*/ 1230933 w 1898642"/>
                <a:gd name="connsiteY23" fmla="*/ 507924 h 2714167"/>
                <a:gd name="connsiteX24" fmla="*/ 1224680 w 1898642"/>
                <a:gd name="connsiteY24" fmla="*/ 495014 h 2714167"/>
                <a:gd name="connsiteX25" fmla="*/ 1246995 w 1898642"/>
                <a:gd name="connsiteY25" fmla="*/ 329173 h 2714167"/>
                <a:gd name="connsiteX26" fmla="*/ 1545883 w 1898642"/>
                <a:gd name="connsiteY26" fmla="*/ 250001 h 2714167"/>
                <a:gd name="connsiteX27" fmla="*/ 1632811 w 1898642"/>
                <a:gd name="connsiteY27" fmla="*/ 343707 h 271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98642" h="2714167">
                  <a:moveTo>
                    <a:pt x="1632811" y="343707"/>
                  </a:moveTo>
                  <a:cubicBezTo>
                    <a:pt x="1663351" y="406899"/>
                    <a:pt x="1662977" y="483640"/>
                    <a:pt x="1625056" y="548889"/>
                  </a:cubicBezTo>
                  <a:cubicBezTo>
                    <a:pt x="1594719" y="601088"/>
                    <a:pt x="1546097" y="636051"/>
                    <a:pt x="1492008" y="650377"/>
                  </a:cubicBezTo>
                  <a:lnTo>
                    <a:pt x="1477695" y="651334"/>
                  </a:lnTo>
                  <a:lnTo>
                    <a:pt x="1754104" y="811975"/>
                  </a:lnTo>
                  <a:lnTo>
                    <a:pt x="1753989" y="812172"/>
                  </a:lnTo>
                  <a:lnTo>
                    <a:pt x="1884971" y="888294"/>
                  </a:lnTo>
                  <a:lnTo>
                    <a:pt x="1876919" y="902891"/>
                  </a:lnTo>
                  <a:cubicBezTo>
                    <a:pt x="1749054" y="1163615"/>
                    <a:pt x="1736057" y="1474823"/>
                    <a:pt x="1860633" y="1752812"/>
                  </a:cubicBezTo>
                  <a:lnTo>
                    <a:pt x="1898642" y="1827210"/>
                  </a:lnTo>
                  <a:lnTo>
                    <a:pt x="1396540" y="2116709"/>
                  </a:lnTo>
                  <a:lnTo>
                    <a:pt x="1397576" y="2101977"/>
                  </a:lnTo>
                  <a:cubicBezTo>
                    <a:pt x="1393418" y="2068296"/>
                    <a:pt x="1382585" y="2034873"/>
                    <a:pt x="1364567" y="2003623"/>
                  </a:cubicBezTo>
                  <a:cubicBezTo>
                    <a:pt x="1292496" y="1878624"/>
                    <a:pt x="1132739" y="1835718"/>
                    <a:pt x="1007739" y="1907789"/>
                  </a:cubicBezTo>
                  <a:cubicBezTo>
                    <a:pt x="882740" y="1979860"/>
                    <a:pt x="839834" y="2139618"/>
                    <a:pt x="911905" y="2264617"/>
                  </a:cubicBezTo>
                  <a:cubicBezTo>
                    <a:pt x="929923" y="2295866"/>
                    <a:pt x="953421" y="2321986"/>
                    <a:pt x="980486" y="2342460"/>
                  </a:cubicBezTo>
                  <a:lnTo>
                    <a:pt x="993755" y="2348944"/>
                  </a:lnTo>
                  <a:lnTo>
                    <a:pt x="360317" y="2714167"/>
                  </a:lnTo>
                  <a:lnTo>
                    <a:pt x="240019" y="2478693"/>
                  </a:lnTo>
                  <a:cubicBezTo>
                    <a:pt x="-104299" y="1710356"/>
                    <a:pt x="-68376" y="850202"/>
                    <a:pt x="285030" y="129581"/>
                  </a:cubicBezTo>
                  <a:lnTo>
                    <a:pt x="356509" y="0"/>
                  </a:lnTo>
                  <a:lnTo>
                    <a:pt x="1039582" y="396981"/>
                  </a:lnTo>
                  <a:lnTo>
                    <a:pt x="1039697" y="396784"/>
                  </a:lnTo>
                  <a:lnTo>
                    <a:pt x="1230933" y="507924"/>
                  </a:lnTo>
                  <a:lnTo>
                    <a:pt x="1224680" y="495014"/>
                  </a:lnTo>
                  <a:cubicBezTo>
                    <a:pt x="1210352" y="440925"/>
                    <a:pt x="1216659" y="381372"/>
                    <a:pt x="1246995" y="329173"/>
                  </a:cubicBezTo>
                  <a:cubicBezTo>
                    <a:pt x="1307668" y="224774"/>
                    <a:pt x="1441485" y="189327"/>
                    <a:pt x="1545883" y="250001"/>
                  </a:cubicBezTo>
                  <a:cubicBezTo>
                    <a:pt x="1585033" y="272753"/>
                    <a:pt x="1614486" y="305791"/>
                    <a:pt x="1632811" y="343707"/>
                  </a:cubicBezTo>
                  <a:close/>
                </a:path>
              </a:pathLst>
            </a:custGeom>
            <a:solidFill>
              <a:srgbClr val="295FD5"/>
            </a:solidFill>
            <a:ln>
              <a:noFill/>
            </a:ln>
            <a:sp3d extrusionH="3429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3" name="Freeform: Shape 92">
              <a:extLst>
                <a:ext uri="{FF2B5EF4-FFF2-40B4-BE49-F238E27FC236}">
                  <a16:creationId xmlns:a16="http://schemas.microsoft.com/office/drawing/2014/main" id="{5653B1FF-8BDC-4332-AD10-9734768BF8E1}"/>
                </a:ext>
              </a:extLst>
            </p:cNvPr>
            <p:cNvSpPr/>
            <p:nvPr/>
          </p:nvSpPr>
          <p:spPr>
            <a:xfrm rot="17997996">
              <a:off x="5741028" y="4189090"/>
              <a:ext cx="2334695" cy="2243263"/>
            </a:xfrm>
            <a:custGeom>
              <a:avLst/>
              <a:gdLst>
                <a:gd name="connsiteX0" fmla="*/ 2334695 w 2334695"/>
                <a:gd name="connsiteY0" fmla="*/ 475596 h 2243263"/>
                <a:gd name="connsiteX1" fmla="*/ 2333109 w 2334695"/>
                <a:gd name="connsiteY1" fmla="*/ 999260 h 2243263"/>
                <a:gd name="connsiteX2" fmla="*/ 2320889 w 2334695"/>
                <a:gd name="connsiteY2" fmla="*/ 990968 h 2243263"/>
                <a:gd name="connsiteX3" fmla="*/ 2219259 w 2334695"/>
                <a:gd name="connsiteY3" fmla="*/ 970129 h 2243263"/>
                <a:gd name="connsiteX4" fmla="*/ 1957211 w 2334695"/>
                <a:gd name="connsiteY4" fmla="*/ 1230593 h 2243263"/>
                <a:gd name="connsiteX5" fmla="*/ 2217675 w 2334695"/>
                <a:gd name="connsiteY5" fmla="*/ 1492641 h 2243263"/>
                <a:gd name="connsiteX6" fmla="*/ 2319429 w 2334695"/>
                <a:gd name="connsiteY6" fmla="*/ 1472417 h 2243263"/>
                <a:gd name="connsiteX7" fmla="*/ 2331700 w 2334695"/>
                <a:gd name="connsiteY7" fmla="*/ 1464199 h 2243263"/>
                <a:gd name="connsiteX8" fmla="*/ 2329339 w 2334695"/>
                <a:gd name="connsiteY8" fmla="*/ 2243263 h 2243263"/>
                <a:gd name="connsiteX9" fmla="*/ 2194867 w 2334695"/>
                <a:gd name="connsiteY9" fmla="*/ 2240481 h 2243263"/>
                <a:gd name="connsiteX10" fmla="*/ 139297 w 2334695"/>
                <a:gd name="connsiteY10" fmla="*/ 1102509 h 2243263"/>
                <a:gd name="connsiteX11" fmla="*/ 0 w 2334695"/>
                <a:gd name="connsiteY11" fmla="*/ 886957 h 2243263"/>
                <a:gd name="connsiteX12" fmla="*/ 521099 w 2334695"/>
                <a:gd name="connsiteY12" fmla="*/ 586505 h 2243263"/>
                <a:gd name="connsiteX13" fmla="*/ 520985 w 2334695"/>
                <a:gd name="connsiteY13" fmla="*/ 586307 h 2243263"/>
                <a:gd name="connsiteX14" fmla="*/ 712603 w 2334695"/>
                <a:gd name="connsiteY14" fmla="*/ 475826 h 2243263"/>
                <a:gd name="connsiteX15" fmla="*/ 698293 w 2334695"/>
                <a:gd name="connsiteY15" fmla="*/ 474819 h 2243263"/>
                <a:gd name="connsiteX16" fmla="*/ 565596 w 2334695"/>
                <a:gd name="connsiteY16" fmla="*/ 372874 h 2243263"/>
                <a:gd name="connsiteX17" fmla="*/ 645796 w 2334695"/>
                <a:gd name="connsiteY17" fmla="*/ 74260 h 2243263"/>
                <a:gd name="connsiteX18" fmla="*/ 944410 w 2334695"/>
                <a:gd name="connsiteY18" fmla="*/ 154460 h 2243263"/>
                <a:gd name="connsiteX19" fmla="*/ 966155 w 2334695"/>
                <a:gd name="connsiteY19" fmla="*/ 320377 h 2243263"/>
                <a:gd name="connsiteX20" fmla="*/ 959857 w 2334695"/>
                <a:gd name="connsiteY20" fmla="*/ 333266 h 2243263"/>
                <a:gd name="connsiteX21" fmla="*/ 1236817 w 2334695"/>
                <a:gd name="connsiteY21" fmla="*/ 173578 h 2243263"/>
                <a:gd name="connsiteX22" fmla="*/ 1236931 w 2334695"/>
                <a:gd name="connsiteY22" fmla="*/ 173775 h 2243263"/>
                <a:gd name="connsiteX23" fmla="*/ 1538325 w 2334695"/>
                <a:gd name="connsiteY23" fmla="*/ 0 h 2243263"/>
                <a:gd name="connsiteX24" fmla="*/ 1579446 w 2334695"/>
                <a:gd name="connsiteY24" fmla="*/ 63633 h 2243263"/>
                <a:gd name="connsiteX25" fmla="*/ 2323163 w 2334695"/>
                <a:gd name="connsiteY25" fmla="*/ 475357 h 2243263"/>
                <a:gd name="connsiteX26" fmla="*/ 2334695 w 2334695"/>
                <a:gd name="connsiteY26" fmla="*/ 475596 h 2243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34695" h="2243263">
                  <a:moveTo>
                    <a:pt x="2334695" y="475596"/>
                  </a:moveTo>
                  <a:lnTo>
                    <a:pt x="2333109" y="999260"/>
                  </a:lnTo>
                  <a:lnTo>
                    <a:pt x="2320889" y="990968"/>
                  </a:lnTo>
                  <a:cubicBezTo>
                    <a:pt x="2289673" y="977652"/>
                    <a:pt x="2255330" y="970238"/>
                    <a:pt x="2219259" y="970129"/>
                  </a:cubicBezTo>
                  <a:cubicBezTo>
                    <a:pt x="2074970" y="969691"/>
                    <a:pt x="1957648" y="1086306"/>
                    <a:pt x="1957211" y="1230593"/>
                  </a:cubicBezTo>
                  <a:cubicBezTo>
                    <a:pt x="1956773" y="1374880"/>
                    <a:pt x="2073388" y="1492203"/>
                    <a:pt x="2217675" y="1492641"/>
                  </a:cubicBezTo>
                  <a:cubicBezTo>
                    <a:pt x="2253747" y="1492750"/>
                    <a:pt x="2288134" y="1485543"/>
                    <a:pt x="2319429" y="1472417"/>
                  </a:cubicBezTo>
                  <a:lnTo>
                    <a:pt x="2331700" y="1464199"/>
                  </a:lnTo>
                  <a:lnTo>
                    <a:pt x="2329339" y="2243263"/>
                  </a:lnTo>
                  <a:lnTo>
                    <a:pt x="2194867" y="2240481"/>
                  </a:lnTo>
                  <a:cubicBezTo>
                    <a:pt x="1394152" y="2185296"/>
                    <a:pt x="631741" y="1785440"/>
                    <a:pt x="139297" y="1102509"/>
                  </a:cubicBezTo>
                  <a:lnTo>
                    <a:pt x="0" y="886957"/>
                  </a:lnTo>
                  <a:lnTo>
                    <a:pt x="521099" y="586505"/>
                  </a:lnTo>
                  <a:lnTo>
                    <a:pt x="520985" y="586307"/>
                  </a:lnTo>
                  <a:lnTo>
                    <a:pt x="712603" y="475826"/>
                  </a:lnTo>
                  <a:lnTo>
                    <a:pt x="698293" y="474819"/>
                  </a:lnTo>
                  <a:cubicBezTo>
                    <a:pt x="644255" y="460305"/>
                    <a:pt x="595752" y="425177"/>
                    <a:pt x="565596" y="372874"/>
                  </a:cubicBezTo>
                  <a:cubicBezTo>
                    <a:pt x="505282" y="268267"/>
                    <a:pt x="541189" y="134573"/>
                    <a:pt x="645796" y="74260"/>
                  </a:cubicBezTo>
                  <a:cubicBezTo>
                    <a:pt x="750403" y="13946"/>
                    <a:pt x="884097" y="49853"/>
                    <a:pt x="944410" y="154460"/>
                  </a:cubicBezTo>
                  <a:cubicBezTo>
                    <a:pt x="974567" y="206763"/>
                    <a:pt x="980669" y="266338"/>
                    <a:pt x="966155" y="320377"/>
                  </a:cubicBezTo>
                  <a:lnTo>
                    <a:pt x="959857" y="333266"/>
                  </a:lnTo>
                  <a:lnTo>
                    <a:pt x="1236817" y="173578"/>
                  </a:lnTo>
                  <a:lnTo>
                    <a:pt x="1236931" y="173775"/>
                  </a:lnTo>
                  <a:lnTo>
                    <a:pt x="1538325" y="0"/>
                  </a:lnTo>
                  <a:lnTo>
                    <a:pt x="1579446" y="63633"/>
                  </a:lnTo>
                  <a:cubicBezTo>
                    <a:pt x="1757615" y="310721"/>
                    <a:pt x="2033460" y="455391"/>
                    <a:pt x="2323163" y="475357"/>
                  </a:cubicBezTo>
                  <a:lnTo>
                    <a:pt x="2334695" y="475596"/>
                  </a:lnTo>
                  <a:close/>
                </a:path>
              </a:pathLst>
            </a:custGeom>
            <a:solidFill>
              <a:srgbClr val="3EA04E"/>
            </a:solidFill>
            <a:ln>
              <a:noFill/>
            </a:ln>
            <a:sp3d extrusionH="3429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4" name="Rectangle 93">
              <a:extLst>
                <a:ext uri="{FF2B5EF4-FFF2-40B4-BE49-F238E27FC236}">
                  <a16:creationId xmlns:a16="http://schemas.microsoft.com/office/drawing/2014/main" id="{006A2A8A-307B-430C-9CE5-C548EF7B8B5D}"/>
                </a:ext>
              </a:extLst>
            </p:cNvPr>
            <p:cNvSpPr/>
            <p:nvPr/>
          </p:nvSpPr>
          <p:spPr>
            <a:xfrm rot="5400000">
              <a:off x="2581760" y="2998264"/>
              <a:ext cx="3000541" cy="930741"/>
            </a:xfrm>
            <a:prstGeom prst="rect">
              <a:avLst/>
            </a:prstGeom>
            <a:noFill/>
            <a:sp3d extrusionH="342900"/>
          </p:spPr>
          <p:txBody>
            <a:bodyPr wrap="none" lIns="91440" tIns="45720" rIns="91440" bIns="45720">
              <a:prstTxWarp prst="textArchDown">
                <a:avLst>
                  <a:gd name="adj" fmla="val 36866"/>
                </a:avLst>
              </a:prstTxWarp>
              <a:spAutoFit/>
            </a:bodyPr>
            <a:lstStyle/>
            <a:p>
              <a:pPr algn="ctr"/>
              <a:r>
                <a:rPr lang="en-US" sz="4000" b="1" cap="none" spc="0" dirty="0">
                  <a:ln w="10160">
                    <a:noFill/>
                    <a:prstDash val="solid"/>
                  </a:ln>
                  <a:solidFill>
                    <a:srgbClr val="FFFFFF"/>
                  </a:solidFill>
                  <a:effectLst>
                    <a:outerShdw blurRad="38100" dist="22860" dir="5400000" algn="tl" rotWithShape="0">
                      <a:srgbClr val="000000">
                        <a:alpha val="30000"/>
                      </a:srgbClr>
                    </a:outerShdw>
                  </a:effectLst>
                </a:rPr>
                <a:t>Implement</a:t>
              </a:r>
            </a:p>
          </p:txBody>
        </p:sp>
        <p:sp>
          <p:nvSpPr>
            <p:cNvPr id="95" name="Rectangle 94">
              <a:extLst>
                <a:ext uri="{FF2B5EF4-FFF2-40B4-BE49-F238E27FC236}">
                  <a16:creationId xmlns:a16="http://schemas.microsoft.com/office/drawing/2014/main" id="{78039C8D-390B-4E46-B46D-99A57647CBCF}"/>
                </a:ext>
              </a:extLst>
            </p:cNvPr>
            <p:cNvSpPr/>
            <p:nvPr/>
          </p:nvSpPr>
          <p:spPr>
            <a:xfrm rot="1741842">
              <a:off x="3587253" y="4632549"/>
              <a:ext cx="3000541" cy="930741"/>
            </a:xfrm>
            <a:prstGeom prst="rect">
              <a:avLst/>
            </a:prstGeom>
            <a:noFill/>
            <a:sp3d extrusionH="342900"/>
          </p:spPr>
          <p:txBody>
            <a:bodyPr wrap="none" lIns="91440" tIns="45720" rIns="91440" bIns="45720">
              <a:prstTxWarp prst="textArchDown">
                <a:avLst>
                  <a:gd name="adj" fmla="val 36866"/>
                </a:avLst>
              </a:prstTxWarp>
              <a:spAutoFit/>
            </a:bodyPr>
            <a:lstStyle/>
            <a:p>
              <a:pPr algn="ctr"/>
              <a:r>
                <a:rPr lang="en-US" sz="4000" b="1" cap="none" spc="0" dirty="0">
                  <a:ln w="10160">
                    <a:noFill/>
                    <a:prstDash val="solid"/>
                  </a:ln>
                  <a:solidFill>
                    <a:srgbClr val="FFFFFF"/>
                  </a:solidFill>
                  <a:effectLst>
                    <a:outerShdw blurRad="38100" dist="22860" dir="5400000" algn="tl" rotWithShape="0">
                      <a:srgbClr val="000000">
                        <a:alpha val="30000"/>
                      </a:srgbClr>
                    </a:outerShdw>
                  </a:effectLst>
                </a:rPr>
                <a:t>Design</a:t>
              </a:r>
            </a:p>
          </p:txBody>
        </p:sp>
        <p:sp>
          <p:nvSpPr>
            <p:cNvPr id="96" name="Rectangle 95">
              <a:extLst>
                <a:ext uri="{FF2B5EF4-FFF2-40B4-BE49-F238E27FC236}">
                  <a16:creationId xmlns:a16="http://schemas.microsoft.com/office/drawing/2014/main" id="{007CBDEB-724F-4933-99DB-07B1C90337AB}"/>
                </a:ext>
              </a:extLst>
            </p:cNvPr>
            <p:cNvSpPr/>
            <p:nvPr/>
          </p:nvSpPr>
          <p:spPr>
            <a:xfrm rot="19733112">
              <a:off x="5584502" y="4658046"/>
              <a:ext cx="3000541" cy="930741"/>
            </a:xfrm>
            <a:prstGeom prst="rect">
              <a:avLst/>
            </a:prstGeom>
            <a:noFill/>
            <a:sp3d extrusionH="342900"/>
          </p:spPr>
          <p:txBody>
            <a:bodyPr wrap="none" lIns="91440" tIns="45720" rIns="91440" bIns="45720">
              <a:prstTxWarp prst="textArchDown">
                <a:avLst>
                  <a:gd name="adj" fmla="val 36866"/>
                </a:avLst>
              </a:prstTxWarp>
              <a:spAutoFit/>
            </a:bodyPr>
            <a:lstStyle/>
            <a:p>
              <a:pPr algn="ctr"/>
              <a:r>
                <a:rPr lang="en-US" sz="4000" b="1" cap="none" spc="0" dirty="0">
                  <a:ln w="10160">
                    <a:noFill/>
                    <a:prstDash val="solid"/>
                  </a:ln>
                  <a:solidFill>
                    <a:srgbClr val="FFFFFF"/>
                  </a:solidFill>
                  <a:effectLst>
                    <a:outerShdw blurRad="38100" dist="22860" dir="5400000" algn="tl" rotWithShape="0">
                      <a:srgbClr val="000000">
                        <a:alpha val="30000"/>
                      </a:srgbClr>
                    </a:outerShdw>
                  </a:effectLst>
                </a:rPr>
                <a:t>Plan</a:t>
              </a:r>
            </a:p>
          </p:txBody>
        </p:sp>
        <p:sp>
          <p:nvSpPr>
            <p:cNvPr id="98" name="Rectangle 97">
              <a:extLst>
                <a:ext uri="{FF2B5EF4-FFF2-40B4-BE49-F238E27FC236}">
                  <a16:creationId xmlns:a16="http://schemas.microsoft.com/office/drawing/2014/main" id="{E3EBB97E-310F-4469-9928-60A591612ED9}"/>
                </a:ext>
              </a:extLst>
            </p:cNvPr>
            <p:cNvSpPr/>
            <p:nvPr/>
          </p:nvSpPr>
          <p:spPr>
            <a:xfrm rot="16200000">
              <a:off x="6633135" y="2988198"/>
              <a:ext cx="3000541" cy="930741"/>
            </a:xfrm>
            <a:prstGeom prst="rect">
              <a:avLst/>
            </a:prstGeom>
            <a:noFill/>
            <a:sp3d extrusionH="342900"/>
          </p:spPr>
          <p:txBody>
            <a:bodyPr wrap="none" lIns="91440" tIns="45720" rIns="91440" bIns="45720">
              <a:prstTxWarp prst="textArchDown">
                <a:avLst>
                  <a:gd name="adj" fmla="val 36866"/>
                </a:avLst>
              </a:prstTxWarp>
              <a:spAutoFit/>
            </a:bodyPr>
            <a:lstStyle/>
            <a:p>
              <a:pPr algn="ctr"/>
              <a:r>
                <a:rPr lang="en-US" sz="4000" b="1" cap="none" spc="0" dirty="0">
                  <a:ln w="10160">
                    <a:noFill/>
                    <a:prstDash val="solid"/>
                  </a:ln>
                  <a:solidFill>
                    <a:srgbClr val="FFFFFF"/>
                  </a:solidFill>
                  <a:effectLst>
                    <a:outerShdw blurRad="38100" dist="22860" dir="5400000" algn="tl" rotWithShape="0">
                      <a:srgbClr val="000000">
                        <a:alpha val="30000"/>
                      </a:srgbClr>
                    </a:outerShdw>
                  </a:effectLst>
                </a:rPr>
                <a:t>Maintain</a:t>
              </a:r>
            </a:p>
          </p:txBody>
        </p:sp>
        <p:sp>
          <p:nvSpPr>
            <p:cNvPr id="99" name="Rectangle 98">
              <a:extLst>
                <a:ext uri="{FF2B5EF4-FFF2-40B4-BE49-F238E27FC236}">
                  <a16:creationId xmlns:a16="http://schemas.microsoft.com/office/drawing/2014/main" id="{D9991E3F-7AE0-4D08-9B1D-AD8D58F35B6B}"/>
                </a:ext>
              </a:extLst>
            </p:cNvPr>
            <p:cNvSpPr/>
            <p:nvPr/>
          </p:nvSpPr>
          <p:spPr>
            <a:xfrm rot="19818779">
              <a:off x="3694538" y="1338209"/>
              <a:ext cx="3000541" cy="930741"/>
            </a:xfrm>
            <a:prstGeom prst="rect">
              <a:avLst/>
            </a:prstGeom>
            <a:noFill/>
            <a:sp3d extrusionH="342900"/>
          </p:spPr>
          <p:txBody>
            <a:bodyPr wrap="none" lIns="91440" tIns="45720" rIns="91440" bIns="45720">
              <a:prstTxWarp prst="textArchUp">
                <a:avLst/>
              </a:prstTxWarp>
              <a:spAutoFit/>
            </a:bodyPr>
            <a:lstStyle/>
            <a:p>
              <a:pPr algn="ctr"/>
              <a:r>
                <a:rPr lang="en-US" sz="4000" b="1" cap="none" spc="0" dirty="0">
                  <a:ln w="10160">
                    <a:noFill/>
                    <a:prstDash val="solid"/>
                  </a:ln>
                  <a:solidFill>
                    <a:srgbClr val="FFFFFF"/>
                  </a:solidFill>
                  <a:effectLst>
                    <a:outerShdw blurRad="38100" dist="22860" dir="5400000" algn="tl" rotWithShape="0">
                      <a:srgbClr val="000000">
                        <a:alpha val="30000"/>
                      </a:srgbClr>
                    </a:outerShdw>
                  </a:effectLst>
                </a:rPr>
                <a:t>Test</a:t>
              </a:r>
            </a:p>
          </p:txBody>
        </p:sp>
        <p:sp>
          <p:nvSpPr>
            <p:cNvPr id="101" name="Rectangle 100">
              <a:extLst>
                <a:ext uri="{FF2B5EF4-FFF2-40B4-BE49-F238E27FC236}">
                  <a16:creationId xmlns:a16="http://schemas.microsoft.com/office/drawing/2014/main" id="{2198B3D9-036A-4436-9DCD-D351CD0D29E7}"/>
                </a:ext>
              </a:extLst>
            </p:cNvPr>
            <p:cNvSpPr/>
            <p:nvPr/>
          </p:nvSpPr>
          <p:spPr>
            <a:xfrm rot="1802398">
              <a:off x="5562494" y="1331324"/>
              <a:ext cx="3000541" cy="930741"/>
            </a:xfrm>
            <a:prstGeom prst="rect">
              <a:avLst/>
            </a:prstGeom>
            <a:noFill/>
            <a:sp3d extrusionH="342900"/>
          </p:spPr>
          <p:txBody>
            <a:bodyPr wrap="none" lIns="91440" tIns="45720" rIns="91440" bIns="45720">
              <a:prstTxWarp prst="textArchUp">
                <a:avLst/>
              </a:prstTxWarp>
              <a:spAutoFit/>
            </a:bodyPr>
            <a:lstStyle/>
            <a:p>
              <a:pPr algn="ctr"/>
              <a:r>
                <a:rPr lang="en-US" sz="4000" b="1" cap="none" spc="0" dirty="0">
                  <a:ln w="10160">
                    <a:noFill/>
                    <a:prstDash val="solid"/>
                  </a:ln>
                  <a:solidFill>
                    <a:srgbClr val="FFFFFF"/>
                  </a:solidFill>
                  <a:effectLst>
                    <a:outerShdw blurRad="38100" dist="22860" dir="5400000" algn="tl" rotWithShape="0">
                      <a:srgbClr val="000000">
                        <a:alpha val="30000"/>
                      </a:srgbClr>
                    </a:outerShdw>
                  </a:effectLst>
                </a:rPr>
                <a:t>Deploy</a:t>
              </a:r>
            </a:p>
          </p:txBody>
        </p:sp>
        <p:pic>
          <p:nvPicPr>
            <p:cNvPr id="102" name="Graphic 101" descr="Checklist">
              <a:extLst>
                <a:ext uri="{FF2B5EF4-FFF2-40B4-BE49-F238E27FC236}">
                  <a16:creationId xmlns:a16="http://schemas.microsoft.com/office/drawing/2014/main" id="{4F5855D7-321B-4690-98A0-2BC7711DD1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894496">
              <a:off x="6398347" y="4396324"/>
              <a:ext cx="826598" cy="826598"/>
            </a:xfrm>
            <a:prstGeom prst="rect">
              <a:avLst/>
            </a:prstGeom>
            <a:sp3d/>
          </p:spPr>
        </p:pic>
        <p:pic>
          <p:nvPicPr>
            <p:cNvPr id="103" name="Graphic 102" descr="Presentation with org chart">
              <a:extLst>
                <a:ext uri="{FF2B5EF4-FFF2-40B4-BE49-F238E27FC236}">
                  <a16:creationId xmlns:a16="http://schemas.microsoft.com/office/drawing/2014/main" id="{BEC4F347-D09C-48A9-833E-93CED99738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13742">
              <a:off x="4957026" y="4316047"/>
              <a:ext cx="826598" cy="826598"/>
            </a:xfrm>
            <a:prstGeom prst="rect">
              <a:avLst/>
            </a:prstGeom>
            <a:sp3d/>
          </p:spPr>
        </p:pic>
        <p:pic>
          <p:nvPicPr>
            <p:cNvPr id="104" name="Graphic 103" descr="Cloud Computing">
              <a:extLst>
                <a:ext uri="{FF2B5EF4-FFF2-40B4-BE49-F238E27FC236}">
                  <a16:creationId xmlns:a16="http://schemas.microsoft.com/office/drawing/2014/main" id="{6B20362C-C683-49EF-A473-313BE216B2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37172">
              <a:off x="6472393" y="1702740"/>
              <a:ext cx="925284" cy="925284"/>
            </a:xfrm>
            <a:prstGeom prst="rect">
              <a:avLst/>
            </a:prstGeom>
            <a:sp3d/>
          </p:spPr>
        </p:pic>
        <p:pic>
          <p:nvPicPr>
            <p:cNvPr id="105" name="Graphic 104" descr="Lightbulb and gear">
              <a:extLst>
                <a:ext uri="{FF2B5EF4-FFF2-40B4-BE49-F238E27FC236}">
                  <a16:creationId xmlns:a16="http://schemas.microsoft.com/office/drawing/2014/main" id="{08EBCEBE-20D2-4811-AAE6-6286E454FE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4728911">
              <a:off x="4235220" y="2909330"/>
              <a:ext cx="826598" cy="826598"/>
            </a:xfrm>
            <a:prstGeom prst="rect">
              <a:avLst/>
            </a:prstGeom>
            <a:sp3d/>
          </p:spPr>
        </p:pic>
        <p:pic>
          <p:nvPicPr>
            <p:cNvPr id="106" name="Graphic 105" descr="Gears">
              <a:extLst>
                <a:ext uri="{FF2B5EF4-FFF2-40B4-BE49-F238E27FC236}">
                  <a16:creationId xmlns:a16="http://schemas.microsoft.com/office/drawing/2014/main" id="{3D60636E-FF82-4554-8F04-B5BF80F873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579026">
              <a:off x="4959909" y="1624942"/>
              <a:ext cx="826598" cy="826598"/>
            </a:xfrm>
            <a:prstGeom prst="rect">
              <a:avLst/>
            </a:prstGeom>
            <a:sp3d/>
          </p:spPr>
        </p:pic>
        <p:pic>
          <p:nvPicPr>
            <p:cNvPr id="107" name="Graphic 106" descr="Tools">
              <a:extLst>
                <a:ext uri="{FF2B5EF4-FFF2-40B4-BE49-F238E27FC236}">
                  <a16:creationId xmlns:a16="http://schemas.microsoft.com/office/drawing/2014/main" id="{F5ADA668-24FC-4D2D-A773-C9B762874E8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6548470">
              <a:off x="7263241" y="3176187"/>
              <a:ext cx="699328" cy="699328"/>
            </a:xfrm>
            <a:prstGeom prst="rect">
              <a:avLst/>
            </a:prstGeom>
            <a:sp3d/>
          </p:spPr>
        </p:pic>
      </p:grpSp>
      <p:sp>
        <p:nvSpPr>
          <p:cNvPr id="36" name="Text Placeholder 19">
            <a:extLst>
              <a:ext uri="{FF2B5EF4-FFF2-40B4-BE49-F238E27FC236}">
                <a16:creationId xmlns:a16="http://schemas.microsoft.com/office/drawing/2014/main" id="{6A10C01B-21AE-4A6E-8B6F-ADB50C509870}"/>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37" name="Text Placeholder 19">
            <a:extLst>
              <a:ext uri="{FF2B5EF4-FFF2-40B4-BE49-F238E27FC236}">
                <a16:creationId xmlns:a16="http://schemas.microsoft.com/office/drawing/2014/main" id="{CA496EF5-15FC-4CAF-BD26-27991E66C71D}"/>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39" name="Text Placeholder 19">
            <a:extLst>
              <a:ext uri="{FF2B5EF4-FFF2-40B4-BE49-F238E27FC236}">
                <a16:creationId xmlns:a16="http://schemas.microsoft.com/office/drawing/2014/main" id="{EE53B5EF-FC99-4B67-813F-18CD73BFF5B5}"/>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7931E"/>
                </a:solidFill>
                <a:effectLst/>
                <a:uLnTx/>
                <a:uFillTx/>
                <a:latin typeface="Tahoma"/>
                <a:ea typeface="+mn-ea"/>
                <a:cs typeface="+mn-cs"/>
              </a:rPr>
              <a:t>2</a:t>
            </a:r>
          </a:p>
        </p:txBody>
      </p:sp>
    </p:spTree>
    <p:extLst>
      <p:ext uri="{BB962C8B-B14F-4D97-AF65-F5344CB8AC3E}">
        <p14:creationId xmlns:p14="http://schemas.microsoft.com/office/powerpoint/2010/main" val="410972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19">
            <a:extLst>
              <a:ext uri="{FF2B5EF4-FFF2-40B4-BE49-F238E27FC236}">
                <a16:creationId xmlns:a16="http://schemas.microsoft.com/office/drawing/2014/main" id="{4D978C46-143D-4FE9-8AF9-2904935892DE}"/>
              </a:ext>
            </a:extLst>
          </p:cNvPr>
          <p:cNvSpPr txBox="1">
            <a:spLocks noChangeAspect="1"/>
          </p:cNvSpPr>
          <p:nvPr/>
        </p:nvSpPr>
        <p:spPr>
          <a:xfrm>
            <a:off x="7802150" y="2017949"/>
            <a:ext cx="4265306" cy="417582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3075" b="0" i="0" u="none" strike="noStrike" kern="1200" cap="none" spc="0" normalizeH="0" baseline="0" noProof="0" dirty="0">
                <a:ln>
                  <a:noFill/>
                </a:ln>
                <a:solidFill>
                  <a:srgbClr val="F7931E"/>
                </a:solidFill>
                <a:effectLst/>
                <a:uLnTx/>
                <a:uFillTx/>
                <a:latin typeface="Tahoma"/>
                <a:ea typeface="+mn-ea"/>
                <a:cs typeface="+mn-cs"/>
              </a:rPr>
              <a:t> </a:t>
            </a:r>
            <a:r>
              <a:rPr kumimoji="0" lang="en-US" sz="2800" b="0" i="0" u="none" strike="noStrike" kern="1200" cap="none" spc="0" normalizeH="0" baseline="0" noProof="0" dirty="0">
                <a:ln>
                  <a:noFill/>
                </a:ln>
                <a:solidFill>
                  <a:srgbClr val="F7931E"/>
                </a:solidFill>
                <a:effectLst/>
                <a:uLnTx/>
                <a:uFillTx/>
                <a:latin typeface="Tahoma"/>
                <a:ea typeface="+mn-ea"/>
                <a:cs typeface="+mn-cs"/>
              </a:rPr>
              <a:t>CONS</a:t>
            </a:r>
          </a:p>
        </p:txBody>
      </p:sp>
      <p:sp>
        <p:nvSpPr>
          <p:cNvPr id="61" name="Text Placeholder 19">
            <a:extLst>
              <a:ext uri="{FF2B5EF4-FFF2-40B4-BE49-F238E27FC236}">
                <a16:creationId xmlns:a16="http://schemas.microsoft.com/office/drawing/2014/main" id="{0A3E287C-D928-443C-8BF0-309AD9BD98A4}"/>
              </a:ext>
            </a:extLst>
          </p:cNvPr>
          <p:cNvSpPr txBox="1">
            <a:spLocks/>
          </p:cNvSpPr>
          <p:nvPr/>
        </p:nvSpPr>
        <p:spPr>
          <a:xfrm>
            <a:off x="7791672" y="2499086"/>
            <a:ext cx="4275783" cy="3692268"/>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Waterfall should be avoided if you anticipate changes during the large project; it does not accommodate new requirements. </a:t>
            </a:r>
          </a:p>
          <a:p>
            <a:pPr marL="285750" indent="-285750">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You must wait until the end of the process to see the outcome. </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Testing comes in late in the process and can cause delays and unexpected costs.</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The process can take longer since you 	cannot move to the next phase until the 	current phase is completed. </a:t>
            </a:r>
          </a:p>
          <a:p>
            <a:pPr marL="1485900" lvl="3" indent="-285750" fontAlgn="base"/>
            <a:r>
              <a:rPr lang="en-US" sz="1500" dirty="0">
                <a:solidFill>
                  <a:srgbClr val="15C2FF"/>
                </a:solidFill>
                <a:latin typeface="Arial" panose="020B0604020202020204" pitchFamily="34" charset="0"/>
                <a:cs typeface="Arial" panose="020B0604020202020204" pitchFamily="34" charset="0"/>
              </a:rPr>
              <a:t>Minimal client communication.</a:t>
            </a:r>
          </a:p>
          <a:p>
            <a:pPr marL="1485900" lvl="3" indent="-285750" fontAlgn="base"/>
            <a:r>
              <a:rPr lang="en-US" sz="1500" dirty="0">
                <a:solidFill>
                  <a:srgbClr val="15C2FF"/>
                </a:solidFill>
                <a:latin typeface="Arial" panose="020B0604020202020204" pitchFamily="34" charset="0"/>
                <a:cs typeface="Arial" panose="020B0604020202020204" pitchFamily="34" charset="0"/>
              </a:rPr>
              <a:t>There is a high-risk factor.</a:t>
            </a:r>
          </a:p>
        </p:txBody>
      </p:sp>
      <p:sp>
        <p:nvSpPr>
          <p:cNvPr id="58" name="Text Placeholder 19">
            <a:extLst>
              <a:ext uri="{FF2B5EF4-FFF2-40B4-BE49-F238E27FC236}">
                <a16:creationId xmlns:a16="http://schemas.microsoft.com/office/drawing/2014/main" id="{781BD6AA-9D1A-4B07-A387-BE9BF782C8B2}"/>
              </a:ext>
            </a:extLst>
          </p:cNvPr>
          <p:cNvSpPr txBox="1">
            <a:spLocks/>
          </p:cNvSpPr>
          <p:nvPr/>
        </p:nvSpPr>
        <p:spPr>
          <a:xfrm>
            <a:off x="125000" y="2017950"/>
            <a:ext cx="4265306" cy="417340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800" dirty="0">
                <a:solidFill>
                  <a:srgbClr val="F7931E"/>
                </a:solidFill>
                <a:latin typeface="Tahoma"/>
              </a:rPr>
              <a:t>PROS</a:t>
            </a:r>
            <a:endParaRPr kumimoji="0" lang="en-US" sz="2800" b="0" i="0" u="none" strike="noStrike" kern="1200" cap="none" spc="0" normalizeH="0" baseline="0" noProof="0" dirty="0">
              <a:ln>
                <a:noFill/>
              </a:ln>
              <a:solidFill>
                <a:srgbClr val="F7931E"/>
              </a:solidFill>
              <a:effectLst/>
              <a:uLnTx/>
              <a:uFillTx/>
              <a:latin typeface="Tahoma"/>
              <a:ea typeface="+mn-ea"/>
              <a:cs typeface="+mn-cs"/>
            </a:endParaRPr>
          </a:p>
        </p:txBody>
      </p:sp>
      <p:sp>
        <p:nvSpPr>
          <p:cNvPr id="59" name="Text Placeholder 19">
            <a:extLst>
              <a:ext uri="{FF2B5EF4-FFF2-40B4-BE49-F238E27FC236}">
                <a16:creationId xmlns:a16="http://schemas.microsoft.com/office/drawing/2014/main" id="{30865F07-4D9D-4055-B67B-D4EB23A87D2B}"/>
              </a:ext>
            </a:extLst>
          </p:cNvPr>
          <p:cNvSpPr txBox="1">
            <a:spLocks/>
          </p:cNvSpPr>
          <p:nvPr/>
        </p:nvSpPr>
        <p:spPr>
          <a:xfrm>
            <a:off x="125000" y="2505847"/>
            <a:ext cx="4265306" cy="3685507"/>
          </a:xfrm>
          <a:prstGeom prst="rect">
            <a:avLst/>
          </a:prstGeom>
          <a:solidFill>
            <a:srgbClr val="0071BC">
              <a:alpha val="50000"/>
            </a:srgbClr>
          </a:solidFill>
        </p:spPr>
        <p:txBody>
          <a:bodyPr lIns="94500" tIns="13500" rIns="40500" bIns="54000">
            <a:normAutofit lnSpcReduction="1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It is a mature methodology and has processes that are well documented.</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Each phase is executed one at a time.</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Developers and customers agree</a:t>
            </a:r>
          </a:p>
          <a:p>
            <a:pPr marL="102870" fontAlgn="base"/>
            <a:r>
              <a:rPr lang="en-US" sz="1500" dirty="0">
                <a:solidFill>
                  <a:srgbClr val="15C2FF"/>
                </a:solidFill>
                <a:latin typeface="Arial" panose="020B0604020202020204" pitchFamily="34" charset="0"/>
                <a:cs typeface="Arial" panose="020B0604020202020204" pitchFamily="34" charset="0"/>
              </a:rPr>
              <a:t>on deliverables early in the development lifecycle, which makes planning and design straightforward.</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It’s best when used for smaller projects where the time frame is short, and the requirements are well defined </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Software can be designed upfront based on an understanding of all requirements.</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Waterfall works best when requirements remain stable throughout the project.</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Project costs can be accurately estimated.</a:t>
            </a:r>
          </a:p>
        </p:txBody>
      </p:sp>
      <p:grpSp>
        <p:nvGrpSpPr>
          <p:cNvPr id="67" name="Group 66">
            <a:extLst>
              <a:ext uri="{FF2B5EF4-FFF2-40B4-BE49-F238E27FC236}">
                <a16:creationId xmlns:a16="http://schemas.microsoft.com/office/drawing/2014/main" id="{6FDA9895-E133-4EE1-9625-5BC3EAA49ED0}"/>
              </a:ext>
            </a:extLst>
          </p:cNvPr>
          <p:cNvGrpSpPr/>
          <p:nvPr/>
        </p:nvGrpSpPr>
        <p:grpSpPr>
          <a:xfrm>
            <a:off x="1212776" y="2017950"/>
            <a:ext cx="519457" cy="519620"/>
            <a:chOff x="1188923" y="1774112"/>
            <a:chExt cx="519457" cy="519620"/>
          </a:xfrm>
        </p:grpSpPr>
        <p:sp>
          <p:nvSpPr>
            <p:cNvPr id="63" name="Freeform: Shape 62">
              <a:extLst>
                <a:ext uri="{FF2B5EF4-FFF2-40B4-BE49-F238E27FC236}">
                  <a16:creationId xmlns:a16="http://schemas.microsoft.com/office/drawing/2014/main" id="{24D546E8-C2B6-447F-A18C-C60FA68C849A}"/>
                </a:ext>
              </a:extLst>
            </p:cNvPr>
            <p:cNvSpPr/>
            <p:nvPr/>
          </p:nvSpPr>
          <p:spPr>
            <a:xfrm>
              <a:off x="1188923"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6" name="Plus Sign 65">
              <a:extLst>
                <a:ext uri="{FF2B5EF4-FFF2-40B4-BE49-F238E27FC236}">
                  <a16:creationId xmlns:a16="http://schemas.microsoft.com/office/drawing/2014/main" id="{272B319E-75F4-4B9F-8C49-558939660AD8}"/>
                </a:ext>
              </a:extLst>
            </p:cNvPr>
            <p:cNvSpPr/>
            <p:nvPr/>
          </p:nvSpPr>
          <p:spPr>
            <a:xfrm>
              <a:off x="1396003" y="1851067"/>
              <a:ext cx="241200" cy="241200"/>
            </a:xfrm>
            <a:prstGeom prst="mathPl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62AA685D-43BD-4EF5-BE32-126F09CA517A}"/>
              </a:ext>
            </a:extLst>
          </p:cNvPr>
          <p:cNvGrpSpPr/>
          <p:nvPr/>
        </p:nvGrpSpPr>
        <p:grpSpPr>
          <a:xfrm>
            <a:off x="8976701" y="2017950"/>
            <a:ext cx="519457" cy="519620"/>
            <a:chOff x="8937817" y="1774112"/>
            <a:chExt cx="519457" cy="519620"/>
          </a:xfrm>
        </p:grpSpPr>
        <p:sp>
          <p:nvSpPr>
            <p:cNvPr id="73" name="Freeform: Shape 72">
              <a:extLst>
                <a:ext uri="{FF2B5EF4-FFF2-40B4-BE49-F238E27FC236}">
                  <a16:creationId xmlns:a16="http://schemas.microsoft.com/office/drawing/2014/main" id="{AA1A77EB-6FD5-4A55-8567-F8FE317EE030}"/>
                </a:ext>
              </a:extLst>
            </p:cNvPr>
            <p:cNvSpPr/>
            <p:nvPr/>
          </p:nvSpPr>
          <p:spPr>
            <a:xfrm>
              <a:off x="8937817"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8" name="Minus Sign 67">
              <a:extLst>
                <a:ext uri="{FF2B5EF4-FFF2-40B4-BE49-F238E27FC236}">
                  <a16:creationId xmlns:a16="http://schemas.microsoft.com/office/drawing/2014/main" id="{6C579F57-C4C4-49E7-90E0-A5B68E81E56E}"/>
                </a:ext>
              </a:extLst>
            </p:cNvPr>
            <p:cNvSpPr/>
            <p:nvPr/>
          </p:nvSpPr>
          <p:spPr>
            <a:xfrm>
              <a:off x="9137176" y="1824410"/>
              <a:ext cx="246508" cy="294514"/>
            </a:xfrm>
            <a:prstGeom prst="mathMin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093127"/>
            <a:ext cx="11942049" cy="780366"/>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kumimoji="0" lang="en-US" sz="2200" b="0" i="0" u="none" strike="noStrike" kern="1200" cap="none" spc="0" normalizeH="0" baseline="0" noProof="0" dirty="0">
                <a:ln>
                  <a:noFill/>
                </a:ln>
                <a:solidFill>
                  <a:srgbClr val="F7931E"/>
                </a:solidFill>
                <a:effectLst/>
                <a:uLnTx/>
                <a:uFillTx/>
                <a:latin typeface="Tahoma"/>
                <a:ea typeface="+mn-ea"/>
                <a:cs typeface="+mn-cs"/>
              </a:rPr>
              <a:t>SUMMARY: </a:t>
            </a:r>
            <a:r>
              <a:rPr lang="en-US" sz="1600" dirty="0">
                <a:solidFill>
                  <a:srgbClr val="15C2FF"/>
                </a:solidFill>
                <a:latin typeface="Arial" panose="020B0604020202020204" pitchFamily="34" charset="0"/>
                <a:cs typeface="Arial" panose="020B0604020202020204" pitchFamily="34" charset="0"/>
              </a:rPr>
              <a:t>Waterfall is a linear approach to development. It works best when requirements are thoroughly understood and will remain stable throughout the project. Each distinct stage of development generally finishes before the next one can begin.</a:t>
            </a: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6" name="Text Placeholder 19">
            <a:extLst>
              <a:ext uri="{FF2B5EF4-FFF2-40B4-BE49-F238E27FC236}">
                <a16:creationId xmlns:a16="http://schemas.microsoft.com/office/drawing/2014/main" id="{2CF8E057-8504-4851-BAED-93A773A991DE}"/>
              </a:ext>
            </a:extLst>
          </p:cNvPr>
          <p:cNvSpPr txBox="1">
            <a:spLocks/>
          </p:cNvSpPr>
          <p:nvPr/>
        </p:nvSpPr>
        <p:spPr>
          <a:xfrm>
            <a:off x="125408" y="6281241"/>
            <a:ext cx="11485568"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2200" dirty="0">
                <a:solidFill>
                  <a:srgbClr val="F7931E"/>
                </a:solidFill>
                <a:latin typeface="Tahoma"/>
              </a:rPr>
              <a:t>ROLES:</a:t>
            </a:r>
            <a:r>
              <a:rPr lang="en-US" sz="2400" dirty="0">
                <a:solidFill>
                  <a:srgbClr val="F7931E"/>
                </a:solidFill>
                <a:latin typeface="Tahoma"/>
              </a:rPr>
              <a:t> </a:t>
            </a:r>
            <a:r>
              <a:rPr lang="en-US" sz="1600" dirty="0">
                <a:solidFill>
                  <a:srgbClr val="15C2FF"/>
                </a:solidFill>
                <a:latin typeface="Arial" panose="020B0604020202020204" pitchFamily="34" charset="0"/>
                <a:cs typeface="Arial" panose="020B0604020202020204" pitchFamily="34" charset="0"/>
              </a:rPr>
              <a:t>Project Manager, Business Analyst, Developers, Testers</a:t>
            </a:r>
          </a:p>
        </p:txBody>
      </p:sp>
      <p:grpSp>
        <p:nvGrpSpPr>
          <p:cNvPr id="2" name="Group 1">
            <a:extLst>
              <a:ext uri="{FF2B5EF4-FFF2-40B4-BE49-F238E27FC236}">
                <a16:creationId xmlns:a16="http://schemas.microsoft.com/office/drawing/2014/main" id="{B9E0FCEE-7731-492B-AA04-E946E4D4BE6A}"/>
              </a:ext>
            </a:extLst>
          </p:cNvPr>
          <p:cNvGrpSpPr>
            <a:grpSpLocks noChangeAspect="1"/>
          </p:cNvGrpSpPr>
          <p:nvPr/>
        </p:nvGrpSpPr>
        <p:grpSpPr>
          <a:xfrm>
            <a:off x="2918937" y="2115050"/>
            <a:ext cx="6157444" cy="4220761"/>
            <a:chOff x="2277504" y="1743666"/>
            <a:chExt cx="7315065" cy="5014281"/>
          </a:xfrm>
        </p:grpSpPr>
        <p:grpSp>
          <p:nvGrpSpPr>
            <p:cNvPr id="34" name="Group 33">
              <a:extLst>
                <a:ext uri="{FF2B5EF4-FFF2-40B4-BE49-F238E27FC236}">
                  <a16:creationId xmlns:a16="http://schemas.microsoft.com/office/drawing/2014/main" id="{7556A9DC-D4C2-4C0D-90BD-5FF82383F872}"/>
                </a:ext>
              </a:extLst>
            </p:cNvPr>
            <p:cNvGrpSpPr/>
            <p:nvPr/>
          </p:nvGrpSpPr>
          <p:grpSpPr>
            <a:xfrm>
              <a:off x="2277504" y="1743666"/>
              <a:ext cx="7315065" cy="5014281"/>
              <a:chOff x="2650623" y="1132273"/>
              <a:chExt cx="7573822" cy="5191650"/>
            </a:xfrm>
          </p:grpSpPr>
          <p:grpSp>
            <p:nvGrpSpPr>
              <p:cNvPr id="35" name="Group 34">
                <a:extLst>
                  <a:ext uri="{FF2B5EF4-FFF2-40B4-BE49-F238E27FC236}">
                    <a16:creationId xmlns:a16="http://schemas.microsoft.com/office/drawing/2014/main" id="{CE882D6A-6701-44F1-B1EA-1CE1E6EB3292}"/>
                  </a:ext>
                </a:extLst>
              </p:cNvPr>
              <p:cNvGrpSpPr/>
              <p:nvPr/>
            </p:nvGrpSpPr>
            <p:grpSpPr>
              <a:xfrm flipH="1">
                <a:off x="2650623" y="2568746"/>
                <a:ext cx="5230052" cy="1550973"/>
                <a:chOff x="5105384" y="2688015"/>
                <a:chExt cx="5230052" cy="1550973"/>
              </a:xfrm>
            </p:grpSpPr>
            <p:sp>
              <p:nvSpPr>
                <p:cNvPr id="64" name="Freeform: Shape 63">
                  <a:extLst>
                    <a:ext uri="{FF2B5EF4-FFF2-40B4-BE49-F238E27FC236}">
                      <a16:creationId xmlns:a16="http://schemas.microsoft.com/office/drawing/2014/main" id="{1EB0D4A5-2945-4DD1-B4A3-B0C17BD3AA53}"/>
                    </a:ext>
                  </a:extLst>
                </p:cNvPr>
                <p:cNvSpPr>
                  <a:spLocks noChangeAspect="1"/>
                </p:cNvSpPr>
                <p:nvPr/>
              </p:nvSpPr>
              <p:spPr>
                <a:xfrm rot="900000">
                  <a:off x="7627780" y="2697741"/>
                  <a:ext cx="2707656" cy="1059998"/>
                </a:xfrm>
                <a:custGeom>
                  <a:avLst/>
                  <a:gdLst>
                    <a:gd name="connsiteX0" fmla="*/ 0 w 2244197"/>
                    <a:gd name="connsiteY0" fmla="*/ 1478859 h 1753714"/>
                    <a:gd name="connsiteX1" fmla="*/ 731527 w 2244197"/>
                    <a:gd name="connsiteY1" fmla="*/ 12691 h 1753714"/>
                    <a:gd name="connsiteX2" fmla="*/ 810855 w 2244197"/>
                    <a:gd name="connsiteY2" fmla="*/ 4527 h 1753714"/>
                    <a:gd name="connsiteX3" fmla="*/ 943812 w 2244197"/>
                    <a:gd name="connsiteY3" fmla="*/ 0 h 1753714"/>
                    <a:gd name="connsiteX4" fmla="*/ 2244197 w 2244197"/>
                    <a:gd name="connsiteY4" fmla="*/ 876857 h 1753714"/>
                    <a:gd name="connsiteX5" fmla="*/ 943812 w 2244197"/>
                    <a:gd name="connsiteY5" fmla="*/ 1753714 h 1753714"/>
                    <a:gd name="connsiteX6" fmla="*/ 24301 w 2244197"/>
                    <a:gd name="connsiteY6" fmla="*/ 1496888 h 1753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4197" h="1753714">
                      <a:moveTo>
                        <a:pt x="0" y="1478859"/>
                      </a:moveTo>
                      <a:lnTo>
                        <a:pt x="731527" y="12691"/>
                      </a:lnTo>
                      <a:lnTo>
                        <a:pt x="810855" y="4527"/>
                      </a:lnTo>
                      <a:cubicBezTo>
                        <a:pt x="854570" y="1533"/>
                        <a:pt x="898926" y="0"/>
                        <a:pt x="943812" y="0"/>
                      </a:cubicBezTo>
                      <a:cubicBezTo>
                        <a:pt x="1661995" y="0"/>
                        <a:pt x="2244197" y="392582"/>
                        <a:pt x="2244197" y="876857"/>
                      </a:cubicBezTo>
                      <a:cubicBezTo>
                        <a:pt x="2244197" y="1361132"/>
                        <a:pt x="1661995" y="1753714"/>
                        <a:pt x="943812" y="1753714"/>
                      </a:cubicBezTo>
                      <a:cubicBezTo>
                        <a:pt x="584721" y="1753714"/>
                        <a:pt x="259624" y="1655568"/>
                        <a:pt x="24301" y="1496888"/>
                      </a:cubicBezTo>
                      <a:close/>
                    </a:path>
                  </a:pathLst>
                </a:custGeom>
                <a:gradFill flip="none" rotWithShape="1">
                  <a:gsLst>
                    <a:gs pos="0">
                      <a:schemeClr val="tx1"/>
                    </a:gs>
                    <a:gs pos="54000">
                      <a:schemeClr val="bg1">
                        <a:lumMod val="50000"/>
                        <a:shade val="67500"/>
                        <a:satMod val="115000"/>
                        <a:alpha val="56000"/>
                      </a:schemeClr>
                    </a:gs>
                    <a:gs pos="38000">
                      <a:srgbClr val="575757">
                        <a:alpha val="78000"/>
                      </a:srgbClr>
                    </a:gs>
                    <a:gs pos="88000">
                      <a:srgbClr val="7B7B7B">
                        <a:alpha val="10000"/>
                      </a:srgbClr>
                    </a:gs>
                    <a:gs pos="75000">
                      <a:srgbClr val="767676">
                        <a:alpha val="34000"/>
                      </a:srgbClr>
                    </a:gs>
                    <a:gs pos="100000">
                      <a:schemeClr val="bg1">
                        <a:lumMod val="50000"/>
                        <a:shade val="100000"/>
                        <a:satMod val="115000"/>
                        <a:alpha val="0"/>
                      </a:schemeClr>
                    </a:gs>
                  </a:gsLst>
                  <a:lin ang="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6A2BF7F-95BD-4FDD-A3BD-751ED1089F9B}"/>
                    </a:ext>
                  </a:extLst>
                </p:cNvPr>
                <p:cNvSpPr/>
                <p:nvPr/>
              </p:nvSpPr>
              <p:spPr>
                <a:xfrm>
                  <a:off x="5105823" y="3945051"/>
                  <a:ext cx="1056878" cy="293937"/>
                </a:xfrm>
                <a:prstGeom prst="rect">
                  <a:avLst/>
                </a:prstGeom>
                <a:solidFill>
                  <a:srgbClr val="F2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C000"/>
                      </a:solidFill>
                    </a:rPr>
                    <a:t>TEST</a:t>
                  </a:r>
                </a:p>
              </p:txBody>
            </p:sp>
            <p:sp>
              <p:nvSpPr>
                <p:cNvPr id="70" name="Rectangle 69">
                  <a:extLst>
                    <a:ext uri="{FF2B5EF4-FFF2-40B4-BE49-F238E27FC236}">
                      <a16:creationId xmlns:a16="http://schemas.microsoft.com/office/drawing/2014/main" id="{9376EC0C-E1A6-4BFA-908F-AF084F7F3862}"/>
                    </a:ext>
                  </a:extLst>
                </p:cNvPr>
                <p:cNvSpPr/>
                <p:nvPr/>
              </p:nvSpPr>
              <p:spPr>
                <a:xfrm>
                  <a:off x="6210872" y="3469527"/>
                  <a:ext cx="1078083" cy="293937"/>
                </a:xfrm>
                <a:prstGeom prst="rect">
                  <a:avLst/>
                </a:prstGeom>
                <a:solidFill>
                  <a:srgbClr val="965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b="1" kern="900" spc="-120" dirty="0">
                      <a:solidFill>
                        <a:srgbClr val="EF72FF"/>
                      </a:solidFill>
                    </a:rPr>
                    <a:t>IMPLEMENT</a:t>
                  </a:r>
                </a:p>
              </p:txBody>
            </p:sp>
            <p:sp>
              <p:nvSpPr>
                <p:cNvPr id="71" name="Rectangle 70">
                  <a:extLst>
                    <a:ext uri="{FF2B5EF4-FFF2-40B4-BE49-F238E27FC236}">
                      <a16:creationId xmlns:a16="http://schemas.microsoft.com/office/drawing/2014/main" id="{6DEADD21-F838-4525-BE39-2C1AC5BA980A}"/>
                    </a:ext>
                  </a:extLst>
                </p:cNvPr>
                <p:cNvSpPr/>
                <p:nvPr/>
              </p:nvSpPr>
              <p:spPr>
                <a:xfrm>
                  <a:off x="7349034" y="3072481"/>
                  <a:ext cx="1056877" cy="293937"/>
                </a:xfrm>
                <a:prstGeom prst="rect">
                  <a:avLst/>
                </a:prstGeom>
                <a:gradFill flip="none" rotWithShape="1">
                  <a:gsLst>
                    <a:gs pos="0">
                      <a:srgbClr val="2659CC"/>
                    </a:gs>
                    <a:gs pos="57000">
                      <a:srgbClr val="4AADFF"/>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89E0FF"/>
                      </a:solidFill>
                    </a:rPr>
                    <a:t>DESIGN</a:t>
                  </a:r>
                </a:p>
              </p:txBody>
            </p:sp>
            <p:sp>
              <p:nvSpPr>
                <p:cNvPr id="72" name="Freeform: Shape 71">
                  <a:extLst>
                    <a:ext uri="{FF2B5EF4-FFF2-40B4-BE49-F238E27FC236}">
                      <a16:creationId xmlns:a16="http://schemas.microsoft.com/office/drawing/2014/main" id="{5F6C803F-3107-448B-A97E-CA1C2C53B280}"/>
                    </a:ext>
                  </a:extLst>
                </p:cNvPr>
                <p:cNvSpPr/>
                <p:nvPr/>
              </p:nvSpPr>
              <p:spPr>
                <a:xfrm>
                  <a:off x="5105384" y="3748088"/>
                  <a:ext cx="1057276" cy="200025"/>
                </a:xfrm>
                <a:custGeom>
                  <a:avLst/>
                  <a:gdLst>
                    <a:gd name="connsiteX0" fmla="*/ 0 w 1059656"/>
                    <a:gd name="connsiteY0" fmla="*/ 190500 h 197643"/>
                    <a:gd name="connsiteX1" fmla="*/ 19050 w 1059656"/>
                    <a:gd name="connsiteY1" fmla="*/ 0 h 197643"/>
                    <a:gd name="connsiteX2" fmla="*/ 988219 w 1059656"/>
                    <a:gd name="connsiteY2" fmla="*/ 0 h 197643"/>
                    <a:gd name="connsiteX3" fmla="*/ 1059656 w 1059656"/>
                    <a:gd name="connsiteY3" fmla="*/ 197643 h 197643"/>
                    <a:gd name="connsiteX4" fmla="*/ 0 w 1059656"/>
                    <a:gd name="connsiteY4" fmla="*/ 190500 h 197643"/>
                    <a:gd name="connsiteX0" fmla="*/ 0 w 1057275"/>
                    <a:gd name="connsiteY0" fmla="*/ 200025 h 200025"/>
                    <a:gd name="connsiteX1" fmla="*/ 16669 w 1057275"/>
                    <a:gd name="connsiteY1" fmla="*/ 0 h 200025"/>
                    <a:gd name="connsiteX2" fmla="*/ 985838 w 1057275"/>
                    <a:gd name="connsiteY2" fmla="*/ 0 h 200025"/>
                    <a:gd name="connsiteX3" fmla="*/ 1057275 w 1057275"/>
                    <a:gd name="connsiteY3" fmla="*/ 197643 h 200025"/>
                    <a:gd name="connsiteX4" fmla="*/ 0 w 1057275"/>
                    <a:gd name="connsiteY4" fmla="*/ 200025 h 200025"/>
                    <a:gd name="connsiteX0" fmla="*/ 0 w 1054894"/>
                    <a:gd name="connsiteY0" fmla="*/ 200025 h 200025"/>
                    <a:gd name="connsiteX1" fmla="*/ 16669 w 1054894"/>
                    <a:gd name="connsiteY1" fmla="*/ 0 h 200025"/>
                    <a:gd name="connsiteX2" fmla="*/ 985838 w 1054894"/>
                    <a:gd name="connsiteY2" fmla="*/ 0 h 200025"/>
                    <a:gd name="connsiteX3" fmla="*/ 1054894 w 1054894"/>
                    <a:gd name="connsiteY3" fmla="*/ 197643 h 200025"/>
                    <a:gd name="connsiteX4" fmla="*/ 0 w 1054894"/>
                    <a:gd name="connsiteY4" fmla="*/ 200025 h 200025"/>
                    <a:gd name="connsiteX0" fmla="*/ 0 w 1057276"/>
                    <a:gd name="connsiteY0" fmla="*/ 200025 h 200025"/>
                    <a:gd name="connsiteX1" fmla="*/ 19051 w 1057276"/>
                    <a:gd name="connsiteY1" fmla="*/ 0 h 200025"/>
                    <a:gd name="connsiteX2" fmla="*/ 988220 w 1057276"/>
                    <a:gd name="connsiteY2" fmla="*/ 0 h 200025"/>
                    <a:gd name="connsiteX3" fmla="*/ 1057276 w 1057276"/>
                    <a:gd name="connsiteY3" fmla="*/ 197643 h 200025"/>
                    <a:gd name="connsiteX4" fmla="*/ 0 w 1057276"/>
                    <a:gd name="connsiteY4" fmla="*/ 200025 h 20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6" h="200025">
                      <a:moveTo>
                        <a:pt x="0" y="200025"/>
                      </a:moveTo>
                      <a:lnTo>
                        <a:pt x="19051" y="0"/>
                      </a:lnTo>
                      <a:lnTo>
                        <a:pt x="988220" y="0"/>
                      </a:lnTo>
                      <a:lnTo>
                        <a:pt x="1057276" y="197643"/>
                      </a:lnTo>
                      <a:lnTo>
                        <a:pt x="0" y="200025"/>
                      </a:lnTo>
                      <a:close/>
                    </a:path>
                  </a:pathLst>
                </a:custGeom>
                <a:gradFill flip="none" rotWithShape="1">
                  <a:gsLst>
                    <a:gs pos="0">
                      <a:srgbClr val="FF7F23">
                        <a:shade val="30000"/>
                        <a:satMod val="115000"/>
                      </a:srgbClr>
                    </a:gs>
                    <a:gs pos="21000">
                      <a:srgbClr val="FF7F23">
                        <a:shade val="67500"/>
                        <a:satMod val="115000"/>
                      </a:srgbClr>
                    </a:gs>
                    <a:gs pos="51000">
                      <a:srgbClr val="FF7F23">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091628F2-4709-4EB2-85C0-8DFAD8453D01}"/>
                    </a:ext>
                  </a:extLst>
                </p:cNvPr>
                <p:cNvSpPr/>
                <p:nvPr/>
              </p:nvSpPr>
              <p:spPr>
                <a:xfrm>
                  <a:off x="6191711" y="3393281"/>
                  <a:ext cx="1102518" cy="76200"/>
                </a:xfrm>
                <a:custGeom>
                  <a:avLst/>
                  <a:gdLst>
                    <a:gd name="connsiteX0" fmla="*/ 0 w 1102518"/>
                    <a:gd name="connsiteY0" fmla="*/ 0 h 76200"/>
                    <a:gd name="connsiteX1" fmla="*/ 1009650 w 1102518"/>
                    <a:gd name="connsiteY1" fmla="*/ 0 h 76200"/>
                    <a:gd name="connsiteX2" fmla="*/ 1102518 w 1102518"/>
                    <a:gd name="connsiteY2" fmla="*/ 76200 h 76200"/>
                    <a:gd name="connsiteX3" fmla="*/ 42862 w 1102518"/>
                    <a:gd name="connsiteY3" fmla="*/ 76200 h 76200"/>
                    <a:gd name="connsiteX4" fmla="*/ 0 w 1102518"/>
                    <a:gd name="connsiteY4" fmla="*/ 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518" h="76200">
                      <a:moveTo>
                        <a:pt x="0" y="0"/>
                      </a:moveTo>
                      <a:lnTo>
                        <a:pt x="1009650" y="0"/>
                      </a:lnTo>
                      <a:lnTo>
                        <a:pt x="1102518" y="76200"/>
                      </a:lnTo>
                      <a:lnTo>
                        <a:pt x="42862" y="76200"/>
                      </a:lnTo>
                      <a:lnTo>
                        <a:pt x="0" y="0"/>
                      </a:lnTo>
                      <a:close/>
                    </a:path>
                  </a:pathLst>
                </a:custGeom>
                <a:gradFill flip="none" rotWithShape="1">
                  <a:gsLst>
                    <a:gs pos="0">
                      <a:srgbClr val="7838A7"/>
                    </a:gs>
                    <a:gs pos="23000">
                      <a:srgbClr val="E733FF"/>
                    </a:gs>
                    <a:gs pos="53000">
                      <a:srgbClr val="EF72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C5AF4B4A-AE92-4F7A-8AE3-77B09E2EC21B}"/>
                    </a:ext>
                  </a:extLst>
                </p:cNvPr>
                <p:cNvSpPr/>
                <p:nvPr/>
              </p:nvSpPr>
              <p:spPr>
                <a:xfrm>
                  <a:off x="6191423" y="3395663"/>
                  <a:ext cx="45533" cy="371476"/>
                </a:xfrm>
                <a:custGeom>
                  <a:avLst/>
                  <a:gdLst>
                    <a:gd name="connsiteX0" fmla="*/ 0 w 47625"/>
                    <a:gd name="connsiteY0" fmla="*/ 0 h 378619"/>
                    <a:gd name="connsiteX1" fmla="*/ 0 w 47625"/>
                    <a:gd name="connsiteY1" fmla="*/ 283369 h 378619"/>
                    <a:gd name="connsiteX2" fmla="*/ 47625 w 47625"/>
                    <a:gd name="connsiteY2" fmla="*/ 378619 h 378619"/>
                    <a:gd name="connsiteX3" fmla="*/ 47625 w 47625"/>
                    <a:gd name="connsiteY3" fmla="*/ 80962 h 378619"/>
                    <a:gd name="connsiteX4" fmla="*/ 0 w 47625"/>
                    <a:gd name="connsiteY4" fmla="*/ 0 h 378619"/>
                    <a:gd name="connsiteX0" fmla="*/ 2382 w 47625"/>
                    <a:gd name="connsiteY0" fmla="*/ 0 h 378619"/>
                    <a:gd name="connsiteX1" fmla="*/ 0 w 47625"/>
                    <a:gd name="connsiteY1" fmla="*/ 283369 h 378619"/>
                    <a:gd name="connsiteX2" fmla="*/ 47625 w 47625"/>
                    <a:gd name="connsiteY2" fmla="*/ 378619 h 378619"/>
                    <a:gd name="connsiteX3" fmla="*/ 47625 w 47625"/>
                    <a:gd name="connsiteY3" fmla="*/ 80962 h 378619"/>
                    <a:gd name="connsiteX4" fmla="*/ 2382 w 47625"/>
                    <a:gd name="connsiteY4" fmla="*/ 0 h 378619"/>
                    <a:gd name="connsiteX0" fmla="*/ 0 w 45243"/>
                    <a:gd name="connsiteY0" fmla="*/ 0 h 378619"/>
                    <a:gd name="connsiteX1" fmla="*/ 4762 w 45243"/>
                    <a:gd name="connsiteY1" fmla="*/ 290513 h 378619"/>
                    <a:gd name="connsiteX2" fmla="*/ 45243 w 45243"/>
                    <a:gd name="connsiteY2" fmla="*/ 378619 h 378619"/>
                    <a:gd name="connsiteX3" fmla="*/ 45243 w 45243"/>
                    <a:gd name="connsiteY3" fmla="*/ 80962 h 378619"/>
                    <a:gd name="connsiteX4" fmla="*/ 0 w 45243"/>
                    <a:gd name="connsiteY4" fmla="*/ 0 h 378619"/>
                    <a:gd name="connsiteX0" fmla="*/ 2671 w 40770"/>
                    <a:gd name="connsiteY0" fmla="*/ 0 h 371476"/>
                    <a:gd name="connsiteX1" fmla="*/ 289 w 40770"/>
                    <a:gd name="connsiteY1" fmla="*/ 283370 h 371476"/>
                    <a:gd name="connsiteX2" fmla="*/ 40770 w 40770"/>
                    <a:gd name="connsiteY2" fmla="*/ 371476 h 371476"/>
                    <a:gd name="connsiteX3" fmla="*/ 40770 w 40770"/>
                    <a:gd name="connsiteY3" fmla="*/ 73819 h 371476"/>
                    <a:gd name="connsiteX4" fmla="*/ 2671 w 40770"/>
                    <a:gd name="connsiteY4" fmla="*/ 0 h 371476"/>
                    <a:gd name="connsiteX0" fmla="*/ 2671 w 45533"/>
                    <a:gd name="connsiteY0" fmla="*/ 0 h 371476"/>
                    <a:gd name="connsiteX1" fmla="*/ 289 w 45533"/>
                    <a:gd name="connsiteY1" fmla="*/ 283370 h 371476"/>
                    <a:gd name="connsiteX2" fmla="*/ 40770 w 45533"/>
                    <a:gd name="connsiteY2" fmla="*/ 371476 h 371476"/>
                    <a:gd name="connsiteX3" fmla="*/ 45533 w 45533"/>
                    <a:gd name="connsiteY3" fmla="*/ 69056 h 371476"/>
                    <a:gd name="connsiteX4" fmla="*/ 2671 w 45533"/>
                    <a:gd name="connsiteY4" fmla="*/ 0 h 37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3" h="371476">
                      <a:moveTo>
                        <a:pt x="2671" y="0"/>
                      </a:moveTo>
                      <a:cubicBezTo>
                        <a:pt x="4258" y="96838"/>
                        <a:pt x="-1298" y="186532"/>
                        <a:pt x="289" y="283370"/>
                      </a:cubicBezTo>
                      <a:lnTo>
                        <a:pt x="40770" y="371476"/>
                      </a:lnTo>
                      <a:cubicBezTo>
                        <a:pt x="42358" y="270669"/>
                        <a:pt x="43945" y="169863"/>
                        <a:pt x="45533" y="69056"/>
                      </a:cubicBezTo>
                      <a:lnTo>
                        <a:pt x="2671" y="0"/>
                      </a:lnTo>
                      <a:close/>
                    </a:path>
                  </a:pathLst>
                </a:custGeom>
                <a:gradFill flip="none" rotWithShape="1">
                  <a:gsLst>
                    <a:gs pos="0">
                      <a:srgbClr val="7838A7"/>
                    </a:gs>
                    <a:gs pos="42000">
                      <a:srgbClr val="E733FF"/>
                    </a:gs>
                    <a:gs pos="53000">
                      <a:srgbClr val="EF72FF"/>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Shape 75">
                  <a:extLst>
                    <a:ext uri="{FF2B5EF4-FFF2-40B4-BE49-F238E27FC236}">
                      <a16:creationId xmlns:a16="http://schemas.microsoft.com/office/drawing/2014/main" id="{960613A1-F01B-4A6D-8CAA-D6B83C2DAD52}"/>
                    </a:ext>
                  </a:extLst>
                </p:cNvPr>
                <p:cNvSpPr/>
                <p:nvPr/>
              </p:nvSpPr>
              <p:spPr>
                <a:xfrm>
                  <a:off x="7277813" y="3012281"/>
                  <a:ext cx="1131094" cy="59531"/>
                </a:xfrm>
                <a:custGeom>
                  <a:avLst/>
                  <a:gdLst>
                    <a:gd name="connsiteX0" fmla="*/ 0 w 1131094"/>
                    <a:gd name="connsiteY0" fmla="*/ 0 h 59532"/>
                    <a:gd name="connsiteX1" fmla="*/ 1021556 w 1131094"/>
                    <a:gd name="connsiteY1" fmla="*/ 0 h 59532"/>
                    <a:gd name="connsiteX2" fmla="*/ 1131094 w 1131094"/>
                    <a:gd name="connsiteY2" fmla="*/ 59532 h 59532"/>
                    <a:gd name="connsiteX3" fmla="*/ 71438 w 1131094"/>
                    <a:gd name="connsiteY3" fmla="*/ 59532 h 59532"/>
                    <a:gd name="connsiteX4" fmla="*/ 0 w 1131094"/>
                    <a:gd name="connsiteY4" fmla="*/ 0 h 59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094" h="59532">
                      <a:moveTo>
                        <a:pt x="0" y="0"/>
                      </a:moveTo>
                      <a:lnTo>
                        <a:pt x="1021556" y="0"/>
                      </a:lnTo>
                      <a:lnTo>
                        <a:pt x="1131094" y="59532"/>
                      </a:lnTo>
                      <a:lnTo>
                        <a:pt x="71438" y="59532"/>
                      </a:lnTo>
                      <a:lnTo>
                        <a:pt x="0" y="0"/>
                      </a:lnTo>
                      <a:close/>
                    </a:path>
                  </a:pathLst>
                </a:custGeom>
                <a:gradFill flip="none" rotWithShape="1">
                  <a:gsLst>
                    <a:gs pos="0">
                      <a:srgbClr val="2659CC"/>
                    </a:gs>
                    <a:gs pos="18000">
                      <a:srgbClr val="1193FF"/>
                    </a:gs>
                    <a:gs pos="48000">
                      <a:srgbClr val="4AAD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E97007B5-9E8D-4C82-847F-F2C9F8DC58A5}"/>
                    </a:ext>
                  </a:extLst>
                </p:cNvPr>
                <p:cNvSpPr/>
                <p:nvPr/>
              </p:nvSpPr>
              <p:spPr>
                <a:xfrm>
                  <a:off x="7275433" y="3009900"/>
                  <a:ext cx="73820" cy="359569"/>
                </a:xfrm>
                <a:custGeom>
                  <a:avLst/>
                  <a:gdLst>
                    <a:gd name="connsiteX0" fmla="*/ 0 w 73819"/>
                    <a:gd name="connsiteY0" fmla="*/ 0 h 359569"/>
                    <a:gd name="connsiteX1" fmla="*/ 0 w 73819"/>
                    <a:gd name="connsiteY1" fmla="*/ 304800 h 359569"/>
                    <a:gd name="connsiteX2" fmla="*/ 73819 w 73819"/>
                    <a:gd name="connsiteY2" fmla="*/ 359569 h 359569"/>
                    <a:gd name="connsiteX3" fmla="*/ 73819 w 73819"/>
                    <a:gd name="connsiteY3" fmla="*/ 61913 h 359569"/>
                    <a:gd name="connsiteX4" fmla="*/ 0 w 73819"/>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 h="359569">
                      <a:moveTo>
                        <a:pt x="0" y="0"/>
                      </a:moveTo>
                      <a:lnTo>
                        <a:pt x="0" y="304800"/>
                      </a:lnTo>
                      <a:lnTo>
                        <a:pt x="73819" y="359569"/>
                      </a:lnTo>
                      <a:lnTo>
                        <a:pt x="73819" y="61913"/>
                      </a:lnTo>
                      <a:lnTo>
                        <a:pt x="0" y="0"/>
                      </a:lnTo>
                      <a:close/>
                    </a:path>
                  </a:pathLst>
                </a:custGeom>
                <a:gradFill flip="none" rotWithShape="1">
                  <a:gsLst>
                    <a:gs pos="0">
                      <a:srgbClr val="2659CC"/>
                    </a:gs>
                    <a:gs pos="57000">
                      <a:srgbClr val="4AADFF"/>
                    </a:gs>
                    <a:gs pos="100000">
                      <a:srgbClr val="89E0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18EBCEF-3682-4D15-AE24-9CF7BC80AA51}"/>
                    </a:ext>
                  </a:extLst>
                </p:cNvPr>
                <p:cNvSpPr/>
                <p:nvPr/>
              </p:nvSpPr>
              <p:spPr>
                <a:xfrm>
                  <a:off x="5116626" y="3773396"/>
                  <a:ext cx="564342" cy="155233"/>
                </a:xfrm>
                <a:prstGeom prst="ellipse">
                  <a:avLst/>
                </a:prstGeom>
                <a:solidFill>
                  <a:schemeClr val="tx1">
                    <a:lumMod val="95000"/>
                    <a:lumOff val="5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0D0B1CB-86B2-4EDF-AEF0-E3ACD91347A6}"/>
                    </a:ext>
                  </a:extLst>
                </p:cNvPr>
                <p:cNvSpPr/>
                <p:nvPr/>
              </p:nvSpPr>
              <p:spPr>
                <a:xfrm>
                  <a:off x="8635067" y="2766268"/>
                  <a:ext cx="1056877" cy="293937"/>
                </a:xfrm>
                <a:prstGeom prst="rect">
                  <a:avLst/>
                </a:prstGeom>
                <a:gradFill flip="none" rotWithShape="1">
                  <a:gsLst>
                    <a:gs pos="27000">
                      <a:srgbClr val="028C23"/>
                    </a:gs>
                    <a:gs pos="69000">
                      <a:srgbClr val="02FC3E"/>
                    </a:gs>
                    <a:gs pos="100000">
                      <a:srgbClr val="5FFD8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26219"/>
                      </a:solidFill>
                    </a:rPr>
                    <a:t>PLAN</a:t>
                  </a:r>
                </a:p>
              </p:txBody>
            </p:sp>
            <p:sp>
              <p:nvSpPr>
                <p:cNvPr id="80" name="Freeform: Shape 79">
                  <a:extLst>
                    <a:ext uri="{FF2B5EF4-FFF2-40B4-BE49-F238E27FC236}">
                      <a16:creationId xmlns:a16="http://schemas.microsoft.com/office/drawing/2014/main" id="{8CCD4684-9974-42DE-95C6-30D47178D1E7}"/>
                    </a:ext>
                  </a:extLst>
                </p:cNvPr>
                <p:cNvSpPr/>
                <p:nvPr/>
              </p:nvSpPr>
              <p:spPr>
                <a:xfrm>
                  <a:off x="8402017" y="2690397"/>
                  <a:ext cx="1290636" cy="76200"/>
                </a:xfrm>
                <a:custGeom>
                  <a:avLst/>
                  <a:gdLst>
                    <a:gd name="connsiteX0" fmla="*/ 0 w 1290637"/>
                    <a:gd name="connsiteY0" fmla="*/ 0 h 76200"/>
                    <a:gd name="connsiteX1" fmla="*/ 1000125 w 1290637"/>
                    <a:gd name="connsiteY1" fmla="*/ 0 h 76200"/>
                    <a:gd name="connsiteX2" fmla="*/ 1290637 w 1290637"/>
                    <a:gd name="connsiteY2" fmla="*/ 76200 h 76200"/>
                    <a:gd name="connsiteX3" fmla="*/ 235744 w 1290637"/>
                    <a:gd name="connsiteY3" fmla="*/ 76200 h 76200"/>
                    <a:gd name="connsiteX4" fmla="*/ 0 w 1290637"/>
                    <a:gd name="connsiteY4" fmla="*/ 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637" h="76200">
                      <a:moveTo>
                        <a:pt x="0" y="0"/>
                      </a:moveTo>
                      <a:lnTo>
                        <a:pt x="1000125" y="0"/>
                      </a:lnTo>
                      <a:lnTo>
                        <a:pt x="1290637" y="76200"/>
                      </a:lnTo>
                      <a:lnTo>
                        <a:pt x="235744" y="76200"/>
                      </a:lnTo>
                      <a:lnTo>
                        <a:pt x="0" y="0"/>
                      </a:lnTo>
                      <a:close/>
                    </a:path>
                  </a:pathLst>
                </a:custGeom>
                <a:gradFill flip="none" rotWithShape="1">
                  <a:gsLst>
                    <a:gs pos="20000">
                      <a:srgbClr val="3E9F4E"/>
                    </a:gs>
                    <a:gs pos="65000">
                      <a:srgbClr val="01E928"/>
                    </a:gs>
                    <a:gs pos="100000">
                      <a:srgbClr val="76FF9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B89A0187-ABA3-4109-A122-46B296AD1B2E}"/>
                    </a:ext>
                  </a:extLst>
                </p:cNvPr>
                <p:cNvSpPr/>
                <p:nvPr/>
              </p:nvSpPr>
              <p:spPr>
                <a:xfrm>
                  <a:off x="8394874" y="2688015"/>
                  <a:ext cx="242889" cy="371475"/>
                </a:xfrm>
                <a:custGeom>
                  <a:avLst/>
                  <a:gdLst>
                    <a:gd name="connsiteX0" fmla="*/ 0 w 238125"/>
                    <a:gd name="connsiteY0" fmla="*/ 0 h 373856"/>
                    <a:gd name="connsiteX1" fmla="*/ 0 w 238125"/>
                    <a:gd name="connsiteY1" fmla="*/ 278606 h 373856"/>
                    <a:gd name="connsiteX2" fmla="*/ 238125 w 238125"/>
                    <a:gd name="connsiteY2" fmla="*/ 373856 h 373856"/>
                    <a:gd name="connsiteX3" fmla="*/ 238125 w 238125"/>
                    <a:gd name="connsiteY3" fmla="*/ 80962 h 373856"/>
                    <a:gd name="connsiteX4" fmla="*/ 0 w 238125"/>
                    <a:gd name="connsiteY4" fmla="*/ 0 h 373856"/>
                    <a:gd name="connsiteX0" fmla="*/ 0 w 250032"/>
                    <a:gd name="connsiteY0" fmla="*/ 0 h 373856"/>
                    <a:gd name="connsiteX1" fmla="*/ 0 w 250032"/>
                    <a:gd name="connsiteY1" fmla="*/ 278606 h 373856"/>
                    <a:gd name="connsiteX2" fmla="*/ 238125 w 250032"/>
                    <a:gd name="connsiteY2" fmla="*/ 373856 h 373856"/>
                    <a:gd name="connsiteX3" fmla="*/ 250032 w 250032"/>
                    <a:gd name="connsiteY3" fmla="*/ 80962 h 373856"/>
                    <a:gd name="connsiteX4" fmla="*/ 0 w 250032"/>
                    <a:gd name="connsiteY4" fmla="*/ 0 h 373856"/>
                    <a:gd name="connsiteX0" fmla="*/ 0 w 250032"/>
                    <a:gd name="connsiteY0" fmla="*/ 0 h 364331"/>
                    <a:gd name="connsiteX1" fmla="*/ 0 w 250032"/>
                    <a:gd name="connsiteY1" fmla="*/ 278606 h 364331"/>
                    <a:gd name="connsiteX2" fmla="*/ 238125 w 250032"/>
                    <a:gd name="connsiteY2" fmla="*/ 364331 h 364331"/>
                    <a:gd name="connsiteX3" fmla="*/ 250032 w 250032"/>
                    <a:gd name="connsiteY3" fmla="*/ 80962 h 364331"/>
                    <a:gd name="connsiteX4" fmla="*/ 0 w 250032"/>
                    <a:gd name="connsiteY4" fmla="*/ 0 h 364331"/>
                    <a:gd name="connsiteX0" fmla="*/ 0 w 254794"/>
                    <a:gd name="connsiteY0" fmla="*/ 0 h 364331"/>
                    <a:gd name="connsiteX1" fmla="*/ 0 w 254794"/>
                    <a:gd name="connsiteY1" fmla="*/ 278606 h 364331"/>
                    <a:gd name="connsiteX2" fmla="*/ 238125 w 254794"/>
                    <a:gd name="connsiteY2" fmla="*/ 364331 h 364331"/>
                    <a:gd name="connsiteX3" fmla="*/ 254794 w 254794"/>
                    <a:gd name="connsiteY3" fmla="*/ 88106 h 364331"/>
                    <a:gd name="connsiteX4" fmla="*/ 0 w 254794"/>
                    <a:gd name="connsiteY4" fmla="*/ 0 h 364331"/>
                    <a:gd name="connsiteX0" fmla="*/ 0 w 245269"/>
                    <a:gd name="connsiteY0" fmla="*/ 0 h 364331"/>
                    <a:gd name="connsiteX1" fmla="*/ 0 w 245269"/>
                    <a:gd name="connsiteY1" fmla="*/ 278606 h 364331"/>
                    <a:gd name="connsiteX2" fmla="*/ 238125 w 245269"/>
                    <a:gd name="connsiteY2" fmla="*/ 364331 h 364331"/>
                    <a:gd name="connsiteX3" fmla="*/ 245269 w 245269"/>
                    <a:gd name="connsiteY3" fmla="*/ 80963 h 364331"/>
                    <a:gd name="connsiteX4" fmla="*/ 0 w 245269"/>
                    <a:gd name="connsiteY4" fmla="*/ 0 h 364331"/>
                    <a:gd name="connsiteX0" fmla="*/ 0 w 242888"/>
                    <a:gd name="connsiteY0" fmla="*/ 0 h 364331"/>
                    <a:gd name="connsiteX1" fmla="*/ 0 w 242888"/>
                    <a:gd name="connsiteY1" fmla="*/ 278606 h 364331"/>
                    <a:gd name="connsiteX2" fmla="*/ 238125 w 242888"/>
                    <a:gd name="connsiteY2" fmla="*/ 364331 h 364331"/>
                    <a:gd name="connsiteX3" fmla="*/ 242888 w 242888"/>
                    <a:gd name="connsiteY3" fmla="*/ 73819 h 364331"/>
                    <a:gd name="connsiteX4" fmla="*/ 0 w 242888"/>
                    <a:gd name="connsiteY4" fmla="*/ 0 h 364331"/>
                    <a:gd name="connsiteX0" fmla="*/ 0 w 242888"/>
                    <a:gd name="connsiteY0" fmla="*/ 0 h 371475"/>
                    <a:gd name="connsiteX1" fmla="*/ 0 w 242888"/>
                    <a:gd name="connsiteY1" fmla="*/ 278606 h 371475"/>
                    <a:gd name="connsiteX2" fmla="*/ 240507 w 242888"/>
                    <a:gd name="connsiteY2" fmla="*/ 371475 h 371475"/>
                    <a:gd name="connsiteX3" fmla="*/ 242888 w 242888"/>
                    <a:gd name="connsiteY3" fmla="*/ 73819 h 371475"/>
                    <a:gd name="connsiteX4" fmla="*/ 0 w 242888"/>
                    <a:gd name="connsiteY4" fmla="*/ 0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8" h="371475">
                      <a:moveTo>
                        <a:pt x="0" y="0"/>
                      </a:moveTo>
                      <a:lnTo>
                        <a:pt x="0" y="278606"/>
                      </a:lnTo>
                      <a:lnTo>
                        <a:pt x="240507" y="371475"/>
                      </a:lnTo>
                      <a:cubicBezTo>
                        <a:pt x="242095" y="274638"/>
                        <a:pt x="241300" y="170656"/>
                        <a:pt x="242888" y="73819"/>
                      </a:cubicBezTo>
                      <a:lnTo>
                        <a:pt x="0" y="0"/>
                      </a:lnTo>
                      <a:close/>
                    </a:path>
                  </a:pathLst>
                </a:custGeom>
                <a:solidFill>
                  <a:srgbClr val="01F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DF1E5D74-1744-4E68-B8F9-C64B4B6B7672}"/>
                  </a:ext>
                </a:extLst>
              </p:cNvPr>
              <p:cNvGrpSpPr/>
              <p:nvPr/>
            </p:nvGrpSpPr>
            <p:grpSpPr>
              <a:xfrm flipH="1">
                <a:off x="7570959" y="3682492"/>
                <a:ext cx="1463887" cy="2272847"/>
                <a:chOff x="4070387" y="3934263"/>
                <a:chExt cx="1463887" cy="2272847"/>
              </a:xfrm>
            </p:grpSpPr>
            <p:sp>
              <p:nvSpPr>
                <p:cNvPr id="55" name="Freeform: Shape 54">
                  <a:extLst>
                    <a:ext uri="{FF2B5EF4-FFF2-40B4-BE49-F238E27FC236}">
                      <a16:creationId xmlns:a16="http://schemas.microsoft.com/office/drawing/2014/main" id="{BFE0CE4B-EEE8-4B26-AB0F-F398EEDC5DBE}"/>
                    </a:ext>
                  </a:extLst>
                </p:cNvPr>
                <p:cNvSpPr>
                  <a:spLocks noChangeAspect="1"/>
                </p:cNvSpPr>
                <p:nvPr/>
              </p:nvSpPr>
              <p:spPr>
                <a:xfrm rot="3081242">
                  <a:off x="3719032" y="4391868"/>
                  <a:ext cx="2272847" cy="1357637"/>
                </a:xfrm>
                <a:custGeom>
                  <a:avLst/>
                  <a:gdLst>
                    <a:gd name="connsiteX0" fmla="*/ 0 w 2263991"/>
                    <a:gd name="connsiteY0" fmla="*/ 1377128 h 1627576"/>
                    <a:gd name="connsiteX1" fmla="*/ 678494 w 2263991"/>
                    <a:gd name="connsiteY1" fmla="*/ 17251 h 1627576"/>
                    <a:gd name="connsiteX2" fmla="*/ 683008 w 2263991"/>
                    <a:gd name="connsiteY2" fmla="*/ 16533 h 1627576"/>
                    <a:gd name="connsiteX3" fmla="*/ 948188 w 2263991"/>
                    <a:gd name="connsiteY3" fmla="*/ 0 h 1627576"/>
                    <a:gd name="connsiteX4" fmla="*/ 2263991 w 2263991"/>
                    <a:gd name="connsiteY4" fmla="*/ 813788 h 1627576"/>
                    <a:gd name="connsiteX5" fmla="*/ 948188 w 2263991"/>
                    <a:gd name="connsiteY5" fmla="*/ 1627576 h 1627576"/>
                    <a:gd name="connsiteX6" fmla="*/ 17775 w 2263991"/>
                    <a:gd name="connsiteY6" fmla="*/ 1389223 h 162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3991" h="1627576">
                      <a:moveTo>
                        <a:pt x="0" y="1377128"/>
                      </a:moveTo>
                      <a:lnTo>
                        <a:pt x="678494" y="17251"/>
                      </a:lnTo>
                      <a:lnTo>
                        <a:pt x="683008" y="16533"/>
                      </a:lnTo>
                      <a:cubicBezTo>
                        <a:pt x="768663" y="5693"/>
                        <a:pt x="857350" y="0"/>
                        <a:pt x="948188" y="0"/>
                      </a:cubicBezTo>
                      <a:cubicBezTo>
                        <a:pt x="1674886" y="0"/>
                        <a:pt x="2263991" y="364345"/>
                        <a:pt x="2263991" y="813788"/>
                      </a:cubicBezTo>
                      <a:cubicBezTo>
                        <a:pt x="2263991" y="1263231"/>
                        <a:pt x="1674886" y="1627576"/>
                        <a:pt x="948188" y="1627576"/>
                      </a:cubicBezTo>
                      <a:cubicBezTo>
                        <a:pt x="584839" y="1627576"/>
                        <a:pt x="255888" y="1536490"/>
                        <a:pt x="17775" y="1389223"/>
                      </a:cubicBezTo>
                      <a:close/>
                    </a:path>
                  </a:pathLst>
                </a:custGeom>
                <a:gradFill flip="none" rotWithShape="1">
                  <a:gsLst>
                    <a:gs pos="0">
                      <a:schemeClr val="tx1"/>
                    </a:gs>
                    <a:gs pos="54000">
                      <a:schemeClr val="bg1">
                        <a:lumMod val="50000"/>
                        <a:shade val="67500"/>
                        <a:satMod val="115000"/>
                        <a:alpha val="56000"/>
                      </a:schemeClr>
                    </a:gs>
                    <a:gs pos="38000">
                      <a:srgbClr val="575757">
                        <a:alpha val="78000"/>
                      </a:srgbClr>
                    </a:gs>
                    <a:gs pos="88000">
                      <a:srgbClr val="7B7B7B">
                        <a:alpha val="10000"/>
                      </a:srgbClr>
                    </a:gs>
                    <a:gs pos="75000">
                      <a:srgbClr val="767676">
                        <a:alpha val="34000"/>
                      </a:srgbClr>
                    </a:gs>
                    <a:gs pos="100000">
                      <a:schemeClr val="bg1">
                        <a:lumMod val="50000"/>
                        <a:shade val="100000"/>
                        <a:satMod val="115000"/>
                        <a:alpha val="0"/>
                      </a:schemeClr>
                    </a:gs>
                  </a:gsLst>
                  <a:lin ang="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18E600F-6942-4A39-B3B6-DDE5F099AFDF}"/>
                    </a:ext>
                  </a:extLst>
                </p:cNvPr>
                <p:cNvSpPr/>
                <p:nvPr/>
              </p:nvSpPr>
              <p:spPr>
                <a:xfrm>
                  <a:off x="4070472" y="4525303"/>
                  <a:ext cx="1056878" cy="293937"/>
                </a:xfrm>
                <a:prstGeom prst="rect">
                  <a:avLst/>
                </a:prstGeom>
                <a:solidFill>
                  <a:srgbClr val="FD0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5877F"/>
                      </a:solidFill>
                      <a:ea typeface="Lato Black" panose="020F0502020204030203" pitchFamily="34" charset="0"/>
                      <a:cs typeface="Lato Black" panose="020F0502020204030203" pitchFamily="34" charset="0"/>
                    </a:rPr>
                    <a:t>DEPLOY</a:t>
                  </a:r>
                </a:p>
              </p:txBody>
            </p:sp>
            <p:sp>
              <p:nvSpPr>
                <p:cNvPr id="57" name="Freeform: Shape 56">
                  <a:extLst>
                    <a:ext uri="{FF2B5EF4-FFF2-40B4-BE49-F238E27FC236}">
                      <a16:creationId xmlns:a16="http://schemas.microsoft.com/office/drawing/2014/main" id="{4ADF249B-2F7B-46C3-AA9E-C9412261023D}"/>
                    </a:ext>
                  </a:extLst>
                </p:cNvPr>
                <p:cNvSpPr/>
                <p:nvPr/>
              </p:nvSpPr>
              <p:spPr>
                <a:xfrm>
                  <a:off x="4070387" y="4308250"/>
                  <a:ext cx="1097757" cy="219075"/>
                </a:xfrm>
                <a:custGeom>
                  <a:avLst/>
                  <a:gdLst>
                    <a:gd name="connsiteX0" fmla="*/ 0 w 1097757"/>
                    <a:gd name="connsiteY0" fmla="*/ 216694 h 219075"/>
                    <a:gd name="connsiteX1" fmla="*/ 0 w 1097757"/>
                    <a:gd name="connsiteY1" fmla="*/ 216694 h 219075"/>
                    <a:gd name="connsiteX2" fmla="*/ 121444 w 1097757"/>
                    <a:gd name="connsiteY2" fmla="*/ 0 h 219075"/>
                    <a:gd name="connsiteX3" fmla="*/ 1097757 w 1097757"/>
                    <a:gd name="connsiteY3" fmla="*/ 0 h 219075"/>
                    <a:gd name="connsiteX4" fmla="*/ 1057275 w 1097757"/>
                    <a:gd name="connsiteY4" fmla="*/ 219075 h 219075"/>
                    <a:gd name="connsiteX5" fmla="*/ 0 w 1097757"/>
                    <a:gd name="connsiteY5" fmla="*/ 21669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757" h="219075">
                      <a:moveTo>
                        <a:pt x="0" y="216694"/>
                      </a:moveTo>
                      <a:lnTo>
                        <a:pt x="0" y="216694"/>
                      </a:lnTo>
                      <a:lnTo>
                        <a:pt x="121444" y="0"/>
                      </a:lnTo>
                      <a:lnTo>
                        <a:pt x="1097757" y="0"/>
                      </a:lnTo>
                      <a:lnTo>
                        <a:pt x="1057275" y="219075"/>
                      </a:lnTo>
                      <a:lnTo>
                        <a:pt x="0" y="216694"/>
                      </a:lnTo>
                      <a:close/>
                    </a:path>
                  </a:pathLst>
                </a:custGeom>
                <a:gradFill flip="none" rotWithShape="1">
                  <a:gsLst>
                    <a:gs pos="0">
                      <a:srgbClr val="D0006D"/>
                    </a:gs>
                    <a:gs pos="36000">
                      <a:srgbClr val="FF1A91"/>
                    </a:gs>
                    <a:gs pos="64000">
                      <a:srgbClr val="FF1A9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3126CF52-BE6A-4AD0-8CCA-173ED3B4A0BD}"/>
                    </a:ext>
                  </a:extLst>
                </p:cNvPr>
                <p:cNvSpPr/>
                <p:nvPr/>
              </p:nvSpPr>
              <p:spPr>
                <a:xfrm>
                  <a:off x="5123550" y="4301101"/>
                  <a:ext cx="44590" cy="517525"/>
                </a:xfrm>
                <a:custGeom>
                  <a:avLst/>
                  <a:gdLst>
                    <a:gd name="connsiteX0" fmla="*/ 38100 w 38100"/>
                    <a:gd name="connsiteY0" fmla="*/ 0 h 523875"/>
                    <a:gd name="connsiteX1" fmla="*/ 38100 w 38100"/>
                    <a:gd name="connsiteY1" fmla="*/ 254793 h 523875"/>
                    <a:gd name="connsiteX2" fmla="*/ 0 w 38100"/>
                    <a:gd name="connsiteY2" fmla="*/ 523875 h 523875"/>
                    <a:gd name="connsiteX3" fmla="*/ 0 w 38100"/>
                    <a:gd name="connsiteY3" fmla="*/ 228600 h 523875"/>
                    <a:gd name="connsiteX4" fmla="*/ 38100 w 38100"/>
                    <a:gd name="connsiteY4" fmla="*/ 0 h 523875"/>
                    <a:gd name="connsiteX0" fmla="*/ 41275 w 41275"/>
                    <a:gd name="connsiteY0" fmla="*/ 0 h 514350"/>
                    <a:gd name="connsiteX1" fmla="*/ 41275 w 41275"/>
                    <a:gd name="connsiteY1" fmla="*/ 254793 h 514350"/>
                    <a:gd name="connsiteX2" fmla="*/ 0 w 41275"/>
                    <a:gd name="connsiteY2" fmla="*/ 514350 h 514350"/>
                    <a:gd name="connsiteX3" fmla="*/ 3175 w 41275"/>
                    <a:gd name="connsiteY3" fmla="*/ 228600 h 514350"/>
                    <a:gd name="connsiteX4" fmla="*/ 41275 w 41275"/>
                    <a:gd name="connsiteY4" fmla="*/ 0 h 514350"/>
                    <a:gd name="connsiteX0" fmla="*/ 41580 w 41580"/>
                    <a:gd name="connsiteY0" fmla="*/ 0 h 514350"/>
                    <a:gd name="connsiteX1" fmla="*/ 41580 w 41580"/>
                    <a:gd name="connsiteY1" fmla="*/ 254793 h 514350"/>
                    <a:gd name="connsiteX2" fmla="*/ 305 w 41580"/>
                    <a:gd name="connsiteY2" fmla="*/ 514350 h 514350"/>
                    <a:gd name="connsiteX3" fmla="*/ 305 w 41580"/>
                    <a:gd name="connsiteY3" fmla="*/ 238125 h 514350"/>
                    <a:gd name="connsiteX4" fmla="*/ 41580 w 41580"/>
                    <a:gd name="connsiteY4" fmla="*/ 0 h 514350"/>
                    <a:gd name="connsiteX0" fmla="*/ 44590 w 44590"/>
                    <a:gd name="connsiteY0" fmla="*/ 0 h 514350"/>
                    <a:gd name="connsiteX1" fmla="*/ 44590 w 44590"/>
                    <a:gd name="connsiteY1" fmla="*/ 254793 h 514350"/>
                    <a:gd name="connsiteX2" fmla="*/ 3315 w 44590"/>
                    <a:gd name="connsiteY2" fmla="*/ 514350 h 514350"/>
                    <a:gd name="connsiteX3" fmla="*/ 140 w 44590"/>
                    <a:gd name="connsiteY3" fmla="*/ 234950 h 514350"/>
                    <a:gd name="connsiteX4" fmla="*/ 44590 w 44590"/>
                    <a:gd name="connsiteY4" fmla="*/ 0 h 514350"/>
                    <a:gd name="connsiteX0" fmla="*/ 44590 w 44590"/>
                    <a:gd name="connsiteY0" fmla="*/ 0 h 517525"/>
                    <a:gd name="connsiteX1" fmla="*/ 44590 w 44590"/>
                    <a:gd name="connsiteY1" fmla="*/ 254793 h 517525"/>
                    <a:gd name="connsiteX2" fmla="*/ 3315 w 44590"/>
                    <a:gd name="connsiteY2" fmla="*/ 517525 h 517525"/>
                    <a:gd name="connsiteX3" fmla="*/ 140 w 44590"/>
                    <a:gd name="connsiteY3" fmla="*/ 234950 h 517525"/>
                    <a:gd name="connsiteX4" fmla="*/ 44590 w 44590"/>
                    <a:gd name="connsiteY4" fmla="*/ 0 h 51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90" h="517525">
                      <a:moveTo>
                        <a:pt x="44590" y="0"/>
                      </a:moveTo>
                      <a:lnTo>
                        <a:pt x="44590" y="254793"/>
                      </a:lnTo>
                      <a:lnTo>
                        <a:pt x="3315" y="517525"/>
                      </a:lnTo>
                      <a:cubicBezTo>
                        <a:pt x="4373" y="422275"/>
                        <a:pt x="-918" y="330200"/>
                        <a:pt x="140" y="234950"/>
                      </a:cubicBezTo>
                      <a:lnTo>
                        <a:pt x="44590" y="0"/>
                      </a:lnTo>
                      <a:close/>
                    </a:path>
                  </a:pathLst>
                </a:custGeom>
                <a:solidFill>
                  <a:srgbClr val="FF2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F30352A-D293-471E-9C52-4FE754650B8B}"/>
                  </a:ext>
                </a:extLst>
              </p:cNvPr>
              <p:cNvGrpSpPr/>
              <p:nvPr/>
            </p:nvGrpSpPr>
            <p:grpSpPr>
              <a:xfrm flipH="1">
                <a:off x="8777337" y="4260468"/>
                <a:ext cx="1447108" cy="2063455"/>
                <a:chOff x="4161646" y="3978669"/>
                <a:chExt cx="1413743" cy="2026354"/>
              </a:xfrm>
            </p:grpSpPr>
            <p:sp>
              <p:nvSpPr>
                <p:cNvPr id="51" name="Freeform: Shape 50">
                  <a:extLst>
                    <a:ext uri="{FF2B5EF4-FFF2-40B4-BE49-F238E27FC236}">
                      <a16:creationId xmlns:a16="http://schemas.microsoft.com/office/drawing/2014/main" id="{6DECF75A-F437-47A0-8F8F-EB7DDD3E3D76}"/>
                    </a:ext>
                  </a:extLst>
                </p:cNvPr>
                <p:cNvSpPr>
                  <a:spLocks noChangeAspect="1"/>
                </p:cNvSpPr>
                <p:nvPr/>
              </p:nvSpPr>
              <p:spPr>
                <a:xfrm rot="3024158">
                  <a:off x="3963739" y="4393372"/>
                  <a:ext cx="2026354" cy="1196947"/>
                </a:xfrm>
                <a:custGeom>
                  <a:avLst/>
                  <a:gdLst>
                    <a:gd name="connsiteX0" fmla="*/ 0 w 2263991"/>
                    <a:gd name="connsiteY0" fmla="*/ 1377128 h 1627576"/>
                    <a:gd name="connsiteX1" fmla="*/ 678494 w 2263991"/>
                    <a:gd name="connsiteY1" fmla="*/ 17251 h 1627576"/>
                    <a:gd name="connsiteX2" fmla="*/ 683008 w 2263991"/>
                    <a:gd name="connsiteY2" fmla="*/ 16533 h 1627576"/>
                    <a:gd name="connsiteX3" fmla="*/ 948188 w 2263991"/>
                    <a:gd name="connsiteY3" fmla="*/ 0 h 1627576"/>
                    <a:gd name="connsiteX4" fmla="*/ 2263991 w 2263991"/>
                    <a:gd name="connsiteY4" fmla="*/ 813788 h 1627576"/>
                    <a:gd name="connsiteX5" fmla="*/ 948188 w 2263991"/>
                    <a:gd name="connsiteY5" fmla="*/ 1627576 h 1627576"/>
                    <a:gd name="connsiteX6" fmla="*/ 17775 w 2263991"/>
                    <a:gd name="connsiteY6" fmla="*/ 1389223 h 162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3991" h="1627576">
                      <a:moveTo>
                        <a:pt x="0" y="1377128"/>
                      </a:moveTo>
                      <a:lnTo>
                        <a:pt x="678494" y="17251"/>
                      </a:lnTo>
                      <a:lnTo>
                        <a:pt x="683008" y="16533"/>
                      </a:lnTo>
                      <a:cubicBezTo>
                        <a:pt x="768663" y="5693"/>
                        <a:pt x="857350" y="0"/>
                        <a:pt x="948188" y="0"/>
                      </a:cubicBezTo>
                      <a:cubicBezTo>
                        <a:pt x="1674886" y="0"/>
                        <a:pt x="2263991" y="364345"/>
                        <a:pt x="2263991" y="813788"/>
                      </a:cubicBezTo>
                      <a:cubicBezTo>
                        <a:pt x="2263991" y="1263231"/>
                        <a:pt x="1674886" y="1627576"/>
                        <a:pt x="948188" y="1627576"/>
                      </a:cubicBezTo>
                      <a:cubicBezTo>
                        <a:pt x="584839" y="1627576"/>
                        <a:pt x="255888" y="1536490"/>
                        <a:pt x="17775" y="1389223"/>
                      </a:cubicBezTo>
                      <a:close/>
                    </a:path>
                  </a:pathLst>
                </a:custGeom>
                <a:gradFill flip="none" rotWithShape="1">
                  <a:gsLst>
                    <a:gs pos="0">
                      <a:schemeClr val="tx1"/>
                    </a:gs>
                    <a:gs pos="54000">
                      <a:schemeClr val="bg1">
                        <a:lumMod val="50000"/>
                        <a:shade val="67500"/>
                        <a:satMod val="115000"/>
                        <a:alpha val="56000"/>
                      </a:schemeClr>
                    </a:gs>
                    <a:gs pos="38000">
                      <a:srgbClr val="575757">
                        <a:alpha val="78000"/>
                      </a:srgbClr>
                    </a:gs>
                    <a:gs pos="88000">
                      <a:srgbClr val="7B7B7B">
                        <a:alpha val="10000"/>
                      </a:srgbClr>
                    </a:gs>
                    <a:gs pos="75000">
                      <a:srgbClr val="767676">
                        <a:alpha val="34000"/>
                      </a:srgbClr>
                    </a:gs>
                    <a:gs pos="100000">
                      <a:schemeClr val="bg1">
                        <a:lumMod val="50000"/>
                        <a:shade val="100000"/>
                        <a:satMod val="115000"/>
                        <a:alpha val="0"/>
                      </a:schemeClr>
                    </a:gs>
                  </a:gsLst>
                  <a:lin ang="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0B366D27-A725-463A-BF2D-307F01E1BD52}"/>
                    </a:ext>
                  </a:extLst>
                </p:cNvPr>
                <p:cNvSpPr>
                  <a:spLocks noChangeAspect="1"/>
                </p:cNvSpPr>
                <p:nvPr/>
              </p:nvSpPr>
              <p:spPr>
                <a:xfrm>
                  <a:off x="4161646" y="4486637"/>
                  <a:ext cx="1035742" cy="288058"/>
                </a:xfrm>
                <a:prstGeom prst="rect">
                  <a:avLst/>
                </a:prstGeom>
                <a:solidFill>
                  <a:srgbClr val="C4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pc="-30" dirty="0">
                      <a:solidFill>
                        <a:srgbClr val="FF0000"/>
                      </a:solidFill>
                      <a:ea typeface="Lato Black" panose="020F0502020204030203" pitchFamily="34" charset="0"/>
                      <a:cs typeface="Lato Black" panose="020F0502020204030203" pitchFamily="34" charset="0"/>
                    </a:rPr>
                    <a:t>MAINTAIN</a:t>
                  </a:r>
                </a:p>
              </p:txBody>
            </p:sp>
            <p:sp>
              <p:nvSpPr>
                <p:cNvPr id="53" name="Freeform: Shape 52">
                  <a:extLst>
                    <a:ext uri="{FF2B5EF4-FFF2-40B4-BE49-F238E27FC236}">
                      <a16:creationId xmlns:a16="http://schemas.microsoft.com/office/drawing/2014/main" id="{69456E55-F778-4798-B602-75BF60734700}"/>
                    </a:ext>
                  </a:extLst>
                </p:cNvPr>
                <p:cNvSpPr>
                  <a:spLocks noChangeAspect="1"/>
                </p:cNvSpPr>
                <p:nvPr/>
              </p:nvSpPr>
              <p:spPr>
                <a:xfrm>
                  <a:off x="4162374" y="4269580"/>
                  <a:ext cx="1075802" cy="214693"/>
                </a:xfrm>
                <a:custGeom>
                  <a:avLst/>
                  <a:gdLst>
                    <a:gd name="connsiteX0" fmla="*/ 0 w 1097757"/>
                    <a:gd name="connsiteY0" fmla="*/ 216694 h 219075"/>
                    <a:gd name="connsiteX1" fmla="*/ 0 w 1097757"/>
                    <a:gd name="connsiteY1" fmla="*/ 216694 h 219075"/>
                    <a:gd name="connsiteX2" fmla="*/ 121444 w 1097757"/>
                    <a:gd name="connsiteY2" fmla="*/ 0 h 219075"/>
                    <a:gd name="connsiteX3" fmla="*/ 1097757 w 1097757"/>
                    <a:gd name="connsiteY3" fmla="*/ 0 h 219075"/>
                    <a:gd name="connsiteX4" fmla="*/ 1057275 w 1097757"/>
                    <a:gd name="connsiteY4" fmla="*/ 219075 h 219075"/>
                    <a:gd name="connsiteX5" fmla="*/ 0 w 1097757"/>
                    <a:gd name="connsiteY5" fmla="*/ 21669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757" h="219075">
                      <a:moveTo>
                        <a:pt x="0" y="216694"/>
                      </a:moveTo>
                      <a:lnTo>
                        <a:pt x="0" y="216694"/>
                      </a:lnTo>
                      <a:lnTo>
                        <a:pt x="121444" y="0"/>
                      </a:lnTo>
                      <a:lnTo>
                        <a:pt x="1097757" y="0"/>
                      </a:lnTo>
                      <a:lnTo>
                        <a:pt x="1057275" y="219075"/>
                      </a:lnTo>
                      <a:lnTo>
                        <a:pt x="0" y="216694"/>
                      </a:lnTo>
                      <a:close/>
                    </a:path>
                  </a:pathLst>
                </a:custGeom>
                <a:gradFill flip="none" rotWithShape="1">
                  <a:gsLst>
                    <a:gs pos="0">
                      <a:srgbClr val="A10023"/>
                    </a:gs>
                    <a:gs pos="23000">
                      <a:srgbClr val="C4002E"/>
                    </a:gs>
                    <a:gs pos="53000">
                      <a:srgbClr val="FE0E4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E0E4C"/>
                    </a:solidFill>
                  </a:endParaRPr>
                </a:p>
              </p:txBody>
            </p:sp>
            <p:sp>
              <p:nvSpPr>
                <p:cNvPr id="54" name="Freeform: Shape 53">
                  <a:extLst>
                    <a:ext uri="{FF2B5EF4-FFF2-40B4-BE49-F238E27FC236}">
                      <a16:creationId xmlns:a16="http://schemas.microsoft.com/office/drawing/2014/main" id="{7F920AA7-D422-4566-A7A5-45DB69023A42}"/>
                    </a:ext>
                  </a:extLst>
                </p:cNvPr>
                <p:cNvSpPr>
                  <a:spLocks noChangeAspect="1"/>
                </p:cNvSpPr>
                <p:nvPr/>
              </p:nvSpPr>
              <p:spPr>
                <a:xfrm>
                  <a:off x="5194478" y="4262438"/>
                  <a:ext cx="43698" cy="507175"/>
                </a:xfrm>
                <a:custGeom>
                  <a:avLst/>
                  <a:gdLst>
                    <a:gd name="connsiteX0" fmla="*/ 38100 w 38100"/>
                    <a:gd name="connsiteY0" fmla="*/ 0 h 523875"/>
                    <a:gd name="connsiteX1" fmla="*/ 38100 w 38100"/>
                    <a:gd name="connsiteY1" fmla="*/ 254793 h 523875"/>
                    <a:gd name="connsiteX2" fmla="*/ 0 w 38100"/>
                    <a:gd name="connsiteY2" fmla="*/ 523875 h 523875"/>
                    <a:gd name="connsiteX3" fmla="*/ 0 w 38100"/>
                    <a:gd name="connsiteY3" fmla="*/ 228600 h 523875"/>
                    <a:gd name="connsiteX4" fmla="*/ 38100 w 38100"/>
                    <a:gd name="connsiteY4" fmla="*/ 0 h 523875"/>
                    <a:gd name="connsiteX0" fmla="*/ 41275 w 41275"/>
                    <a:gd name="connsiteY0" fmla="*/ 0 h 514350"/>
                    <a:gd name="connsiteX1" fmla="*/ 41275 w 41275"/>
                    <a:gd name="connsiteY1" fmla="*/ 254793 h 514350"/>
                    <a:gd name="connsiteX2" fmla="*/ 0 w 41275"/>
                    <a:gd name="connsiteY2" fmla="*/ 514350 h 514350"/>
                    <a:gd name="connsiteX3" fmla="*/ 3175 w 41275"/>
                    <a:gd name="connsiteY3" fmla="*/ 228600 h 514350"/>
                    <a:gd name="connsiteX4" fmla="*/ 41275 w 41275"/>
                    <a:gd name="connsiteY4" fmla="*/ 0 h 514350"/>
                    <a:gd name="connsiteX0" fmla="*/ 41580 w 41580"/>
                    <a:gd name="connsiteY0" fmla="*/ 0 h 514350"/>
                    <a:gd name="connsiteX1" fmla="*/ 41580 w 41580"/>
                    <a:gd name="connsiteY1" fmla="*/ 254793 h 514350"/>
                    <a:gd name="connsiteX2" fmla="*/ 305 w 41580"/>
                    <a:gd name="connsiteY2" fmla="*/ 514350 h 514350"/>
                    <a:gd name="connsiteX3" fmla="*/ 305 w 41580"/>
                    <a:gd name="connsiteY3" fmla="*/ 238125 h 514350"/>
                    <a:gd name="connsiteX4" fmla="*/ 41580 w 41580"/>
                    <a:gd name="connsiteY4" fmla="*/ 0 h 514350"/>
                    <a:gd name="connsiteX0" fmla="*/ 44590 w 44590"/>
                    <a:gd name="connsiteY0" fmla="*/ 0 h 514350"/>
                    <a:gd name="connsiteX1" fmla="*/ 44590 w 44590"/>
                    <a:gd name="connsiteY1" fmla="*/ 254793 h 514350"/>
                    <a:gd name="connsiteX2" fmla="*/ 3315 w 44590"/>
                    <a:gd name="connsiteY2" fmla="*/ 514350 h 514350"/>
                    <a:gd name="connsiteX3" fmla="*/ 140 w 44590"/>
                    <a:gd name="connsiteY3" fmla="*/ 234950 h 514350"/>
                    <a:gd name="connsiteX4" fmla="*/ 44590 w 44590"/>
                    <a:gd name="connsiteY4" fmla="*/ 0 h 514350"/>
                    <a:gd name="connsiteX0" fmla="*/ 44590 w 44590"/>
                    <a:gd name="connsiteY0" fmla="*/ 0 h 517525"/>
                    <a:gd name="connsiteX1" fmla="*/ 44590 w 44590"/>
                    <a:gd name="connsiteY1" fmla="*/ 254793 h 517525"/>
                    <a:gd name="connsiteX2" fmla="*/ 3315 w 44590"/>
                    <a:gd name="connsiteY2" fmla="*/ 517525 h 517525"/>
                    <a:gd name="connsiteX3" fmla="*/ 140 w 44590"/>
                    <a:gd name="connsiteY3" fmla="*/ 234950 h 517525"/>
                    <a:gd name="connsiteX4" fmla="*/ 44590 w 44590"/>
                    <a:gd name="connsiteY4" fmla="*/ 0 h 51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90" h="517525">
                      <a:moveTo>
                        <a:pt x="44590" y="0"/>
                      </a:moveTo>
                      <a:lnTo>
                        <a:pt x="44590" y="254793"/>
                      </a:lnTo>
                      <a:lnTo>
                        <a:pt x="3315" y="517525"/>
                      </a:lnTo>
                      <a:cubicBezTo>
                        <a:pt x="4373" y="422275"/>
                        <a:pt x="-918" y="330200"/>
                        <a:pt x="140" y="234950"/>
                      </a:cubicBezTo>
                      <a:lnTo>
                        <a:pt x="44590" y="0"/>
                      </a:lnTo>
                      <a:close/>
                    </a:path>
                  </a:pathLst>
                </a:custGeom>
                <a:solidFill>
                  <a:srgbClr val="F60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3C4FCE9F-967E-4BDB-A5F9-7F2A674EA575}"/>
                  </a:ext>
                </a:extLst>
              </p:cNvPr>
              <p:cNvGrpSpPr/>
              <p:nvPr/>
            </p:nvGrpSpPr>
            <p:grpSpPr>
              <a:xfrm rot="205306">
                <a:off x="6250410" y="1559236"/>
                <a:ext cx="2348698" cy="2246553"/>
                <a:chOff x="7671579" y="-324699"/>
                <a:chExt cx="2348698" cy="2246553"/>
              </a:xfrm>
            </p:grpSpPr>
            <p:pic>
              <p:nvPicPr>
                <p:cNvPr id="49" name="Graphic 48" descr="Run">
                  <a:extLst>
                    <a:ext uri="{FF2B5EF4-FFF2-40B4-BE49-F238E27FC236}">
                      <a16:creationId xmlns:a16="http://schemas.microsoft.com/office/drawing/2014/main" id="{2C0E61ED-A376-4232-A896-6E46B94316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4869" y="-323554"/>
                  <a:ext cx="2245408" cy="2245408"/>
                </a:xfrm>
                <a:prstGeom prst="rect">
                  <a:avLst/>
                </a:prstGeom>
              </p:spPr>
            </p:pic>
            <p:pic>
              <p:nvPicPr>
                <p:cNvPr id="50" name="Graphic 49" descr="Run">
                  <a:extLst>
                    <a:ext uri="{FF2B5EF4-FFF2-40B4-BE49-F238E27FC236}">
                      <a16:creationId xmlns:a16="http://schemas.microsoft.com/office/drawing/2014/main" id="{E81CD84F-2744-460F-BE31-8533CAC70B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71579" y="-324699"/>
                  <a:ext cx="2245408" cy="2245408"/>
                </a:xfrm>
                <a:prstGeom prst="rect">
                  <a:avLst/>
                </a:prstGeom>
              </p:spPr>
            </p:pic>
          </p:grpSp>
          <p:grpSp>
            <p:nvGrpSpPr>
              <p:cNvPr id="39" name="Group 38">
                <a:extLst>
                  <a:ext uri="{FF2B5EF4-FFF2-40B4-BE49-F238E27FC236}">
                    <a16:creationId xmlns:a16="http://schemas.microsoft.com/office/drawing/2014/main" id="{E7FF38AB-A4B2-47D3-BF72-29A5F66AABBE}"/>
                  </a:ext>
                </a:extLst>
              </p:cNvPr>
              <p:cNvGrpSpPr/>
              <p:nvPr/>
            </p:nvGrpSpPr>
            <p:grpSpPr>
              <a:xfrm>
                <a:off x="4781605" y="1132273"/>
                <a:ext cx="2348644" cy="2246020"/>
                <a:chOff x="7731675" y="-327470"/>
                <a:chExt cx="2348644" cy="2246020"/>
              </a:xfrm>
            </p:grpSpPr>
            <p:pic>
              <p:nvPicPr>
                <p:cNvPr id="47" name="Graphic 46" descr="Run">
                  <a:extLst>
                    <a:ext uri="{FF2B5EF4-FFF2-40B4-BE49-F238E27FC236}">
                      <a16:creationId xmlns:a16="http://schemas.microsoft.com/office/drawing/2014/main" id="{36014C5C-D4CF-416F-9067-F1280E7345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4911" y="-327470"/>
                  <a:ext cx="2245408" cy="2245408"/>
                </a:xfrm>
                <a:prstGeom prst="rect">
                  <a:avLst/>
                </a:prstGeom>
              </p:spPr>
            </p:pic>
            <p:pic>
              <p:nvPicPr>
                <p:cNvPr id="48" name="Graphic 47" descr="Run">
                  <a:extLst>
                    <a:ext uri="{FF2B5EF4-FFF2-40B4-BE49-F238E27FC236}">
                      <a16:creationId xmlns:a16="http://schemas.microsoft.com/office/drawing/2014/main" id="{191BD4CF-8C6F-45F2-9B5F-A512DB1560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31675" y="-326858"/>
                  <a:ext cx="2245408" cy="2245408"/>
                </a:xfrm>
                <a:prstGeom prst="rect">
                  <a:avLst/>
                </a:prstGeom>
              </p:spPr>
            </p:pic>
          </p:grpSp>
          <p:sp>
            <p:nvSpPr>
              <p:cNvPr id="40" name="Oval 39">
                <a:extLst>
                  <a:ext uri="{FF2B5EF4-FFF2-40B4-BE49-F238E27FC236}">
                    <a16:creationId xmlns:a16="http://schemas.microsoft.com/office/drawing/2014/main" id="{916D77A0-6672-4F2C-9AA2-268CA4F6678B}"/>
                  </a:ext>
                </a:extLst>
              </p:cNvPr>
              <p:cNvSpPr/>
              <p:nvPr/>
            </p:nvSpPr>
            <p:spPr>
              <a:xfrm flipH="1">
                <a:off x="5887584" y="3224080"/>
                <a:ext cx="564342" cy="155233"/>
              </a:xfrm>
              <a:prstGeom prst="ellipse">
                <a:avLst/>
              </a:prstGeom>
              <a:solidFill>
                <a:schemeClr val="tx1">
                  <a:lumMod val="95000"/>
                  <a:lumOff val="5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3FCD509A-03B5-47B4-BD00-03DD452DC8CC}"/>
                  </a:ext>
                </a:extLst>
              </p:cNvPr>
              <p:cNvGrpSpPr/>
              <p:nvPr/>
            </p:nvGrpSpPr>
            <p:grpSpPr>
              <a:xfrm rot="229745" flipH="1" flipV="1">
                <a:off x="5482642" y="3629750"/>
                <a:ext cx="2348708" cy="2246768"/>
                <a:chOff x="7755353" y="-305404"/>
                <a:chExt cx="2348708" cy="2246768"/>
              </a:xfrm>
            </p:grpSpPr>
            <p:pic>
              <p:nvPicPr>
                <p:cNvPr id="45" name="Graphic 44" descr="Run">
                  <a:extLst>
                    <a:ext uri="{FF2B5EF4-FFF2-40B4-BE49-F238E27FC236}">
                      <a16:creationId xmlns:a16="http://schemas.microsoft.com/office/drawing/2014/main" id="{4BCC021D-C32F-4004-A706-44CD568AD4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072163">
                  <a:off x="7858653" y="-304044"/>
                  <a:ext cx="2245408" cy="2245408"/>
                </a:xfrm>
                <a:prstGeom prst="rect">
                  <a:avLst/>
                </a:prstGeom>
              </p:spPr>
            </p:pic>
            <p:pic>
              <p:nvPicPr>
                <p:cNvPr id="46" name="Graphic 45" descr="Run">
                  <a:extLst>
                    <a:ext uri="{FF2B5EF4-FFF2-40B4-BE49-F238E27FC236}">
                      <a16:creationId xmlns:a16="http://schemas.microsoft.com/office/drawing/2014/main" id="{669CEE45-43CF-4495-B533-C104035F91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072163">
                  <a:off x="7755353" y="-305404"/>
                  <a:ext cx="2245408" cy="2245408"/>
                </a:xfrm>
                <a:prstGeom prst="rect">
                  <a:avLst/>
                </a:prstGeom>
              </p:spPr>
            </p:pic>
          </p:grpSp>
          <p:grpSp>
            <p:nvGrpSpPr>
              <p:cNvPr id="42" name="Group 41">
                <a:extLst>
                  <a:ext uri="{FF2B5EF4-FFF2-40B4-BE49-F238E27FC236}">
                    <a16:creationId xmlns:a16="http://schemas.microsoft.com/office/drawing/2014/main" id="{FFF622D0-63DC-495B-A73C-C928BF982475}"/>
                  </a:ext>
                </a:extLst>
              </p:cNvPr>
              <p:cNvGrpSpPr/>
              <p:nvPr/>
            </p:nvGrpSpPr>
            <p:grpSpPr>
              <a:xfrm rot="225288" flipH="1" flipV="1">
                <a:off x="4002942" y="3149868"/>
                <a:ext cx="2348709" cy="2246726"/>
                <a:chOff x="7771527" y="-266762"/>
                <a:chExt cx="2348709" cy="2246726"/>
              </a:xfrm>
            </p:grpSpPr>
            <p:pic>
              <p:nvPicPr>
                <p:cNvPr id="43" name="Graphic 42" descr="Run">
                  <a:extLst>
                    <a:ext uri="{FF2B5EF4-FFF2-40B4-BE49-F238E27FC236}">
                      <a16:creationId xmlns:a16="http://schemas.microsoft.com/office/drawing/2014/main" id="{377FF351-437A-4D61-B290-00F4ADCB36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131307">
                  <a:off x="7874828" y="-265444"/>
                  <a:ext cx="2245408" cy="2245408"/>
                </a:xfrm>
                <a:prstGeom prst="rect">
                  <a:avLst/>
                </a:prstGeom>
              </p:spPr>
            </p:pic>
            <p:pic>
              <p:nvPicPr>
                <p:cNvPr id="44" name="Graphic 43" descr="Run">
                  <a:extLst>
                    <a:ext uri="{FF2B5EF4-FFF2-40B4-BE49-F238E27FC236}">
                      <a16:creationId xmlns:a16="http://schemas.microsoft.com/office/drawing/2014/main" id="{ED55822C-9243-4319-BDDB-485D15162D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131307">
                  <a:off x="7771527" y="-266762"/>
                  <a:ext cx="2245408" cy="2245408"/>
                </a:xfrm>
                <a:prstGeom prst="rect">
                  <a:avLst/>
                </a:prstGeom>
              </p:spPr>
            </p:pic>
          </p:grpSp>
        </p:grpSp>
        <p:pic>
          <p:nvPicPr>
            <p:cNvPr id="5" name="Graphic 4" descr="Line arrow Clockwise curve">
              <a:extLst>
                <a:ext uri="{FF2B5EF4-FFF2-40B4-BE49-F238E27FC236}">
                  <a16:creationId xmlns:a16="http://schemas.microsoft.com/office/drawing/2014/main" id="{B3F345CE-8D13-4DB6-87AB-B6BEA713E2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03874">
              <a:off x="4726864" y="3713320"/>
              <a:ext cx="583936" cy="537523"/>
            </a:xfrm>
            <a:prstGeom prst="rect">
              <a:avLst/>
            </a:prstGeom>
          </p:spPr>
        </p:pic>
        <p:pic>
          <p:nvPicPr>
            <p:cNvPr id="97" name="Graphic 96" descr="Line arrow Clockwise curve">
              <a:extLst>
                <a:ext uri="{FF2B5EF4-FFF2-40B4-BE49-F238E27FC236}">
                  <a16:creationId xmlns:a16="http://schemas.microsoft.com/office/drawing/2014/main" id="{A15B47F6-D5C2-45C7-A32C-BC09B0893F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0803874">
              <a:off x="5853937" y="4113707"/>
              <a:ext cx="543210" cy="537523"/>
            </a:xfrm>
            <a:prstGeom prst="rect">
              <a:avLst/>
            </a:prstGeom>
          </p:spPr>
        </p:pic>
      </p:grpSp>
      <p:sp>
        <p:nvSpPr>
          <p:cNvPr id="100" name="Text Placeholder 19">
            <a:extLst>
              <a:ext uri="{FF2B5EF4-FFF2-40B4-BE49-F238E27FC236}">
                <a16:creationId xmlns:a16="http://schemas.microsoft.com/office/drawing/2014/main" id="{F848B7BE-449E-45FF-9622-A4CECFD56F2D}"/>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latin typeface="Tahoma"/>
              </a:rPr>
              <a:t>WATERFALL  METHODOLOGY</a:t>
            </a:r>
            <a:endParaRPr kumimoji="0" lang="en-US" sz="2600" i="0" u="none" strike="noStrike" kern="1200" cap="none" spc="0" normalizeH="0" baseline="0" noProof="0" dirty="0">
              <a:ln>
                <a:noFill/>
              </a:ln>
              <a:solidFill>
                <a:schemeClr val="bg1"/>
              </a:solidFill>
              <a:effectLst/>
              <a:uLnTx/>
              <a:uFillTx/>
              <a:latin typeface="Tahoma"/>
              <a:ea typeface="+mn-ea"/>
              <a:cs typeface="+mn-cs"/>
            </a:endParaRP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88" name="Text Placeholder 19">
            <a:extLst>
              <a:ext uri="{FF2B5EF4-FFF2-40B4-BE49-F238E27FC236}">
                <a16:creationId xmlns:a16="http://schemas.microsoft.com/office/drawing/2014/main" id="{F4352F7E-2163-4DC2-805F-E7E68336D918}"/>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600" dirty="0">
                <a:solidFill>
                  <a:srgbClr val="F7931E"/>
                </a:solidFill>
                <a:latin typeface="Tahoma"/>
              </a:rPr>
              <a:t>3</a:t>
            </a:r>
            <a:endParaRPr kumimoji="0" lang="en-US" sz="1600" b="0" i="0" u="none" strike="noStrike" kern="1200" cap="none" spc="0" normalizeH="0" baseline="0" noProof="0" dirty="0">
              <a:ln>
                <a:noFill/>
              </a:ln>
              <a:solidFill>
                <a:srgbClr val="F7931E"/>
              </a:solidFill>
              <a:effectLst/>
              <a:uLnTx/>
              <a:uFillTx/>
              <a:latin typeface="Tahoma"/>
              <a:ea typeface="+mn-ea"/>
              <a:cs typeface="+mn-cs"/>
            </a:endParaRPr>
          </a:p>
        </p:txBody>
      </p:sp>
    </p:spTree>
    <p:extLst>
      <p:ext uri="{BB962C8B-B14F-4D97-AF65-F5344CB8AC3E}">
        <p14:creationId xmlns:p14="http://schemas.microsoft.com/office/powerpoint/2010/main" val="395677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19">
            <a:extLst>
              <a:ext uri="{FF2B5EF4-FFF2-40B4-BE49-F238E27FC236}">
                <a16:creationId xmlns:a16="http://schemas.microsoft.com/office/drawing/2014/main" id="{4D978C46-143D-4FE9-8AF9-2904935892DE}"/>
              </a:ext>
            </a:extLst>
          </p:cNvPr>
          <p:cNvSpPr txBox="1">
            <a:spLocks noChangeAspect="1"/>
          </p:cNvSpPr>
          <p:nvPr/>
        </p:nvSpPr>
        <p:spPr>
          <a:xfrm>
            <a:off x="7802150" y="2017949"/>
            <a:ext cx="4265306" cy="417582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3075" b="0" i="0" u="none" strike="noStrike" kern="1200" cap="none" spc="0" normalizeH="0" baseline="0" noProof="0" dirty="0">
                <a:ln>
                  <a:noFill/>
                </a:ln>
                <a:solidFill>
                  <a:srgbClr val="F7931E"/>
                </a:solidFill>
                <a:effectLst/>
                <a:uLnTx/>
                <a:uFillTx/>
                <a:latin typeface="Tahoma"/>
                <a:ea typeface="+mn-ea"/>
                <a:cs typeface="+mn-cs"/>
              </a:rPr>
              <a:t> </a:t>
            </a:r>
            <a:r>
              <a:rPr kumimoji="0" lang="en-US" sz="2800" b="0" i="0" u="none" strike="noStrike" kern="1200" cap="none" spc="0" normalizeH="0" baseline="0" noProof="0" dirty="0">
                <a:ln>
                  <a:noFill/>
                </a:ln>
                <a:solidFill>
                  <a:srgbClr val="F7931E"/>
                </a:solidFill>
                <a:effectLst/>
                <a:uLnTx/>
                <a:uFillTx/>
                <a:latin typeface="Tahoma"/>
                <a:ea typeface="+mn-ea"/>
                <a:cs typeface="+mn-cs"/>
              </a:rPr>
              <a:t>CONS</a:t>
            </a:r>
          </a:p>
        </p:txBody>
      </p:sp>
      <p:sp>
        <p:nvSpPr>
          <p:cNvPr id="61" name="Text Placeholder 19">
            <a:extLst>
              <a:ext uri="{FF2B5EF4-FFF2-40B4-BE49-F238E27FC236}">
                <a16:creationId xmlns:a16="http://schemas.microsoft.com/office/drawing/2014/main" id="{0A3E287C-D928-443C-8BF0-309AD9BD98A4}"/>
              </a:ext>
            </a:extLst>
          </p:cNvPr>
          <p:cNvSpPr txBox="1">
            <a:spLocks/>
          </p:cNvSpPr>
          <p:nvPr/>
        </p:nvSpPr>
        <p:spPr>
          <a:xfrm>
            <a:off x="7802150" y="2625035"/>
            <a:ext cx="4265306" cy="3566318"/>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It is likely that some items set for delivery will not be completed within the allotted timeframe.</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Product delivery can be fragmented rather than a whole unit.</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Budgets and timelines cannot be established with accuracy. </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Projects can become ever-lasting without a defined end date.</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Requires extra discipline when members are geographically distributed. </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More time and commitment is required.</a:t>
            </a:r>
          </a:p>
        </p:txBody>
      </p:sp>
      <p:sp>
        <p:nvSpPr>
          <p:cNvPr id="58" name="Text Placeholder 19">
            <a:extLst>
              <a:ext uri="{FF2B5EF4-FFF2-40B4-BE49-F238E27FC236}">
                <a16:creationId xmlns:a16="http://schemas.microsoft.com/office/drawing/2014/main" id="{781BD6AA-9D1A-4B07-A387-BE9BF782C8B2}"/>
              </a:ext>
            </a:extLst>
          </p:cNvPr>
          <p:cNvSpPr txBox="1">
            <a:spLocks/>
          </p:cNvSpPr>
          <p:nvPr/>
        </p:nvSpPr>
        <p:spPr>
          <a:xfrm>
            <a:off x="125000" y="2017950"/>
            <a:ext cx="4265306" cy="4263288"/>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800" dirty="0">
                <a:solidFill>
                  <a:srgbClr val="F7931E"/>
                </a:solidFill>
                <a:latin typeface="Tahoma"/>
              </a:rPr>
              <a:t>PROS</a:t>
            </a:r>
            <a:endParaRPr kumimoji="0" lang="en-US" sz="2800" b="0" i="0" u="none" strike="noStrike" kern="1200" cap="none" spc="0" normalizeH="0" baseline="0" noProof="0" dirty="0">
              <a:ln>
                <a:noFill/>
              </a:ln>
              <a:solidFill>
                <a:srgbClr val="F7931E"/>
              </a:solidFill>
              <a:effectLst/>
              <a:uLnTx/>
              <a:uFillTx/>
              <a:latin typeface="Tahoma"/>
              <a:ea typeface="+mn-ea"/>
              <a:cs typeface="+mn-cs"/>
            </a:endParaRPr>
          </a:p>
        </p:txBody>
      </p:sp>
      <p:sp>
        <p:nvSpPr>
          <p:cNvPr id="59" name="Text Placeholder 19">
            <a:extLst>
              <a:ext uri="{FF2B5EF4-FFF2-40B4-BE49-F238E27FC236}">
                <a16:creationId xmlns:a16="http://schemas.microsoft.com/office/drawing/2014/main" id="{30865F07-4D9D-4055-B67B-D4EB23A87D2B}"/>
              </a:ext>
            </a:extLst>
          </p:cNvPr>
          <p:cNvSpPr txBox="1">
            <a:spLocks/>
          </p:cNvSpPr>
          <p:nvPr/>
        </p:nvSpPr>
        <p:spPr>
          <a:xfrm>
            <a:off x="125000" y="2640666"/>
            <a:ext cx="4265306" cy="3566318"/>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Relies on a very high level of customer involvement; development is often more user-focused. Customer sees value sooners with frequent deployments</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Receive and provide immediate feedback; adapt to change and respond faster.</a:t>
            </a:r>
            <a:r>
              <a:rPr lang="en-US" dirty="0"/>
              <a:t> </a:t>
            </a:r>
            <a:endParaRPr lang="en-US" sz="1500" dirty="0">
              <a:solidFill>
                <a:srgbClr val="15C2FF"/>
              </a:solidFill>
              <a:latin typeface="Arial" panose="020B0604020202020204" pitchFamily="34" charset="0"/>
              <a:cs typeface="Arial" panose="020B0604020202020204" pitchFamily="34" charset="0"/>
            </a:endParaRP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Detect and fix issues and defects faster.</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Sprint planning creates a predictable delivery of an incremental product update; predictable costs and predictable development schedules for each Sprint.</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Light documentation</a:t>
            </a:r>
          </a:p>
          <a:p>
            <a:pPr marL="285750" indent="-18288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p:txBody>
      </p:sp>
      <p:grpSp>
        <p:nvGrpSpPr>
          <p:cNvPr id="67" name="Group 66">
            <a:extLst>
              <a:ext uri="{FF2B5EF4-FFF2-40B4-BE49-F238E27FC236}">
                <a16:creationId xmlns:a16="http://schemas.microsoft.com/office/drawing/2014/main" id="{6FDA9895-E133-4EE1-9625-5BC3EAA49ED0}"/>
              </a:ext>
            </a:extLst>
          </p:cNvPr>
          <p:cNvGrpSpPr/>
          <p:nvPr/>
        </p:nvGrpSpPr>
        <p:grpSpPr>
          <a:xfrm>
            <a:off x="1212776" y="2017950"/>
            <a:ext cx="519457" cy="519620"/>
            <a:chOff x="1188923" y="1774112"/>
            <a:chExt cx="519457" cy="519620"/>
          </a:xfrm>
        </p:grpSpPr>
        <p:sp>
          <p:nvSpPr>
            <p:cNvPr id="63" name="Freeform: Shape 62">
              <a:extLst>
                <a:ext uri="{FF2B5EF4-FFF2-40B4-BE49-F238E27FC236}">
                  <a16:creationId xmlns:a16="http://schemas.microsoft.com/office/drawing/2014/main" id="{24D546E8-C2B6-447F-A18C-C60FA68C849A}"/>
                </a:ext>
              </a:extLst>
            </p:cNvPr>
            <p:cNvSpPr/>
            <p:nvPr/>
          </p:nvSpPr>
          <p:spPr>
            <a:xfrm>
              <a:off x="1188923"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6" name="Plus Sign 65">
              <a:extLst>
                <a:ext uri="{FF2B5EF4-FFF2-40B4-BE49-F238E27FC236}">
                  <a16:creationId xmlns:a16="http://schemas.microsoft.com/office/drawing/2014/main" id="{272B319E-75F4-4B9F-8C49-558939660AD8}"/>
                </a:ext>
              </a:extLst>
            </p:cNvPr>
            <p:cNvSpPr/>
            <p:nvPr/>
          </p:nvSpPr>
          <p:spPr>
            <a:xfrm>
              <a:off x="1396003" y="1851067"/>
              <a:ext cx="241200" cy="241200"/>
            </a:xfrm>
            <a:prstGeom prst="mathPl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62AA685D-43BD-4EF5-BE32-126F09CA517A}"/>
              </a:ext>
            </a:extLst>
          </p:cNvPr>
          <p:cNvGrpSpPr/>
          <p:nvPr/>
        </p:nvGrpSpPr>
        <p:grpSpPr>
          <a:xfrm>
            <a:off x="8976701" y="2017950"/>
            <a:ext cx="519457" cy="519620"/>
            <a:chOff x="8937817" y="1774112"/>
            <a:chExt cx="519457" cy="519620"/>
          </a:xfrm>
        </p:grpSpPr>
        <p:sp>
          <p:nvSpPr>
            <p:cNvPr id="73" name="Freeform: Shape 72">
              <a:extLst>
                <a:ext uri="{FF2B5EF4-FFF2-40B4-BE49-F238E27FC236}">
                  <a16:creationId xmlns:a16="http://schemas.microsoft.com/office/drawing/2014/main" id="{AA1A77EB-6FD5-4A55-8567-F8FE317EE030}"/>
                </a:ext>
              </a:extLst>
            </p:cNvPr>
            <p:cNvSpPr/>
            <p:nvPr/>
          </p:nvSpPr>
          <p:spPr>
            <a:xfrm>
              <a:off x="8937817"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8" name="Minus Sign 67">
              <a:extLst>
                <a:ext uri="{FF2B5EF4-FFF2-40B4-BE49-F238E27FC236}">
                  <a16:creationId xmlns:a16="http://schemas.microsoft.com/office/drawing/2014/main" id="{6C579F57-C4C4-49E7-90E0-A5B68E81E56E}"/>
                </a:ext>
              </a:extLst>
            </p:cNvPr>
            <p:cNvSpPr/>
            <p:nvPr/>
          </p:nvSpPr>
          <p:spPr>
            <a:xfrm>
              <a:off x="9137176" y="1824410"/>
              <a:ext cx="246508" cy="294514"/>
            </a:xfrm>
            <a:prstGeom prst="mathMin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092522"/>
            <a:ext cx="11942049" cy="78910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kumimoji="0" lang="en-US" sz="2100" b="0" i="0" u="none" strike="noStrike" kern="1200" cap="none" spc="0" normalizeH="0" baseline="0" noProof="0" dirty="0">
                <a:ln>
                  <a:noFill/>
                </a:ln>
                <a:solidFill>
                  <a:srgbClr val="F7931E"/>
                </a:solidFill>
                <a:effectLst/>
                <a:uLnTx/>
                <a:uFillTx/>
                <a:latin typeface="Tahoma"/>
                <a:ea typeface="+mn-ea"/>
                <a:cs typeface="+mn-cs"/>
              </a:rPr>
              <a:t>SUMMARY: </a:t>
            </a:r>
            <a:r>
              <a:rPr lang="en-US" sz="1600" dirty="0">
                <a:solidFill>
                  <a:srgbClr val="15C2FF"/>
                </a:solidFill>
                <a:latin typeface="Arial" panose="020B0604020202020204" pitchFamily="34" charset="0"/>
                <a:cs typeface="Arial" panose="020B0604020202020204" pitchFamily="34" charset="0"/>
              </a:rPr>
              <a:t>Agile is an iterative approach to development. It emphasizes the rapid delivery of an application in complete functional components. Agile is not an absolute set of steps to follow. It has several frameworks, all of which include a process for continuous improvement. </a:t>
            </a: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100" name="Text Placeholder 19">
            <a:extLst>
              <a:ext uri="{FF2B5EF4-FFF2-40B4-BE49-F238E27FC236}">
                <a16:creationId xmlns:a16="http://schemas.microsoft.com/office/drawing/2014/main" id="{F848B7BE-449E-45FF-9622-A4CECFD56F2D}"/>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latin typeface="Tahoma"/>
              </a:rPr>
              <a:t>AGILE  METHODOLOGY</a:t>
            </a:r>
            <a:endParaRPr kumimoji="0" lang="en-US" sz="2600" i="0" u="none" strike="noStrike" kern="1200" cap="none" spc="0" normalizeH="0" baseline="0" noProof="0" dirty="0">
              <a:ln>
                <a:noFill/>
              </a:ln>
              <a:solidFill>
                <a:schemeClr val="bg1"/>
              </a:solidFill>
              <a:effectLst/>
              <a:uLnTx/>
              <a:uFillTx/>
              <a:latin typeface="Tahoma"/>
              <a:ea typeface="+mn-ea"/>
              <a:cs typeface="+mn-cs"/>
            </a:endParaRP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pic>
        <p:nvPicPr>
          <p:cNvPr id="2" name="Picture 1">
            <a:extLst>
              <a:ext uri="{FF2B5EF4-FFF2-40B4-BE49-F238E27FC236}">
                <a16:creationId xmlns:a16="http://schemas.microsoft.com/office/drawing/2014/main" id="{B55B49F9-8F39-43EC-9600-C0509C322082}"/>
              </a:ext>
            </a:extLst>
          </p:cNvPr>
          <p:cNvPicPr>
            <a:picLocks noChangeAspect="1"/>
          </p:cNvPicPr>
          <p:nvPr/>
        </p:nvPicPr>
        <p:blipFill rotWithShape="1">
          <a:blip r:embed="rId2"/>
          <a:srcRect l="16315" t="9759" r="8492"/>
          <a:stretch/>
        </p:blipFill>
        <p:spPr>
          <a:xfrm>
            <a:off x="4389851" y="2336104"/>
            <a:ext cx="3411845" cy="3695673"/>
          </a:xfrm>
          <a:prstGeom prst="rect">
            <a:avLst/>
          </a:prstGeom>
        </p:spPr>
      </p:pic>
      <p:sp>
        <p:nvSpPr>
          <p:cNvPr id="22" name="Text Placeholder 19">
            <a:extLst>
              <a:ext uri="{FF2B5EF4-FFF2-40B4-BE49-F238E27FC236}">
                <a16:creationId xmlns:a16="http://schemas.microsoft.com/office/drawing/2014/main" id="{867F69D3-490B-48C7-BF42-65FF4E3EDE7A}"/>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7931E"/>
                </a:solidFill>
                <a:effectLst/>
                <a:uLnTx/>
                <a:uFillTx/>
                <a:latin typeface="Tahoma"/>
                <a:ea typeface="+mn-ea"/>
                <a:cs typeface="+mn-cs"/>
              </a:rPr>
              <a:t>4</a:t>
            </a:r>
          </a:p>
        </p:txBody>
      </p:sp>
      <p:sp>
        <p:nvSpPr>
          <p:cNvPr id="24" name="Text Placeholder 19">
            <a:extLst>
              <a:ext uri="{FF2B5EF4-FFF2-40B4-BE49-F238E27FC236}">
                <a16:creationId xmlns:a16="http://schemas.microsoft.com/office/drawing/2014/main" id="{805DBA51-50C8-4CBD-B686-E60A71792FAC}"/>
              </a:ext>
            </a:extLst>
          </p:cNvPr>
          <p:cNvSpPr txBox="1">
            <a:spLocks/>
          </p:cNvSpPr>
          <p:nvPr/>
        </p:nvSpPr>
        <p:spPr>
          <a:xfrm>
            <a:off x="125407" y="6281241"/>
            <a:ext cx="11533193"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2200" dirty="0">
                <a:solidFill>
                  <a:srgbClr val="F7931E"/>
                </a:solidFill>
                <a:latin typeface="Tahoma"/>
              </a:rPr>
              <a:t>ROLES:</a:t>
            </a:r>
            <a:r>
              <a:rPr kumimoji="0" lang="en-US" sz="2400" b="0" i="0" u="none" strike="noStrike" kern="1200" cap="none" spc="0" normalizeH="0" baseline="0" noProof="0" dirty="0">
                <a:ln>
                  <a:noFill/>
                </a:ln>
                <a:solidFill>
                  <a:srgbClr val="F7931E"/>
                </a:solidFill>
                <a:effectLst/>
                <a:uLnTx/>
                <a:uFillTx/>
                <a:latin typeface="Tahoma"/>
                <a:ea typeface="+mn-ea"/>
                <a:cs typeface="+mn-cs"/>
              </a:rPr>
              <a:t> </a:t>
            </a:r>
            <a:r>
              <a:rPr kumimoji="0" lang="en-US" sz="16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rPr>
              <a:t>Product Owner </a:t>
            </a:r>
            <a:r>
              <a:rPr lang="en-US" sz="1600" dirty="0">
                <a:solidFill>
                  <a:srgbClr val="15C2FF"/>
                </a:solidFill>
                <a:latin typeface="Arial" panose="020B0604020202020204" pitchFamily="34" charset="0"/>
                <a:cs typeface="Arial" panose="020B0604020202020204" pitchFamily="34" charset="0"/>
                <a:sym typeface="Wingdings" panose="05000000000000000000" pitchFamily="2" charset="2"/>
              </a:rPr>
              <a:t></a:t>
            </a:r>
            <a:r>
              <a:rPr kumimoji="0" lang="en-US" sz="16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rPr>
              <a:t> </a:t>
            </a:r>
            <a:r>
              <a:rPr lang="en-US" sz="1600" dirty="0">
                <a:solidFill>
                  <a:srgbClr val="15C2FF"/>
                </a:solidFill>
                <a:latin typeface="Arial" panose="020B0604020202020204" pitchFamily="34" charset="0"/>
                <a:cs typeface="Arial" panose="020B0604020202020204" pitchFamily="34" charset="0"/>
              </a:rPr>
              <a:t>Scrum Master </a:t>
            </a:r>
            <a:r>
              <a:rPr lang="en-US" sz="1600" dirty="0">
                <a:solidFill>
                  <a:srgbClr val="15C2FF"/>
                </a:solidFill>
                <a:latin typeface="Arial" panose="020B0604020202020204" pitchFamily="34" charset="0"/>
                <a:cs typeface="Arial" panose="020B0604020202020204" pitchFamily="34" charset="0"/>
                <a:sym typeface="Wingdings" panose="05000000000000000000" pitchFamily="2" charset="2"/>
              </a:rPr>
              <a:t></a:t>
            </a:r>
            <a:r>
              <a:rPr lang="en-US" sz="1600" dirty="0">
                <a:solidFill>
                  <a:srgbClr val="15C2FF"/>
                </a:solidFill>
                <a:latin typeface="Arial" panose="020B0604020202020204" pitchFamily="34" charset="0"/>
                <a:cs typeface="Arial" panose="020B0604020202020204" pitchFamily="34" charset="0"/>
              </a:rPr>
              <a:t> </a:t>
            </a:r>
            <a:r>
              <a:rPr kumimoji="0" lang="en-US" sz="16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rPr>
              <a:t>Development Team</a:t>
            </a:r>
            <a:r>
              <a:rPr lang="en-US" sz="1600" dirty="0">
                <a:solidFill>
                  <a:srgbClr val="15C2FF"/>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48958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19">
            <a:extLst>
              <a:ext uri="{FF2B5EF4-FFF2-40B4-BE49-F238E27FC236}">
                <a16:creationId xmlns:a16="http://schemas.microsoft.com/office/drawing/2014/main" id="{4D978C46-143D-4FE9-8AF9-2904935892DE}"/>
              </a:ext>
            </a:extLst>
          </p:cNvPr>
          <p:cNvSpPr txBox="1">
            <a:spLocks noChangeAspect="1"/>
          </p:cNvSpPr>
          <p:nvPr/>
        </p:nvSpPr>
        <p:spPr>
          <a:xfrm>
            <a:off x="7802150" y="2017949"/>
            <a:ext cx="4265306" cy="417582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3075" b="0" i="0" u="none" strike="noStrike" kern="1200" cap="none" spc="0" normalizeH="0" baseline="0" noProof="0" dirty="0">
                <a:ln>
                  <a:noFill/>
                </a:ln>
                <a:solidFill>
                  <a:srgbClr val="F7931E"/>
                </a:solidFill>
                <a:effectLst/>
                <a:uLnTx/>
                <a:uFillTx/>
                <a:latin typeface="Tahoma"/>
                <a:ea typeface="+mn-ea"/>
                <a:cs typeface="+mn-cs"/>
              </a:rPr>
              <a:t> </a:t>
            </a:r>
            <a:r>
              <a:rPr kumimoji="0" lang="en-US" sz="2800" b="0" i="0" u="none" strike="noStrike" kern="1200" cap="none" spc="0" normalizeH="0" baseline="0" noProof="0" dirty="0">
                <a:ln>
                  <a:noFill/>
                </a:ln>
                <a:solidFill>
                  <a:srgbClr val="F7931E"/>
                </a:solidFill>
                <a:effectLst/>
                <a:uLnTx/>
                <a:uFillTx/>
                <a:latin typeface="Tahoma"/>
                <a:ea typeface="+mn-ea"/>
                <a:cs typeface="+mn-cs"/>
              </a:rPr>
              <a:t>CONS</a:t>
            </a:r>
          </a:p>
        </p:txBody>
      </p:sp>
      <p:sp>
        <p:nvSpPr>
          <p:cNvPr id="61" name="Text Placeholder 19">
            <a:extLst>
              <a:ext uri="{FF2B5EF4-FFF2-40B4-BE49-F238E27FC236}">
                <a16:creationId xmlns:a16="http://schemas.microsoft.com/office/drawing/2014/main" id="{0A3E287C-D928-443C-8BF0-309AD9BD98A4}"/>
              </a:ext>
            </a:extLst>
          </p:cNvPr>
          <p:cNvSpPr txBox="1">
            <a:spLocks/>
          </p:cNvSpPr>
          <p:nvPr/>
        </p:nvSpPr>
        <p:spPr>
          <a:xfrm>
            <a:off x="7802150" y="2518908"/>
            <a:ext cx="4265306" cy="3672445"/>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No clear image of the end product.</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The end result might be a whole lot different from what was planned initially.</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Must be a very high team commitment. Due to the changing environment, a team must be able to react swiftly and adopt new technologies if needed.</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Don’t have a specific time and cost estimates.</a:t>
            </a:r>
          </a:p>
          <a:p>
            <a:pPr marL="285750" indent="-28575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p:txBody>
      </p:sp>
      <p:sp>
        <p:nvSpPr>
          <p:cNvPr id="58" name="Text Placeholder 19">
            <a:extLst>
              <a:ext uri="{FF2B5EF4-FFF2-40B4-BE49-F238E27FC236}">
                <a16:creationId xmlns:a16="http://schemas.microsoft.com/office/drawing/2014/main" id="{781BD6AA-9D1A-4B07-A387-BE9BF782C8B2}"/>
              </a:ext>
            </a:extLst>
          </p:cNvPr>
          <p:cNvSpPr txBox="1">
            <a:spLocks/>
          </p:cNvSpPr>
          <p:nvPr/>
        </p:nvSpPr>
        <p:spPr>
          <a:xfrm>
            <a:off x="125000" y="2017950"/>
            <a:ext cx="4265306" cy="417340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800" dirty="0">
                <a:solidFill>
                  <a:srgbClr val="F7931E"/>
                </a:solidFill>
                <a:latin typeface="Tahoma"/>
              </a:rPr>
              <a:t>PROS</a:t>
            </a:r>
            <a:endParaRPr kumimoji="0" lang="en-US" sz="2800" b="0" i="0" u="none" strike="noStrike" kern="1200" cap="none" spc="0" normalizeH="0" baseline="0" noProof="0" dirty="0">
              <a:ln>
                <a:noFill/>
              </a:ln>
              <a:solidFill>
                <a:srgbClr val="F7931E"/>
              </a:solidFill>
              <a:effectLst/>
              <a:uLnTx/>
              <a:uFillTx/>
              <a:latin typeface="Tahoma"/>
              <a:ea typeface="+mn-ea"/>
              <a:cs typeface="+mn-cs"/>
            </a:endParaRPr>
          </a:p>
        </p:txBody>
      </p:sp>
      <p:sp>
        <p:nvSpPr>
          <p:cNvPr id="59" name="Text Placeholder 19">
            <a:extLst>
              <a:ext uri="{FF2B5EF4-FFF2-40B4-BE49-F238E27FC236}">
                <a16:creationId xmlns:a16="http://schemas.microsoft.com/office/drawing/2014/main" id="{30865F07-4D9D-4055-B67B-D4EB23A87D2B}"/>
              </a:ext>
            </a:extLst>
          </p:cNvPr>
          <p:cNvSpPr txBox="1">
            <a:spLocks/>
          </p:cNvSpPr>
          <p:nvPr/>
        </p:nvSpPr>
        <p:spPr>
          <a:xfrm>
            <a:off x="125000" y="2614525"/>
            <a:ext cx="4265306" cy="3592460"/>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Scrum is the more structured framework of </a:t>
            </a:r>
            <a:br>
              <a:rPr lang="en-US" sz="1500" dirty="0">
                <a:solidFill>
                  <a:srgbClr val="15C2FF"/>
                </a:solidFill>
                <a:latin typeface="Arial" panose="020B0604020202020204" pitchFamily="34" charset="0"/>
                <a:cs typeface="Arial" panose="020B0604020202020204" pitchFamily="34" charset="0"/>
              </a:rPr>
            </a:br>
            <a:r>
              <a:rPr lang="en-US" sz="1500" dirty="0">
                <a:solidFill>
                  <a:srgbClr val="15C2FF"/>
                </a:solidFill>
                <a:latin typeface="Arial" panose="020B0604020202020204" pitchFamily="34" charset="0"/>
                <a:cs typeface="Arial" panose="020B0604020202020204" pitchFamily="34" charset="0"/>
              </a:rPr>
              <a:t>agile.</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Designed to organize and coordinate development teams to delivery quality, market-ready solutions, both quickly and efficiently. </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Sprints enable predictability by ensuring inspection and adaptation of progress toward a Sprint Goal in at least four weeks.</a:t>
            </a:r>
          </a:p>
          <a:p>
            <a:pPr marL="285750" indent="-182880" fontAlgn="base">
              <a:buFont typeface="Arial" panose="020B0604020202020204" pitchFamily="34" charset="0"/>
              <a:buChar char="•"/>
            </a:pPr>
            <a:endParaRPr lang="en-US" sz="1500" dirty="0">
              <a:solidFill>
                <a:srgbClr val="15C2FF"/>
              </a:solidFill>
              <a:latin typeface="Arial" panose="020B0604020202020204" pitchFamily="34" charset="0"/>
              <a:cs typeface="Arial" panose="020B0604020202020204" pitchFamily="34" charset="0"/>
            </a:endParaRPr>
          </a:p>
        </p:txBody>
      </p:sp>
      <p:grpSp>
        <p:nvGrpSpPr>
          <p:cNvPr id="67" name="Group 66">
            <a:extLst>
              <a:ext uri="{FF2B5EF4-FFF2-40B4-BE49-F238E27FC236}">
                <a16:creationId xmlns:a16="http://schemas.microsoft.com/office/drawing/2014/main" id="{6FDA9895-E133-4EE1-9625-5BC3EAA49ED0}"/>
              </a:ext>
            </a:extLst>
          </p:cNvPr>
          <p:cNvGrpSpPr/>
          <p:nvPr/>
        </p:nvGrpSpPr>
        <p:grpSpPr>
          <a:xfrm>
            <a:off x="1212776" y="2017950"/>
            <a:ext cx="519457" cy="519620"/>
            <a:chOff x="1188923" y="1774112"/>
            <a:chExt cx="519457" cy="519620"/>
          </a:xfrm>
        </p:grpSpPr>
        <p:sp>
          <p:nvSpPr>
            <p:cNvPr id="63" name="Freeform: Shape 62">
              <a:extLst>
                <a:ext uri="{FF2B5EF4-FFF2-40B4-BE49-F238E27FC236}">
                  <a16:creationId xmlns:a16="http://schemas.microsoft.com/office/drawing/2014/main" id="{24D546E8-C2B6-447F-A18C-C60FA68C849A}"/>
                </a:ext>
              </a:extLst>
            </p:cNvPr>
            <p:cNvSpPr/>
            <p:nvPr/>
          </p:nvSpPr>
          <p:spPr>
            <a:xfrm>
              <a:off x="1188923"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6" name="Plus Sign 65">
              <a:extLst>
                <a:ext uri="{FF2B5EF4-FFF2-40B4-BE49-F238E27FC236}">
                  <a16:creationId xmlns:a16="http://schemas.microsoft.com/office/drawing/2014/main" id="{272B319E-75F4-4B9F-8C49-558939660AD8}"/>
                </a:ext>
              </a:extLst>
            </p:cNvPr>
            <p:cNvSpPr/>
            <p:nvPr/>
          </p:nvSpPr>
          <p:spPr>
            <a:xfrm>
              <a:off x="1396003" y="1851067"/>
              <a:ext cx="241200" cy="241200"/>
            </a:xfrm>
            <a:prstGeom prst="mathPl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62AA685D-43BD-4EF5-BE32-126F09CA517A}"/>
              </a:ext>
            </a:extLst>
          </p:cNvPr>
          <p:cNvGrpSpPr/>
          <p:nvPr/>
        </p:nvGrpSpPr>
        <p:grpSpPr>
          <a:xfrm>
            <a:off x="8976701" y="2017950"/>
            <a:ext cx="519457" cy="519620"/>
            <a:chOff x="8937817" y="1774112"/>
            <a:chExt cx="519457" cy="519620"/>
          </a:xfrm>
        </p:grpSpPr>
        <p:sp>
          <p:nvSpPr>
            <p:cNvPr id="73" name="Freeform: Shape 72">
              <a:extLst>
                <a:ext uri="{FF2B5EF4-FFF2-40B4-BE49-F238E27FC236}">
                  <a16:creationId xmlns:a16="http://schemas.microsoft.com/office/drawing/2014/main" id="{AA1A77EB-6FD5-4A55-8567-F8FE317EE030}"/>
                </a:ext>
              </a:extLst>
            </p:cNvPr>
            <p:cNvSpPr/>
            <p:nvPr/>
          </p:nvSpPr>
          <p:spPr>
            <a:xfrm>
              <a:off x="8937817"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8" name="Minus Sign 67">
              <a:extLst>
                <a:ext uri="{FF2B5EF4-FFF2-40B4-BE49-F238E27FC236}">
                  <a16:creationId xmlns:a16="http://schemas.microsoft.com/office/drawing/2014/main" id="{6C579F57-C4C4-49E7-90E0-A5B68E81E56E}"/>
                </a:ext>
              </a:extLst>
            </p:cNvPr>
            <p:cNvSpPr/>
            <p:nvPr/>
          </p:nvSpPr>
          <p:spPr>
            <a:xfrm>
              <a:off x="9137176" y="1824410"/>
              <a:ext cx="246508" cy="294514"/>
            </a:xfrm>
            <a:prstGeom prst="mathMin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093127"/>
            <a:ext cx="11942049" cy="763106"/>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kumimoji="0" lang="en-US" sz="2200" b="0" i="0" u="none" strike="noStrike" kern="1200" cap="none" spc="0" normalizeH="0" baseline="0" noProof="0" dirty="0">
                <a:ln>
                  <a:noFill/>
                </a:ln>
                <a:solidFill>
                  <a:srgbClr val="F7931E"/>
                </a:solidFill>
                <a:effectLst/>
                <a:uLnTx/>
                <a:uFillTx/>
                <a:latin typeface="Tahoma"/>
                <a:ea typeface="+mn-ea"/>
                <a:cs typeface="+mn-cs"/>
              </a:rPr>
              <a:t>SUMMARY: </a:t>
            </a:r>
            <a:r>
              <a:rPr lang="en-US" sz="1600" dirty="0">
                <a:solidFill>
                  <a:srgbClr val="15C2FF"/>
                </a:solidFill>
                <a:latin typeface="Arial" panose="020B0604020202020204" pitchFamily="34" charset="0"/>
                <a:cs typeface="Arial" panose="020B0604020202020204" pitchFamily="34" charset="0"/>
              </a:rPr>
              <a:t>Scrum focuses on planning, committing, and delivering work using time-boxed development phases called Sprints. Optimized for software delivery. Pushes software teams hard. Requires significant Project Management overhead.</a:t>
            </a: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6" name="Text Placeholder 19">
            <a:extLst>
              <a:ext uri="{FF2B5EF4-FFF2-40B4-BE49-F238E27FC236}">
                <a16:creationId xmlns:a16="http://schemas.microsoft.com/office/drawing/2014/main" id="{2CF8E057-8504-4851-BAED-93A773A991DE}"/>
              </a:ext>
            </a:extLst>
          </p:cNvPr>
          <p:cNvSpPr txBox="1">
            <a:spLocks/>
          </p:cNvSpPr>
          <p:nvPr/>
        </p:nvSpPr>
        <p:spPr>
          <a:xfrm>
            <a:off x="125407" y="6281241"/>
            <a:ext cx="11533193"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2200" dirty="0">
                <a:solidFill>
                  <a:srgbClr val="F7931E"/>
                </a:solidFill>
                <a:latin typeface="Tahoma"/>
              </a:rPr>
              <a:t>ROLES:</a:t>
            </a:r>
            <a:r>
              <a:rPr kumimoji="0" lang="en-US" sz="2400" b="0" i="0" u="none" strike="noStrike" kern="1200" cap="none" spc="0" normalizeH="0" baseline="0" noProof="0" dirty="0">
                <a:ln>
                  <a:noFill/>
                </a:ln>
                <a:solidFill>
                  <a:srgbClr val="F7931E"/>
                </a:solidFill>
                <a:effectLst/>
                <a:uLnTx/>
                <a:uFillTx/>
                <a:latin typeface="Tahoma"/>
                <a:ea typeface="+mn-ea"/>
                <a:cs typeface="+mn-cs"/>
              </a:rPr>
              <a:t> </a:t>
            </a:r>
            <a:r>
              <a:rPr kumimoji="0" lang="en-US" sz="16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rPr>
              <a:t>Scrum Master</a:t>
            </a:r>
            <a:r>
              <a:rPr lang="en-US" sz="1600" dirty="0">
                <a:solidFill>
                  <a:srgbClr val="15C2FF"/>
                </a:solidFill>
                <a:latin typeface="Arial" panose="020B0604020202020204" pitchFamily="34" charset="0"/>
                <a:cs typeface="Arial" panose="020B0604020202020204" pitchFamily="34" charset="0"/>
              </a:rPr>
              <a:t> </a:t>
            </a:r>
            <a:r>
              <a:rPr lang="en-US" sz="1200" dirty="0">
                <a:solidFill>
                  <a:srgbClr val="15C2FF"/>
                </a:solidFill>
                <a:latin typeface="Arial" panose="020B0604020202020204" pitchFamily="34" charset="0"/>
                <a:cs typeface="Arial" panose="020B0604020202020204" pitchFamily="34" charset="0"/>
              </a:rPr>
              <a:t>(Champion of the Method) </a:t>
            </a:r>
            <a:r>
              <a:rPr lang="en-US" sz="1600" dirty="0">
                <a:solidFill>
                  <a:srgbClr val="15C2FF"/>
                </a:solidFill>
                <a:latin typeface="Arial" panose="020B0604020202020204" pitchFamily="34" charset="0"/>
                <a:cs typeface="Arial" panose="020B0604020202020204" pitchFamily="34" charset="0"/>
                <a:sym typeface="Wingdings" panose="05000000000000000000" pitchFamily="2" charset="2"/>
              </a:rPr>
              <a:t> </a:t>
            </a:r>
            <a:r>
              <a:rPr kumimoji="0" lang="en-US" sz="16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rPr>
              <a:t>Product Owner </a:t>
            </a:r>
            <a:r>
              <a:rPr kumimoji="0" lang="en-US" sz="12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rPr>
              <a:t>(Voice of the Product) </a:t>
            </a:r>
            <a:r>
              <a:rPr lang="en-US" sz="1600" dirty="0">
                <a:solidFill>
                  <a:srgbClr val="15C2FF"/>
                </a:solidFill>
                <a:latin typeface="Arial" panose="020B0604020202020204" pitchFamily="34" charset="0"/>
                <a:cs typeface="Arial" panose="020B0604020202020204" pitchFamily="34" charset="0"/>
                <a:sym typeface="Wingdings" panose="05000000000000000000" pitchFamily="2" charset="2"/>
              </a:rPr>
              <a:t></a:t>
            </a:r>
            <a:r>
              <a:rPr kumimoji="0" lang="en-US" sz="1600" b="0" i="0" u="none" strike="noStrike" kern="1200" cap="none" spc="0" normalizeH="0" baseline="0" noProof="0" dirty="0">
                <a:ln>
                  <a:noFill/>
                </a:ln>
                <a:solidFill>
                  <a:srgbClr val="15C2FF"/>
                </a:solidFill>
                <a:effectLst/>
                <a:uLnTx/>
                <a:uFillTx/>
                <a:latin typeface="Arial" panose="020B0604020202020204" pitchFamily="34" charset="0"/>
                <a:ea typeface="+mn-ea"/>
                <a:cs typeface="Arial" panose="020B0604020202020204" pitchFamily="34" charset="0"/>
              </a:rPr>
              <a:t>  Scrum Team </a:t>
            </a:r>
            <a:r>
              <a:rPr lang="en-US" sz="1200" dirty="0">
                <a:solidFill>
                  <a:srgbClr val="15C2FF"/>
                </a:solidFill>
                <a:latin typeface="Arial" panose="020B0604020202020204" pitchFamily="34" charset="0"/>
                <a:cs typeface="Arial" panose="020B0604020202020204" pitchFamily="34" charset="0"/>
              </a:rPr>
              <a:t>(Getting the Work Done)</a:t>
            </a:r>
            <a:r>
              <a:rPr lang="en-US" sz="1600" dirty="0">
                <a:solidFill>
                  <a:srgbClr val="15C2FF"/>
                </a:solidFill>
                <a:latin typeface="Arial" panose="020B0604020202020204" pitchFamily="34" charset="0"/>
                <a:cs typeface="Arial" panose="020B0604020202020204" pitchFamily="34" charset="0"/>
              </a:rPr>
              <a:t> </a:t>
            </a:r>
          </a:p>
        </p:txBody>
      </p:sp>
      <p:sp>
        <p:nvSpPr>
          <p:cNvPr id="100" name="Text Placeholder 19">
            <a:extLst>
              <a:ext uri="{FF2B5EF4-FFF2-40B4-BE49-F238E27FC236}">
                <a16:creationId xmlns:a16="http://schemas.microsoft.com/office/drawing/2014/main" id="{F848B7BE-449E-45FF-9622-A4CECFD56F2D}"/>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latin typeface="Tahoma"/>
              </a:rPr>
              <a:t>AGILE-SCRUM  METHODOLOGY</a:t>
            </a:r>
            <a:endParaRPr kumimoji="0" lang="en-US" sz="2600" i="0" u="none" strike="noStrike" kern="1200" cap="none" spc="0" normalizeH="0" baseline="0" noProof="0" dirty="0">
              <a:ln>
                <a:noFill/>
              </a:ln>
              <a:solidFill>
                <a:schemeClr val="bg1"/>
              </a:solidFill>
              <a:effectLst/>
              <a:uLnTx/>
              <a:uFillTx/>
              <a:latin typeface="Tahoma"/>
              <a:ea typeface="+mn-ea"/>
              <a:cs typeface="+mn-cs"/>
            </a:endParaRP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21" name="Text Placeholder 19">
            <a:extLst>
              <a:ext uri="{FF2B5EF4-FFF2-40B4-BE49-F238E27FC236}">
                <a16:creationId xmlns:a16="http://schemas.microsoft.com/office/drawing/2014/main" id="{FC588B89-3C94-45A8-9063-1668467E30CB}"/>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7931E"/>
                </a:solidFill>
                <a:effectLst/>
                <a:uLnTx/>
                <a:uFillTx/>
                <a:latin typeface="Tahoma"/>
                <a:ea typeface="+mn-ea"/>
                <a:cs typeface="+mn-cs"/>
              </a:rPr>
              <a:t>5</a:t>
            </a:r>
          </a:p>
        </p:txBody>
      </p:sp>
      <p:pic>
        <p:nvPicPr>
          <p:cNvPr id="4100" name="Picture 4">
            <a:extLst>
              <a:ext uri="{FF2B5EF4-FFF2-40B4-BE49-F238E27FC236}">
                <a16:creationId xmlns:a16="http://schemas.microsoft.com/office/drawing/2014/main" id="{79F597A5-60FB-473F-A644-B42B666F57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86" r="9693"/>
          <a:stretch/>
        </p:blipFill>
        <p:spPr bwMode="auto">
          <a:xfrm>
            <a:off x="4287318" y="1930484"/>
            <a:ext cx="3707568" cy="408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19">
            <a:extLst>
              <a:ext uri="{FF2B5EF4-FFF2-40B4-BE49-F238E27FC236}">
                <a16:creationId xmlns:a16="http://schemas.microsoft.com/office/drawing/2014/main" id="{4D978C46-143D-4FE9-8AF9-2904935892DE}"/>
              </a:ext>
            </a:extLst>
          </p:cNvPr>
          <p:cNvSpPr txBox="1">
            <a:spLocks noChangeAspect="1"/>
          </p:cNvSpPr>
          <p:nvPr/>
        </p:nvSpPr>
        <p:spPr>
          <a:xfrm>
            <a:off x="7802150" y="2017949"/>
            <a:ext cx="4265306" cy="417582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3075" b="0" i="0" u="none" strike="noStrike" kern="1200" cap="none" spc="0" normalizeH="0" baseline="0" noProof="0" dirty="0">
                <a:ln>
                  <a:noFill/>
                </a:ln>
                <a:solidFill>
                  <a:srgbClr val="F7931E"/>
                </a:solidFill>
                <a:effectLst/>
                <a:uLnTx/>
                <a:uFillTx/>
                <a:latin typeface="Tahoma"/>
                <a:ea typeface="+mn-ea"/>
                <a:cs typeface="+mn-cs"/>
              </a:rPr>
              <a:t> </a:t>
            </a:r>
            <a:r>
              <a:rPr kumimoji="0" lang="en-US" sz="2800" b="0" i="0" u="none" strike="noStrike" kern="1200" cap="none" spc="0" normalizeH="0" baseline="0" noProof="0" dirty="0">
                <a:ln>
                  <a:noFill/>
                </a:ln>
                <a:solidFill>
                  <a:srgbClr val="F7931E"/>
                </a:solidFill>
                <a:effectLst/>
                <a:uLnTx/>
                <a:uFillTx/>
                <a:latin typeface="Tahoma"/>
                <a:ea typeface="+mn-ea"/>
                <a:cs typeface="+mn-cs"/>
              </a:rPr>
              <a:t>CONS</a:t>
            </a:r>
          </a:p>
        </p:txBody>
      </p:sp>
      <p:sp>
        <p:nvSpPr>
          <p:cNvPr id="61" name="Text Placeholder 19">
            <a:extLst>
              <a:ext uri="{FF2B5EF4-FFF2-40B4-BE49-F238E27FC236}">
                <a16:creationId xmlns:a16="http://schemas.microsoft.com/office/drawing/2014/main" id="{0A3E287C-D928-443C-8BF0-309AD9BD98A4}"/>
              </a:ext>
            </a:extLst>
          </p:cNvPr>
          <p:cNvSpPr txBox="1">
            <a:spLocks/>
          </p:cNvSpPr>
          <p:nvPr/>
        </p:nvSpPr>
        <p:spPr>
          <a:xfrm>
            <a:off x="7802150" y="2587868"/>
            <a:ext cx="4265306" cy="3603485"/>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fontAlgn="base">
              <a:buFont typeface="Arial" panose="020B0604020202020204" pitchFamily="34" charset="0"/>
              <a:buChar char="•"/>
            </a:pPr>
            <a:r>
              <a:rPr lang="en-US" sz="1400" dirty="0">
                <a:solidFill>
                  <a:srgbClr val="15C2FF"/>
                </a:solidFill>
                <a:latin typeface="Arial" panose="020B0604020202020204" pitchFamily="34" charset="0"/>
                <a:cs typeface="Arial" panose="020B0604020202020204" pitchFamily="34" charset="0"/>
              </a:rPr>
              <a:t>Less effective in shared-resource situations.</a:t>
            </a:r>
          </a:p>
          <a:p>
            <a:pPr marL="285750" indent="-285750" fontAlgn="base">
              <a:buFont typeface="Arial" panose="020B0604020202020204" pitchFamily="34" charset="0"/>
              <a:buChar char="•"/>
            </a:pPr>
            <a:r>
              <a:rPr lang="en-US" sz="1400" dirty="0">
                <a:solidFill>
                  <a:srgbClr val="15C2FF"/>
                </a:solidFill>
                <a:latin typeface="Arial" panose="020B0604020202020204" pitchFamily="34" charset="0"/>
                <a:cs typeface="Arial" panose="020B0604020202020204" pitchFamily="34" charset="0"/>
              </a:rPr>
              <a:t>May cause poor productivity.</a:t>
            </a:r>
          </a:p>
          <a:p>
            <a:pPr marL="285750" indent="-285750" fontAlgn="base">
              <a:buFont typeface="Arial" panose="020B0604020202020204" pitchFamily="34" charset="0"/>
              <a:buChar char="•"/>
            </a:pPr>
            <a:r>
              <a:rPr lang="en-US" sz="1400" dirty="0">
                <a:solidFill>
                  <a:srgbClr val="15C2FF"/>
                </a:solidFill>
                <a:latin typeface="Arial" panose="020B0604020202020204" pitchFamily="34" charset="0"/>
                <a:cs typeface="Arial" panose="020B0604020202020204" pitchFamily="34" charset="0"/>
              </a:rPr>
              <a:t>Easier to misuse process.</a:t>
            </a:r>
          </a:p>
          <a:p>
            <a:pPr marL="285750" indent="-285750" fontAlgn="base">
              <a:buFont typeface="Arial" panose="020B0604020202020204" pitchFamily="34" charset="0"/>
              <a:buChar char="•"/>
            </a:pPr>
            <a:r>
              <a:rPr lang="en-US" sz="1400" dirty="0">
                <a:solidFill>
                  <a:srgbClr val="15C2FF"/>
                </a:solidFill>
                <a:latin typeface="Arial" panose="020B0604020202020204" pitchFamily="34" charset="0"/>
                <a:cs typeface="Arial" panose="020B0604020202020204" pitchFamily="34" charset="0"/>
              </a:rPr>
              <a:t>Harder to plan out and project large release initiatives</a:t>
            </a:r>
          </a:p>
          <a:p>
            <a:pPr marL="285750" indent="-285750" fontAlgn="base">
              <a:buFont typeface="Arial" panose="020B0604020202020204" pitchFamily="34" charset="0"/>
              <a:buChar char="•"/>
            </a:pPr>
            <a:r>
              <a:rPr lang="en-US" sz="1400" dirty="0">
                <a:solidFill>
                  <a:srgbClr val="15C2FF"/>
                </a:solidFill>
                <a:latin typeface="Arial" panose="020B0604020202020204" pitchFamily="34" charset="0"/>
                <a:cs typeface="Arial" panose="020B0604020202020204" pitchFamily="34" charset="0"/>
              </a:rPr>
              <a:t>Can be difficult to manage different priorities.</a:t>
            </a:r>
          </a:p>
          <a:p>
            <a:pPr marL="285750" indent="-285750" fontAlgn="base">
              <a:buFont typeface="Arial" panose="020B0604020202020204" pitchFamily="34" charset="0"/>
              <a:buChar char="•"/>
            </a:pPr>
            <a:endParaRPr lang="en-US" sz="1300" dirty="0">
              <a:solidFill>
                <a:srgbClr val="15C2FF"/>
              </a:solidFill>
              <a:latin typeface="Arial" panose="020B0604020202020204" pitchFamily="34" charset="0"/>
              <a:cs typeface="Arial" panose="020B0604020202020204" pitchFamily="34" charset="0"/>
            </a:endParaRPr>
          </a:p>
        </p:txBody>
      </p:sp>
      <p:sp>
        <p:nvSpPr>
          <p:cNvPr id="58" name="Text Placeholder 19">
            <a:extLst>
              <a:ext uri="{FF2B5EF4-FFF2-40B4-BE49-F238E27FC236}">
                <a16:creationId xmlns:a16="http://schemas.microsoft.com/office/drawing/2014/main" id="{781BD6AA-9D1A-4B07-A387-BE9BF782C8B2}"/>
              </a:ext>
            </a:extLst>
          </p:cNvPr>
          <p:cNvSpPr txBox="1">
            <a:spLocks/>
          </p:cNvSpPr>
          <p:nvPr/>
        </p:nvSpPr>
        <p:spPr>
          <a:xfrm>
            <a:off x="125000" y="2017950"/>
            <a:ext cx="4265306" cy="417340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800" dirty="0">
                <a:solidFill>
                  <a:srgbClr val="F7931E"/>
                </a:solidFill>
                <a:latin typeface="Tahoma"/>
              </a:rPr>
              <a:t>PROS</a:t>
            </a:r>
            <a:endParaRPr kumimoji="0" lang="en-US" sz="2800" b="0" i="0" u="none" strike="noStrike" kern="1200" cap="none" spc="0" normalizeH="0" baseline="0" noProof="0" dirty="0">
              <a:ln>
                <a:noFill/>
              </a:ln>
              <a:solidFill>
                <a:srgbClr val="F7931E"/>
              </a:solidFill>
              <a:effectLst/>
              <a:uLnTx/>
              <a:uFillTx/>
              <a:latin typeface="Tahoma"/>
              <a:ea typeface="+mn-ea"/>
              <a:cs typeface="+mn-cs"/>
            </a:endParaRPr>
          </a:p>
        </p:txBody>
      </p:sp>
      <p:sp>
        <p:nvSpPr>
          <p:cNvPr id="59" name="Text Placeholder 19">
            <a:extLst>
              <a:ext uri="{FF2B5EF4-FFF2-40B4-BE49-F238E27FC236}">
                <a16:creationId xmlns:a16="http://schemas.microsoft.com/office/drawing/2014/main" id="{30865F07-4D9D-4055-B67B-D4EB23A87D2B}"/>
              </a:ext>
            </a:extLst>
          </p:cNvPr>
          <p:cNvSpPr txBox="1">
            <a:spLocks/>
          </p:cNvSpPr>
          <p:nvPr/>
        </p:nvSpPr>
        <p:spPr>
          <a:xfrm>
            <a:off x="125000" y="2614525"/>
            <a:ext cx="4265306" cy="3592460"/>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400" dirty="0">
                <a:solidFill>
                  <a:srgbClr val="15C2FF"/>
                </a:solidFill>
                <a:latin typeface="Arial" panose="020B0604020202020204" pitchFamily="34" charset="0"/>
                <a:cs typeface="Arial" panose="020B0604020202020204" pitchFamily="34" charset="0"/>
              </a:rPr>
              <a:t>Kanban is optimized for continuous delivery.  The focus is always on adapting o the customer, even mid-Sprint.</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The team is highly responsive to change.</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The goal is continuous delivery. The team will be able to deliver a release at any time, often via the cloud. </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The team needs a good balance of managing customer demand for features, functionality, and fixes with the team's development capacity.</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The project needs a customer-centric focus. Kanban guarantees these features will always be worked on first.</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Sufficient for tracking bug reports and fixes.</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Allows for maximum flexibility and responsiveness, customer inputs to be made at any time, and continuous delivery of the software.</a:t>
            </a:r>
          </a:p>
        </p:txBody>
      </p:sp>
      <p:grpSp>
        <p:nvGrpSpPr>
          <p:cNvPr id="67" name="Group 66">
            <a:extLst>
              <a:ext uri="{FF2B5EF4-FFF2-40B4-BE49-F238E27FC236}">
                <a16:creationId xmlns:a16="http://schemas.microsoft.com/office/drawing/2014/main" id="{6FDA9895-E133-4EE1-9625-5BC3EAA49ED0}"/>
              </a:ext>
            </a:extLst>
          </p:cNvPr>
          <p:cNvGrpSpPr/>
          <p:nvPr/>
        </p:nvGrpSpPr>
        <p:grpSpPr>
          <a:xfrm>
            <a:off x="1212776" y="2017950"/>
            <a:ext cx="519457" cy="519620"/>
            <a:chOff x="1188923" y="1774112"/>
            <a:chExt cx="519457" cy="519620"/>
          </a:xfrm>
        </p:grpSpPr>
        <p:sp>
          <p:nvSpPr>
            <p:cNvPr id="63" name="Freeform: Shape 62">
              <a:extLst>
                <a:ext uri="{FF2B5EF4-FFF2-40B4-BE49-F238E27FC236}">
                  <a16:creationId xmlns:a16="http://schemas.microsoft.com/office/drawing/2014/main" id="{24D546E8-C2B6-447F-A18C-C60FA68C849A}"/>
                </a:ext>
              </a:extLst>
            </p:cNvPr>
            <p:cNvSpPr/>
            <p:nvPr/>
          </p:nvSpPr>
          <p:spPr>
            <a:xfrm>
              <a:off x="1188923"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6" name="Plus Sign 65">
              <a:extLst>
                <a:ext uri="{FF2B5EF4-FFF2-40B4-BE49-F238E27FC236}">
                  <a16:creationId xmlns:a16="http://schemas.microsoft.com/office/drawing/2014/main" id="{272B319E-75F4-4B9F-8C49-558939660AD8}"/>
                </a:ext>
              </a:extLst>
            </p:cNvPr>
            <p:cNvSpPr/>
            <p:nvPr/>
          </p:nvSpPr>
          <p:spPr>
            <a:xfrm>
              <a:off x="1396003" y="1851067"/>
              <a:ext cx="241200" cy="241200"/>
            </a:xfrm>
            <a:prstGeom prst="mathPl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62AA685D-43BD-4EF5-BE32-126F09CA517A}"/>
              </a:ext>
            </a:extLst>
          </p:cNvPr>
          <p:cNvGrpSpPr/>
          <p:nvPr/>
        </p:nvGrpSpPr>
        <p:grpSpPr>
          <a:xfrm>
            <a:off x="8976701" y="2017950"/>
            <a:ext cx="519457" cy="519620"/>
            <a:chOff x="8937817" y="1774112"/>
            <a:chExt cx="519457" cy="519620"/>
          </a:xfrm>
        </p:grpSpPr>
        <p:sp>
          <p:nvSpPr>
            <p:cNvPr id="73" name="Freeform: Shape 72">
              <a:extLst>
                <a:ext uri="{FF2B5EF4-FFF2-40B4-BE49-F238E27FC236}">
                  <a16:creationId xmlns:a16="http://schemas.microsoft.com/office/drawing/2014/main" id="{AA1A77EB-6FD5-4A55-8567-F8FE317EE030}"/>
                </a:ext>
              </a:extLst>
            </p:cNvPr>
            <p:cNvSpPr/>
            <p:nvPr/>
          </p:nvSpPr>
          <p:spPr>
            <a:xfrm>
              <a:off x="8937817"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8" name="Minus Sign 67">
              <a:extLst>
                <a:ext uri="{FF2B5EF4-FFF2-40B4-BE49-F238E27FC236}">
                  <a16:creationId xmlns:a16="http://schemas.microsoft.com/office/drawing/2014/main" id="{6C579F57-C4C4-49E7-90E0-A5B68E81E56E}"/>
                </a:ext>
              </a:extLst>
            </p:cNvPr>
            <p:cNvSpPr/>
            <p:nvPr/>
          </p:nvSpPr>
          <p:spPr>
            <a:xfrm>
              <a:off x="9137176" y="1824410"/>
              <a:ext cx="246508" cy="294514"/>
            </a:xfrm>
            <a:prstGeom prst="mathMin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093127"/>
            <a:ext cx="11942049" cy="763106"/>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kumimoji="0" lang="en-US" sz="2200" b="0" i="0" u="none" strike="noStrike" kern="1200" cap="none" spc="0" normalizeH="0" baseline="0" noProof="0" dirty="0">
                <a:ln>
                  <a:noFill/>
                </a:ln>
                <a:solidFill>
                  <a:srgbClr val="F7931E"/>
                </a:solidFill>
                <a:effectLst/>
                <a:uLnTx/>
                <a:uFillTx/>
                <a:latin typeface="Tahoma"/>
                <a:ea typeface="+mn-ea"/>
                <a:cs typeface="+mn-cs"/>
              </a:rPr>
              <a:t>SUMMARY: </a:t>
            </a:r>
            <a:r>
              <a:rPr lang="en-US" sz="1600" dirty="0">
                <a:solidFill>
                  <a:srgbClr val="15C2FF"/>
                </a:solidFill>
                <a:latin typeface="Arial" panose="020B0604020202020204" pitchFamily="34" charset="0"/>
                <a:cs typeface="Arial" panose="020B0604020202020204" pitchFamily="34" charset="0"/>
              </a:rPr>
              <a:t>Kanban focuses on visualizing your workflow, limiting work in progress, and maximizing efficiency. Optimized for task management, where tasks can be software, hardware, or others. Balance of productivity vs. overhead.</a:t>
            </a: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6" name="Text Placeholder 19">
            <a:extLst>
              <a:ext uri="{FF2B5EF4-FFF2-40B4-BE49-F238E27FC236}">
                <a16:creationId xmlns:a16="http://schemas.microsoft.com/office/drawing/2014/main" id="{2CF8E057-8504-4851-BAED-93A773A991DE}"/>
              </a:ext>
            </a:extLst>
          </p:cNvPr>
          <p:cNvSpPr txBox="1">
            <a:spLocks/>
          </p:cNvSpPr>
          <p:nvPr/>
        </p:nvSpPr>
        <p:spPr>
          <a:xfrm>
            <a:off x="125407" y="6281241"/>
            <a:ext cx="11504618"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2000" dirty="0">
                <a:solidFill>
                  <a:srgbClr val="F7931E"/>
                </a:solidFill>
                <a:latin typeface="Tahoma"/>
              </a:rPr>
              <a:t>ROLES:</a:t>
            </a:r>
            <a:r>
              <a:rPr kumimoji="0" lang="en-US" sz="2400" b="0" i="0" u="none" strike="noStrike" kern="1200" cap="none" spc="0" normalizeH="0" baseline="0" noProof="0" dirty="0">
                <a:ln>
                  <a:noFill/>
                </a:ln>
                <a:solidFill>
                  <a:srgbClr val="F7931E"/>
                </a:solidFill>
                <a:effectLst/>
                <a:uLnTx/>
                <a:uFillTx/>
                <a:latin typeface="Tahoma"/>
                <a:ea typeface="+mn-ea"/>
                <a:cs typeface="+mn-cs"/>
              </a:rPr>
              <a:t> </a:t>
            </a:r>
            <a:r>
              <a:rPr lang="en-US" sz="1400" dirty="0">
                <a:solidFill>
                  <a:srgbClr val="15C2FF"/>
                </a:solidFill>
                <a:latin typeface="Arial" panose="020B0604020202020204" pitchFamily="34" charset="0"/>
                <a:cs typeface="Arial" panose="020B0604020202020204" pitchFamily="34" charset="0"/>
              </a:rPr>
              <a:t>Kanban shifts roles as needed. Service Delivery Manager, Service Request Manager, Technical Lead, and the team.</a:t>
            </a:r>
          </a:p>
          <a:p>
            <a:pPr>
              <a:defRPr/>
            </a:pPr>
            <a:endParaRPr lang="en-US" sz="1400" dirty="0">
              <a:solidFill>
                <a:srgbClr val="15C2FF"/>
              </a:solidFill>
              <a:latin typeface="Arial" panose="020B0604020202020204" pitchFamily="34" charset="0"/>
              <a:cs typeface="Arial" panose="020B0604020202020204" pitchFamily="34" charset="0"/>
            </a:endParaRPr>
          </a:p>
        </p:txBody>
      </p:sp>
      <p:sp>
        <p:nvSpPr>
          <p:cNvPr id="100" name="Text Placeholder 19">
            <a:extLst>
              <a:ext uri="{FF2B5EF4-FFF2-40B4-BE49-F238E27FC236}">
                <a16:creationId xmlns:a16="http://schemas.microsoft.com/office/drawing/2014/main" id="{F848B7BE-449E-45FF-9622-A4CECFD56F2D}"/>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latin typeface="Tahoma"/>
              </a:rPr>
              <a:t>AGILE-KANBAN  METHODOLOGY</a:t>
            </a:r>
            <a:endParaRPr kumimoji="0" lang="en-US" sz="2600" i="0" u="none" strike="noStrike" kern="1200" cap="none" spc="0" normalizeH="0" baseline="0" noProof="0" dirty="0">
              <a:ln>
                <a:noFill/>
              </a:ln>
              <a:solidFill>
                <a:schemeClr val="bg1"/>
              </a:solidFill>
              <a:effectLst/>
              <a:uLnTx/>
              <a:uFillTx/>
              <a:latin typeface="Tahoma"/>
              <a:ea typeface="+mn-ea"/>
              <a:cs typeface="+mn-cs"/>
            </a:endParaRP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21" name="Text Placeholder 19">
            <a:extLst>
              <a:ext uri="{FF2B5EF4-FFF2-40B4-BE49-F238E27FC236}">
                <a16:creationId xmlns:a16="http://schemas.microsoft.com/office/drawing/2014/main" id="{56756665-3E6D-4B5F-962C-A37647BAEBE7}"/>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600" dirty="0">
                <a:solidFill>
                  <a:srgbClr val="F7931E"/>
                </a:solidFill>
                <a:latin typeface="Tahoma"/>
              </a:rPr>
              <a:t>6</a:t>
            </a:r>
            <a:endParaRPr kumimoji="0" lang="en-US" sz="1600" b="0" i="0" u="none" strike="noStrike" kern="1200" cap="none" spc="0" normalizeH="0" baseline="0" noProof="0" dirty="0">
              <a:ln>
                <a:noFill/>
              </a:ln>
              <a:solidFill>
                <a:srgbClr val="F7931E"/>
              </a:solidFill>
              <a:effectLst/>
              <a:uLnTx/>
              <a:uFillTx/>
              <a:latin typeface="Tahoma"/>
              <a:ea typeface="+mn-ea"/>
              <a:cs typeface="+mn-cs"/>
            </a:endParaRPr>
          </a:p>
        </p:txBody>
      </p:sp>
      <p:pic>
        <p:nvPicPr>
          <p:cNvPr id="1030" name="Picture 6">
            <a:extLst>
              <a:ext uri="{FF2B5EF4-FFF2-40B4-BE49-F238E27FC236}">
                <a16:creationId xmlns:a16="http://schemas.microsoft.com/office/drawing/2014/main" id="{E541B8F3-CD42-40A4-8F9F-9D82518D2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237" y="2362762"/>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01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36AD6B-12E3-482D-82E6-36EAB6886E6B}"/>
              </a:ext>
            </a:extLst>
          </p:cNvPr>
          <p:cNvPicPr>
            <a:picLocks noChangeAspect="1"/>
          </p:cNvPicPr>
          <p:nvPr/>
        </p:nvPicPr>
        <p:blipFill>
          <a:blip r:embed="rId2"/>
          <a:stretch>
            <a:fillRect/>
          </a:stretch>
        </p:blipFill>
        <p:spPr>
          <a:xfrm>
            <a:off x="4232366" y="2720926"/>
            <a:ext cx="3708936" cy="2435868"/>
          </a:xfrm>
          <a:prstGeom prst="rect">
            <a:avLst/>
          </a:prstGeom>
        </p:spPr>
      </p:pic>
      <p:sp>
        <p:nvSpPr>
          <p:cNvPr id="60" name="Text Placeholder 19">
            <a:extLst>
              <a:ext uri="{FF2B5EF4-FFF2-40B4-BE49-F238E27FC236}">
                <a16:creationId xmlns:a16="http://schemas.microsoft.com/office/drawing/2014/main" id="{4D978C46-143D-4FE9-8AF9-2904935892DE}"/>
              </a:ext>
            </a:extLst>
          </p:cNvPr>
          <p:cNvSpPr txBox="1">
            <a:spLocks noChangeAspect="1"/>
          </p:cNvSpPr>
          <p:nvPr/>
        </p:nvSpPr>
        <p:spPr>
          <a:xfrm>
            <a:off x="7802150" y="2017949"/>
            <a:ext cx="4265306" cy="417582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3075" b="0" i="0" u="none" strike="noStrike" kern="1200" cap="none" spc="0" normalizeH="0" baseline="0" noProof="0" dirty="0">
                <a:ln>
                  <a:noFill/>
                </a:ln>
                <a:solidFill>
                  <a:srgbClr val="F7931E"/>
                </a:solidFill>
                <a:effectLst/>
                <a:uLnTx/>
                <a:uFillTx/>
                <a:latin typeface="Tahoma"/>
                <a:ea typeface="+mn-ea"/>
                <a:cs typeface="+mn-cs"/>
              </a:rPr>
              <a:t> </a:t>
            </a:r>
            <a:r>
              <a:rPr kumimoji="0" lang="en-US" sz="2800" b="0" i="0" u="none" strike="noStrike" kern="1200" cap="none" spc="0" normalizeH="0" baseline="0" noProof="0" dirty="0">
                <a:ln>
                  <a:noFill/>
                </a:ln>
                <a:solidFill>
                  <a:srgbClr val="F7931E"/>
                </a:solidFill>
                <a:effectLst/>
                <a:uLnTx/>
                <a:uFillTx/>
                <a:latin typeface="Tahoma"/>
                <a:ea typeface="+mn-ea"/>
                <a:cs typeface="+mn-cs"/>
              </a:rPr>
              <a:t>CONS</a:t>
            </a:r>
          </a:p>
        </p:txBody>
      </p:sp>
      <p:sp>
        <p:nvSpPr>
          <p:cNvPr id="61" name="Text Placeholder 19">
            <a:extLst>
              <a:ext uri="{FF2B5EF4-FFF2-40B4-BE49-F238E27FC236}">
                <a16:creationId xmlns:a16="http://schemas.microsoft.com/office/drawing/2014/main" id="{0A3E287C-D928-443C-8BF0-309AD9BD98A4}"/>
              </a:ext>
            </a:extLst>
          </p:cNvPr>
          <p:cNvSpPr txBox="1">
            <a:spLocks/>
          </p:cNvSpPr>
          <p:nvPr/>
        </p:nvSpPr>
        <p:spPr>
          <a:xfrm>
            <a:off x="7802150" y="2550386"/>
            <a:ext cx="4265306" cy="3609490"/>
          </a:xfrm>
          <a:prstGeom prst="rect">
            <a:avLst/>
          </a:prstGeom>
          <a:solidFill>
            <a:srgbClr val="0071BC">
              <a:alpha val="50000"/>
            </a:srgbClr>
          </a:solidFill>
        </p:spPr>
        <p:txBody>
          <a:bodyPr lIns="94500" tIns="13500" rIns="40500" bIns="54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fontAlgn="base">
              <a:buFont typeface="Arial" panose="020B0604020202020204" pitchFamily="34" charset="0"/>
              <a:buChar char="•"/>
            </a:pPr>
            <a:r>
              <a:rPr lang="en-US" sz="1500" dirty="0" err="1">
                <a:solidFill>
                  <a:srgbClr val="15C2FF"/>
                </a:solidFill>
                <a:latin typeface="Arial" panose="020B0604020202020204" pitchFamily="34" charset="0"/>
                <a:cs typeface="Arial" panose="020B0604020202020204" pitchFamily="34" charset="0"/>
              </a:rPr>
              <a:t>Scrumban</a:t>
            </a:r>
            <a:r>
              <a:rPr lang="en-US" sz="1500" dirty="0">
                <a:solidFill>
                  <a:srgbClr val="15C2FF"/>
                </a:solidFill>
                <a:latin typeface="Arial" panose="020B0604020202020204" pitchFamily="34" charset="0"/>
                <a:cs typeface="Arial" panose="020B0604020202020204" pitchFamily="34" charset="0"/>
              </a:rPr>
              <a:t> doesn't keep the team on a tight enough schedule in a short delivery timespan</a:t>
            </a:r>
            <a:r>
              <a:rPr lang="en-US" dirty="0"/>
              <a:t>.</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The end of Sprint review and retrospective are not applicable when using </a:t>
            </a:r>
            <a:r>
              <a:rPr lang="en-US" sz="1500" dirty="0" err="1">
                <a:solidFill>
                  <a:srgbClr val="15C2FF"/>
                </a:solidFill>
                <a:latin typeface="Arial" panose="020B0604020202020204" pitchFamily="34" charset="0"/>
                <a:cs typeface="Arial" panose="020B0604020202020204" pitchFamily="34" charset="0"/>
              </a:rPr>
              <a:t>Scrumban</a:t>
            </a:r>
            <a:r>
              <a:rPr lang="en-US" sz="1500" dirty="0">
                <a:solidFill>
                  <a:srgbClr val="15C2FF"/>
                </a:solidFill>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Effective for very small teams (1-3 engineers), working on application projects.</a:t>
            </a:r>
          </a:p>
          <a:p>
            <a:pPr marL="285750" indent="-285750" fontAlgn="base">
              <a:buFont typeface="Arial" panose="020B0604020202020204" pitchFamily="34" charset="0"/>
              <a:buChar char="•"/>
            </a:pPr>
            <a:r>
              <a:rPr lang="en-US" sz="1500" dirty="0" err="1">
                <a:solidFill>
                  <a:srgbClr val="15C2FF"/>
                </a:solidFill>
                <a:latin typeface="Arial" panose="020B0604020202020204" pitchFamily="34" charset="0"/>
                <a:cs typeface="Arial" panose="020B0604020202020204" pitchFamily="34" charset="0"/>
              </a:rPr>
              <a:t>Scrumban</a:t>
            </a:r>
            <a:r>
              <a:rPr lang="en-US" sz="1500" dirty="0">
                <a:solidFill>
                  <a:srgbClr val="15C2FF"/>
                </a:solidFill>
                <a:latin typeface="Arial" panose="020B0604020202020204" pitchFamily="34" charset="0"/>
                <a:cs typeface="Arial" panose="020B0604020202020204" pitchFamily="34" charset="0"/>
              </a:rPr>
              <a:t> removes some of the more rigid aspects of Scrum and left each team to create a custom approach to development.</a:t>
            </a:r>
          </a:p>
        </p:txBody>
      </p:sp>
      <p:sp>
        <p:nvSpPr>
          <p:cNvPr id="58" name="Text Placeholder 19">
            <a:extLst>
              <a:ext uri="{FF2B5EF4-FFF2-40B4-BE49-F238E27FC236}">
                <a16:creationId xmlns:a16="http://schemas.microsoft.com/office/drawing/2014/main" id="{781BD6AA-9D1A-4B07-A387-BE9BF782C8B2}"/>
              </a:ext>
            </a:extLst>
          </p:cNvPr>
          <p:cNvSpPr txBox="1">
            <a:spLocks/>
          </p:cNvSpPr>
          <p:nvPr/>
        </p:nvSpPr>
        <p:spPr>
          <a:xfrm>
            <a:off x="125000" y="2017950"/>
            <a:ext cx="4265306" cy="417340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800" dirty="0">
                <a:solidFill>
                  <a:srgbClr val="F7931E"/>
                </a:solidFill>
                <a:latin typeface="Tahoma"/>
              </a:rPr>
              <a:t>PROS</a:t>
            </a:r>
            <a:endParaRPr kumimoji="0" lang="en-US" sz="2800" b="0" i="0" u="none" strike="noStrike" kern="1200" cap="none" spc="0" normalizeH="0" baseline="0" noProof="0" dirty="0">
              <a:ln>
                <a:noFill/>
              </a:ln>
              <a:solidFill>
                <a:srgbClr val="F7931E"/>
              </a:solidFill>
              <a:effectLst/>
              <a:uLnTx/>
              <a:uFillTx/>
              <a:latin typeface="Tahoma"/>
              <a:ea typeface="+mn-ea"/>
              <a:cs typeface="+mn-cs"/>
            </a:endParaRPr>
          </a:p>
        </p:txBody>
      </p:sp>
      <p:sp>
        <p:nvSpPr>
          <p:cNvPr id="59" name="Text Placeholder 19">
            <a:extLst>
              <a:ext uri="{FF2B5EF4-FFF2-40B4-BE49-F238E27FC236}">
                <a16:creationId xmlns:a16="http://schemas.microsoft.com/office/drawing/2014/main" id="{30865F07-4D9D-4055-B67B-D4EB23A87D2B}"/>
              </a:ext>
            </a:extLst>
          </p:cNvPr>
          <p:cNvSpPr txBox="1">
            <a:spLocks/>
          </p:cNvSpPr>
          <p:nvPr/>
        </p:nvSpPr>
        <p:spPr>
          <a:xfrm>
            <a:off x="125000" y="2537570"/>
            <a:ext cx="4265306" cy="3637692"/>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It is less formal, time-boxed, yet largely task-driven process that can produce a release on a predictable schedule.</a:t>
            </a:r>
          </a:p>
          <a:p>
            <a:pPr marL="285750" indent="-28575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Work iterations are kept short. The length of the iteration is measured in weeks. This ensures that a team can easily adapt and change their course of action to a quickly changing environment. </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Continuously integrating software from multiple developers and testing is key to keeping the codebase quality high.</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Would typically be used for a project that is in sustaining mode and doesn’t require continuous delivery of the SW.</a:t>
            </a:r>
          </a:p>
          <a:p>
            <a:pPr marL="285750" indent="-182880" fontAlgn="base">
              <a:buFont typeface="Arial" panose="020B0604020202020204" pitchFamily="34" charset="0"/>
              <a:buChar char="•"/>
            </a:pPr>
            <a:r>
              <a:rPr lang="en-US" sz="1500" dirty="0">
                <a:solidFill>
                  <a:srgbClr val="15C2FF"/>
                </a:solidFill>
                <a:latin typeface="Arial" panose="020B0604020202020204" pitchFamily="34" charset="0"/>
                <a:cs typeface="Arial" panose="020B0604020202020204" pitchFamily="34" charset="0"/>
              </a:rPr>
              <a:t>Specially designed for project that requires frequent maintenance, having unexpected user stories and programming errors. Using these approaches, the team’s workflow is guided in a way that allows minimum completion time for each user story or programming error.</a:t>
            </a:r>
          </a:p>
        </p:txBody>
      </p:sp>
      <p:grpSp>
        <p:nvGrpSpPr>
          <p:cNvPr id="67" name="Group 66">
            <a:extLst>
              <a:ext uri="{FF2B5EF4-FFF2-40B4-BE49-F238E27FC236}">
                <a16:creationId xmlns:a16="http://schemas.microsoft.com/office/drawing/2014/main" id="{6FDA9895-E133-4EE1-9625-5BC3EAA49ED0}"/>
              </a:ext>
            </a:extLst>
          </p:cNvPr>
          <p:cNvGrpSpPr/>
          <p:nvPr/>
        </p:nvGrpSpPr>
        <p:grpSpPr>
          <a:xfrm>
            <a:off x="1212776" y="2017950"/>
            <a:ext cx="519457" cy="519620"/>
            <a:chOff x="1188923" y="1774112"/>
            <a:chExt cx="519457" cy="519620"/>
          </a:xfrm>
        </p:grpSpPr>
        <p:sp>
          <p:nvSpPr>
            <p:cNvPr id="63" name="Freeform: Shape 62">
              <a:extLst>
                <a:ext uri="{FF2B5EF4-FFF2-40B4-BE49-F238E27FC236}">
                  <a16:creationId xmlns:a16="http://schemas.microsoft.com/office/drawing/2014/main" id="{24D546E8-C2B6-447F-A18C-C60FA68C849A}"/>
                </a:ext>
              </a:extLst>
            </p:cNvPr>
            <p:cNvSpPr/>
            <p:nvPr/>
          </p:nvSpPr>
          <p:spPr>
            <a:xfrm>
              <a:off x="1188923"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6" name="Plus Sign 65">
              <a:extLst>
                <a:ext uri="{FF2B5EF4-FFF2-40B4-BE49-F238E27FC236}">
                  <a16:creationId xmlns:a16="http://schemas.microsoft.com/office/drawing/2014/main" id="{272B319E-75F4-4B9F-8C49-558939660AD8}"/>
                </a:ext>
              </a:extLst>
            </p:cNvPr>
            <p:cNvSpPr/>
            <p:nvPr/>
          </p:nvSpPr>
          <p:spPr>
            <a:xfrm>
              <a:off x="1396003" y="1851067"/>
              <a:ext cx="241200" cy="241200"/>
            </a:xfrm>
            <a:prstGeom prst="mathPl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62AA685D-43BD-4EF5-BE32-126F09CA517A}"/>
              </a:ext>
            </a:extLst>
          </p:cNvPr>
          <p:cNvGrpSpPr/>
          <p:nvPr/>
        </p:nvGrpSpPr>
        <p:grpSpPr>
          <a:xfrm>
            <a:off x="8976701" y="2017950"/>
            <a:ext cx="519457" cy="519620"/>
            <a:chOff x="8937817" y="1774112"/>
            <a:chExt cx="519457" cy="519620"/>
          </a:xfrm>
        </p:grpSpPr>
        <p:sp>
          <p:nvSpPr>
            <p:cNvPr id="73" name="Freeform: Shape 72">
              <a:extLst>
                <a:ext uri="{FF2B5EF4-FFF2-40B4-BE49-F238E27FC236}">
                  <a16:creationId xmlns:a16="http://schemas.microsoft.com/office/drawing/2014/main" id="{AA1A77EB-6FD5-4A55-8567-F8FE317EE030}"/>
                </a:ext>
              </a:extLst>
            </p:cNvPr>
            <p:cNvSpPr/>
            <p:nvPr/>
          </p:nvSpPr>
          <p:spPr>
            <a:xfrm>
              <a:off x="8937817" y="1774112"/>
              <a:ext cx="519457" cy="519620"/>
            </a:xfrm>
            <a:custGeom>
              <a:avLst/>
              <a:gdLst>
                <a:gd name="connsiteX0" fmla="*/ 13609 w 519457"/>
                <a:gd name="connsiteY0" fmla="*/ 506176 h 519620"/>
                <a:gd name="connsiteX1" fmla="*/ 78517 w 519457"/>
                <a:gd name="connsiteY1" fmla="*/ 506180 h 519620"/>
                <a:gd name="connsiteX2" fmla="*/ 78520 w 519457"/>
                <a:gd name="connsiteY2" fmla="*/ 506176 h 519620"/>
                <a:gd name="connsiteX3" fmla="*/ 160806 w 519457"/>
                <a:gd name="connsiteY3" fmla="*/ 423890 h 519620"/>
                <a:gd name="connsiteX4" fmla="*/ 173460 w 519457"/>
                <a:gd name="connsiteY4" fmla="*/ 383042 h 519620"/>
                <a:gd name="connsiteX5" fmla="*/ 202113 w 519457"/>
                <a:gd name="connsiteY5" fmla="*/ 354062 h 519620"/>
                <a:gd name="connsiteX6" fmla="*/ 478789 w 519457"/>
                <a:gd name="connsiteY6" fmla="*/ 317345 h 519620"/>
                <a:gd name="connsiteX7" fmla="*/ 442072 w 519457"/>
                <a:gd name="connsiteY7" fmla="*/ 40668 h 519620"/>
                <a:gd name="connsiteX8" fmla="*/ 165396 w 519457"/>
                <a:gd name="connsiteY8" fmla="*/ 77385 h 519620"/>
                <a:gd name="connsiteX9" fmla="*/ 165396 w 519457"/>
                <a:gd name="connsiteY9" fmla="*/ 317345 h 519620"/>
                <a:gd name="connsiteX10" fmla="*/ 136415 w 519457"/>
                <a:gd name="connsiteY10" fmla="*/ 346325 h 519620"/>
                <a:gd name="connsiteX11" fmla="*/ 95567 w 519457"/>
                <a:gd name="connsiteY11" fmla="*/ 358980 h 519620"/>
                <a:gd name="connsiteX12" fmla="*/ 13609 w 519457"/>
                <a:gd name="connsiteY12" fmla="*/ 440938 h 519620"/>
                <a:gd name="connsiteX13" fmla="*/ 13277 w 519457"/>
                <a:gd name="connsiteY13" fmla="*/ 505845 h 519620"/>
                <a:gd name="connsiteX14" fmla="*/ 13609 w 519457"/>
                <a:gd name="connsiteY14" fmla="*/ 506176 h 519620"/>
                <a:gd name="connsiteX15" fmla="*/ 164084 w 519457"/>
                <a:gd name="connsiteY15" fmla="*/ 198014 h 519620"/>
                <a:gd name="connsiteX16" fmla="*/ 321444 w 519457"/>
                <a:gd name="connsiteY16" fmla="*/ 40654 h 519620"/>
                <a:gd name="connsiteX17" fmla="*/ 478803 w 519457"/>
                <a:gd name="connsiteY17" fmla="*/ 198014 h 519620"/>
                <a:gd name="connsiteX18" fmla="*/ 321444 w 519457"/>
                <a:gd name="connsiteY18" fmla="*/ 355373 h 519620"/>
                <a:gd name="connsiteX19" fmla="*/ 164084 w 519457"/>
                <a:gd name="connsiteY19" fmla="*/ 198014 h 51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9457" h="519620">
                  <a:moveTo>
                    <a:pt x="13609" y="506176"/>
                  </a:moveTo>
                  <a:cubicBezTo>
                    <a:pt x="31532" y="524101"/>
                    <a:pt x="60592" y="524102"/>
                    <a:pt x="78517" y="506180"/>
                  </a:cubicBezTo>
                  <a:cubicBezTo>
                    <a:pt x="78518" y="506178"/>
                    <a:pt x="78519" y="506178"/>
                    <a:pt x="78520" y="506176"/>
                  </a:cubicBezTo>
                  <a:lnTo>
                    <a:pt x="160806" y="423890"/>
                  </a:lnTo>
                  <a:cubicBezTo>
                    <a:pt x="171497" y="413191"/>
                    <a:pt x="176230" y="397912"/>
                    <a:pt x="173460" y="383042"/>
                  </a:cubicBezTo>
                  <a:lnTo>
                    <a:pt x="202113" y="354062"/>
                  </a:lnTo>
                  <a:cubicBezTo>
                    <a:pt x="288654" y="420325"/>
                    <a:pt x="412526" y="403886"/>
                    <a:pt x="478789" y="317345"/>
                  </a:cubicBezTo>
                  <a:cubicBezTo>
                    <a:pt x="545052" y="230804"/>
                    <a:pt x="528613" y="106932"/>
                    <a:pt x="442072" y="40668"/>
                  </a:cubicBezTo>
                  <a:cubicBezTo>
                    <a:pt x="355530" y="-25595"/>
                    <a:pt x="231658" y="-9156"/>
                    <a:pt x="165396" y="77385"/>
                  </a:cubicBezTo>
                  <a:cubicBezTo>
                    <a:pt x="111185" y="148187"/>
                    <a:pt x="111185" y="246544"/>
                    <a:pt x="165396" y="317345"/>
                  </a:cubicBezTo>
                  <a:lnTo>
                    <a:pt x="136415" y="346325"/>
                  </a:lnTo>
                  <a:cubicBezTo>
                    <a:pt x="121546" y="343555"/>
                    <a:pt x="106266" y="348288"/>
                    <a:pt x="95567" y="358980"/>
                  </a:cubicBezTo>
                  <a:lnTo>
                    <a:pt x="13609" y="440938"/>
                  </a:lnTo>
                  <a:cubicBezTo>
                    <a:pt x="-4406" y="458770"/>
                    <a:pt x="-4555" y="487829"/>
                    <a:pt x="13277" y="505845"/>
                  </a:cubicBezTo>
                  <a:cubicBezTo>
                    <a:pt x="13388" y="505955"/>
                    <a:pt x="13498" y="506066"/>
                    <a:pt x="13609" y="506176"/>
                  </a:cubicBezTo>
                  <a:close/>
                  <a:moveTo>
                    <a:pt x="164084" y="198014"/>
                  </a:moveTo>
                  <a:cubicBezTo>
                    <a:pt x="164084" y="111107"/>
                    <a:pt x="234537" y="40654"/>
                    <a:pt x="321444" y="40654"/>
                  </a:cubicBezTo>
                  <a:cubicBezTo>
                    <a:pt x="408351" y="40654"/>
                    <a:pt x="478803" y="111107"/>
                    <a:pt x="478803" y="198014"/>
                  </a:cubicBezTo>
                  <a:cubicBezTo>
                    <a:pt x="478803" y="284921"/>
                    <a:pt x="408351" y="355373"/>
                    <a:pt x="321444" y="355373"/>
                  </a:cubicBezTo>
                  <a:cubicBezTo>
                    <a:pt x="234641" y="355122"/>
                    <a:pt x="164336" y="284817"/>
                    <a:pt x="164084" y="198014"/>
                  </a:cubicBezTo>
                  <a:close/>
                </a:path>
              </a:pathLst>
            </a:custGeom>
            <a:solidFill>
              <a:srgbClr val="F7931E"/>
            </a:solidFill>
            <a:ln w="6548" cap="flat">
              <a:noFill/>
              <a:prstDash val="solid"/>
              <a:miter/>
            </a:ln>
          </p:spPr>
          <p:txBody>
            <a:bodyPr rtlCol="0" anchor="ctr"/>
            <a:lstStyle/>
            <a:p>
              <a:endParaRPr lang="en-US"/>
            </a:p>
          </p:txBody>
        </p:sp>
        <p:sp>
          <p:nvSpPr>
            <p:cNvPr id="68" name="Minus Sign 67">
              <a:extLst>
                <a:ext uri="{FF2B5EF4-FFF2-40B4-BE49-F238E27FC236}">
                  <a16:creationId xmlns:a16="http://schemas.microsoft.com/office/drawing/2014/main" id="{6C579F57-C4C4-49E7-90E0-A5B68E81E56E}"/>
                </a:ext>
              </a:extLst>
            </p:cNvPr>
            <p:cNvSpPr/>
            <p:nvPr/>
          </p:nvSpPr>
          <p:spPr>
            <a:xfrm>
              <a:off x="9137176" y="1824410"/>
              <a:ext cx="246508" cy="294514"/>
            </a:xfrm>
            <a:prstGeom prst="mathMinus">
              <a:avLst/>
            </a:prstGeom>
            <a:solidFill>
              <a:srgbClr val="F7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 Placeholder 19">
            <a:extLst>
              <a:ext uri="{FF2B5EF4-FFF2-40B4-BE49-F238E27FC236}">
                <a16:creationId xmlns:a16="http://schemas.microsoft.com/office/drawing/2014/main" id="{12F715A2-F145-4540-A2EE-D7CD9F3A2D1B}"/>
              </a:ext>
            </a:extLst>
          </p:cNvPr>
          <p:cNvSpPr txBox="1">
            <a:spLocks/>
          </p:cNvSpPr>
          <p:nvPr/>
        </p:nvSpPr>
        <p:spPr>
          <a:xfrm>
            <a:off x="124975" y="1093127"/>
            <a:ext cx="11942049" cy="763106"/>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kumimoji="0" lang="en-US" sz="2200" b="0" i="0" u="none" strike="noStrike" kern="1200" cap="none" spc="0" normalizeH="0" baseline="0" noProof="0" dirty="0">
                <a:ln>
                  <a:noFill/>
                </a:ln>
                <a:solidFill>
                  <a:srgbClr val="F7931E"/>
                </a:solidFill>
                <a:effectLst/>
                <a:uLnTx/>
                <a:uFillTx/>
                <a:latin typeface="Tahoma"/>
                <a:ea typeface="+mn-ea"/>
                <a:cs typeface="+mn-cs"/>
              </a:rPr>
              <a:t>SUMMARY: </a:t>
            </a:r>
            <a:r>
              <a:rPr lang="en-US" sz="1600" dirty="0" err="1">
                <a:solidFill>
                  <a:srgbClr val="15C2FF"/>
                </a:solidFill>
                <a:latin typeface="Arial" panose="020B0604020202020204" pitchFamily="34" charset="0"/>
                <a:cs typeface="Arial" panose="020B0604020202020204" pitchFamily="34" charset="0"/>
              </a:rPr>
              <a:t>Scrumban</a:t>
            </a:r>
            <a:r>
              <a:rPr lang="en-US" sz="1600" dirty="0">
                <a:solidFill>
                  <a:srgbClr val="15C2FF"/>
                </a:solidFill>
                <a:latin typeface="Arial" panose="020B0604020202020204" pitchFamily="34" charset="0"/>
                <a:cs typeface="Arial" panose="020B0604020202020204" pitchFamily="34" charset="0"/>
              </a:rPr>
              <a:t> combines the best features of both Scrum and Kanban during project development. Uses Kanban type capacity planning (</a:t>
            </a:r>
            <a:r>
              <a:rPr lang="en-US" sz="1600" dirty="0" err="1">
                <a:solidFill>
                  <a:srgbClr val="15C2FF"/>
                </a:solidFill>
                <a:latin typeface="Arial" panose="020B0604020202020204" pitchFamily="34" charset="0"/>
                <a:cs typeface="Arial" panose="020B0604020202020204" pitchFamily="34" charset="0"/>
              </a:rPr>
              <a:t>WiP</a:t>
            </a:r>
            <a:r>
              <a:rPr lang="en-US" sz="1600" dirty="0">
                <a:solidFill>
                  <a:srgbClr val="15C2FF"/>
                </a:solidFill>
                <a:latin typeface="Arial" panose="020B0604020202020204" pitchFamily="34" charset="0"/>
                <a:cs typeface="Arial" panose="020B0604020202020204" pitchFamily="34" charset="0"/>
              </a:rPr>
              <a:t>), but Scrum type release planning (Sprints) to deliver enhancement and patch releases on a regular schedule.</a:t>
            </a:r>
          </a:p>
        </p:txBody>
      </p:sp>
      <p:sp>
        <p:nvSpPr>
          <p:cNvPr id="84" name="Text Placeholder 1">
            <a:extLst>
              <a:ext uri="{FF2B5EF4-FFF2-40B4-BE49-F238E27FC236}">
                <a16:creationId xmlns:a16="http://schemas.microsoft.com/office/drawing/2014/main" id="{78E33E20-D294-4CD9-899E-624CE67426D1}"/>
              </a:ext>
            </a:extLst>
          </p:cNvPr>
          <p:cNvSpPr txBox="1">
            <a:spLocks/>
          </p:cNvSpPr>
          <p:nvPr/>
        </p:nvSpPr>
        <p:spPr>
          <a:xfrm>
            <a:off x="86171" y="1"/>
            <a:ext cx="1195454" cy="503178"/>
          </a:xfrm>
          <a:prstGeom prst="rect">
            <a:avLst/>
          </a:prstGeom>
          <a:solidFill>
            <a:srgbClr val="F7931E"/>
          </a:solidFill>
        </p:spPr>
        <p:txBody>
          <a:bodyPr vert="horz" lIns="72000" tIns="108000" rIns="72000" bIns="7200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350" b="1"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1B1464"/>
                </a:solidFill>
                <a:effectLst/>
                <a:uLnTx/>
                <a:uFillTx/>
                <a:latin typeface="Arial Narrow"/>
                <a:ea typeface="+mn-ea"/>
                <a:cs typeface="+mn-cs"/>
              </a:rPr>
              <a:t>NIRVANA</a:t>
            </a:r>
          </a:p>
          <a:p>
            <a:pPr marL="0" marR="0" lvl="0" indent="0" algn="ctr" defTabSz="6858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srgbClr val="1B1464"/>
                </a:solidFill>
                <a:latin typeface="Arial Narrow"/>
              </a:rPr>
              <a:t>INNOVATION</a:t>
            </a:r>
            <a:endParaRPr kumimoji="0" lang="en-US" sz="1200" b="1" i="0" u="none" strike="noStrike" kern="1200" cap="none" spc="0" normalizeH="0" baseline="0" noProof="0" dirty="0">
              <a:ln>
                <a:noFill/>
              </a:ln>
              <a:solidFill>
                <a:srgbClr val="1B1464"/>
              </a:solidFill>
              <a:effectLst/>
              <a:uLnTx/>
              <a:uFillTx/>
              <a:latin typeface="Arial Narrow"/>
              <a:ea typeface="+mn-ea"/>
              <a:cs typeface="+mn-cs"/>
            </a:endParaRPr>
          </a:p>
        </p:txBody>
      </p:sp>
      <p:sp>
        <p:nvSpPr>
          <p:cNvPr id="85" name="Title 2">
            <a:extLst>
              <a:ext uri="{FF2B5EF4-FFF2-40B4-BE49-F238E27FC236}">
                <a16:creationId xmlns:a16="http://schemas.microsoft.com/office/drawing/2014/main" id="{94522FF4-9F18-4F66-9D9D-D9556C24B3FD}"/>
              </a:ext>
            </a:extLst>
          </p:cNvPr>
          <p:cNvSpPr txBox="1">
            <a:spLocks/>
          </p:cNvSpPr>
          <p:nvPr/>
        </p:nvSpPr>
        <p:spPr>
          <a:xfrm>
            <a:off x="1396003" y="-6271"/>
            <a:ext cx="2534201" cy="503178"/>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7147" kern="1200">
                <a:solidFill>
                  <a:schemeClr val="bg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800" i="0" u="none" strike="noStrike" kern="1200" cap="none" spc="0" normalizeH="0" baseline="0" noProof="0" dirty="0">
                <a:ln>
                  <a:noFill/>
                </a:ln>
                <a:solidFill>
                  <a:srgbClr val="FFFFFF"/>
                </a:solidFill>
                <a:effectLst/>
                <a:uLnTx/>
                <a:uFillTx/>
                <a:latin typeface="Tahoma"/>
                <a:ea typeface="+mj-ea"/>
                <a:cs typeface="+mj-cs"/>
              </a:rPr>
              <a:t>PROJECT </a:t>
            </a:r>
            <a:r>
              <a:rPr kumimoji="0" lang="en-US" sz="1800" b="1" i="0" u="none" strike="noStrike" kern="1200" cap="none" spc="0" normalizeH="0" baseline="0" noProof="0" dirty="0">
                <a:ln>
                  <a:noFill/>
                </a:ln>
                <a:solidFill>
                  <a:srgbClr val="FFFFFF"/>
                </a:solidFill>
                <a:effectLst/>
                <a:uLnTx/>
                <a:uFillTx/>
                <a:latin typeface="Tahoma"/>
                <a:ea typeface="+mj-ea"/>
                <a:cs typeface="+mj-cs"/>
              </a:rPr>
              <a:t>HARMONIZE</a:t>
            </a:r>
          </a:p>
        </p:txBody>
      </p:sp>
      <p:sp>
        <p:nvSpPr>
          <p:cNvPr id="86" name="Text Placeholder 19">
            <a:extLst>
              <a:ext uri="{FF2B5EF4-FFF2-40B4-BE49-F238E27FC236}">
                <a16:creationId xmlns:a16="http://schemas.microsoft.com/office/drawing/2014/main" id="{2CF8E057-8504-4851-BAED-93A773A991DE}"/>
              </a:ext>
            </a:extLst>
          </p:cNvPr>
          <p:cNvSpPr txBox="1">
            <a:spLocks/>
          </p:cNvSpPr>
          <p:nvPr/>
        </p:nvSpPr>
        <p:spPr>
          <a:xfrm>
            <a:off x="125408" y="6281241"/>
            <a:ext cx="11504618"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2000" dirty="0">
                <a:solidFill>
                  <a:srgbClr val="F7931E"/>
                </a:solidFill>
                <a:latin typeface="Tahoma"/>
              </a:rPr>
              <a:t>ROLES:</a:t>
            </a:r>
            <a:r>
              <a:rPr kumimoji="0" lang="en-US" sz="2400" b="0" i="0" u="none" strike="noStrike" kern="1200" cap="none" spc="0" normalizeH="0" baseline="0" noProof="0" dirty="0">
                <a:ln>
                  <a:noFill/>
                </a:ln>
                <a:solidFill>
                  <a:srgbClr val="F7931E"/>
                </a:solidFill>
                <a:effectLst/>
                <a:uLnTx/>
                <a:uFillTx/>
                <a:latin typeface="Tahoma"/>
                <a:ea typeface="+mn-ea"/>
                <a:cs typeface="+mn-cs"/>
              </a:rPr>
              <a:t> </a:t>
            </a:r>
            <a:r>
              <a:rPr lang="en-US" sz="1400" dirty="0">
                <a:solidFill>
                  <a:srgbClr val="15C2FF"/>
                </a:solidFill>
                <a:latin typeface="Arial" panose="020B0604020202020204" pitchFamily="34" charset="0"/>
                <a:cs typeface="Arial" panose="020B0604020202020204" pitchFamily="34" charset="0"/>
              </a:rPr>
              <a:t>There are no required roles. Project Manager, Technical Lead, and the team.</a:t>
            </a:r>
          </a:p>
        </p:txBody>
      </p:sp>
      <p:sp>
        <p:nvSpPr>
          <p:cNvPr id="100" name="Text Placeholder 19">
            <a:extLst>
              <a:ext uri="{FF2B5EF4-FFF2-40B4-BE49-F238E27FC236}">
                <a16:creationId xmlns:a16="http://schemas.microsoft.com/office/drawing/2014/main" id="{F848B7BE-449E-45FF-9622-A4CECFD56F2D}"/>
              </a:ext>
            </a:extLst>
          </p:cNvPr>
          <p:cNvSpPr txBox="1">
            <a:spLocks/>
          </p:cNvSpPr>
          <p:nvPr/>
        </p:nvSpPr>
        <p:spPr>
          <a:xfrm>
            <a:off x="3410718" y="443208"/>
            <a:ext cx="5370564" cy="512989"/>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2600" dirty="0">
                <a:solidFill>
                  <a:schemeClr val="bg1"/>
                </a:solidFill>
                <a:latin typeface="Tahoma"/>
              </a:rPr>
              <a:t>SCRUMBAN  METHODOLOGY</a:t>
            </a:r>
            <a:endParaRPr kumimoji="0" lang="en-US" sz="2600" i="0" u="none" strike="noStrike" kern="1200" cap="none" spc="0" normalizeH="0" baseline="0" noProof="0" dirty="0">
              <a:ln>
                <a:noFill/>
              </a:ln>
              <a:solidFill>
                <a:schemeClr val="bg1"/>
              </a:solidFill>
              <a:effectLst/>
              <a:uLnTx/>
              <a:uFillTx/>
              <a:latin typeface="Tahoma"/>
              <a:ea typeface="+mn-ea"/>
              <a:cs typeface="+mn-cs"/>
            </a:endParaRPr>
          </a:p>
        </p:txBody>
      </p:sp>
      <p:sp>
        <p:nvSpPr>
          <p:cNvPr id="89" name="Text Placeholder 19">
            <a:extLst>
              <a:ext uri="{FF2B5EF4-FFF2-40B4-BE49-F238E27FC236}">
                <a16:creationId xmlns:a16="http://schemas.microsoft.com/office/drawing/2014/main" id="{62C5A8D6-9C25-4933-B521-D11DF722C1CD}"/>
              </a:ext>
            </a:extLst>
          </p:cNvPr>
          <p:cNvSpPr txBox="1">
            <a:spLocks/>
          </p:cNvSpPr>
          <p:nvPr/>
        </p:nvSpPr>
        <p:spPr>
          <a:xfrm>
            <a:off x="10454185" y="125264"/>
            <a:ext cx="1651644" cy="305187"/>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1" i="0" u="none" strike="noStrike" kern="1200" cap="none" spc="0" normalizeH="0" baseline="0" noProof="0" dirty="0">
                <a:ln>
                  <a:noFill/>
                </a:ln>
                <a:solidFill>
                  <a:srgbClr val="F7931E"/>
                </a:solidFill>
                <a:effectLst/>
                <a:uLnTx/>
                <a:uFillTx/>
                <a:latin typeface="Tahoma"/>
                <a:ea typeface="+mn-ea"/>
                <a:cs typeface="+mn-cs"/>
              </a:rPr>
              <a:t>Project Manager:</a:t>
            </a:r>
            <a:endParaRPr kumimoji="0" lang="en-US" sz="3075" b="1" i="0" u="none" strike="noStrike" kern="1200" cap="none" spc="0" normalizeH="0" baseline="0" noProof="0" dirty="0">
              <a:ln>
                <a:noFill/>
              </a:ln>
              <a:solidFill>
                <a:srgbClr val="F7931E"/>
              </a:solidFill>
              <a:effectLst/>
              <a:uLnTx/>
              <a:uFillTx/>
              <a:latin typeface="Tahoma"/>
              <a:ea typeface="+mn-ea"/>
              <a:cs typeface="+mn-cs"/>
            </a:endParaRPr>
          </a:p>
        </p:txBody>
      </p:sp>
      <p:sp>
        <p:nvSpPr>
          <p:cNvPr id="90" name="Text Placeholder 19">
            <a:extLst>
              <a:ext uri="{FF2B5EF4-FFF2-40B4-BE49-F238E27FC236}">
                <a16:creationId xmlns:a16="http://schemas.microsoft.com/office/drawing/2014/main" id="{CF089F2E-5F6C-4229-AADD-B8E53E612552}"/>
              </a:ext>
            </a:extLst>
          </p:cNvPr>
          <p:cNvSpPr txBox="1">
            <a:spLocks/>
          </p:cNvSpPr>
          <p:nvPr/>
        </p:nvSpPr>
        <p:spPr>
          <a:xfrm>
            <a:off x="10454185" y="430451"/>
            <a:ext cx="1651644" cy="549288"/>
          </a:xfrm>
          <a:prstGeom prst="rect">
            <a:avLst/>
          </a:prstGeom>
          <a:solidFill>
            <a:srgbClr val="0071BC">
              <a:alpha val="50000"/>
            </a:srgbClr>
          </a:solidFill>
        </p:spPr>
        <p:txBody>
          <a:bodyPr lIns="94500" tIns="13500" rIns="40500" bIns="54000">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600"/>
              </a:spcBef>
              <a:spcAft>
                <a:spcPts val="6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9C7FF"/>
                </a:solidFill>
                <a:effectLst/>
                <a:uLnTx/>
                <a:uFillTx/>
                <a:latin typeface="Arial Narrow"/>
                <a:ea typeface="+mn-ea"/>
                <a:cs typeface="+mn-cs"/>
              </a:rPr>
              <a:t>MASHA M HARNESS</a:t>
            </a:r>
          </a:p>
          <a:p>
            <a:pPr lvl="0">
              <a:spcBef>
                <a:spcPts val="0"/>
              </a:spcBef>
              <a:spcAft>
                <a:spcPts val="300"/>
              </a:spcAft>
              <a:defRPr/>
            </a:pPr>
            <a:r>
              <a:rPr lang="en-US" sz="1200" dirty="0">
                <a:solidFill>
                  <a:srgbClr val="29C7FF"/>
                </a:solidFill>
                <a:sym typeface="Wingdings 2" panose="05020102010507070707" pitchFamily="18" charset="2"/>
              </a:rPr>
              <a:t></a:t>
            </a:r>
            <a:r>
              <a:rPr lang="en-US" sz="1100" dirty="0">
                <a:solidFill>
                  <a:srgbClr val="29C7FF"/>
                </a:solidFill>
                <a:latin typeface="Arial Narrow"/>
                <a:sym typeface="Wingdings" panose="05000000000000000000" pitchFamily="2" charset="2"/>
              </a:rPr>
              <a:t> (415) 802-3177</a:t>
            </a:r>
            <a:endParaRPr kumimoji="0" lang="en-US" sz="1100" b="1" i="0" u="none" strike="noStrike" kern="1200" cap="none" spc="0" normalizeH="0" baseline="0" noProof="0" dirty="0">
              <a:ln>
                <a:noFill/>
              </a:ln>
              <a:solidFill>
                <a:srgbClr val="29C7FF"/>
              </a:solidFill>
              <a:effectLst/>
              <a:uLnTx/>
              <a:uFillTx/>
              <a:latin typeface="Arial Narrow"/>
              <a:ea typeface="+mn-ea"/>
              <a:cs typeface="+mn-cs"/>
            </a:endParaRPr>
          </a:p>
          <a:p>
            <a:pPr marL="0" marR="0" lvl="0" indent="0" algn="l" defTabSz="685800" rtl="0" eaLnBrk="1" fontAlgn="auto" latinLnBrk="0" hangingPunct="1">
              <a:lnSpc>
                <a:spcPct val="90000"/>
              </a:lnSpc>
              <a:spcBef>
                <a:spcPts val="0"/>
              </a:spcBef>
              <a:buClrTx/>
              <a:buSzTx/>
              <a:buFont typeface="Arial" panose="020B0604020202020204" pitchFamily="34" charset="0"/>
              <a:buNone/>
              <a:tabLst/>
              <a:defRPr/>
            </a:pPr>
            <a:r>
              <a:rPr lang="en-US" sz="1100" dirty="0">
                <a:solidFill>
                  <a:srgbClr val="29C7FF"/>
                </a:solidFill>
                <a:latin typeface="Arial Narrow"/>
                <a:sym typeface="Wingdings" panose="05000000000000000000" pitchFamily="2" charset="2"/>
              </a:rPr>
              <a:t></a:t>
            </a:r>
            <a:r>
              <a:rPr lang="en-US" sz="1100" dirty="0">
                <a:solidFill>
                  <a:srgbClr val="29C7FF"/>
                </a:solidFill>
                <a:latin typeface="Arial Narrow"/>
              </a:rPr>
              <a:t>  masha.harness@gmail.com</a:t>
            </a:r>
            <a:endParaRPr kumimoji="0" lang="en-US" sz="1100" b="0" i="0" u="none" strike="noStrike" kern="1200" cap="none" spc="0" normalizeH="0" baseline="0" noProof="0" dirty="0">
              <a:ln>
                <a:noFill/>
              </a:ln>
              <a:solidFill>
                <a:srgbClr val="29C7FF"/>
              </a:solidFill>
              <a:effectLst/>
              <a:uLnTx/>
              <a:uFillTx/>
              <a:latin typeface="Arial Narrow"/>
              <a:ea typeface="+mn-ea"/>
              <a:cs typeface="+mn-cs"/>
            </a:endParaRPr>
          </a:p>
        </p:txBody>
      </p:sp>
      <p:sp>
        <p:nvSpPr>
          <p:cNvPr id="22" name="Text Placeholder 19">
            <a:extLst>
              <a:ext uri="{FF2B5EF4-FFF2-40B4-BE49-F238E27FC236}">
                <a16:creationId xmlns:a16="http://schemas.microsoft.com/office/drawing/2014/main" id="{9A4747B4-0AE0-49CE-BDAB-FE8EF80B465F}"/>
              </a:ext>
            </a:extLst>
          </p:cNvPr>
          <p:cNvSpPr txBox="1">
            <a:spLocks/>
          </p:cNvSpPr>
          <p:nvPr/>
        </p:nvSpPr>
        <p:spPr>
          <a:xfrm>
            <a:off x="11725275" y="6482075"/>
            <a:ext cx="371961" cy="312154"/>
          </a:xfrm>
          <a:prstGeom prst="rect">
            <a:avLst/>
          </a:prstGeom>
          <a:solidFill>
            <a:srgbClr val="0071BC">
              <a:alpha val="50000"/>
            </a:srgbClr>
          </a:solidFill>
        </p:spPr>
        <p:txBody>
          <a:bodyPr lIns="94500" tIns="81000" rIns="40500" bIns="54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600" dirty="0">
                <a:solidFill>
                  <a:srgbClr val="F7931E"/>
                </a:solidFill>
                <a:latin typeface="Tahoma"/>
              </a:rPr>
              <a:t>7</a:t>
            </a:r>
            <a:endParaRPr kumimoji="0" lang="en-US" sz="1600" b="0" i="0" u="none" strike="noStrike" kern="1200" cap="none" spc="0" normalizeH="0" baseline="0" noProof="0" dirty="0">
              <a:ln>
                <a:noFill/>
              </a:ln>
              <a:solidFill>
                <a:srgbClr val="F7931E"/>
              </a:solidFill>
              <a:effectLst/>
              <a:uLnTx/>
              <a:uFillTx/>
              <a:latin typeface="Tahoma"/>
              <a:ea typeface="+mn-ea"/>
              <a:cs typeface="+mn-cs"/>
            </a:endParaRPr>
          </a:p>
        </p:txBody>
      </p:sp>
    </p:spTree>
    <p:extLst>
      <p:ext uri="{BB962C8B-B14F-4D97-AF65-F5344CB8AC3E}">
        <p14:creationId xmlns:p14="http://schemas.microsoft.com/office/powerpoint/2010/main" val="1969325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53508_Technology infographics poster_RVA_v4.potx" id="{6CFB736D-7DB4-4566-9568-CE35C858F8AB}" vid="{1A6105C9-D760-4AC9-BA9C-B3023B9898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TotalTime>
  <Words>2709</Words>
  <Application>Microsoft Office PowerPoint</Application>
  <PresentationFormat>Widescreen</PresentationFormat>
  <Paragraphs>418</Paragraphs>
  <Slides>15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Arial Narrow</vt:lpstr>
      <vt:lpstr>Calibri</vt:lpstr>
      <vt:lpstr>Calibri Light</vt:lpstr>
      <vt:lpstr>Roboto</vt:lpstr>
      <vt:lpstr>Symbol</vt:lpstr>
      <vt:lpstr>Tahoma</vt:lpstr>
      <vt:lpstr>Office Theme</vt:lpstr>
      <vt:lpstr>InfographicsPoster_Tech_v1_mo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Masha Harness</dc:creator>
  <cp:lastModifiedBy>Masha Harness</cp:lastModifiedBy>
  <cp:revision>433</cp:revision>
  <dcterms:created xsi:type="dcterms:W3CDTF">2021-05-04T22:37:28Z</dcterms:created>
  <dcterms:modified xsi:type="dcterms:W3CDTF">2021-05-14T23:32:22Z</dcterms:modified>
</cp:coreProperties>
</file>