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83" r:id="rId3"/>
    <p:sldId id="274" r:id="rId4"/>
    <p:sldId id="276" r:id="rId5"/>
    <p:sldId id="275" r:id="rId6"/>
    <p:sldId id="284" r:id="rId7"/>
    <p:sldId id="257" r:id="rId8"/>
    <p:sldId id="260" r:id="rId9"/>
    <p:sldId id="261" r:id="rId10"/>
    <p:sldId id="265" r:id="rId11"/>
    <p:sldId id="281" r:id="rId12"/>
    <p:sldId id="267" r:id="rId13"/>
    <p:sldId id="268" r:id="rId14"/>
    <p:sldId id="285" r:id="rId15"/>
    <p:sldId id="269" r:id="rId16"/>
    <p:sldId id="271" r:id="rId17"/>
    <p:sldId id="270" r:id="rId18"/>
    <p:sldId id="272" r:id="rId19"/>
    <p:sldId id="273" r:id="rId20"/>
    <p:sldId id="286" r:id="rId21"/>
    <p:sldId id="277" r:id="rId22"/>
    <p:sldId id="280" r:id="rId23"/>
    <p:sldId id="278" r:id="rId24"/>
    <p:sldId id="279"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90" d="100"/>
          <a:sy n="90" d="100"/>
        </p:scale>
        <p:origin x="629" y="-2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4E7D-DE65-8F2F-EEB7-952EED7536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3469-5D5F-D54C-3DD7-ACCD193E5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A1A5B-6435-6175-F5EE-0D782EE47E3F}"/>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22FC81FB-2554-3123-2F85-2DDBE1B4E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CD842-F114-9B86-6D23-6FFABA47442D}"/>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260478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2210-B410-9C43-89CD-0EA1C0082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9EED71-E90A-3B4F-9417-614D7E1BF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BB540-CE5E-85D0-77A5-B7CB08D506BF}"/>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30181C9B-A41B-1002-FEF0-D1A61B2FD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0A5D9-5355-FAD8-C65F-225CAF38F157}"/>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171907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BC99F-F83C-B5C7-190C-DAE49E28F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2A0A4-6884-959E-817B-D20650F1C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7E3F0-332F-004E-AEFB-98784B2A9EEA}"/>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5A1BA251-734C-BAC5-27D6-4D7B26E74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D9B8D-0828-CEBE-4222-DC5CDBA8A270}"/>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229759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895E-0638-C1EB-DB49-7F14422DE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0180D-5F0D-8466-E4C1-A03562C51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2BD0B-E02E-473B-7263-3BD88CE8AA04}"/>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4D49883E-1B59-7AC0-743D-4E0BDF133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45B23-16C3-4A36-72FD-9F17903D3F6D}"/>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9642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8CE9-953E-13E5-B802-585583D3B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8BAEF-1099-7C77-DEB6-C17C04838E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952A4-0537-BA3B-4E82-A4E9BEF3C2A2}"/>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C5D4FA9E-0A8B-1203-7D83-92516A1D0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8CE8-016D-D414-0371-EC8F2FF7ACF6}"/>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137196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0ABD-A4D3-BB31-036B-8A4B63B2E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3D45A-A7D2-EBA8-675D-A58B3A100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49465-F1BA-22FF-D3D0-743C8157D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19F2D6-BC0A-DFD7-A802-FF200EF754B6}"/>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6" name="Footer Placeholder 5">
            <a:extLst>
              <a:ext uri="{FF2B5EF4-FFF2-40B4-BE49-F238E27FC236}">
                <a16:creationId xmlns:a16="http://schemas.microsoft.com/office/drawing/2014/main" id="{60164A8E-443C-8A6C-C90A-CA2697035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25387-21B2-CCFC-877A-CCDAF2EE3811}"/>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239958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77A8-705D-3D14-1456-8236FAC08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EAA12-5A73-3C62-E3D8-AB5082587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F4C29-E645-D639-5B08-76FD8E588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05B00D-DD7C-6EFD-2DFF-60679D8B8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42BDE-319B-F44E-0E5A-AC9B09F9A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F1B68-5305-44A6-5017-AA87A44CCCBB}"/>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8" name="Footer Placeholder 7">
            <a:extLst>
              <a:ext uri="{FF2B5EF4-FFF2-40B4-BE49-F238E27FC236}">
                <a16:creationId xmlns:a16="http://schemas.microsoft.com/office/drawing/2014/main" id="{E8A2DFC5-3EAB-E101-6263-2695549E3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11670F-A8E6-BDF0-E442-1E3552F7D01F}"/>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41855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78B1-D5E6-940F-F240-1A4FFF50E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58F24-1C36-C4EC-C705-848EF56D852F}"/>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4" name="Footer Placeholder 3">
            <a:extLst>
              <a:ext uri="{FF2B5EF4-FFF2-40B4-BE49-F238E27FC236}">
                <a16:creationId xmlns:a16="http://schemas.microsoft.com/office/drawing/2014/main" id="{3A4EA8EA-D600-5E1A-C5EA-E55656C92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D377B7-D74D-4954-085A-E83DCFF3EACF}"/>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89517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9C18F-6C35-9ED8-9EF5-B4AF19DC24C4}"/>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3" name="Footer Placeholder 2">
            <a:extLst>
              <a:ext uri="{FF2B5EF4-FFF2-40B4-BE49-F238E27FC236}">
                <a16:creationId xmlns:a16="http://schemas.microsoft.com/office/drawing/2014/main" id="{4142B4C6-4A07-D0AB-4EA4-16FD09BE0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54A81B-3F90-8A69-9D6B-2A2D79865F5E}"/>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236146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B395-33B3-B75C-6BF9-C0FA38D4C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B972C9-DE1C-5689-A5D9-A802CD69E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B3EFD3-464D-8699-39BB-510738779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5A1C2-2CAA-66E1-1986-105FC35A982A}"/>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6" name="Footer Placeholder 5">
            <a:extLst>
              <a:ext uri="{FF2B5EF4-FFF2-40B4-BE49-F238E27FC236}">
                <a16:creationId xmlns:a16="http://schemas.microsoft.com/office/drawing/2014/main" id="{4EE2EFD8-163E-4BE6-E1CB-13AF5DD1E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7CA86-CD69-CC69-C867-57B4D6E40400}"/>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27961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5CDA-09D0-BF77-14D1-EAFEB5721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7D2BB-D3A4-D9BA-BA85-AEEF04A99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6C24-84D4-724D-3884-5983CE61F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74262-D76F-9924-185D-027F92106987}"/>
              </a:ext>
            </a:extLst>
          </p:cNvPr>
          <p:cNvSpPr>
            <a:spLocks noGrp="1"/>
          </p:cNvSpPr>
          <p:nvPr>
            <p:ph type="dt" sz="half" idx="10"/>
          </p:nvPr>
        </p:nvSpPr>
        <p:spPr/>
        <p:txBody>
          <a:bodyPr/>
          <a:lstStyle/>
          <a:p>
            <a:fld id="{61B7A812-EDF7-4EC6-B1D5-7866EE75432E}" type="datetimeFigureOut">
              <a:rPr lang="en-US" smtClean="0"/>
              <a:t>2/16/2025</a:t>
            </a:fld>
            <a:endParaRPr lang="en-US"/>
          </a:p>
        </p:txBody>
      </p:sp>
      <p:sp>
        <p:nvSpPr>
          <p:cNvPr id="6" name="Footer Placeholder 5">
            <a:extLst>
              <a:ext uri="{FF2B5EF4-FFF2-40B4-BE49-F238E27FC236}">
                <a16:creationId xmlns:a16="http://schemas.microsoft.com/office/drawing/2014/main" id="{CDCE4AD2-A85B-F403-E4E7-B5EE3C986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13AA9-3134-9A2D-558D-EE8A027E04D5}"/>
              </a:ext>
            </a:extLst>
          </p:cNvPr>
          <p:cNvSpPr>
            <a:spLocks noGrp="1"/>
          </p:cNvSpPr>
          <p:nvPr>
            <p:ph type="sldNum" sz="quarter" idx="12"/>
          </p:nvPr>
        </p:nvSpPr>
        <p:spPr/>
        <p:txBody>
          <a:bodyPr/>
          <a:lstStyle/>
          <a:p>
            <a:fld id="{F81C4394-D51A-42D1-95F6-A50492090B90}" type="slidenum">
              <a:rPr lang="en-US" smtClean="0"/>
              <a:t>‹#›</a:t>
            </a:fld>
            <a:endParaRPr lang="en-US"/>
          </a:p>
        </p:txBody>
      </p:sp>
    </p:spTree>
    <p:extLst>
      <p:ext uri="{BB962C8B-B14F-4D97-AF65-F5344CB8AC3E}">
        <p14:creationId xmlns:p14="http://schemas.microsoft.com/office/powerpoint/2010/main" val="50150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73637-1741-03E2-111E-21450996F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04CFE-E4DF-2534-D56D-89829DC1E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BAB48-757D-9C3D-B034-797A96F51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B7A812-EDF7-4EC6-B1D5-7866EE75432E}" type="datetimeFigureOut">
              <a:rPr lang="en-US" smtClean="0"/>
              <a:t>2/16/2025</a:t>
            </a:fld>
            <a:endParaRPr lang="en-US"/>
          </a:p>
        </p:txBody>
      </p:sp>
      <p:sp>
        <p:nvSpPr>
          <p:cNvPr id="5" name="Footer Placeholder 4">
            <a:extLst>
              <a:ext uri="{FF2B5EF4-FFF2-40B4-BE49-F238E27FC236}">
                <a16:creationId xmlns:a16="http://schemas.microsoft.com/office/drawing/2014/main" id="{EDF3D4E4-F087-D7D7-6391-2AA257219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D2E749-AD0B-1D88-4326-AA3A4452D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1C4394-D51A-42D1-95F6-A50492090B90}" type="slidenum">
              <a:rPr lang="en-US" smtClean="0"/>
              <a:t>‹#›</a:t>
            </a:fld>
            <a:endParaRPr lang="en-US"/>
          </a:p>
        </p:txBody>
      </p:sp>
    </p:spTree>
    <p:extLst>
      <p:ext uri="{BB962C8B-B14F-4D97-AF65-F5344CB8AC3E}">
        <p14:creationId xmlns:p14="http://schemas.microsoft.com/office/powerpoint/2010/main" val="3263069837"/>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usiness-and-ai.com/recurrent-neural-network-algorithms-overview/"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DBEC-FA53-0BD0-4D22-6625EEC90FDC}"/>
              </a:ext>
            </a:extLst>
          </p:cNvPr>
          <p:cNvSpPr>
            <a:spLocks noGrp="1"/>
          </p:cNvSpPr>
          <p:nvPr>
            <p:ph type="ctrTitle"/>
          </p:nvPr>
        </p:nvSpPr>
        <p:spPr>
          <a:xfrm>
            <a:off x="1097280" y="758952"/>
            <a:ext cx="10058400" cy="3892168"/>
          </a:xfrm>
          <a:solidFill>
            <a:schemeClr val="accent1">
              <a:lumMod val="60000"/>
              <a:lumOff val="40000"/>
            </a:schemeClr>
          </a:solidFill>
          <a:ln w="38100">
            <a:solidFill>
              <a:schemeClr val="accent2"/>
            </a:solidFill>
          </a:ln>
        </p:spPr>
        <p:txBody>
          <a:bodyPr>
            <a:normAutofit/>
          </a:bodyPr>
          <a:lstStyle/>
          <a:p>
            <a:r>
              <a:rPr lang="en-US" dirty="0">
                <a:solidFill>
                  <a:schemeClr val="bg1"/>
                </a:solidFill>
              </a:rPr>
              <a:t>Optimizing Container Transportation:</a:t>
            </a:r>
            <a:br>
              <a:rPr lang="en-US" dirty="0">
                <a:solidFill>
                  <a:schemeClr val="bg1"/>
                </a:solidFill>
              </a:rPr>
            </a:br>
            <a:r>
              <a:rPr lang="en-US" dirty="0">
                <a:solidFill>
                  <a:schemeClr val="bg1"/>
                </a:solidFill>
              </a:rPr>
              <a:t> Analysis and Modeling</a:t>
            </a:r>
          </a:p>
        </p:txBody>
      </p:sp>
      <p:sp>
        <p:nvSpPr>
          <p:cNvPr id="3" name="Subtitle 2">
            <a:extLst>
              <a:ext uri="{FF2B5EF4-FFF2-40B4-BE49-F238E27FC236}">
                <a16:creationId xmlns:a16="http://schemas.microsoft.com/office/drawing/2014/main" id="{1BC54318-0DF9-52E6-F655-56C14A0F069B}"/>
              </a:ext>
            </a:extLst>
          </p:cNvPr>
          <p:cNvSpPr>
            <a:spLocks noGrp="1"/>
          </p:cNvSpPr>
          <p:nvPr>
            <p:ph type="subTitle" idx="1"/>
          </p:nvPr>
        </p:nvSpPr>
        <p:spPr>
          <a:xfrm>
            <a:off x="1100051" y="5225240"/>
            <a:ext cx="10058400" cy="1143000"/>
          </a:xfrm>
        </p:spPr>
        <p:txBody>
          <a:bodyPr>
            <a:normAutofit/>
          </a:bodyPr>
          <a:lstStyle/>
          <a:p>
            <a:r>
              <a:rPr lang="en-US" dirty="0">
                <a:solidFill>
                  <a:schemeClr val="accent2"/>
                </a:solidFill>
              </a:rPr>
              <a:t>By Mina Iravani</a:t>
            </a:r>
          </a:p>
        </p:txBody>
      </p:sp>
    </p:spTree>
    <p:extLst>
      <p:ext uri="{BB962C8B-B14F-4D97-AF65-F5344CB8AC3E}">
        <p14:creationId xmlns:p14="http://schemas.microsoft.com/office/powerpoint/2010/main" val="64011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E611-6A9B-B76A-6217-00E76BC908EA}"/>
              </a:ext>
            </a:extLst>
          </p:cNvPr>
          <p:cNvSpPr>
            <a:spLocks noGrp="1"/>
          </p:cNvSpPr>
          <p:nvPr>
            <p:ph type="title"/>
          </p:nvPr>
        </p:nvSpPr>
        <p:spPr/>
        <p:txBody>
          <a:bodyPr>
            <a:normAutofit/>
          </a:bodyPr>
          <a:lstStyle/>
          <a:p>
            <a:r>
              <a:rPr lang="en-US" sz="3600" b="1" dirty="0"/>
              <a:t>Sequence of Jobs</a:t>
            </a:r>
            <a:br>
              <a:rPr lang="en-US" sz="3600" dirty="0"/>
            </a:br>
            <a:r>
              <a:rPr lang="en-US" sz="3600" dirty="0">
                <a:solidFill>
                  <a:schemeClr val="accent2"/>
                </a:solidFill>
              </a:rPr>
              <a:t>Analysis of Executed Plan:</a:t>
            </a:r>
          </a:p>
        </p:txBody>
      </p:sp>
      <p:sp>
        <p:nvSpPr>
          <p:cNvPr id="3" name="Content Placeholder 2">
            <a:extLst>
              <a:ext uri="{FF2B5EF4-FFF2-40B4-BE49-F238E27FC236}">
                <a16:creationId xmlns:a16="http://schemas.microsoft.com/office/drawing/2014/main" id="{F70CA546-0FAF-69C8-2DA5-85C135BD7481}"/>
              </a:ext>
            </a:extLst>
          </p:cNvPr>
          <p:cNvSpPr>
            <a:spLocks noGrp="1"/>
          </p:cNvSpPr>
          <p:nvPr>
            <p:ph idx="1"/>
          </p:nvPr>
        </p:nvSpPr>
        <p:spPr/>
        <p:txBody>
          <a:bodyPr/>
          <a:lstStyle/>
          <a:p>
            <a:pPr marL="0" indent="0">
              <a:buNone/>
            </a:pPr>
            <a:r>
              <a:rPr lang="en-US" sz="1600" dirty="0"/>
              <a:t>If there is no limitation on the number of carriers that can access the location simultaneously, the next job can be selected randomly among the closest next origin location!</a:t>
            </a:r>
          </a:p>
          <a:p>
            <a:endParaRPr lang="en-US" dirty="0"/>
          </a:p>
        </p:txBody>
      </p:sp>
      <p:sp>
        <p:nvSpPr>
          <p:cNvPr id="4" name="TextBox 3">
            <a:extLst>
              <a:ext uri="{FF2B5EF4-FFF2-40B4-BE49-F238E27FC236}">
                <a16:creationId xmlns:a16="http://schemas.microsoft.com/office/drawing/2014/main" id="{59F4455A-1295-61AB-14E0-5477B816F30A}"/>
              </a:ext>
            </a:extLst>
          </p:cNvPr>
          <p:cNvSpPr txBox="1"/>
          <p:nvPr/>
        </p:nvSpPr>
        <p:spPr>
          <a:xfrm>
            <a:off x="1017222" y="3019770"/>
            <a:ext cx="766715" cy="307777"/>
          </a:xfrm>
          <a:prstGeom prst="rect">
            <a:avLst/>
          </a:prstGeom>
          <a:solidFill>
            <a:schemeClr val="bg2"/>
          </a:solidFill>
        </p:spPr>
        <p:txBody>
          <a:bodyPr wrap="square" rtlCol="0">
            <a:spAutoFit/>
          </a:bodyPr>
          <a:lstStyle/>
          <a:p>
            <a:pPr algn="ctr"/>
            <a:r>
              <a:rPr lang="en-US" sz="1400" dirty="0"/>
              <a:t>YARD</a:t>
            </a:r>
          </a:p>
        </p:txBody>
      </p:sp>
      <p:sp>
        <p:nvSpPr>
          <p:cNvPr id="5" name="Rectangle 4">
            <a:extLst>
              <a:ext uri="{FF2B5EF4-FFF2-40B4-BE49-F238E27FC236}">
                <a16:creationId xmlns:a16="http://schemas.microsoft.com/office/drawing/2014/main" id="{10B074AC-611A-C452-F157-12DD3D2B211C}"/>
              </a:ext>
            </a:extLst>
          </p:cNvPr>
          <p:cNvSpPr/>
          <p:nvPr/>
        </p:nvSpPr>
        <p:spPr>
          <a:xfrm>
            <a:off x="8047929" y="3235060"/>
            <a:ext cx="1394902" cy="2620735"/>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1600" dirty="0"/>
              <a:t>WS10</a:t>
            </a:r>
          </a:p>
          <a:p>
            <a:r>
              <a:rPr lang="en-US" sz="1600" dirty="0"/>
              <a:t>          </a:t>
            </a:r>
            <a:r>
              <a:rPr lang="en-US" sz="1600" dirty="0">
                <a:solidFill>
                  <a:schemeClr val="accent2"/>
                </a:solidFill>
                <a:highlight>
                  <a:srgbClr val="FFFF00"/>
                </a:highlight>
              </a:rPr>
              <a:t>686.4</a:t>
            </a:r>
          </a:p>
          <a:p>
            <a:r>
              <a:rPr lang="en-US" sz="1600" dirty="0"/>
              <a:t>QC7</a:t>
            </a:r>
          </a:p>
          <a:p>
            <a:r>
              <a:rPr lang="en-US" sz="1600" dirty="0"/>
              <a:t>           </a:t>
            </a:r>
            <a:r>
              <a:rPr lang="en-US" sz="1600" dirty="0">
                <a:solidFill>
                  <a:schemeClr val="accent2"/>
                </a:solidFill>
              </a:rPr>
              <a:t>836.4</a:t>
            </a:r>
          </a:p>
          <a:p>
            <a:r>
              <a:rPr lang="en-US" sz="1600" dirty="0"/>
              <a:t>WS13</a:t>
            </a:r>
          </a:p>
          <a:p>
            <a:r>
              <a:rPr lang="en-US" sz="1600" dirty="0"/>
              <a:t>           </a:t>
            </a:r>
            <a:r>
              <a:rPr lang="en-US" sz="1600" dirty="0">
                <a:solidFill>
                  <a:schemeClr val="accent2"/>
                </a:solidFill>
                <a:highlight>
                  <a:srgbClr val="FFFF00"/>
                </a:highlight>
              </a:rPr>
              <a:t>636.4</a:t>
            </a:r>
          </a:p>
          <a:p>
            <a:r>
              <a:rPr lang="en-US" sz="1600" dirty="0"/>
              <a:t>QC5</a:t>
            </a:r>
          </a:p>
          <a:p>
            <a:r>
              <a:rPr lang="en-US" sz="1600" dirty="0"/>
              <a:t>           </a:t>
            </a:r>
            <a:r>
              <a:rPr lang="en-US" sz="1600" dirty="0">
                <a:solidFill>
                  <a:schemeClr val="accent2"/>
                </a:solidFill>
              </a:rPr>
              <a:t>636.4</a:t>
            </a:r>
          </a:p>
          <a:p>
            <a:r>
              <a:rPr lang="en-US" sz="1600" dirty="0"/>
              <a:t>WS13</a:t>
            </a:r>
          </a:p>
          <a:p>
            <a:r>
              <a:rPr lang="en-US" sz="1600" dirty="0"/>
              <a:t> </a:t>
            </a:r>
            <a:r>
              <a:rPr lang="en-US" sz="2000" b="1" dirty="0"/>
              <a:t>2795.6</a:t>
            </a:r>
          </a:p>
        </p:txBody>
      </p:sp>
      <p:sp>
        <p:nvSpPr>
          <p:cNvPr id="6" name="Rectangle 5">
            <a:extLst>
              <a:ext uri="{FF2B5EF4-FFF2-40B4-BE49-F238E27FC236}">
                <a16:creationId xmlns:a16="http://schemas.microsoft.com/office/drawing/2014/main" id="{B6A01DD2-F09D-3502-3BE0-7A751D5DD76A}"/>
              </a:ext>
            </a:extLst>
          </p:cNvPr>
          <p:cNvSpPr/>
          <p:nvPr/>
        </p:nvSpPr>
        <p:spPr>
          <a:xfrm>
            <a:off x="9659101" y="3231633"/>
            <a:ext cx="1394902" cy="2627587"/>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r>
              <a:rPr lang="en-US" sz="1600" dirty="0"/>
              <a:t>WS10</a:t>
            </a:r>
          </a:p>
          <a:p>
            <a:r>
              <a:rPr lang="en-US" sz="1600" dirty="0"/>
              <a:t>          </a:t>
            </a:r>
            <a:r>
              <a:rPr lang="en-US" sz="1600" dirty="0">
                <a:solidFill>
                  <a:schemeClr val="accent2"/>
                </a:solidFill>
                <a:highlight>
                  <a:srgbClr val="FFFF00"/>
                </a:highlight>
              </a:rPr>
              <a:t>486.3</a:t>
            </a:r>
          </a:p>
          <a:p>
            <a:r>
              <a:rPr lang="en-US" sz="1600" dirty="0"/>
              <a:t>QC5</a:t>
            </a:r>
          </a:p>
          <a:p>
            <a:r>
              <a:rPr lang="en-US" sz="1600" dirty="0"/>
              <a:t>          </a:t>
            </a:r>
            <a:r>
              <a:rPr lang="en-US" sz="1600" dirty="0">
                <a:solidFill>
                  <a:schemeClr val="accent2"/>
                </a:solidFill>
              </a:rPr>
              <a:t>636.4</a:t>
            </a:r>
          </a:p>
          <a:p>
            <a:r>
              <a:rPr lang="en-US" sz="1600" dirty="0"/>
              <a:t>WS13</a:t>
            </a:r>
          </a:p>
          <a:p>
            <a:r>
              <a:rPr lang="en-US" sz="1600" dirty="0"/>
              <a:t>          </a:t>
            </a:r>
            <a:r>
              <a:rPr lang="en-US" sz="1600" dirty="0">
                <a:solidFill>
                  <a:schemeClr val="accent2"/>
                </a:solidFill>
                <a:highlight>
                  <a:srgbClr val="FFFF00"/>
                </a:highlight>
              </a:rPr>
              <a:t>836.4</a:t>
            </a:r>
          </a:p>
          <a:p>
            <a:r>
              <a:rPr lang="en-US" sz="1600" dirty="0"/>
              <a:t>QC7</a:t>
            </a:r>
          </a:p>
          <a:p>
            <a:r>
              <a:rPr lang="en-US" sz="1600" dirty="0"/>
              <a:t>          </a:t>
            </a:r>
            <a:r>
              <a:rPr lang="en-US" sz="1600" dirty="0">
                <a:solidFill>
                  <a:schemeClr val="accent2"/>
                </a:solidFill>
              </a:rPr>
              <a:t>836.4</a:t>
            </a:r>
          </a:p>
          <a:p>
            <a:r>
              <a:rPr lang="en-US" sz="1600" dirty="0"/>
              <a:t>WS13</a:t>
            </a:r>
          </a:p>
          <a:p>
            <a:r>
              <a:rPr lang="en-US" sz="2000" b="1" dirty="0">
                <a:solidFill>
                  <a:schemeClr val="tx1"/>
                </a:solidFill>
              </a:rPr>
              <a:t>2795.5</a:t>
            </a:r>
          </a:p>
        </p:txBody>
      </p:sp>
      <p:sp>
        <p:nvSpPr>
          <p:cNvPr id="7" name="Rectangle 6">
            <a:extLst>
              <a:ext uri="{FF2B5EF4-FFF2-40B4-BE49-F238E27FC236}">
                <a16:creationId xmlns:a16="http://schemas.microsoft.com/office/drawing/2014/main" id="{22AAA8C0-D9DB-F8B8-DDF2-EE6AB84EA8ED}"/>
              </a:ext>
            </a:extLst>
          </p:cNvPr>
          <p:cNvSpPr/>
          <p:nvPr/>
        </p:nvSpPr>
        <p:spPr>
          <a:xfrm>
            <a:off x="852855" y="4348003"/>
            <a:ext cx="110539" cy="611637"/>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FF4F51-BC93-C60A-EAB9-C4FA9F43D5BF}"/>
              </a:ext>
            </a:extLst>
          </p:cNvPr>
          <p:cNvSpPr txBox="1"/>
          <p:nvPr/>
        </p:nvSpPr>
        <p:spPr>
          <a:xfrm>
            <a:off x="582286" y="3782340"/>
            <a:ext cx="766715" cy="307777"/>
          </a:xfrm>
          <a:prstGeom prst="rect">
            <a:avLst/>
          </a:prstGeom>
          <a:solidFill>
            <a:schemeClr val="bg2"/>
          </a:solidFill>
        </p:spPr>
        <p:txBody>
          <a:bodyPr wrap="square" rtlCol="0">
            <a:spAutoFit/>
          </a:bodyPr>
          <a:lstStyle/>
          <a:p>
            <a:pPr algn="ctr"/>
            <a:r>
              <a:rPr lang="en-US" sz="1400" dirty="0"/>
              <a:t>RAIL</a:t>
            </a:r>
          </a:p>
        </p:txBody>
      </p:sp>
      <p:cxnSp>
        <p:nvCxnSpPr>
          <p:cNvPr id="9" name="Straight Connector 8">
            <a:extLst>
              <a:ext uri="{FF2B5EF4-FFF2-40B4-BE49-F238E27FC236}">
                <a16:creationId xmlns:a16="http://schemas.microsoft.com/office/drawing/2014/main" id="{AB48164E-D3B1-209F-F35D-A2D65A3895FD}"/>
              </a:ext>
            </a:extLst>
          </p:cNvPr>
          <p:cNvCxnSpPr>
            <a:cxnSpLocks/>
          </p:cNvCxnSpPr>
          <p:nvPr/>
        </p:nvCxnSpPr>
        <p:spPr>
          <a:xfrm>
            <a:off x="4080669" y="2481132"/>
            <a:ext cx="26283" cy="4185139"/>
          </a:xfrm>
          <a:prstGeom prst="line">
            <a:avLst/>
          </a:prstGeom>
          <a:ln w="9525"/>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8B864F9A-29D4-D343-219C-33F67AF72765}"/>
              </a:ext>
            </a:extLst>
          </p:cNvPr>
          <p:cNvCxnSpPr>
            <a:cxnSpLocks/>
          </p:cNvCxnSpPr>
          <p:nvPr/>
        </p:nvCxnSpPr>
        <p:spPr>
          <a:xfrm flipH="1" flipV="1">
            <a:off x="1565994" y="2852411"/>
            <a:ext cx="7693624" cy="31407"/>
          </a:xfrm>
          <a:prstGeom prst="line">
            <a:avLst/>
          </a:prstGeom>
          <a:ln w="9525"/>
        </p:spPr>
        <p:style>
          <a:lnRef idx="2">
            <a:schemeClr val="dk1"/>
          </a:lnRef>
          <a:fillRef idx="0">
            <a:schemeClr val="dk1"/>
          </a:fillRef>
          <a:effectRef idx="1">
            <a:schemeClr val="dk1"/>
          </a:effectRef>
          <a:fontRef idx="minor">
            <a:schemeClr val="tx1"/>
          </a:fontRef>
        </p:style>
      </p:cxnSp>
      <p:sp>
        <p:nvSpPr>
          <p:cNvPr id="12" name="Flowchart: Connector 11">
            <a:extLst>
              <a:ext uri="{FF2B5EF4-FFF2-40B4-BE49-F238E27FC236}">
                <a16:creationId xmlns:a16="http://schemas.microsoft.com/office/drawing/2014/main" id="{ED275F44-87BF-6F74-AD0C-951F192311D1}"/>
              </a:ext>
            </a:extLst>
          </p:cNvPr>
          <p:cNvSpPr/>
          <p:nvPr/>
        </p:nvSpPr>
        <p:spPr>
          <a:xfrm>
            <a:off x="6547505" y="2662167"/>
            <a:ext cx="778851" cy="380488"/>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QC7</a:t>
            </a:r>
          </a:p>
        </p:txBody>
      </p:sp>
      <p:sp>
        <p:nvSpPr>
          <p:cNvPr id="13" name="Flowchart: Connector 12">
            <a:extLst>
              <a:ext uri="{FF2B5EF4-FFF2-40B4-BE49-F238E27FC236}">
                <a16:creationId xmlns:a16="http://schemas.microsoft.com/office/drawing/2014/main" id="{4E8CB765-4478-CC99-F305-79DEF24B10F4}"/>
              </a:ext>
            </a:extLst>
          </p:cNvPr>
          <p:cNvSpPr/>
          <p:nvPr/>
        </p:nvSpPr>
        <p:spPr>
          <a:xfrm>
            <a:off x="1778171" y="2598613"/>
            <a:ext cx="752728" cy="418252"/>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QC3</a:t>
            </a:r>
          </a:p>
        </p:txBody>
      </p:sp>
      <p:sp>
        <p:nvSpPr>
          <p:cNvPr id="16" name="Flowchart: Connector 15">
            <a:extLst>
              <a:ext uri="{FF2B5EF4-FFF2-40B4-BE49-F238E27FC236}">
                <a16:creationId xmlns:a16="http://schemas.microsoft.com/office/drawing/2014/main" id="{01EF3CAE-199D-A37B-1E40-EF1F1193B6A4}"/>
              </a:ext>
            </a:extLst>
          </p:cNvPr>
          <p:cNvSpPr/>
          <p:nvPr/>
        </p:nvSpPr>
        <p:spPr>
          <a:xfrm>
            <a:off x="3112821" y="2625814"/>
            <a:ext cx="752728" cy="406755"/>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QC4</a:t>
            </a:r>
          </a:p>
        </p:txBody>
      </p:sp>
      <p:cxnSp>
        <p:nvCxnSpPr>
          <p:cNvPr id="17" name="Straight Arrow Connector 16">
            <a:extLst>
              <a:ext uri="{FF2B5EF4-FFF2-40B4-BE49-F238E27FC236}">
                <a16:creationId xmlns:a16="http://schemas.microsoft.com/office/drawing/2014/main" id="{3FECA95D-B4D8-458B-738C-610D4A129E67}"/>
              </a:ext>
            </a:extLst>
          </p:cNvPr>
          <p:cNvCxnSpPr>
            <a:cxnSpLocks/>
            <a:endCxn id="40" idx="7"/>
          </p:cNvCxnSpPr>
          <p:nvPr/>
        </p:nvCxnSpPr>
        <p:spPr>
          <a:xfrm flipH="1">
            <a:off x="4403844" y="3023262"/>
            <a:ext cx="2266564" cy="289611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pic>
        <p:nvPicPr>
          <p:cNvPr id="18" name="Picture 17">
            <a:extLst>
              <a:ext uri="{FF2B5EF4-FFF2-40B4-BE49-F238E27FC236}">
                <a16:creationId xmlns:a16="http://schemas.microsoft.com/office/drawing/2014/main" id="{BA238518-C48D-CD04-185A-944A8F06D7FA}"/>
              </a:ext>
            </a:extLst>
          </p:cNvPr>
          <p:cNvPicPr>
            <a:picLocks noChangeAspect="1"/>
          </p:cNvPicPr>
          <p:nvPr/>
        </p:nvPicPr>
        <p:blipFill>
          <a:blip r:embed="rId2"/>
          <a:stretch>
            <a:fillRect/>
          </a:stretch>
        </p:blipFill>
        <p:spPr>
          <a:xfrm>
            <a:off x="1198761" y="5147453"/>
            <a:ext cx="2233326" cy="907051"/>
          </a:xfrm>
          <a:prstGeom prst="rect">
            <a:avLst/>
          </a:prstGeom>
        </p:spPr>
      </p:pic>
      <p:sp>
        <p:nvSpPr>
          <p:cNvPr id="19" name="Flowchart: Connector 18">
            <a:extLst>
              <a:ext uri="{FF2B5EF4-FFF2-40B4-BE49-F238E27FC236}">
                <a16:creationId xmlns:a16="http://schemas.microsoft.com/office/drawing/2014/main" id="{D49A1CED-261D-DD52-D5C8-863F14978A74}"/>
              </a:ext>
            </a:extLst>
          </p:cNvPr>
          <p:cNvSpPr/>
          <p:nvPr/>
        </p:nvSpPr>
        <p:spPr>
          <a:xfrm>
            <a:off x="4543056" y="2648087"/>
            <a:ext cx="760728" cy="368778"/>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QC5</a:t>
            </a:r>
          </a:p>
        </p:txBody>
      </p:sp>
      <p:sp>
        <p:nvSpPr>
          <p:cNvPr id="22" name="Flowchart: Connector 21">
            <a:extLst>
              <a:ext uri="{FF2B5EF4-FFF2-40B4-BE49-F238E27FC236}">
                <a16:creationId xmlns:a16="http://schemas.microsoft.com/office/drawing/2014/main" id="{936C90C8-1A27-845E-55DA-7520433BAD6C}"/>
              </a:ext>
            </a:extLst>
          </p:cNvPr>
          <p:cNvSpPr/>
          <p:nvPr/>
        </p:nvSpPr>
        <p:spPr>
          <a:xfrm>
            <a:off x="3609508" y="3195321"/>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WS01</a:t>
            </a:r>
          </a:p>
        </p:txBody>
      </p:sp>
      <p:cxnSp>
        <p:nvCxnSpPr>
          <p:cNvPr id="26" name="Straight Arrow Connector 25">
            <a:extLst>
              <a:ext uri="{FF2B5EF4-FFF2-40B4-BE49-F238E27FC236}">
                <a16:creationId xmlns:a16="http://schemas.microsoft.com/office/drawing/2014/main" id="{0A63EEA7-5031-6ABD-92F7-E4E177F2BF9C}"/>
              </a:ext>
            </a:extLst>
          </p:cNvPr>
          <p:cNvCxnSpPr>
            <a:cxnSpLocks/>
            <a:endCxn id="12" idx="4"/>
          </p:cNvCxnSpPr>
          <p:nvPr/>
        </p:nvCxnSpPr>
        <p:spPr>
          <a:xfrm flipV="1">
            <a:off x="4584504" y="3042655"/>
            <a:ext cx="2352427" cy="2971513"/>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Flowchart: Connector 39">
            <a:extLst>
              <a:ext uri="{FF2B5EF4-FFF2-40B4-BE49-F238E27FC236}">
                <a16:creationId xmlns:a16="http://schemas.microsoft.com/office/drawing/2014/main" id="{8EA716D5-A5A3-500E-2F63-2A153B370B2F}"/>
              </a:ext>
            </a:extLst>
          </p:cNvPr>
          <p:cNvSpPr/>
          <p:nvPr/>
        </p:nvSpPr>
        <p:spPr>
          <a:xfrm>
            <a:off x="3633479" y="5844839"/>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WS13</a:t>
            </a:r>
          </a:p>
        </p:txBody>
      </p:sp>
      <p:sp>
        <p:nvSpPr>
          <p:cNvPr id="41" name="Flowchart: Connector 40">
            <a:extLst>
              <a:ext uri="{FF2B5EF4-FFF2-40B4-BE49-F238E27FC236}">
                <a16:creationId xmlns:a16="http://schemas.microsoft.com/office/drawing/2014/main" id="{A1CE4983-F57D-3521-95A6-6F0C5EDBB3BB}"/>
              </a:ext>
            </a:extLst>
          </p:cNvPr>
          <p:cNvSpPr/>
          <p:nvPr/>
        </p:nvSpPr>
        <p:spPr>
          <a:xfrm>
            <a:off x="3655682" y="5108613"/>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WS10</a:t>
            </a:r>
          </a:p>
        </p:txBody>
      </p:sp>
      <p:cxnSp>
        <p:nvCxnSpPr>
          <p:cNvPr id="49" name="Straight Arrow Connector 48">
            <a:extLst>
              <a:ext uri="{FF2B5EF4-FFF2-40B4-BE49-F238E27FC236}">
                <a16:creationId xmlns:a16="http://schemas.microsoft.com/office/drawing/2014/main" id="{ED9A5591-8F9F-A3D9-DE53-FAE44D93D8AD}"/>
              </a:ext>
            </a:extLst>
          </p:cNvPr>
          <p:cNvCxnSpPr>
            <a:cxnSpLocks/>
          </p:cNvCxnSpPr>
          <p:nvPr/>
        </p:nvCxnSpPr>
        <p:spPr>
          <a:xfrm flipV="1">
            <a:off x="4403844" y="3016865"/>
            <a:ext cx="519576" cy="2902516"/>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5D4BB592-4770-0F36-BA35-BA8D2A54788D}"/>
              </a:ext>
            </a:extLst>
          </p:cNvPr>
          <p:cNvCxnSpPr>
            <a:cxnSpLocks/>
            <a:stCxn id="41" idx="0"/>
          </p:cNvCxnSpPr>
          <p:nvPr/>
        </p:nvCxnSpPr>
        <p:spPr>
          <a:xfrm flipV="1">
            <a:off x="4106952" y="2986934"/>
            <a:ext cx="2554613" cy="212167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F9C081A7-0076-1056-A0AB-0F945D73D803}"/>
              </a:ext>
            </a:extLst>
          </p:cNvPr>
          <p:cNvCxnSpPr>
            <a:cxnSpLocks/>
          </p:cNvCxnSpPr>
          <p:nvPr/>
        </p:nvCxnSpPr>
        <p:spPr>
          <a:xfrm flipH="1">
            <a:off x="4267200" y="3026056"/>
            <a:ext cx="648434" cy="2893325"/>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609A5D4E-E36B-2344-33DC-DEE842297043}"/>
              </a:ext>
            </a:extLst>
          </p:cNvPr>
          <p:cNvCxnSpPr>
            <a:cxnSpLocks/>
            <a:endCxn id="19" idx="5"/>
          </p:cNvCxnSpPr>
          <p:nvPr/>
        </p:nvCxnSpPr>
        <p:spPr>
          <a:xfrm flipV="1">
            <a:off x="3989554" y="2962859"/>
            <a:ext cx="1202824" cy="2155401"/>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EA5C5678-1429-9032-DD4F-EC2FB3B1682D}"/>
              </a:ext>
            </a:extLst>
          </p:cNvPr>
          <p:cNvCxnSpPr>
            <a:cxnSpLocks/>
            <a:endCxn id="40" idx="6"/>
          </p:cNvCxnSpPr>
          <p:nvPr/>
        </p:nvCxnSpPr>
        <p:spPr>
          <a:xfrm flipH="1">
            <a:off x="4536018" y="3032569"/>
            <a:ext cx="616818" cy="3066773"/>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AD6A0265-F3B2-08C4-F8BA-DE4455731203}"/>
              </a:ext>
            </a:extLst>
          </p:cNvPr>
          <p:cNvCxnSpPr>
            <a:cxnSpLocks/>
          </p:cNvCxnSpPr>
          <p:nvPr/>
        </p:nvCxnSpPr>
        <p:spPr>
          <a:xfrm flipH="1">
            <a:off x="4614243" y="3036352"/>
            <a:ext cx="2371177" cy="3018152"/>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D7676E35-33F6-5FAB-63E8-7BBE61624323}"/>
              </a:ext>
            </a:extLst>
          </p:cNvPr>
          <p:cNvSpPr txBox="1"/>
          <p:nvPr/>
        </p:nvSpPr>
        <p:spPr>
          <a:xfrm>
            <a:off x="8064726" y="2798260"/>
            <a:ext cx="1394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By optimizer</a:t>
            </a:r>
          </a:p>
        </p:txBody>
      </p:sp>
    </p:spTree>
    <p:extLst>
      <p:ext uri="{BB962C8B-B14F-4D97-AF65-F5344CB8AC3E}">
        <p14:creationId xmlns:p14="http://schemas.microsoft.com/office/powerpoint/2010/main" val="197334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3748D-E23A-C2D3-093C-9A0C09711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35AB0-5D4C-07F7-DAA7-1A2030A10917}"/>
              </a:ext>
            </a:extLst>
          </p:cNvPr>
          <p:cNvSpPr>
            <a:spLocks noGrp="1"/>
          </p:cNvSpPr>
          <p:nvPr>
            <p:ph type="title"/>
          </p:nvPr>
        </p:nvSpPr>
        <p:spPr/>
        <p:txBody>
          <a:bodyPr>
            <a:normAutofit/>
          </a:bodyPr>
          <a:lstStyle/>
          <a:p>
            <a:r>
              <a:rPr lang="en-US" sz="3600" b="1" dirty="0"/>
              <a:t>Sequence of Jobs</a:t>
            </a:r>
            <a:br>
              <a:rPr lang="en-US" sz="3600" dirty="0"/>
            </a:br>
            <a:r>
              <a:rPr lang="en-US" sz="3600" dirty="0">
                <a:solidFill>
                  <a:schemeClr val="accent2"/>
                </a:solidFill>
              </a:rPr>
              <a:t>Analysis of Executed Plan:</a:t>
            </a:r>
          </a:p>
        </p:txBody>
      </p:sp>
      <p:sp>
        <p:nvSpPr>
          <p:cNvPr id="3" name="Content Placeholder 2">
            <a:extLst>
              <a:ext uri="{FF2B5EF4-FFF2-40B4-BE49-F238E27FC236}">
                <a16:creationId xmlns:a16="http://schemas.microsoft.com/office/drawing/2014/main" id="{D47853DE-C0CA-A1D4-7C25-F82CFE6A11E6}"/>
              </a:ext>
            </a:extLst>
          </p:cNvPr>
          <p:cNvSpPr>
            <a:spLocks noGrp="1"/>
          </p:cNvSpPr>
          <p:nvPr>
            <p:ph idx="1"/>
          </p:nvPr>
        </p:nvSpPr>
        <p:spPr/>
        <p:txBody>
          <a:bodyPr/>
          <a:lstStyle/>
          <a:p>
            <a:pPr marL="0" indent="0">
              <a:buNone/>
            </a:pPr>
            <a:r>
              <a:rPr lang="en-US" sz="1600" dirty="0"/>
              <a:t>If there is no limitation on the number of carriers that can access the location simultaneously, the destination of next order is also important!</a:t>
            </a:r>
          </a:p>
          <a:p>
            <a:endParaRPr lang="en-US" dirty="0"/>
          </a:p>
        </p:txBody>
      </p:sp>
      <p:sp>
        <p:nvSpPr>
          <p:cNvPr id="4" name="TextBox 3">
            <a:extLst>
              <a:ext uri="{FF2B5EF4-FFF2-40B4-BE49-F238E27FC236}">
                <a16:creationId xmlns:a16="http://schemas.microsoft.com/office/drawing/2014/main" id="{D8782C49-4C17-ABC0-6CB1-34D51AC93336}"/>
              </a:ext>
            </a:extLst>
          </p:cNvPr>
          <p:cNvSpPr txBox="1"/>
          <p:nvPr/>
        </p:nvSpPr>
        <p:spPr>
          <a:xfrm>
            <a:off x="1017222" y="3019770"/>
            <a:ext cx="766715" cy="307777"/>
          </a:xfrm>
          <a:prstGeom prst="rect">
            <a:avLst/>
          </a:prstGeom>
          <a:solidFill>
            <a:schemeClr val="bg2"/>
          </a:solidFill>
        </p:spPr>
        <p:txBody>
          <a:bodyPr wrap="square" rtlCol="0">
            <a:spAutoFit/>
          </a:bodyPr>
          <a:lstStyle/>
          <a:p>
            <a:pPr algn="ctr"/>
            <a:r>
              <a:rPr lang="en-US" sz="1400" dirty="0"/>
              <a:t>YARD</a:t>
            </a:r>
          </a:p>
        </p:txBody>
      </p:sp>
      <p:cxnSp>
        <p:nvCxnSpPr>
          <p:cNvPr id="9" name="Straight Connector 8">
            <a:extLst>
              <a:ext uri="{FF2B5EF4-FFF2-40B4-BE49-F238E27FC236}">
                <a16:creationId xmlns:a16="http://schemas.microsoft.com/office/drawing/2014/main" id="{ED30CEC6-F111-8287-494C-6CA48E6B2442}"/>
              </a:ext>
            </a:extLst>
          </p:cNvPr>
          <p:cNvCxnSpPr>
            <a:cxnSpLocks/>
          </p:cNvCxnSpPr>
          <p:nvPr/>
        </p:nvCxnSpPr>
        <p:spPr>
          <a:xfrm>
            <a:off x="4080669" y="2481132"/>
            <a:ext cx="0" cy="4214636"/>
          </a:xfrm>
          <a:prstGeom prst="line">
            <a:avLst/>
          </a:prstGeom>
          <a:ln w="9525"/>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847F71BC-8810-8CEB-92F7-AAB112219954}"/>
              </a:ext>
            </a:extLst>
          </p:cNvPr>
          <p:cNvCxnSpPr>
            <a:cxnSpLocks/>
          </p:cNvCxnSpPr>
          <p:nvPr/>
        </p:nvCxnSpPr>
        <p:spPr>
          <a:xfrm flipH="1" flipV="1">
            <a:off x="1565994" y="2852411"/>
            <a:ext cx="7693624" cy="31407"/>
          </a:xfrm>
          <a:prstGeom prst="line">
            <a:avLst/>
          </a:prstGeom>
          <a:ln w="9525"/>
        </p:spPr>
        <p:style>
          <a:lnRef idx="2">
            <a:schemeClr val="dk1"/>
          </a:lnRef>
          <a:fillRef idx="0">
            <a:schemeClr val="dk1"/>
          </a:fillRef>
          <a:effectRef idx="1">
            <a:schemeClr val="dk1"/>
          </a:effectRef>
          <a:fontRef idx="minor">
            <a:schemeClr val="tx1"/>
          </a:fontRef>
        </p:style>
      </p:cxnSp>
      <p:sp>
        <p:nvSpPr>
          <p:cNvPr id="12" name="Flowchart: Connector 11">
            <a:extLst>
              <a:ext uri="{FF2B5EF4-FFF2-40B4-BE49-F238E27FC236}">
                <a16:creationId xmlns:a16="http://schemas.microsoft.com/office/drawing/2014/main" id="{D2A8AD06-AD4C-A4AA-B156-A71C9DF04B80}"/>
              </a:ext>
            </a:extLst>
          </p:cNvPr>
          <p:cNvSpPr/>
          <p:nvPr/>
        </p:nvSpPr>
        <p:spPr>
          <a:xfrm>
            <a:off x="6547505" y="2662167"/>
            <a:ext cx="778851" cy="380488"/>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QC7</a:t>
            </a:r>
          </a:p>
        </p:txBody>
      </p:sp>
      <p:sp>
        <p:nvSpPr>
          <p:cNvPr id="13" name="Flowchart: Connector 12">
            <a:extLst>
              <a:ext uri="{FF2B5EF4-FFF2-40B4-BE49-F238E27FC236}">
                <a16:creationId xmlns:a16="http://schemas.microsoft.com/office/drawing/2014/main" id="{6C0FB69C-FE87-98EC-BC43-371F08B0DC7F}"/>
              </a:ext>
            </a:extLst>
          </p:cNvPr>
          <p:cNvSpPr/>
          <p:nvPr/>
        </p:nvSpPr>
        <p:spPr>
          <a:xfrm>
            <a:off x="1778171" y="2598613"/>
            <a:ext cx="752728" cy="418252"/>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QC3</a:t>
            </a:r>
          </a:p>
        </p:txBody>
      </p:sp>
      <p:sp>
        <p:nvSpPr>
          <p:cNvPr id="16" name="Flowchart: Connector 15">
            <a:extLst>
              <a:ext uri="{FF2B5EF4-FFF2-40B4-BE49-F238E27FC236}">
                <a16:creationId xmlns:a16="http://schemas.microsoft.com/office/drawing/2014/main" id="{4AD43A1E-89F7-359A-83C1-44D7A1D5E5CD}"/>
              </a:ext>
            </a:extLst>
          </p:cNvPr>
          <p:cNvSpPr/>
          <p:nvPr/>
        </p:nvSpPr>
        <p:spPr>
          <a:xfrm>
            <a:off x="3112821" y="2625814"/>
            <a:ext cx="752728" cy="406755"/>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QC4</a:t>
            </a:r>
          </a:p>
        </p:txBody>
      </p:sp>
      <p:cxnSp>
        <p:nvCxnSpPr>
          <p:cNvPr id="17" name="Straight Arrow Connector 16">
            <a:extLst>
              <a:ext uri="{FF2B5EF4-FFF2-40B4-BE49-F238E27FC236}">
                <a16:creationId xmlns:a16="http://schemas.microsoft.com/office/drawing/2014/main" id="{C5F90CA1-D80A-08EE-985F-D668516CC730}"/>
              </a:ext>
            </a:extLst>
          </p:cNvPr>
          <p:cNvCxnSpPr>
            <a:cxnSpLocks/>
            <a:endCxn id="40" idx="1"/>
          </p:cNvCxnSpPr>
          <p:nvPr/>
        </p:nvCxnSpPr>
        <p:spPr>
          <a:xfrm flipH="1">
            <a:off x="3765653" y="3023262"/>
            <a:ext cx="2904755" cy="289611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pic>
        <p:nvPicPr>
          <p:cNvPr id="18" name="Picture 17">
            <a:extLst>
              <a:ext uri="{FF2B5EF4-FFF2-40B4-BE49-F238E27FC236}">
                <a16:creationId xmlns:a16="http://schemas.microsoft.com/office/drawing/2014/main" id="{44F4CA05-8A66-AF3D-6387-25A97F4A4731}"/>
              </a:ext>
            </a:extLst>
          </p:cNvPr>
          <p:cNvPicPr>
            <a:picLocks noChangeAspect="1"/>
          </p:cNvPicPr>
          <p:nvPr/>
        </p:nvPicPr>
        <p:blipFill>
          <a:blip r:embed="rId2"/>
          <a:stretch>
            <a:fillRect/>
          </a:stretch>
        </p:blipFill>
        <p:spPr>
          <a:xfrm>
            <a:off x="1119177" y="5147267"/>
            <a:ext cx="2233326" cy="907051"/>
          </a:xfrm>
          <a:prstGeom prst="rect">
            <a:avLst/>
          </a:prstGeom>
        </p:spPr>
      </p:pic>
      <p:sp>
        <p:nvSpPr>
          <p:cNvPr id="19" name="Flowchart: Connector 18">
            <a:extLst>
              <a:ext uri="{FF2B5EF4-FFF2-40B4-BE49-F238E27FC236}">
                <a16:creationId xmlns:a16="http://schemas.microsoft.com/office/drawing/2014/main" id="{BA5C0B19-AFDF-4E03-855F-CB3BC481CC96}"/>
              </a:ext>
            </a:extLst>
          </p:cNvPr>
          <p:cNvSpPr/>
          <p:nvPr/>
        </p:nvSpPr>
        <p:spPr>
          <a:xfrm>
            <a:off x="4543056" y="2648087"/>
            <a:ext cx="760728" cy="368778"/>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QC5</a:t>
            </a:r>
          </a:p>
        </p:txBody>
      </p:sp>
      <p:sp>
        <p:nvSpPr>
          <p:cNvPr id="22" name="Flowchart: Connector 21">
            <a:extLst>
              <a:ext uri="{FF2B5EF4-FFF2-40B4-BE49-F238E27FC236}">
                <a16:creationId xmlns:a16="http://schemas.microsoft.com/office/drawing/2014/main" id="{DE1AC117-93DD-E3C0-2047-331BC28AA3EA}"/>
              </a:ext>
            </a:extLst>
          </p:cNvPr>
          <p:cNvSpPr/>
          <p:nvPr/>
        </p:nvSpPr>
        <p:spPr>
          <a:xfrm>
            <a:off x="3609508" y="3195321"/>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WS01</a:t>
            </a:r>
          </a:p>
        </p:txBody>
      </p:sp>
      <p:cxnSp>
        <p:nvCxnSpPr>
          <p:cNvPr id="26" name="Straight Arrow Connector 25">
            <a:extLst>
              <a:ext uri="{FF2B5EF4-FFF2-40B4-BE49-F238E27FC236}">
                <a16:creationId xmlns:a16="http://schemas.microsoft.com/office/drawing/2014/main" id="{DCB08317-3F9C-4280-DD36-A6E3D151EC02}"/>
              </a:ext>
            </a:extLst>
          </p:cNvPr>
          <p:cNvCxnSpPr>
            <a:cxnSpLocks/>
            <a:endCxn id="12" idx="4"/>
          </p:cNvCxnSpPr>
          <p:nvPr/>
        </p:nvCxnSpPr>
        <p:spPr>
          <a:xfrm flipV="1">
            <a:off x="1830005" y="3042655"/>
            <a:ext cx="5106926" cy="305848"/>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Flowchart: Connector 39">
            <a:extLst>
              <a:ext uri="{FF2B5EF4-FFF2-40B4-BE49-F238E27FC236}">
                <a16:creationId xmlns:a16="http://schemas.microsoft.com/office/drawing/2014/main" id="{0A4DC034-EC46-9812-4B45-3289DBC082D8}"/>
              </a:ext>
            </a:extLst>
          </p:cNvPr>
          <p:cNvSpPr/>
          <p:nvPr/>
        </p:nvSpPr>
        <p:spPr>
          <a:xfrm>
            <a:off x="3633479" y="5844839"/>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WS15</a:t>
            </a:r>
          </a:p>
        </p:txBody>
      </p:sp>
      <p:sp>
        <p:nvSpPr>
          <p:cNvPr id="41" name="Flowchart: Connector 40">
            <a:extLst>
              <a:ext uri="{FF2B5EF4-FFF2-40B4-BE49-F238E27FC236}">
                <a16:creationId xmlns:a16="http://schemas.microsoft.com/office/drawing/2014/main" id="{0293514A-9CB1-D455-61FA-AD2DA0A5EE50}"/>
              </a:ext>
            </a:extLst>
          </p:cNvPr>
          <p:cNvSpPr/>
          <p:nvPr/>
        </p:nvSpPr>
        <p:spPr>
          <a:xfrm>
            <a:off x="3629399" y="4459775"/>
            <a:ext cx="902539" cy="509005"/>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solidFill>
                  <a:schemeClr val="tx1"/>
                </a:solidFill>
              </a:rPr>
              <a:t>WS08</a:t>
            </a:r>
          </a:p>
        </p:txBody>
      </p:sp>
      <p:cxnSp>
        <p:nvCxnSpPr>
          <p:cNvPr id="49" name="Straight Arrow Connector 48">
            <a:extLst>
              <a:ext uri="{FF2B5EF4-FFF2-40B4-BE49-F238E27FC236}">
                <a16:creationId xmlns:a16="http://schemas.microsoft.com/office/drawing/2014/main" id="{CB82574D-0304-7D1F-1887-E070D5E2D4DA}"/>
              </a:ext>
            </a:extLst>
          </p:cNvPr>
          <p:cNvCxnSpPr>
            <a:cxnSpLocks/>
            <a:stCxn id="40" idx="1"/>
            <a:endCxn id="16" idx="3"/>
          </p:cNvCxnSpPr>
          <p:nvPr/>
        </p:nvCxnSpPr>
        <p:spPr>
          <a:xfrm flipH="1" flipV="1">
            <a:off x="3223055" y="2973001"/>
            <a:ext cx="542598" cy="294638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41E5EBFF-8E75-CAF0-92BC-EC5E9BB19388}"/>
              </a:ext>
            </a:extLst>
          </p:cNvPr>
          <p:cNvCxnSpPr>
            <a:cxnSpLocks/>
            <a:stCxn id="41" idx="7"/>
            <a:endCxn id="12" idx="3"/>
          </p:cNvCxnSpPr>
          <p:nvPr/>
        </p:nvCxnSpPr>
        <p:spPr>
          <a:xfrm flipV="1">
            <a:off x="4399764" y="2986934"/>
            <a:ext cx="2261801" cy="154738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756C152E-12FF-41EB-2A09-8BB1F9D3F1D6}"/>
              </a:ext>
            </a:extLst>
          </p:cNvPr>
          <p:cNvCxnSpPr>
            <a:cxnSpLocks/>
            <a:stCxn id="16" idx="3"/>
            <a:endCxn id="4" idx="3"/>
          </p:cNvCxnSpPr>
          <p:nvPr/>
        </p:nvCxnSpPr>
        <p:spPr>
          <a:xfrm flipH="1">
            <a:off x="1783937" y="2973001"/>
            <a:ext cx="1439118" cy="20065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9BF1BB6B-E839-AAE9-155B-63DB89B727A7}"/>
              </a:ext>
            </a:extLst>
          </p:cNvPr>
          <p:cNvCxnSpPr>
            <a:cxnSpLocks/>
          </p:cNvCxnSpPr>
          <p:nvPr/>
        </p:nvCxnSpPr>
        <p:spPr>
          <a:xfrm flipH="1" flipV="1">
            <a:off x="3450228" y="3032569"/>
            <a:ext cx="362002" cy="1474131"/>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176F11E9-CEDE-F4A6-DD13-BCAEC9CF5CA6}"/>
              </a:ext>
            </a:extLst>
          </p:cNvPr>
          <p:cNvCxnSpPr>
            <a:cxnSpLocks/>
          </p:cNvCxnSpPr>
          <p:nvPr/>
        </p:nvCxnSpPr>
        <p:spPr>
          <a:xfrm flipH="1">
            <a:off x="1775094" y="3032569"/>
            <a:ext cx="1656998" cy="276027"/>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C7751976-30B3-1E8F-8CC1-D79D237EBF3D}"/>
              </a:ext>
            </a:extLst>
          </p:cNvPr>
          <p:cNvCxnSpPr>
            <a:cxnSpLocks/>
            <a:endCxn id="40" idx="7"/>
          </p:cNvCxnSpPr>
          <p:nvPr/>
        </p:nvCxnSpPr>
        <p:spPr>
          <a:xfrm flipH="1">
            <a:off x="4403844" y="3025241"/>
            <a:ext cx="2546549" cy="2894140"/>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714AB556-3204-130D-F746-98EDE6E047E0}"/>
              </a:ext>
            </a:extLst>
          </p:cNvPr>
          <p:cNvSpPr/>
          <p:nvPr/>
        </p:nvSpPr>
        <p:spPr>
          <a:xfrm>
            <a:off x="9643884" y="3228208"/>
            <a:ext cx="1335870" cy="2627587"/>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r>
              <a:rPr lang="en-US" sz="1600" dirty="0"/>
              <a:t>WS8</a:t>
            </a:r>
          </a:p>
          <a:p>
            <a:r>
              <a:rPr lang="en-US" sz="1600" dirty="0"/>
              <a:t>          </a:t>
            </a:r>
            <a:r>
              <a:rPr lang="en-US" sz="1600" dirty="0">
                <a:solidFill>
                  <a:schemeClr val="accent2"/>
                </a:solidFill>
                <a:highlight>
                  <a:srgbClr val="FFFF00"/>
                </a:highlight>
              </a:rPr>
              <a:t>361.2</a:t>
            </a:r>
          </a:p>
          <a:p>
            <a:r>
              <a:rPr lang="en-US" sz="1600" dirty="0"/>
              <a:t>QC4</a:t>
            </a:r>
          </a:p>
          <a:p>
            <a:r>
              <a:rPr lang="en-US" sz="1600" dirty="0"/>
              <a:t>           </a:t>
            </a:r>
            <a:r>
              <a:rPr lang="en-US" sz="1600" dirty="0">
                <a:solidFill>
                  <a:schemeClr val="accent2"/>
                </a:solidFill>
              </a:rPr>
              <a:t>92.2</a:t>
            </a:r>
          </a:p>
          <a:p>
            <a:r>
              <a:rPr lang="en-US" sz="1600" dirty="0"/>
              <a:t>YARD</a:t>
            </a:r>
          </a:p>
          <a:p>
            <a:r>
              <a:rPr lang="en-US" sz="1600" dirty="0"/>
              <a:t>           </a:t>
            </a:r>
            <a:r>
              <a:rPr lang="en-US" sz="1600" dirty="0">
                <a:solidFill>
                  <a:schemeClr val="accent2"/>
                </a:solidFill>
                <a:highlight>
                  <a:srgbClr val="FFFF00"/>
                </a:highlight>
              </a:rPr>
              <a:t>392.22</a:t>
            </a:r>
          </a:p>
          <a:p>
            <a:r>
              <a:rPr lang="en-US" sz="1600" dirty="0"/>
              <a:t>QC7</a:t>
            </a:r>
          </a:p>
          <a:p>
            <a:r>
              <a:rPr lang="en-US" sz="1600" dirty="0"/>
              <a:t>           </a:t>
            </a:r>
            <a:r>
              <a:rPr lang="en-US" sz="1600" dirty="0">
                <a:solidFill>
                  <a:schemeClr val="accent2"/>
                </a:solidFill>
              </a:rPr>
              <a:t>936.4</a:t>
            </a:r>
          </a:p>
          <a:p>
            <a:r>
              <a:rPr lang="en-US" sz="1600" dirty="0"/>
              <a:t>WS15</a:t>
            </a:r>
          </a:p>
          <a:p>
            <a:r>
              <a:rPr lang="en-US" sz="2000" b="1" dirty="0">
                <a:solidFill>
                  <a:schemeClr val="tx1"/>
                </a:solidFill>
              </a:rPr>
              <a:t>1782.02</a:t>
            </a:r>
          </a:p>
        </p:txBody>
      </p:sp>
      <p:sp>
        <p:nvSpPr>
          <p:cNvPr id="23" name="Rectangle 22">
            <a:extLst>
              <a:ext uri="{FF2B5EF4-FFF2-40B4-BE49-F238E27FC236}">
                <a16:creationId xmlns:a16="http://schemas.microsoft.com/office/drawing/2014/main" id="{47C9BE73-A590-40B9-168B-48AF3C75FFE5}"/>
              </a:ext>
            </a:extLst>
          </p:cNvPr>
          <p:cNvSpPr/>
          <p:nvPr/>
        </p:nvSpPr>
        <p:spPr>
          <a:xfrm>
            <a:off x="9232391" y="5952534"/>
            <a:ext cx="2341152" cy="509005"/>
          </a:xfrm>
          <a:prstGeom prst="rect">
            <a:avLst/>
          </a:prstGeom>
          <a:ln w="381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r>
              <a:rPr lang="en-US" sz="2000" b="1" dirty="0">
                <a:solidFill>
                  <a:schemeClr val="tx1"/>
                </a:solidFill>
              </a:rPr>
              <a:t>1782.02+718=2500</a:t>
            </a:r>
          </a:p>
        </p:txBody>
      </p:sp>
      <p:sp>
        <p:nvSpPr>
          <p:cNvPr id="24" name="Rectangle 23">
            <a:extLst>
              <a:ext uri="{FF2B5EF4-FFF2-40B4-BE49-F238E27FC236}">
                <a16:creationId xmlns:a16="http://schemas.microsoft.com/office/drawing/2014/main" id="{95AB6576-215C-ECB8-96AE-BC4830EC5B9E}"/>
              </a:ext>
            </a:extLst>
          </p:cNvPr>
          <p:cNvSpPr/>
          <p:nvPr/>
        </p:nvSpPr>
        <p:spPr>
          <a:xfrm>
            <a:off x="8046334" y="3240368"/>
            <a:ext cx="1394902" cy="2620735"/>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1600" dirty="0"/>
              <a:t>WS8</a:t>
            </a:r>
          </a:p>
          <a:p>
            <a:r>
              <a:rPr lang="en-US" sz="1600" dirty="0"/>
              <a:t>          </a:t>
            </a:r>
            <a:r>
              <a:rPr lang="en-US" sz="1600" dirty="0">
                <a:solidFill>
                  <a:schemeClr val="accent2"/>
                </a:solidFill>
                <a:highlight>
                  <a:srgbClr val="FFFF00"/>
                </a:highlight>
              </a:rPr>
              <a:t>586.4</a:t>
            </a:r>
          </a:p>
          <a:p>
            <a:r>
              <a:rPr lang="en-US" sz="1600" dirty="0"/>
              <a:t>QC7</a:t>
            </a:r>
          </a:p>
          <a:p>
            <a:r>
              <a:rPr lang="en-US" sz="1600" dirty="0"/>
              <a:t>           </a:t>
            </a:r>
            <a:r>
              <a:rPr lang="en-US" sz="1600" dirty="0">
                <a:solidFill>
                  <a:schemeClr val="accent2"/>
                </a:solidFill>
              </a:rPr>
              <a:t>936.4</a:t>
            </a:r>
          </a:p>
          <a:p>
            <a:r>
              <a:rPr lang="en-US" sz="1600" dirty="0"/>
              <a:t>WS15</a:t>
            </a:r>
          </a:p>
          <a:p>
            <a:r>
              <a:rPr lang="en-US" sz="1600" dirty="0"/>
              <a:t>           </a:t>
            </a:r>
            <a:r>
              <a:rPr lang="en-US" sz="1600" dirty="0">
                <a:solidFill>
                  <a:schemeClr val="accent2"/>
                </a:solidFill>
                <a:highlight>
                  <a:srgbClr val="FFFF00"/>
                </a:highlight>
              </a:rPr>
              <a:t>711.2</a:t>
            </a:r>
          </a:p>
          <a:p>
            <a:r>
              <a:rPr lang="en-US" sz="1600" dirty="0"/>
              <a:t>QC4</a:t>
            </a:r>
          </a:p>
          <a:p>
            <a:r>
              <a:rPr lang="en-US" sz="1600" dirty="0"/>
              <a:t>           </a:t>
            </a:r>
            <a:r>
              <a:rPr lang="en-US" sz="1600" dirty="0">
                <a:solidFill>
                  <a:schemeClr val="accent2"/>
                </a:solidFill>
              </a:rPr>
              <a:t>92.2</a:t>
            </a:r>
          </a:p>
          <a:p>
            <a:r>
              <a:rPr lang="en-US" sz="1600" dirty="0"/>
              <a:t>YARD</a:t>
            </a:r>
          </a:p>
          <a:p>
            <a:r>
              <a:rPr lang="en-US" sz="1600" dirty="0"/>
              <a:t> </a:t>
            </a:r>
            <a:r>
              <a:rPr lang="en-US" sz="2000" b="1" dirty="0"/>
              <a:t>2326.2</a:t>
            </a:r>
          </a:p>
        </p:txBody>
      </p:sp>
      <p:sp>
        <p:nvSpPr>
          <p:cNvPr id="37" name="Rectangle 36">
            <a:extLst>
              <a:ext uri="{FF2B5EF4-FFF2-40B4-BE49-F238E27FC236}">
                <a16:creationId xmlns:a16="http://schemas.microsoft.com/office/drawing/2014/main" id="{C1EBB425-5199-FACF-2FAA-7A5EAEC1654D}"/>
              </a:ext>
            </a:extLst>
          </p:cNvPr>
          <p:cNvSpPr/>
          <p:nvPr/>
        </p:nvSpPr>
        <p:spPr>
          <a:xfrm>
            <a:off x="852855" y="4348003"/>
            <a:ext cx="110539" cy="611637"/>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0758E2C-EF9C-DE0D-4BE0-FF412FA1E852}"/>
              </a:ext>
            </a:extLst>
          </p:cNvPr>
          <p:cNvSpPr txBox="1"/>
          <p:nvPr/>
        </p:nvSpPr>
        <p:spPr>
          <a:xfrm>
            <a:off x="582286" y="3782340"/>
            <a:ext cx="766715" cy="307777"/>
          </a:xfrm>
          <a:prstGeom prst="rect">
            <a:avLst/>
          </a:prstGeom>
          <a:solidFill>
            <a:schemeClr val="bg2"/>
          </a:solidFill>
        </p:spPr>
        <p:txBody>
          <a:bodyPr wrap="square" rtlCol="0">
            <a:spAutoFit/>
          </a:bodyPr>
          <a:lstStyle/>
          <a:p>
            <a:pPr algn="ctr"/>
            <a:r>
              <a:rPr lang="en-US" sz="1400" dirty="0"/>
              <a:t>RAIL</a:t>
            </a:r>
          </a:p>
        </p:txBody>
      </p:sp>
      <p:sp>
        <p:nvSpPr>
          <p:cNvPr id="5" name="TextBox 4">
            <a:extLst>
              <a:ext uri="{FF2B5EF4-FFF2-40B4-BE49-F238E27FC236}">
                <a16:creationId xmlns:a16="http://schemas.microsoft.com/office/drawing/2014/main" id="{2184DCE7-68F7-C2CE-0CBA-CB6461863E37}"/>
              </a:ext>
            </a:extLst>
          </p:cNvPr>
          <p:cNvSpPr txBox="1"/>
          <p:nvPr/>
        </p:nvSpPr>
        <p:spPr>
          <a:xfrm>
            <a:off x="8064726" y="2798260"/>
            <a:ext cx="1394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By optimizer</a:t>
            </a:r>
          </a:p>
        </p:txBody>
      </p:sp>
    </p:spTree>
    <p:extLst>
      <p:ext uri="{BB962C8B-B14F-4D97-AF65-F5344CB8AC3E}">
        <p14:creationId xmlns:p14="http://schemas.microsoft.com/office/powerpoint/2010/main" val="38365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836C4-643D-E8F6-1DB9-867870EAA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B7467-BB92-E77D-A446-7B930C9E2A01}"/>
              </a:ext>
            </a:extLst>
          </p:cNvPr>
          <p:cNvSpPr>
            <a:spLocks noGrp="1"/>
          </p:cNvSpPr>
          <p:nvPr>
            <p:ph type="title"/>
          </p:nvPr>
        </p:nvSpPr>
        <p:spPr/>
        <p:txBody>
          <a:bodyPr>
            <a:normAutofit/>
          </a:bodyPr>
          <a:lstStyle/>
          <a:p>
            <a:r>
              <a:rPr lang="en-US" sz="3600" b="1" dirty="0"/>
              <a:t>Sequence of Jobs</a:t>
            </a:r>
            <a:br>
              <a:rPr lang="en-US" sz="3600" dirty="0"/>
            </a:br>
            <a:r>
              <a:rPr lang="en-US" sz="3600" dirty="0">
                <a:solidFill>
                  <a:schemeClr val="accent2"/>
                </a:solidFill>
              </a:rPr>
              <a:t>AI Application-unsupervised learning</a:t>
            </a:r>
            <a:r>
              <a:rPr lang="en-US" sz="3600" b="0" i="0" dirty="0">
                <a:solidFill>
                  <a:schemeClr val="accent2"/>
                </a:solidFill>
                <a:effectLst/>
              </a:rPr>
              <a:t> </a:t>
            </a:r>
            <a:endParaRPr lang="en-US" sz="3600" dirty="0">
              <a:solidFill>
                <a:schemeClr val="accent2"/>
              </a:solidFill>
            </a:endParaRPr>
          </a:p>
        </p:txBody>
      </p:sp>
      <p:sp>
        <p:nvSpPr>
          <p:cNvPr id="3" name="Content Placeholder 2">
            <a:extLst>
              <a:ext uri="{FF2B5EF4-FFF2-40B4-BE49-F238E27FC236}">
                <a16:creationId xmlns:a16="http://schemas.microsoft.com/office/drawing/2014/main" id="{299BFA4B-CF24-C54E-E4C9-15E45B533AF8}"/>
              </a:ext>
            </a:extLst>
          </p:cNvPr>
          <p:cNvSpPr>
            <a:spLocks noGrp="1"/>
          </p:cNvSpPr>
          <p:nvPr>
            <p:ph idx="1"/>
          </p:nvPr>
        </p:nvSpPr>
        <p:spPr/>
        <p:txBody>
          <a:bodyPr/>
          <a:lstStyle/>
          <a:p>
            <a:pPr>
              <a:buClr>
                <a:schemeClr val="accent1">
                  <a:lumMod val="60000"/>
                  <a:lumOff val="40000"/>
                </a:schemeClr>
              </a:buClr>
            </a:pPr>
            <a:r>
              <a:rPr lang="en-US" sz="1600" dirty="0"/>
              <a:t>The available container orders can be efficiently clustered using advanced clustering algorithms, based on the following criteria:</a:t>
            </a:r>
          </a:p>
          <a:p>
            <a:pPr lvl="1">
              <a:buClr>
                <a:schemeClr val="accent1">
                  <a:lumMod val="60000"/>
                  <a:lumOff val="40000"/>
                </a:schemeClr>
              </a:buClr>
            </a:pPr>
            <a:r>
              <a:rPr lang="en-US" sz="1400" dirty="0">
                <a:solidFill>
                  <a:schemeClr val="accent1">
                    <a:lumMod val="60000"/>
                    <a:lumOff val="40000"/>
                  </a:schemeClr>
                </a:solidFill>
              </a:rPr>
              <a:t>Origin location of orders</a:t>
            </a:r>
          </a:p>
          <a:p>
            <a:pPr lvl="1">
              <a:buClr>
                <a:schemeClr val="accent1">
                  <a:lumMod val="60000"/>
                  <a:lumOff val="40000"/>
                </a:schemeClr>
              </a:buClr>
            </a:pPr>
            <a:r>
              <a:rPr lang="en-US" sz="1400" dirty="0">
                <a:solidFill>
                  <a:schemeClr val="accent1">
                    <a:lumMod val="60000"/>
                    <a:lumOff val="40000"/>
                  </a:schemeClr>
                </a:solidFill>
              </a:rPr>
              <a:t>Destination location</a:t>
            </a:r>
          </a:p>
          <a:p>
            <a:pPr lvl="1">
              <a:buClr>
                <a:schemeClr val="accent1">
                  <a:lumMod val="60000"/>
                  <a:lumOff val="40000"/>
                </a:schemeClr>
              </a:buClr>
            </a:pPr>
            <a:r>
              <a:rPr lang="en-US" sz="1400" dirty="0">
                <a:solidFill>
                  <a:schemeClr val="accent1">
                    <a:lumMod val="60000"/>
                    <a:lumOff val="40000"/>
                  </a:schemeClr>
                </a:solidFill>
              </a:rPr>
              <a:t>Job duration or processing time</a:t>
            </a:r>
          </a:p>
          <a:p>
            <a:pPr>
              <a:buClr>
                <a:schemeClr val="accent1">
                  <a:lumMod val="60000"/>
                  <a:lumOff val="40000"/>
                </a:schemeClr>
              </a:buClr>
            </a:pPr>
            <a:r>
              <a:rPr lang="en-US" sz="1600" dirty="0"/>
              <a:t>The number of clusters can be determined based on the desired complexity of the problem, allowing flexibility in optimizing for specific goals.</a:t>
            </a:r>
          </a:p>
          <a:p>
            <a:endParaRPr lang="en-US" sz="1600" dirty="0"/>
          </a:p>
          <a:p>
            <a:endParaRPr lang="en-US" dirty="0"/>
          </a:p>
        </p:txBody>
      </p:sp>
      <p:cxnSp>
        <p:nvCxnSpPr>
          <p:cNvPr id="5" name="Straight Connector 4">
            <a:extLst>
              <a:ext uri="{FF2B5EF4-FFF2-40B4-BE49-F238E27FC236}">
                <a16:creationId xmlns:a16="http://schemas.microsoft.com/office/drawing/2014/main" id="{91916F02-D267-EE91-C248-9A6FFDDB43E3}"/>
              </a:ext>
            </a:extLst>
          </p:cNvPr>
          <p:cNvCxnSpPr>
            <a:cxnSpLocks/>
          </p:cNvCxnSpPr>
          <p:nvPr/>
        </p:nvCxnSpPr>
        <p:spPr>
          <a:xfrm flipH="1" flipV="1">
            <a:off x="1749998" y="4491928"/>
            <a:ext cx="7693624" cy="31407"/>
          </a:xfrm>
          <a:prstGeom prst="line">
            <a:avLst/>
          </a:prstGeom>
          <a:ln w="9525"/>
        </p:spPr>
        <p:style>
          <a:lnRef idx="2">
            <a:schemeClr val="dk1"/>
          </a:lnRef>
          <a:fillRef idx="0">
            <a:schemeClr val="dk1"/>
          </a:fillRef>
          <a:effectRef idx="1">
            <a:schemeClr val="dk1"/>
          </a:effectRef>
          <a:fontRef idx="minor">
            <a:schemeClr val="tx1"/>
          </a:fontRef>
        </p:style>
      </p:cxnSp>
      <p:sp>
        <p:nvSpPr>
          <p:cNvPr id="6" name="Flowchart: Connector 5">
            <a:extLst>
              <a:ext uri="{FF2B5EF4-FFF2-40B4-BE49-F238E27FC236}">
                <a16:creationId xmlns:a16="http://schemas.microsoft.com/office/drawing/2014/main" id="{E8F93AC9-6EE8-3453-8753-1A42D8C3E442}"/>
              </a:ext>
            </a:extLst>
          </p:cNvPr>
          <p:cNvSpPr/>
          <p:nvPr/>
        </p:nvSpPr>
        <p:spPr>
          <a:xfrm>
            <a:off x="8233166" y="429550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a:t>
            </a:r>
          </a:p>
        </p:txBody>
      </p:sp>
      <p:sp>
        <p:nvSpPr>
          <p:cNvPr id="15" name="Flowchart: Connector 14">
            <a:extLst>
              <a:ext uri="{FF2B5EF4-FFF2-40B4-BE49-F238E27FC236}">
                <a16:creationId xmlns:a16="http://schemas.microsoft.com/office/drawing/2014/main" id="{A3F0DAED-F591-F75C-E780-4D882E29098F}"/>
              </a:ext>
            </a:extLst>
          </p:cNvPr>
          <p:cNvSpPr/>
          <p:nvPr/>
        </p:nvSpPr>
        <p:spPr>
          <a:xfrm>
            <a:off x="1933946" y="4241035"/>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C3</a:t>
            </a:r>
          </a:p>
        </p:txBody>
      </p:sp>
      <p:sp>
        <p:nvSpPr>
          <p:cNvPr id="17" name="Flowchart: Connector 16">
            <a:extLst>
              <a:ext uri="{FF2B5EF4-FFF2-40B4-BE49-F238E27FC236}">
                <a16:creationId xmlns:a16="http://schemas.microsoft.com/office/drawing/2014/main" id="{3FEB12EF-19F5-8DA8-8CD7-1524A71D2693}"/>
              </a:ext>
            </a:extLst>
          </p:cNvPr>
          <p:cNvSpPr/>
          <p:nvPr/>
        </p:nvSpPr>
        <p:spPr>
          <a:xfrm>
            <a:off x="3646652" y="4252532"/>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
        <p:nvSpPr>
          <p:cNvPr id="18" name="Flowchart: Connector 17">
            <a:extLst>
              <a:ext uri="{FF2B5EF4-FFF2-40B4-BE49-F238E27FC236}">
                <a16:creationId xmlns:a16="http://schemas.microsoft.com/office/drawing/2014/main" id="{FA11D616-2373-5D33-41C9-277F6CC48A93}"/>
              </a:ext>
            </a:extLst>
          </p:cNvPr>
          <p:cNvSpPr/>
          <p:nvPr/>
        </p:nvSpPr>
        <p:spPr>
          <a:xfrm>
            <a:off x="6286632" y="4287604"/>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a:t>
            </a:r>
          </a:p>
        </p:txBody>
      </p:sp>
      <p:sp>
        <p:nvSpPr>
          <p:cNvPr id="20" name="Flowchart: Connector 19">
            <a:extLst>
              <a:ext uri="{FF2B5EF4-FFF2-40B4-BE49-F238E27FC236}">
                <a16:creationId xmlns:a16="http://schemas.microsoft.com/office/drawing/2014/main" id="{179B6A8C-AD63-9A94-52CF-796EBEBDAC12}"/>
              </a:ext>
            </a:extLst>
          </p:cNvPr>
          <p:cNvSpPr/>
          <p:nvPr/>
        </p:nvSpPr>
        <p:spPr>
          <a:xfrm>
            <a:off x="7852625" y="4789713"/>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a:t>
            </a:r>
          </a:p>
        </p:txBody>
      </p:sp>
      <p:sp>
        <p:nvSpPr>
          <p:cNvPr id="21" name="Flowchart: Connector 20">
            <a:extLst>
              <a:ext uri="{FF2B5EF4-FFF2-40B4-BE49-F238E27FC236}">
                <a16:creationId xmlns:a16="http://schemas.microsoft.com/office/drawing/2014/main" id="{86692D02-22CF-70D8-54AB-79C29B65B0ED}"/>
              </a:ext>
            </a:extLst>
          </p:cNvPr>
          <p:cNvSpPr/>
          <p:nvPr/>
        </p:nvSpPr>
        <p:spPr>
          <a:xfrm>
            <a:off x="7300263" y="5239502"/>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a:t>
            </a:r>
          </a:p>
        </p:txBody>
      </p:sp>
      <p:sp>
        <p:nvSpPr>
          <p:cNvPr id="23" name="Flowchart: Connector 22">
            <a:extLst>
              <a:ext uri="{FF2B5EF4-FFF2-40B4-BE49-F238E27FC236}">
                <a16:creationId xmlns:a16="http://schemas.microsoft.com/office/drawing/2014/main" id="{35076B14-89E2-12A5-7920-6C9AF9F68DDE}"/>
              </a:ext>
            </a:extLst>
          </p:cNvPr>
          <p:cNvSpPr/>
          <p:nvPr/>
        </p:nvSpPr>
        <p:spPr>
          <a:xfrm>
            <a:off x="6558590" y="5590401"/>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a:t>
            </a:r>
          </a:p>
        </p:txBody>
      </p:sp>
      <p:sp>
        <p:nvSpPr>
          <p:cNvPr id="25" name="Flowchart: Connector 24">
            <a:extLst>
              <a:ext uri="{FF2B5EF4-FFF2-40B4-BE49-F238E27FC236}">
                <a16:creationId xmlns:a16="http://schemas.microsoft.com/office/drawing/2014/main" id="{3A742C57-5F23-3E49-94B7-3469B6A4C323}"/>
              </a:ext>
            </a:extLst>
          </p:cNvPr>
          <p:cNvSpPr/>
          <p:nvPr/>
        </p:nvSpPr>
        <p:spPr>
          <a:xfrm>
            <a:off x="6028080" y="4744804"/>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a:t>
            </a:r>
          </a:p>
        </p:txBody>
      </p:sp>
      <p:sp>
        <p:nvSpPr>
          <p:cNvPr id="26" name="Flowchart: Connector 25">
            <a:extLst>
              <a:ext uri="{FF2B5EF4-FFF2-40B4-BE49-F238E27FC236}">
                <a16:creationId xmlns:a16="http://schemas.microsoft.com/office/drawing/2014/main" id="{38A677AA-A10E-39E5-F178-9E8A8AF0583B}"/>
              </a:ext>
            </a:extLst>
          </p:cNvPr>
          <p:cNvSpPr/>
          <p:nvPr/>
        </p:nvSpPr>
        <p:spPr>
          <a:xfrm>
            <a:off x="5961140" y="5209466"/>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a:t>
            </a:r>
          </a:p>
        </p:txBody>
      </p:sp>
      <p:sp>
        <p:nvSpPr>
          <p:cNvPr id="34" name="Flowchart: Connector 33">
            <a:extLst>
              <a:ext uri="{FF2B5EF4-FFF2-40B4-BE49-F238E27FC236}">
                <a16:creationId xmlns:a16="http://schemas.microsoft.com/office/drawing/2014/main" id="{E5827F71-D2C7-02B5-38CC-6B7AB4AA48B0}"/>
              </a:ext>
            </a:extLst>
          </p:cNvPr>
          <p:cNvSpPr/>
          <p:nvPr/>
        </p:nvSpPr>
        <p:spPr>
          <a:xfrm>
            <a:off x="5517959" y="568690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a:t>
            </a:r>
          </a:p>
        </p:txBody>
      </p:sp>
      <p:sp>
        <p:nvSpPr>
          <p:cNvPr id="35" name="Flowchart: Connector 34">
            <a:extLst>
              <a:ext uri="{FF2B5EF4-FFF2-40B4-BE49-F238E27FC236}">
                <a16:creationId xmlns:a16="http://schemas.microsoft.com/office/drawing/2014/main" id="{3C317EA4-5232-CA71-1629-86E58AC9B08D}"/>
              </a:ext>
            </a:extLst>
          </p:cNvPr>
          <p:cNvSpPr/>
          <p:nvPr/>
        </p:nvSpPr>
        <p:spPr>
          <a:xfrm>
            <a:off x="5075390" y="611125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a:t>
            </a:r>
          </a:p>
        </p:txBody>
      </p:sp>
      <p:sp>
        <p:nvSpPr>
          <p:cNvPr id="36" name="Flowchart: Connector 35">
            <a:extLst>
              <a:ext uri="{FF2B5EF4-FFF2-40B4-BE49-F238E27FC236}">
                <a16:creationId xmlns:a16="http://schemas.microsoft.com/office/drawing/2014/main" id="{EA47E6EA-E860-B4D9-7074-DB92D4B4EA7D}"/>
              </a:ext>
            </a:extLst>
          </p:cNvPr>
          <p:cNvSpPr/>
          <p:nvPr/>
        </p:nvSpPr>
        <p:spPr>
          <a:xfrm>
            <a:off x="3849051" y="4732025"/>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
        <p:nvSpPr>
          <p:cNvPr id="37" name="Flowchart: Connector 36">
            <a:extLst>
              <a:ext uri="{FF2B5EF4-FFF2-40B4-BE49-F238E27FC236}">
                <a16:creationId xmlns:a16="http://schemas.microsoft.com/office/drawing/2014/main" id="{F41F4922-B299-BD81-7AD9-EB9105D444A0}"/>
              </a:ext>
            </a:extLst>
          </p:cNvPr>
          <p:cNvSpPr/>
          <p:nvPr/>
        </p:nvSpPr>
        <p:spPr>
          <a:xfrm>
            <a:off x="4031504" y="517455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
        <p:nvSpPr>
          <p:cNvPr id="38" name="Flowchart: Connector 37">
            <a:extLst>
              <a:ext uri="{FF2B5EF4-FFF2-40B4-BE49-F238E27FC236}">
                <a16:creationId xmlns:a16="http://schemas.microsoft.com/office/drawing/2014/main" id="{2C9C9283-9E79-2BDA-2914-D01527334BE7}"/>
              </a:ext>
            </a:extLst>
          </p:cNvPr>
          <p:cNvSpPr/>
          <p:nvPr/>
        </p:nvSpPr>
        <p:spPr>
          <a:xfrm>
            <a:off x="4390828" y="565405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
        <p:nvSpPr>
          <p:cNvPr id="45" name="Flowchart: Connector 44">
            <a:extLst>
              <a:ext uri="{FF2B5EF4-FFF2-40B4-BE49-F238E27FC236}">
                <a16:creationId xmlns:a16="http://schemas.microsoft.com/office/drawing/2014/main" id="{B0FDA863-818A-2C89-5CC8-7C25D9D57771}"/>
              </a:ext>
            </a:extLst>
          </p:cNvPr>
          <p:cNvSpPr/>
          <p:nvPr/>
        </p:nvSpPr>
        <p:spPr>
          <a:xfrm>
            <a:off x="2298671" y="4706999"/>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C3</a:t>
            </a:r>
          </a:p>
        </p:txBody>
      </p:sp>
      <p:sp>
        <p:nvSpPr>
          <p:cNvPr id="46" name="Flowchart: Connector 45">
            <a:extLst>
              <a:ext uri="{FF2B5EF4-FFF2-40B4-BE49-F238E27FC236}">
                <a16:creationId xmlns:a16="http://schemas.microsoft.com/office/drawing/2014/main" id="{A87CA76A-E49F-9314-8AB7-32FC903CA583}"/>
              </a:ext>
            </a:extLst>
          </p:cNvPr>
          <p:cNvSpPr/>
          <p:nvPr/>
        </p:nvSpPr>
        <p:spPr>
          <a:xfrm>
            <a:off x="2801425" y="5133201"/>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C3</a:t>
            </a:r>
          </a:p>
        </p:txBody>
      </p:sp>
      <p:sp>
        <p:nvSpPr>
          <p:cNvPr id="48" name="Flowchart: Connector 47">
            <a:extLst>
              <a:ext uri="{FF2B5EF4-FFF2-40B4-BE49-F238E27FC236}">
                <a16:creationId xmlns:a16="http://schemas.microsoft.com/office/drawing/2014/main" id="{316085C2-9F5A-AA99-B0B9-D9BA633E35B2}"/>
              </a:ext>
            </a:extLst>
          </p:cNvPr>
          <p:cNvSpPr/>
          <p:nvPr/>
        </p:nvSpPr>
        <p:spPr>
          <a:xfrm>
            <a:off x="3434054" y="5503551"/>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C3</a:t>
            </a:r>
          </a:p>
        </p:txBody>
      </p:sp>
      <p:sp>
        <p:nvSpPr>
          <p:cNvPr id="51" name="Flowchart: Connector 50">
            <a:extLst>
              <a:ext uri="{FF2B5EF4-FFF2-40B4-BE49-F238E27FC236}">
                <a16:creationId xmlns:a16="http://schemas.microsoft.com/office/drawing/2014/main" id="{A55C2DF0-F604-ACCF-8B24-7DD1A8CE8CC8}"/>
              </a:ext>
            </a:extLst>
          </p:cNvPr>
          <p:cNvSpPr/>
          <p:nvPr/>
        </p:nvSpPr>
        <p:spPr>
          <a:xfrm>
            <a:off x="5005623" y="4664349"/>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
        <p:nvSpPr>
          <p:cNvPr id="52" name="Flowchart: Connector 51">
            <a:extLst>
              <a:ext uri="{FF2B5EF4-FFF2-40B4-BE49-F238E27FC236}">
                <a16:creationId xmlns:a16="http://schemas.microsoft.com/office/drawing/2014/main" id="{102D1C67-EE17-BE97-BFCA-941A8F32EE4E}"/>
              </a:ext>
            </a:extLst>
          </p:cNvPr>
          <p:cNvSpPr/>
          <p:nvPr/>
        </p:nvSpPr>
        <p:spPr>
          <a:xfrm>
            <a:off x="5011401" y="5189225"/>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a:t>
            </a:r>
          </a:p>
        </p:txBody>
      </p:sp>
    </p:spTree>
    <p:extLst>
      <p:ext uri="{BB962C8B-B14F-4D97-AF65-F5344CB8AC3E}">
        <p14:creationId xmlns:p14="http://schemas.microsoft.com/office/powerpoint/2010/main" val="107293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3F2E8-BB0D-A303-BA93-A5244B193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5882F-3A00-2998-1255-4939E758FC51}"/>
              </a:ext>
            </a:extLst>
          </p:cNvPr>
          <p:cNvSpPr>
            <a:spLocks noGrp="1"/>
          </p:cNvSpPr>
          <p:nvPr>
            <p:ph type="title"/>
          </p:nvPr>
        </p:nvSpPr>
        <p:spPr/>
        <p:txBody>
          <a:bodyPr>
            <a:normAutofit/>
          </a:bodyPr>
          <a:lstStyle/>
          <a:p>
            <a:r>
              <a:rPr lang="en-US" sz="3600" b="1" dirty="0"/>
              <a:t>Sequence of Jobs</a:t>
            </a:r>
            <a:br>
              <a:rPr lang="en-US" sz="3600" dirty="0"/>
            </a:br>
            <a:r>
              <a:rPr lang="en-US" sz="3600" dirty="0">
                <a:solidFill>
                  <a:schemeClr val="accent2"/>
                </a:solidFill>
              </a:rPr>
              <a:t>AI + Optimization Approach</a:t>
            </a:r>
          </a:p>
        </p:txBody>
      </p:sp>
      <p:sp>
        <p:nvSpPr>
          <p:cNvPr id="3" name="Content Placeholder 2">
            <a:extLst>
              <a:ext uri="{FF2B5EF4-FFF2-40B4-BE49-F238E27FC236}">
                <a16:creationId xmlns:a16="http://schemas.microsoft.com/office/drawing/2014/main" id="{570F7154-E882-CD35-1FA5-CA2848E7DF94}"/>
              </a:ext>
            </a:extLst>
          </p:cNvPr>
          <p:cNvSpPr>
            <a:spLocks noGrp="1"/>
          </p:cNvSpPr>
          <p:nvPr>
            <p:ph idx="1"/>
          </p:nvPr>
        </p:nvSpPr>
        <p:spPr/>
        <p:txBody>
          <a:bodyPr/>
          <a:lstStyle/>
          <a:p>
            <a:r>
              <a:rPr lang="en-US" sz="1600" dirty="0">
                <a:solidFill>
                  <a:schemeClr val="accent1">
                    <a:lumMod val="60000"/>
                    <a:lumOff val="40000"/>
                  </a:schemeClr>
                </a:solidFill>
              </a:rPr>
              <a:t>How can the sequences of jobs be optimized individually for each straddle carrier?</a:t>
            </a:r>
          </a:p>
          <a:p>
            <a:pPr>
              <a:buClr>
                <a:schemeClr val="accent1">
                  <a:lumMod val="60000"/>
                  <a:lumOff val="40000"/>
                </a:schemeClr>
              </a:buClr>
              <a:buFont typeface="+mj-lt"/>
              <a:buAutoNum type="arabicPeriod"/>
            </a:pPr>
            <a:r>
              <a:rPr lang="en-US" sz="1600" dirty="0"/>
              <a:t>Clusters can be arranged into short sequences, which can be validated as optimal based on their individual characteristics and interconnections. The optimizer can incorporate established patterns as additional constraints.</a:t>
            </a:r>
          </a:p>
          <a:p>
            <a:pPr>
              <a:buClr>
                <a:schemeClr val="accent1">
                  <a:lumMod val="60000"/>
                  <a:lumOff val="40000"/>
                </a:schemeClr>
              </a:buClr>
              <a:buFont typeface="+mj-lt"/>
              <a:buAutoNum type="arabicPeriod"/>
            </a:pPr>
            <a:r>
              <a:rPr lang="en-US" sz="1600" dirty="0"/>
              <a:t>Rather than adjusting the total number of orders, the optimizer focuses on updating the cluster population. This model provides valuable insights into cluster distribution, enhancing the scheduling efficiency of upcoming jobs.</a:t>
            </a:r>
          </a:p>
        </p:txBody>
      </p:sp>
      <p:sp>
        <p:nvSpPr>
          <p:cNvPr id="8" name="Flowchart: Connector 7">
            <a:extLst>
              <a:ext uri="{FF2B5EF4-FFF2-40B4-BE49-F238E27FC236}">
                <a16:creationId xmlns:a16="http://schemas.microsoft.com/office/drawing/2014/main" id="{B3D6BDD8-0F07-A8E5-4B31-05D99014DA8A}"/>
              </a:ext>
            </a:extLst>
          </p:cNvPr>
          <p:cNvSpPr/>
          <p:nvPr/>
        </p:nvSpPr>
        <p:spPr>
          <a:xfrm>
            <a:off x="8950921" y="4187352"/>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C53</a:t>
            </a:r>
          </a:p>
        </p:txBody>
      </p:sp>
      <p:sp>
        <p:nvSpPr>
          <p:cNvPr id="9" name="Flowchart: Connector 8">
            <a:extLst>
              <a:ext uri="{FF2B5EF4-FFF2-40B4-BE49-F238E27FC236}">
                <a16:creationId xmlns:a16="http://schemas.microsoft.com/office/drawing/2014/main" id="{BC4D0E94-69C5-5722-5F16-62286B3422DD}"/>
              </a:ext>
            </a:extLst>
          </p:cNvPr>
          <p:cNvSpPr/>
          <p:nvPr/>
        </p:nvSpPr>
        <p:spPr>
          <a:xfrm>
            <a:off x="2651701" y="413288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C13</a:t>
            </a:r>
          </a:p>
        </p:txBody>
      </p:sp>
      <p:sp>
        <p:nvSpPr>
          <p:cNvPr id="10" name="Flowchart: Connector 9">
            <a:extLst>
              <a:ext uri="{FF2B5EF4-FFF2-40B4-BE49-F238E27FC236}">
                <a16:creationId xmlns:a16="http://schemas.microsoft.com/office/drawing/2014/main" id="{DF5C56C8-D572-D0DC-6C98-AE9A959B1F54}"/>
              </a:ext>
            </a:extLst>
          </p:cNvPr>
          <p:cNvSpPr/>
          <p:nvPr/>
        </p:nvSpPr>
        <p:spPr>
          <a:xfrm>
            <a:off x="4364407" y="414437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C42</a:t>
            </a:r>
          </a:p>
        </p:txBody>
      </p:sp>
      <p:sp>
        <p:nvSpPr>
          <p:cNvPr id="11" name="Flowchart: Connector 10">
            <a:extLst>
              <a:ext uri="{FF2B5EF4-FFF2-40B4-BE49-F238E27FC236}">
                <a16:creationId xmlns:a16="http://schemas.microsoft.com/office/drawing/2014/main" id="{54C08BFC-90D1-1228-3D8A-228CCA7C04EE}"/>
              </a:ext>
            </a:extLst>
          </p:cNvPr>
          <p:cNvSpPr/>
          <p:nvPr/>
        </p:nvSpPr>
        <p:spPr>
          <a:xfrm>
            <a:off x="7004387" y="4179449"/>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C61</a:t>
            </a:r>
          </a:p>
        </p:txBody>
      </p:sp>
      <p:cxnSp>
        <p:nvCxnSpPr>
          <p:cNvPr id="13" name="Straight Arrow Connector 12">
            <a:extLst>
              <a:ext uri="{FF2B5EF4-FFF2-40B4-BE49-F238E27FC236}">
                <a16:creationId xmlns:a16="http://schemas.microsoft.com/office/drawing/2014/main" id="{F37E3DA5-6E51-DF4A-2159-34F530A5599E}"/>
              </a:ext>
            </a:extLst>
          </p:cNvPr>
          <p:cNvCxnSpPr/>
          <p:nvPr/>
        </p:nvCxnSpPr>
        <p:spPr>
          <a:xfrm>
            <a:off x="3635126" y="4408049"/>
            <a:ext cx="620486" cy="7903"/>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3238B7F-FA56-C3D1-507B-A71D6A986523}"/>
              </a:ext>
            </a:extLst>
          </p:cNvPr>
          <p:cNvCxnSpPr>
            <a:cxnSpLocks/>
          </p:cNvCxnSpPr>
          <p:nvPr/>
        </p:nvCxnSpPr>
        <p:spPr>
          <a:xfrm>
            <a:off x="5638322" y="4392243"/>
            <a:ext cx="877582" cy="15806"/>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F5FFDB25-AAFB-0767-1660-57F46C27C7FF}"/>
              </a:ext>
            </a:extLst>
          </p:cNvPr>
          <p:cNvCxnSpPr/>
          <p:nvPr/>
        </p:nvCxnSpPr>
        <p:spPr>
          <a:xfrm>
            <a:off x="8138602" y="4415952"/>
            <a:ext cx="620486" cy="7903"/>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76FFF1D6-B389-76E5-211A-5084C0F4B23A}"/>
              </a:ext>
            </a:extLst>
          </p:cNvPr>
          <p:cNvSpPr txBox="1"/>
          <p:nvPr/>
        </p:nvSpPr>
        <p:spPr>
          <a:xfrm>
            <a:off x="1413333" y="4132880"/>
            <a:ext cx="914400" cy="369332"/>
          </a:xfrm>
          <a:prstGeom prst="rect">
            <a:avLst/>
          </a:prstGeom>
          <a:noFill/>
        </p:spPr>
        <p:txBody>
          <a:bodyPr wrap="square" rtlCol="0">
            <a:spAutoFit/>
          </a:bodyPr>
          <a:lstStyle/>
          <a:p>
            <a:r>
              <a:rPr lang="en-US" dirty="0"/>
              <a:t>Pattern</a:t>
            </a:r>
          </a:p>
        </p:txBody>
      </p:sp>
      <p:sp>
        <p:nvSpPr>
          <p:cNvPr id="18" name="TextBox 17">
            <a:extLst>
              <a:ext uri="{FF2B5EF4-FFF2-40B4-BE49-F238E27FC236}">
                <a16:creationId xmlns:a16="http://schemas.microsoft.com/office/drawing/2014/main" id="{6EF6F2D4-7F0B-C4FE-1276-53392ACF1842}"/>
              </a:ext>
            </a:extLst>
          </p:cNvPr>
          <p:cNvSpPr txBox="1"/>
          <p:nvPr/>
        </p:nvSpPr>
        <p:spPr>
          <a:xfrm>
            <a:off x="5263248" y="4706397"/>
            <a:ext cx="1992252" cy="646331"/>
          </a:xfrm>
          <a:prstGeom prst="rect">
            <a:avLst/>
          </a:prstGeom>
          <a:noFill/>
        </p:spPr>
        <p:txBody>
          <a:bodyPr wrap="square" rtlCol="0">
            <a:spAutoFit/>
          </a:bodyPr>
          <a:lstStyle/>
          <a:p>
            <a:pPr algn="ctr"/>
            <a:r>
              <a:rPr lang="en-US" dirty="0"/>
              <a:t>Time penalty of C61 after C42</a:t>
            </a:r>
          </a:p>
        </p:txBody>
      </p:sp>
      <p:sp>
        <p:nvSpPr>
          <p:cNvPr id="19" name="TextBox 18">
            <a:extLst>
              <a:ext uri="{FF2B5EF4-FFF2-40B4-BE49-F238E27FC236}">
                <a16:creationId xmlns:a16="http://schemas.microsoft.com/office/drawing/2014/main" id="{8922C4D1-C1A9-B1CE-639D-6B81DDB559FB}"/>
              </a:ext>
            </a:extLst>
          </p:cNvPr>
          <p:cNvSpPr txBox="1"/>
          <p:nvPr/>
        </p:nvSpPr>
        <p:spPr>
          <a:xfrm>
            <a:off x="7671275" y="4710348"/>
            <a:ext cx="1992252" cy="646331"/>
          </a:xfrm>
          <a:prstGeom prst="rect">
            <a:avLst/>
          </a:prstGeom>
          <a:noFill/>
        </p:spPr>
        <p:txBody>
          <a:bodyPr wrap="square" rtlCol="0">
            <a:spAutoFit/>
          </a:bodyPr>
          <a:lstStyle/>
          <a:p>
            <a:pPr algn="ctr"/>
            <a:r>
              <a:rPr lang="en-US" dirty="0"/>
              <a:t>Time penalty of C53 after C61</a:t>
            </a:r>
          </a:p>
        </p:txBody>
      </p:sp>
      <p:sp>
        <p:nvSpPr>
          <p:cNvPr id="20" name="TextBox 19">
            <a:extLst>
              <a:ext uri="{FF2B5EF4-FFF2-40B4-BE49-F238E27FC236}">
                <a16:creationId xmlns:a16="http://schemas.microsoft.com/office/drawing/2014/main" id="{22888B07-2798-7A42-7BB6-4D134F4919E3}"/>
              </a:ext>
            </a:extLst>
          </p:cNvPr>
          <p:cNvSpPr txBox="1"/>
          <p:nvPr/>
        </p:nvSpPr>
        <p:spPr>
          <a:xfrm>
            <a:off x="2872422" y="4725017"/>
            <a:ext cx="1992252" cy="646331"/>
          </a:xfrm>
          <a:prstGeom prst="rect">
            <a:avLst/>
          </a:prstGeom>
          <a:noFill/>
        </p:spPr>
        <p:txBody>
          <a:bodyPr wrap="square" rtlCol="0">
            <a:spAutoFit/>
          </a:bodyPr>
          <a:lstStyle/>
          <a:p>
            <a:pPr algn="ctr"/>
            <a:r>
              <a:rPr lang="en-US" dirty="0"/>
              <a:t>Time penalty of C42 after C13</a:t>
            </a:r>
          </a:p>
        </p:txBody>
      </p:sp>
    </p:spTree>
    <p:extLst>
      <p:ext uri="{BB962C8B-B14F-4D97-AF65-F5344CB8AC3E}">
        <p14:creationId xmlns:p14="http://schemas.microsoft.com/office/powerpoint/2010/main" val="384699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A764C-895C-2484-DA06-19EAE4950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4BE51-7819-788A-17B8-793A9EB82F08}"/>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46BC15F1-58A5-43AB-6948-359AE17125C0}"/>
              </a:ext>
            </a:extLst>
          </p:cNvPr>
          <p:cNvSpPr>
            <a:spLocks noGrp="1"/>
          </p:cNvSpPr>
          <p:nvPr>
            <p:ph idx="1"/>
          </p:nvPr>
        </p:nvSpPr>
        <p:spPr/>
        <p:txBody>
          <a:bodyPr>
            <a:noAutofit/>
          </a:bodyPr>
          <a:lstStyle/>
          <a:p>
            <a:pPr marL="342900" indent="-342900">
              <a:buClr>
                <a:schemeClr val="accent1">
                  <a:lumMod val="60000"/>
                  <a:lumOff val="40000"/>
                </a:schemeClr>
              </a:buClr>
              <a:buFont typeface="+mj-lt"/>
              <a:buAutoNum type="arabicPeriod"/>
            </a:pPr>
            <a:r>
              <a:rPr lang="en-US" sz="1600" dirty="0"/>
              <a:t>Simulation</a:t>
            </a:r>
          </a:p>
          <a:p>
            <a:pPr lvl="1">
              <a:buClr>
                <a:schemeClr val="accent1">
                  <a:lumMod val="60000"/>
                  <a:lumOff val="40000"/>
                </a:schemeClr>
              </a:buClr>
            </a:pPr>
            <a:r>
              <a:rPr lang="en-US" sz="1600" dirty="0"/>
              <a:t>Key Learnings from Log File</a:t>
            </a:r>
          </a:p>
          <a:p>
            <a:pPr lvl="1">
              <a:buClr>
                <a:schemeClr val="accent1">
                  <a:lumMod val="60000"/>
                  <a:lumOff val="40000"/>
                </a:schemeClr>
              </a:buClr>
            </a:pPr>
            <a:r>
              <a:rPr lang="en-US" sz="1600" dirty="0"/>
              <a:t>How the Optimizer Works</a:t>
            </a:r>
          </a:p>
          <a:p>
            <a:pPr marL="342900" indent="-342900">
              <a:buClr>
                <a:schemeClr val="accent1">
                  <a:lumMod val="60000"/>
                  <a:lumOff val="40000"/>
                </a:schemeClr>
              </a:buClr>
              <a:buFont typeface="+mj-lt"/>
              <a:buAutoNum type="arabicPeriod"/>
            </a:pPr>
            <a:r>
              <a:rPr lang="en-US" sz="1600" dirty="0"/>
              <a:t>Sequence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Application-unsupervised learning</a:t>
            </a:r>
          </a:p>
          <a:p>
            <a:pPr lvl="1">
              <a:buClr>
                <a:schemeClr val="accent1">
                  <a:lumMod val="60000"/>
                  <a:lumOff val="40000"/>
                </a:schemeClr>
              </a:buClr>
            </a:pPr>
            <a:r>
              <a:rPr lang="en-US" sz="1600" dirty="0"/>
              <a:t>AI + Optimization Approach </a:t>
            </a:r>
            <a:r>
              <a:rPr lang="en-US" sz="1600" i="0" dirty="0">
                <a:effectLst/>
              </a:rPr>
              <a:t> </a:t>
            </a:r>
            <a:endParaRPr lang="en-US" sz="1600" dirty="0"/>
          </a:p>
          <a:p>
            <a:pPr marL="342900" indent="-342900">
              <a:buClr>
                <a:schemeClr val="accent1">
                  <a:lumMod val="60000"/>
                  <a:lumOff val="40000"/>
                </a:schemeClr>
              </a:buClr>
              <a:buFont typeface="+mj-lt"/>
              <a:buAutoNum type="arabicPeriod"/>
            </a:pPr>
            <a:r>
              <a:rPr lang="en-US" sz="1600" dirty="0">
                <a:solidFill>
                  <a:schemeClr val="accent1">
                    <a:lumMod val="60000"/>
                    <a:lumOff val="40000"/>
                  </a:schemeClr>
                </a:solidFill>
              </a:rPr>
              <a:t>Waiting Time of Jobs</a:t>
            </a:r>
          </a:p>
          <a:p>
            <a:pPr lvl="1">
              <a:buClr>
                <a:schemeClr val="accent1">
                  <a:lumMod val="60000"/>
                  <a:lumOff val="40000"/>
                </a:schemeClr>
              </a:buClr>
            </a:pPr>
            <a:r>
              <a:rPr lang="en-US" sz="1600" dirty="0"/>
              <a:t>Analysis of Waiting Times</a:t>
            </a:r>
          </a:p>
          <a:p>
            <a:pPr lvl="1">
              <a:buClr>
                <a:schemeClr val="accent1">
                  <a:lumMod val="60000"/>
                  <a:lumOff val="40000"/>
                </a:schemeClr>
              </a:buClr>
            </a:pPr>
            <a:r>
              <a:rPr lang="en-US" sz="1600" dirty="0"/>
              <a:t>AI + Optimization Approach</a:t>
            </a:r>
          </a:p>
          <a:p>
            <a:pPr marL="342900" indent="-342900">
              <a:buClr>
                <a:schemeClr val="accent1">
                  <a:lumMod val="60000"/>
                  <a:lumOff val="40000"/>
                </a:schemeClr>
              </a:buClr>
              <a:buFont typeface="+mj-lt"/>
              <a:buAutoNum type="arabicPeriod"/>
            </a:pPr>
            <a:r>
              <a:rPr lang="en-US" sz="1600" dirty="0"/>
              <a:t>AI Approach</a:t>
            </a:r>
          </a:p>
          <a:p>
            <a:pPr lvl="1">
              <a:buClr>
                <a:schemeClr val="accent1">
                  <a:lumMod val="60000"/>
                  <a:lumOff val="40000"/>
                </a:schemeClr>
              </a:buClr>
            </a:pPr>
            <a:r>
              <a:rPr lang="en-US" sz="1600" dirty="0"/>
              <a:t>One-to-Many RNN Model</a:t>
            </a:r>
          </a:p>
          <a:p>
            <a:pPr lvl="1">
              <a:buClr>
                <a:schemeClr val="accent1">
                  <a:lumMod val="60000"/>
                  <a:lumOff val="40000"/>
                </a:schemeClr>
              </a:buClr>
            </a:pPr>
            <a:r>
              <a:rPr lang="en-US" sz="1600" dirty="0"/>
              <a:t>Encoder-Decoder Model</a:t>
            </a:r>
          </a:p>
          <a:p>
            <a:pPr lvl="1">
              <a:buClr>
                <a:schemeClr val="accent1">
                  <a:lumMod val="60000"/>
                  <a:lumOff val="40000"/>
                </a:schemeClr>
              </a:buClr>
            </a:pPr>
            <a:r>
              <a:rPr lang="en-US" sz="1600" dirty="0"/>
              <a:t>Training of Models</a:t>
            </a:r>
          </a:p>
        </p:txBody>
      </p:sp>
    </p:spTree>
    <p:extLst>
      <p:ext uri="{BB962C8B-B14F-4D97-AF65-F5344CB8AC3E}">
        <p14:creationId xmlns:p14="http://schemas.microsoft.com/office/powerpoint/2010/main" val="96571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6E7A-718E-45FD-FE14-4D4746DB1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D2DFC-E187-5AE2-BDA6-B2A6B44E8F2A}"/>
              </a:ext>
            </a:extLst>
          </p:cNvPr>
          <p:cNvSpPr>
            <a:spLocks noGrp="1"/>
          </p:cNvSpPr>
          <p:nvPr>
            <p:ph type="title"/>
          </p:nvPr>
        </p:nvSpPr>
        <p:spPr/>
        <p:txBody>
          <a:bodyPr>
            <a:normAutofit/>
          </a:bodyPr>
          <a:lstStyle/>
          <a:p>
            <a:r>
              <a:rPr lang="en-US" sz="3600" b="1" dirty="0"/>
              <a:t>Waiting Time of Jobs</a:t>
            </a:r>
            <a:br>
              <a:rPr lang="en-US" sz="3600" dirty="0"/>
            </a:br>
            <a:r>
              <a:rPr lang="en-US" sz="3600" dirty="0">
                <a:solidFill>
                  <a:schemeClr val="accent2"/>
                </a:solidFill>
              </a:rPr>
              <a:t>Analysis of Total Waiting Time:</a:t>
            </a:r>
          </a:p>
        </p:txBody>
      </p:sp>
      <p:pic>
        <p:nvPicPr>
          <p:cNvPr id="5" name="Picture 4">
            <a:extLst>
              <a:ext uri="{FF2B5EF4-FFF2-40B4-BE49-F238E27FC236}">
                <a16:creationId xmlns:a16="http://schemas.microsoft.com/office/drawing/2014/main" id="{F933E046-BC2E-FD93-A1EE-9072A0B99C78}"/>
              </a:ext>
            </a:extLst>
          </p:cNvPr>
          <p:cNvPicPr>
            <a:picLocks noChangeAspect="1"/>
          </p:cNvPicPr>
          <p:nvPr/>
        </p:nvPicPr>
        <p:blipFill>
          <a:blip r:embed="rId2"/>
          <a:stretch>
            <a:fillRect/>
          </a:stretch>
        </p:blipFill>
        <p:spPr>
          <a:xfrm>
            <a:off x="2647051" y="1826651"/>
            <a:ext cx="6897897" cy="4666224"/>
          </a:xfrm>
          <a:prstGeom prst="rect">
            <a:avLst/>
          </a:prstGeom>
        </p:spPr>
      </p:pic>
      <p:sp>
        <p:nvSpPr>
          <p:cNvPr id="6" name="TextBox 5">
            <a:extLst>
              <a:ext uri="{FF2B5EF4-FFF2-40B4-BE49-F238E27FC236}">
                <a16:creationId xmlns:a16="http://schemas.microsoft.com/office/drawing/2014/main" id="{907E8626-132F-75F8-FEDF-B555AF5BD03E}"/>
              </a:ext>
            </a:extLst>
          </p:cNvPr>
          <p:cNvSpPr txBox="1"/>
          <p:nvPr/>
        </p:nvSpPr>
        <p:spPr>
          <a:xfrm>
            <a:off x="5638801" y="2307770"/>
            <a:ext cx="20893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In total: 3430s~5%</a:t>
            </a:r>
          </a:p>
        </p:txBody>
      </p:sp>
    </p:spTree>
    <p:extLst>
      <p:ext uri="{BB962C8B-B14F-4D97-AF65-F5344CB8AC3E}">
        <p14:creationId xmlns:p14="http://schemas.microsoft.com/office/powerpoint/2010/main" val="285067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78515-D235-99D9-B187-D3A2E1730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F42B-821C-FAAC-3119-B1C2F47E68BD}"/>
              </a:ext>
            </a:extLst>
          </p:cNvPr>
          <p:cNvSpPr>
            <a:spLocks noGrp="1"/>
          </p:cNvSpPr>
          <p:nvPr>
            <p:ph type="title"/>
          </p:nvPr>
        </p:nvSpPr>
        <p:spPr/>
        <p:txBody>
          <a:bodyPr>
            <a:normAutofit/>
          </a:bodyPr>
          <a:lstStyle/>
          <a:p>
            <a:r>
              <a:rPr lang="en-US" sz="3600" b="1" dirty="0"/>
              <a:t>Waiting Time of Jobs</a:t>
            </a:r>
            <a:br>
              <a:rPr lang="en-US" sz="3600" dirty="0"/>
            </a:br>
            <a:r>
              <a:rPr lang="en-US" sz="3600" dirty="0">
                <a:solidFill>
                  <a:schemeClr val="accent2"/>
                </a:solidFill>
              </a:rPr>
              <a:t>Analysis  of Waiting Time Distribution:</a:t>
            </a:r>
          </a:p>
        </p:txBody>
      </p:sp>
      <p:pic>
        <p:nvPicPr>
          <p:cNvPr id="7" name="Picture 6">
            <a:extLst>
              <a:ext uri="{FF2B5EF4-FFF2-40B4-BE49-F238E27FC236}">
                <a16:creationId xmlns:a16="http://schemas.microsoft.com/office/drawing/2014/main" id="{33C6099F-31AA-2DEC-751B-B258264F236B}"/>
              </a:ext>
            </a:extLst>
          </p:cNvPr>
          <p:cNvPicPr>
            <a:picLocks noChangeAspect="1"/>
          </p:cNvPicPr>
          <p:nvPr/>
        </p:nvPicPr>
        <p:blipFill>
          <a:blip r:embed="rId2"/>
          <a:stretch>
            <a:fillRect/>
          </a:stretch>
        </p:blipFill>
        <p:spPr>
          <a:xfrm>
            <a:off x="2228850" y="1600200"/>
            <a:ext cx="7153275" cy="4768850"/>
          </a:xfrm>
          <a:prstGeom prst="rect">
            <a:avLst/>
          </a:prstGeom>
        </p:spPr>
      </p:pic>
    </p:spTree>
    <p:extLst>
      <p:ext uri="{BB962C8B-B14F-4D97-AF65-F5344CB8AC3E}">
        <p14:creationId xmlns:p14="http://schemas.microsoft.com/office/powerpoint/2010/main" val="126172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34278-2C24-2389-6C4A-B66972C39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AAAC7-D06D-98BD-3945-3E05B38B8D53}"/>
              </a:ext>
            </a:extLst>
          </p:cNvPr>
          <p:cNvSpPr>
            <a:spLocks noGrp="1"/>
          </p:cNvSpPr>
          <p:nvPr>
            <p:ph type="title"/>
          </p:nvPr>
        </p:nvSpPr>
        <p:spPr/>
        <p:txBody>
          <a:bodyPr>
            <a:normAutofit/>
          </a:bodyPr>
          <a:lstStyle/>
          <a:p>
            <a:r>
              <a:rPr lang="en-US" sz="3600" b="1" dirty="0"/>
              <a:t>Waiting Time of Jobs</a:t>
            </a:r>
            <a:br>
              <a:rPr lang="en-US" sz="3600" dirty="0"/>
            </a:br>
            <a:r>
              <a:rPr lang="en-US" sz="3600" dirty="0">
                <a:solidFill>
                  <a:schemeClr val="accent2"/>
                </a:solidFill>
              </a:rPr>
              <a:t>Comparison of SC Paths:</a:t>
            </a:r>
          </a:p>
        </p:txBody>
      </p:sp>
      <p:pic>
        <p:nvPicPr>
          <p:cNvPr id="11" name="Picture 10">
            <a:extLst>
              <a:ext uri="{FF2B5EF4-FFF2-40B4-BE49-F238E27FC236}">
                <a16:creationId xmlns:a16="http://schemas.microsoft.com/office/drawing/2014/main" id="{574E768A-F8EA-330A-C875-0E5644E19AF0}"/>
              </a:ext>
            </a:extLst>
          </p:cNvPr>
          <p:cNvPicPr>
            <a:picLocks noChangeAspect="1"/>
          </p:cNvPicPr>
          <p:nvPr/>
        </p:nvPicPr>
        <p:blipFill>
          <a:blip r:embed="rId2"/>
          <a:stretch>
            <a:fillRect/>
          </a:stretch>
        </p:blipFill>
        <p:spPr>
          <a:xfrm>
            <a:off x="2837913" y="1775322"/>
            <a:ext cx="7106187" cy="4717553"/>
          </a:xfrm>
          <a:prstGeom prst="rect">
            <a:avLst/>
          </a:prstGeom>
        </p:spPr>
      </p:pic>
      <p:sp>
        <p:nvSpPr>
          <p:cNvPr id="12" name="Rectangle 11">
            <a:extLst>
              <a:ext uri="{FF2B5EF4-FFF2-40B4-BE49-F238E27FC236}">
                <a16:creationId xmlns:a16="http://schemas.microsoft.com/office/drawing/2014/main" id="{A754DBB3-7E2D-EEB5-9A32-60B6A499B8C5}"/>
              </a:ext>
            </a:extLst>
          </p:cNvPr>
          <p:cNvSpPr/>
          <p:nvPr/>
        </p:nvSpPr>
        <p:spPr>
          <a:xfrm>
            <a:off x="5043948" y="5038466"/>
            <a:ext cx="884903" cy="39877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E975C1F-4FA2-96B5-9A3D-8BE62E5779FC}"/>
              </a:ext>
            </a:extLst>
          </p:cNvPr>
          <p:cNvSpPr/>
          <p:nvPr/>
        </p:nvSpPr>
        <p:spPr>
          <a:xfrm>
            <a:off x="6941574" y="2545988"/>
            <a:ext cx="1685897" cy="46268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74C5543-94C9-615F-55F8-2F132B12BCA1}"/>
              </a:ext>
            </a:extLst>
          </p:cNvPr>
          <p:cNvSpPr/>
          <p:nvPr/>
        </p:nvSpPr>
        <p:spPr>
          <a:xfrm>
            <a:off x="3360423" y="5038466"/>
            <a:ext cx="884903" cy="39877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4571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0EA20-5821-ADE5-6C1B-3B5CD858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97ED4-B20A-FACC-A38F-883E4F2FA4F4}"/>
              </a:ext>
            </a:extLst>
          </p:cNvPr>
          <p:cNvSpPr>
            <a:spLocks noGrp="1"/>
          </p:cNvSpPr>
          <p:nvPr>
            <p:ph type="title"/>
          </p:nvPr>
        </p:nvSpPr>
        <p:spPr/>
        <p:txBody>
          <a:bodyPr>
            <a:normAutofit/>
          </a:bodyPr>
          <a:lstStyle/>
          <a:p>
            <a:r>
              <a:rPr lang="en-US" sz="3600" b="1" dirty="0"/>
              <a:t>Waiting Time of Jobs</a:t>
            </a:r>
            <a:br>
              <a:rPr lang="en-US" sz="3600" dirty="0"/>
            </a:br>
            <a:r>
              <a:rPr lang="en-US" sz="3600" dirty="0">
                <a:solidFill>
                  <a:schemeClr val="accent2"/>
                </a:solidFill>
              </a:rPr>
              <a:t>Analysis of Number of SCs in one location:</a:t>
            </a:r>
          </a:p>
        </p:txBody>
      </p:sp>
      <p:pic>
        <p:nvPicPr>
          <p:cNvPr id="9" name="Picture 8">
            <a:extLst>
              <a:ext uri="{FF2B5EF4-FFF2-40B4-BE49-F238E27FC236}">
                <a16:creationId xmlns:a16="http://schemas.microsoft.com/office/drawing/2014/main" id="{710F3AAE-7F33-F30D-169C-33FC3CAC0612}"/>
              </a:ext>
            </a:extLst>
          </p:cNvPr>
          <p:cNvPicPr>
            <a:picLocks noChangeAspect="1"/>
          </p:cNvPicPr>
          <p:nvPr/>
        </p:nvPicPr>
        <p:blipFill>
          <a:blip r:embed="rId2"/>
          <a:stretch>
            <a:fillRect/>
          </a:stretch>
        </p:blipFill>
        <p:spPr>
          <a:xfrm>
            <a:off x="1964302" y="1507686"/>
            <a:ext cx="8743027" cy="5081343"/>
          </a:xfrm>
          <a:prstGeom prst="rect">
            <a:avLst/>
          </a:prstGeom>
        </p:spPr>
      </p:pic>
      <p:sp>
        <p:nvSpPr>
          <p:cNvPr id="10" name="Rectangle 9">
            <a:extLst>
              <a:ext uri="{FF2B5EF4-FFF2-40B4-BE49-F238E27FC236}">
                <a16:creationId xmlns:a16="http://schemas.microsoft.com/office/drawing/2014/main" id="{07B1E36E-234C-C736-DD3C-F00CE19E7BFA}"/>
              </a:ext>
            </a:extLst>
          </p:cNvPr>
          <p:cNvSpPr/>
          <p:nvPr/>
        </p:nvSpPr>
        <p:spPr>
          <a:xfrm>
            <a:off x="2448230" y="1825625"/>
            <a:ext cx="1769808" cy="1497678"/>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3397129-EBD1-3816-6D5B-4A05403B26A3}"/>
              </a:ext>
            </a:extLst>
          </p:cNvPr>
          <p:cNvSpPr/>
          <p:nvPr/>
        </p:nvSpPr>
        <p:spPr>
          <a:xfrm>
            <a:off x="6601131" y="4762555"/>
            <a:ext cx="3329450" cy="587759"/>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412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1F8A6-868A-57ED-A073-8751ECFE9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2D317-1586-B0BE-61B9-47B469F34465}"/>
              </a:ext>
            </a:extLst>
          </p:cNvPr>
          <p:cNvSpPr>
            <a:spLocks noGrp="1"/>
          </p:cNvSpPr>
          <p:nvPr>
            <p:ph type="title"/>
          </p:nvPr>
        </p:nvSpPr>
        <p:spPr>
          <a:xfrm>
            <a:off x="838200" y="247611"/>
            <a:ext cx="10515600" cy="1325563"/>
          </a:xfrm>
        </p:spPr>
        <p:txBody>
          <a:bodyPr>
            <a:normAutofit/>
          </a:bodyPr>
          <a:lstStyle/>
          <a:p>
            <a:r>
              <a:rPr lang="en-US" sz="3600" b="1" dirty="0"/>
              <a:t>Waiting Time of Jobs</a:t>
            </a:r>
            <a:br>
              <a:rPr lang="en-US" sz="3600" dirty="0"/>
            </a:br>
            <a:r>
              <a:rPr lang="en-US" sz="3600" dirty="0">
                <a:solidFill>
                  <a:schemeClr val="accent2"/>
                </a:solidFill>
              </a:rPr>
              <a:t>AI + Optimization Approach</a:t>
            </a:r>
          </a:p>
        </p:txBody>
      </p:sp>
      <p:sp>
        <p:nvSpPr>
          <p:cNvPr id="3" name="Content Placeholder 2">
            <a:extLst>
              <a:ext uri="{FF2B5EF4-FFF2-40B4-BE49-F238E27FC236}">
                <a16:creationId xmlns:a16="http://schemas.microsoft.com/office/drawing/2014/main" id="{18B8EA9D-F32B-02CE-706F-458C02C4C8F6}"/>
              </a:ext>
            </a:extLst>
          </p:cNvPr>
          <p:cNvSpPr>
            <a:spLocks noGrp="1"/>
          </p:cNvSpPr>
          <p:nvPr>
            <p:ph idx="1"/>
          </p:nvPr>
        </p:nvSpPr>
        <p:spPr/>
        <p:txBody>
          <a:bodyPr>
            <a:normAutofit/>
          </a:bodyPr>
          <a:lstStyle/>
          <a:p>
            <a:pPr>
              <a:buClr>
                <a:schemeClr val="accent1">
                  <a:lumMod val="60000"/>
                  <a:lumOff val="40000"/>
                </a:schemeClr>
              </a:buClr>
              <a:buFont typeface="+mj-lt"/>
              <a:buAutoNum type="arabicPeriod"/>
            </a:pPr>
            <a:r>
              <a:rPr lang="en-US" sz="1600" dirty="0"/>
              <a:t>This model enables proactive management of SC paths and potential waiting times caused by limited access to specific locations.</a:t>
            </a:r>
          </a:p>
          <a:p>
            <a:pPr>
              <a:buClr>
                <a:schemeClr val="accent1">
                  <a:lumMod val="60000"/>
                  <a:lumOff val="40000"/>
                </a:schemeClr>
              </a:buClr>
              <a:buFont typeface="+mj-lt"/>
              <a:buAutoNum type="arabicPeriod"/>
            </a:pPr>
            <a:r>
              <a:rPr lang="en-US" sz="1600" dirty="0"/>
              <a:t>This approach helps minimize inefficiencies by balancing parallel work execution and transition times between clusters, improving overall job sequencing and resource allocation.</a:t>
            </a:r>
          </a:p>
        </p:txBody>
      </p:sp>
      <p:sp>
        <p:nvSpPr>
          <p:cNvPr id="8" name="Flowchart: Connector 7">
            <a:extLst>
              <a:ext uri="{FF2B5EF4-FFF2-40B4-BE49-F238E27FC236}">
                <a16:creationId xmlns:a16="http://schemas.microsoft.com/office/drawing/2014/main" id="{2AD40756-D43E-2EAE-9A40-AF5673A9ED27}"/>
              </a:ext>
            </a:extLst>
          </p:cNvPr>
          <p:cNvSpPr/>
          <p:nvPr/>
        </p:nvSpPr>
        <p:spPr>
          <a:xfrm>
            <a:off x="7440776" y="4188352"/>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C63</a:t>
            </a:r>
          </a:p>
        </p:txBody>
      </p:sp>
      <p:sp>
        <p:nvSpPr>
          <p:cNvPr id="9" name="Flowchart: Connector 8">
            <a:extLst>
              <a:ext uri="{FF2B5EF4-FFF2-40B4-BE49-F238E27FC236}">
                <a16:creationId xmlns:a16="http://schemas.microsoft.com/office/drawing/2014/main" id="{0C23DAEA-C874-E5FA-AD51-2C80588D8789}"/>
              </a:ext>
            </a:extLst>
          </p:cNvPr>
          <p:cNvSpPr/>
          <p:nvPr/>
        </p:nvSpPr>
        <p:spPr>
          <a:xfrm>
            <a:off x="3635873" y="420628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10" name="Flowchart: Connector 9">
            <a:extLst>
              <a:ext uri="{FF2B5EF4-FFF2-40B4-BE49-F238E27FC236}">
                <a16:creationId xmlns:a16="http://schemas.microsoft.com/office/drawing/2014/main" id="{8A354CFB-1B84-D4DA-DFF2-FB752E70DD46}"/>
              </a:ext>
            </a:extLst>
          </p:cNvPr>
          <p:cNvSpPr/>
          <p:nvPr/>
        </p:nvSpPr>
        <p:spPr>
          <a:xfrm>
            <a:off x="5075909" y="4201516"/>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C42</a:t>
            </a:r>
          </a:p>
        </p:txBody>
      </p:sp>
      <p:sp>
        <p:nvSpPr>
          <p:cNvPr id="11" name="Flowchart: Connector 10">
            <a:extLst>
              <a:ext uri="{FF2B5EF4-FFF2-40B4-BE49-F238E27FC236}">
                <a16:creationId xmlns:a16="http://schemas.microsoft.com/office/drawing/2014/main" id="{9AE3CB97-E566-7973-BE3C-26EF6A91609A}"/>
              </a:ext>
            </a:extLst>
          </p:cNvPr>
          <p:cNvSpPr/>
          <p:nvPr/>
        </p:nvSpPr>
        <p:spPr>
          <a:xfrm>
            <a:off x="6133395" y="4191153"/>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4" name="Rectangle 3">
            <a:extLst>
              <a:ext uri="{FF2B5EF4-FFF2-40B4-BE49-F238E27FC236}">
                <a16:creationId xmlns:a16="http://schemas.microsoft.com/office/drawing/2014/main" id="{E6FE06C1-BB1D-80DE-5BFC-7CA0F2F54519}"/>
              </a:ext>
            </a:extLst>
          </p:cNvPr>
          <p:cNvSpPr/>
          <p:nvPr/>
        </p:nvSpPr>
        <p:spPr>
          <a:xfrm>
            <a:off x="3586458" y="4070311"/>
            <a:ext cx="4852718" cy="69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24EE1D0-9D7E-114A-6264-76843B620522}"/>
              </a:ext>
            </a:extLst>
          </p:cNvPr>
          <p:cNvSpPr/>
          <p:nvPr/>
        </p:nvSpPr>
        <p:spPr>
          <a:xfrm>
            <a:off x="4208476" y="4090598"/>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3DFA89B-090E-92BF-A32D-924CB59580A1}"/>
              </a:ext>
            </a:extLst>
          </p:cNvPr>
          <p:cNvSpPr/>
          <p:nvPr/>
        </p:nvSpPr>
        <p:spPr>
          <a:xfrm>
            <a:off x="5268653" y="4081070"/>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37263A5-6765-3BB6-0D47-B75350B6EB52}"/>
              </a:ext>
            </a:extLst>
          </p:cNvPr>
          <p:cNvSpPr/>
          <p:nvPr/>
        </p:nvSpPr>
        <p:spPr>
          <a:xfrm>
            <a:off x="6447076" y="4072497"/>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529AEE-0730-6BDD-498D-3C9394C28BDD}"/>
              </a:ext>
            </a:extLst>
          </p:cNvPr>
          <p:cNvSpPr/>
          <p:nvPr/>
        </p:nvSpPr>
        <p:spPr>
          <a:xfrm>
            <a:off x="7990069" y="4048666"/>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344815F6-38E0-8EF8-1FB2-0FF0C399BB96}"/>
              </a:ext>
            </a:extLst>
          </p:cNvPr>
          <p:cNvSpPr/>
          <p:nvPr/>
        </p:nvSpPr>
        <p:spPr>
          <a:xfrm>
            <a:off x="7468617" y="509219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21" name="Flowchart: Connector 20">
            <a:extLst>
              <a:ext uri="{FF2B5EF4-FFF2-40B4-BE49-F238E27FC236}">
                <a16:creationId xmlns:a16="http://schemas.microsoft.com/office/drawing/2014/main" id="{7850099A-F00D-EA0D-0BFB-D63893563424}"/>
              </a:ext>
            </a:extLst>
          </p:cNvPr>
          <p:cNvSpPr/>
          <p:nvPr/>
        </p:nvSpPr>
        <p:spPr>
          <a:xfrm>
            <a:off x="3641748" y="5111746"/>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C54</a:t>
            </a:r>
          </a:p>
        </p:txBody>
      </p:sp>
      <p:sp>
        <p:nvSpPr>
          <p:cNvPr id="22" name="Flowchart: Connector 21">
            <a:extLst>
              <a:ext uri="{FF2B5EF4-FFF2-40B4-BE49-F238E27FC236}">
                <a16:creationId xmlns:a16="http://schemas.microsoft.com/office/drawing/2014/main" id="{E8BC48F1-F479-B819-5D13-16CF0DFFB533}"/>
              </a:ext>
            </a:extLst>
          </p:cNvPr>
          <p:cNvSpPr/>
          <p:nvPr/>
        </p:nvSpPr>
        <p:spPr>
          <a:xfrm>
            <a:off x="4866372" y="5084994"/>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C62</a:t>
            </a:r>
          </a:p>
        </p:txBody>
      </p:sp>
      <p:sp>
        <p:nvSpPr>
          <p:cNvPr id="23" name="Flowchart: Connector 22">
            <a:extLst>
              <a:ext uri="{FF2B5EF4-FFF2-40B4-BE49-F238E27FC236}">
                <a16:creationId xmlns:a16="http://schemas.microsoft.com/office/drawing/2014/main" id="{8EAA7FC3-7D2F-E7CC-FFA8-AE4C756BF168}"/>
              </a:ext>
            </a:extLst>
          </p:cNvPr>
          <p:cNvSpPr/>
          <p:nvPr/>
        </p:nvSpPr>
        <p:spPr>
          <a:xfrm>
            <a:off x="5943835" y="5107086"/>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C11</a:t>
            </a:r>
          </a:p>
        </p:txBody>
      </p:sp>
      <p:sp>
        <p:nvSpPr>
          <p:cNvPr id="25" name="Rectangle 24">
            <a:extLst>
              <a:ext uri="{FF2B5EF4-FFF2-40B4-BE49-F238E27FC236}">
                <a16:creationId xmlns:a16="http://schemas.microsoft.com/office/drawing/2014/main" id="{449246C7-DD58-E39A-FD97-B78D34891169}"/>
              </a:ext>
            </a:extLst>
          </p:cNvPr>
          <p:cNvSpPr/>
          <p:nvPr/>
        </p:nvSpPr>
        <p:spPr>
          <a:xfrm>
            <a:off x="3586458" y="5005592"/>
            <a:ext cx="4852718" cy="661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E8636E2-C7EE-02C3-68A7-593F623BFB1B}"/>
              </a:ext>
            </a:extLst>
          </p:cNvPr>
          <p:cNvSpPr/>
          <p:nvPr/>
        </p:nvSpPr>
        <p:spPr>
          <a:xfrm>
            <a:off x="4046748" y="4986534"/>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F63413-0CE7-7201-E8FA-4D71F54F38E5}"/>
              </a:ext>
            </a:extLst>
          </p:cNvPr>
          <p:cNvSpPr/>
          <p:nvPr/>
        </p:nvSpPr>
        <p:spPr>
          <a:xfrm>
            <a:off x="5415383" y="4986533"/>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6762059-AE61-92F8-2A66-844CDBE47267}"/>
              </a:ext>
            </a:extLst>
          </p:cNvPr>
          <p:cNvSpPr/>
          <p:nvPr/>
        </p:nvSpPr>
        <p:spPr>
          <a:xfrm>
            <a:off x="6266262" y="4994833"/>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DC7B471-1400-4572-1ECC-4A532DEB3DFE}"/>
              </a:ext>
            </a:extLst>
          </p:cNvPr>
          <p:cNvSpPr/>
          <p:nvPr/>
        </p:nvSpPr>
        <p:spPr>
          <a:xfrm>
            <a:off x="7782573" y="4952688"/>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F26E7D7-F1DE-5807-AA56-DCF58EAAC003}"/>
              </a:ext>
            </a:extLst>
          </p:cNvPr>
          <p:cNvSpPr txBox="1"/>
          <p:nvPr/>
        </p:nvSpPr>
        <p:spPr>
          <a:xfrm>
            <a:off x="2402884" y="4016850"/>
            <a:ext cx="1084015" cy="369332"/>
          </a:xfrm>
          <a:prstGeom prst="rect">
            <a:avLst/>
          </a:prstGeom>
          <a:noFill/>
        </p:spPr>
        <p:txBody>
          <a:bodyPr wrap="square" rtlCol="0">
            <a:spAutoFit/>
          </a:bodyPr>
          <a:lstStyle/>
          <a:p>
            <a:r>
              <a:rPr lang="en-US" dirty="0"/>
              <a:t>Pattern1</a:t>
            </a:r>
          </a:p>
        </p:txBody>
      </p:sp>
      <p:sp>
        <p:nvSpPr>
          <p:cNvPr id="55" name="TextBox 54">
            <a:extLst>
              <a:ext uri="{FF2B5EF4-FFF2-40B4-BE49-F238E27FC236}">
                <a16:creationId xmlns:a16="http://schemas.microsoft.com/office/drawing/2014/main" id="{EF2C6601-8C8D-B37C-7FA5-934096602A42}"/>
              </a:ext>
            </a:extLst>
          </p:cNvPr>
          <p:cNvSpPr txBox="1"/>
          <p:nvPr/>
        </p:nvSpPr>
        <p:spPr>
          <a:xfrm>
            <a:off x="3655553" y="3197584"/>
            <a:ext cx="2541600" cy="369332"/>
          </a:xfrm>
          <a:prstGeom prst="rect">
            <a:avLst/>
          </a:prstGeom>
          <a:noFill/>
          <a:ln w="38100">
            <a:solidFill>
              <a:schemeClr val="accent2"/>
            </a:solidFill>
          </a:ln>
        </p:spPr>
        <p:txBody>
          <a:bodyPr wrap="square" rtlCol="0">
            <a:spAutoFit/>
          </a:bodyPr>
          <a:lstStyle/>
          <a:p>
            <a:r>
              <a:rPr lang="en-US" dirty="0"/>
              <a:t>Working in the locations</a:t>
            </a:r>
          </a:p>
        </p:txBody>
      </p:sp>
      <p:cxnSp>
        <p:nvCxnSpPr>
          <p:cNvPr id="57" name="Straight Arrow Connector 56">
            <a:extLst>
              <a:ext uri="{FF2B5EF4-FFF2-40B4-BE49-F238E27FC236}">
                <a16:creationId xmlns:a16="http://schemas.microsoft.com/office/drawing/2014/main" id="{8535071D-2068-0694-4CF4-F52CEA8AD467}"/>
              </a:ext>
            </a:extLst>
          </p:cNvPr>
          <p:cNvCxnSpPr>
            <a:cxnSpLocks/>
          </p:cNvCxnSpPr>
          <p:nvPr/>
        </p:nvCxnSpPr>
        <p:spPr>
          <a:xfrm flipH="1">
            <a:off x="4243547" y="3607362"/>
            <a:ext cx="423290" cy="453726"/>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703058FB-70DB-B6A0-3A33-2935AF07BDFC}"/>
              </a:ext>
            </a:extLst>
          </p:cNvPr>
          <p:cNvCxnSpPr>
            <a:cxnSpLocks/>
            <a:stCxn id="55" idx="2"/>
          </p:cNvCxnSpPr>
          <p:nvPr/>
        </p:nvCxnSpPr>
        <p:spPr>
          <a:xfrm>
            <a:off x="4926353" y="3566916"/>
            <a:ext cx="387316" cy="492636"/>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7D5DCAC-7A16-1FAF-676B-40ED9329E1FF}"/>
              </a:ext>
            </a:extLst>
          </p:cNvPr>
          <p:cNvCxnSpPr>
            <a:cxnSpLocks/>
          </p:cNvCxnSpPr>
          <p:nvPr/>
        </p:nvCxnSpPr>
        <p:spPr>
          <a:xfrm flipV="1">
            <a:off x="8439176" y="4373922"/>
            <a:ext cx="1452961" cy="551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5691A193-3B39-E14A-E499-B3D849BB423C}"/>
              </a:ext>
            </a:extLst>
          </p:cNvPr>
          <p:cNvCxnSpPr>
            <a:cxnSpLocks/>
          </p:cNvCxnSpPr>
          <p:nvPr/>
        </p:nvCxnSpPr>
        <p:spPr>
          <a:xfrm>
            <a:off x="2062961" y="4422212"/>
            <a:ext cx="1542773" cy="15445"/>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CF4C51F1-9832-5CA8-FE66-832EF7F8DA88}"/>
              </a:ext>
            </a:extLst>
          </p:cNvPr>
          <p:cNvCxnSpPr>
            <a:cxnSpLocks/>
          </p:cNvCxnSpPr>
          <p:nvPr/>
        </p:nvCxnSpPr>
        <p:spPr>
          <a:xfrm>
            <a:off x="2076037" y="5306200"/>
            <a:ext cx="1499148" cy="14590"/>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68641A2F-BA50-7B08-B938-31E98B58982A}"/>
              </a:ext>
            </a:extLst>
          </p:cNvPr>
          <p:cNvCxnSpPr>
            <a:cxnSpLocks/>
          </p:cNvCxnSpPr>
          <p:nvPr/>
        </p:nvCxnSpPr>
        <p:spPr>
          <a:xfrm>
            <a:off x="1439325" y="5542194"/>
            <a:ext cx="0" cy="634769"/>
          </a:xfrm>
          <a:prstGeom prst="straightConnector1">
            <a:avLst/>
          </a:prstGeom>
          <a:ln w="38100">
            <a:solidFill>
              <a:schemeClr val="accent2"/>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C21388A-2E81-78AD-CA44-69C2EB461D44}"/>
              </a:ext>
            </a:extLst>
          </p:cNvPr>
          <p:cNvCxnSpPr>
            <a:cxnSpLocks/>
            <a:stCxn id="9" idx="6"/>
            <a:endCxn id="10" idx="2"/>
          </p:cNvCxnSpPr>
          <p:nvPr/>
        </p:nvCxnSpPr>
        <p:spPr>
          <a:xfrm flipV="1">
            <a:off x="4534714" y="4430116"/>
            <a:ext cx="541195"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90177727-AF75-9762-F863-B711F490ADE7}"/>
              </a:ext>
            </a:extLst>
          </p:cNvPr>
          <p:cNvCxnSpPr>
            <a:cxnSpLocks/>
            <a:stCxn id="10" idx="6"/>
            <a:endCxn id="11" idx="2"/>
          </p:cNvCxnSpPr>
          <p:nvPr/>
        </p:nvCxnSpPr>
        <p:spPr>
          <a:xfrm flipV="1">
            <a:off x="5974750" y="4419753"/>
            <a:ext cx="158645" cy="1036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A5554A6D-A1FD-6BF0-9396-AFC68C89B3DD}"/>
              </a:ext>
            </a:extLst>
          </p:cNvPr>
          <p:cNvCxnSpPr>
            <a:cxnSpLocks/>
          </p:cNvCxnSpPr>
          <p:nvPr/>
        </p:nvCxnSpPr>
        <p:spPr>
          <a:xfrm flipV="1">
            <a:off x="7062462" y="4419753"/>
            <a:ext cx="334807"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C6860D5C-854B-CA3D-1205-248EC3725274}"/>
              </a:ext>
            </a:extLst>
          </p:cNvPr>
          <p:cNvCxnSpPr>
            <a:cxnSpLocks/>
          </p:cNvCxnSpPr>
          <p:nvPr/>
        </p:nvCxnSpPr>
        <p:spPr>
          <a:xfrm flipV="1">
            <a:off x="4539733" y="5340344"/>
            <a:ext cx="334807"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E0324AEC-26E9-326E-3DDC-7680646F0F77}"/>
              </a:ext>
            </a:extLst>
          </p:cNvPr>
          <p:cNvCxnSpPr>
            <a:cxnSpLocks/>
          </p:cNvCxnSpPr>
          <p:nvPr/>
        </p:nvCxnSpPr>
        <p:spPr>
          <a:xfrm flipV="1">
            <a:off x="5765213" y="5337544"/>
            <a:ext cx="158645" cy="1036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id="{D5E8F99D-7CB4-91FE-60A3-E58D56A2C4FF}"/>
              </a:ext>
            </a:extLst>
          </p:cNvPr>
          <p:cNvCxnSpPr>
            <a:cxnSpLocks/>
          </p:cNvCxnSpPr>
          <p:nvPr/>
        </p:nvCxnSpPr>
        <p:spPr>
          <a:xfrm flipV="1">
            <a:off x="6863755" y="5320790"/>
            <a:ext cx="611147" cy="147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74" name="TextBox 73">
            <a:extLst>
              <a:ext uri="{FF2B5EF4-FFF2-40B4-BE49-F238E27FC236}">
                <a16:creationId xmlns:a16="http://schemas.microsoft.com/office/drawing/2014/main" id="{CC197812-B2A4-F328-3438-7821D947E51F}"/>
              </a:ext>
            </a:extLst>
          </p:cNvPr>
          <p:cNvSpPr txBox="1"/>
          <p:nvPr/>
        </p:nvSpPr>
        <p:spPr>
          <a:xfrm>
            <a:off x="6594185" y="2992363"/>
            <a:ext cx="1927936" cy="646331"/>
          </a:xfrm>
          <a:prstGeom prst="rect">
            <a:avLst/>
          </a:prstGeom>
          <a:noFill/>
          <a:ln w="38100">
            <a:solidFill>
              <a:schemeClr val="accent2"/>
            </a:solidFill>
          </a:ln>
        </p:spPr>
        <p:txBody>
          <a:bodyPr wrap="square" rtlCol="0">
            <a:spAutoFit/>
          </a:bodyPr>
          <a:lstStyle/>
          <a:p>
            <a:r>
              <a:rPr lang="en-US" dirty="0"/>
              <a:t>Time penalty between clusters</a:t>
            </a:r>
          </a:p>
        </p:txBody>
      </p:sp>
      <p:cxnSp>
        <p:nvCxnSpPr>
          <p:cNvPr id="80" name="Straight Arrow Connector 79">
            <a:extLst>
              <a:ext uri="{FF2B5EF4-FFF2-40B4-BE49-F238E27FC236}">
                <a16:creationId xmlns:a16="http://schemas.microsoft.com/office/drawing/2014/main" id="{805FDABB-ED2C-ECC3-3378-EB4FC7F58CFE}"/>
              </a:ext>
            </a:extLst>
          </p:cNvPr>
          <p:cNvCxnSpPr>
            <a:cxnSpLocks/>
          </p:cNvCxnSpPr>
          <p:nvPr/>
        </p:nvCxnSpPr>
        <p:spPr>
          <a:xfrm flipH="1">
            <a:off x="7294484" y="3649453"/>
            <a:ext cx="76440" cy="668911"/>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42E91FA4-D91C-041B-FD43-7091D056C77B}"/>
              </a:ext>
            </a:extLst>
          </p:cNvPr>
          <p:cNvCxnSpPr>
            <a:cxnSpLocks/>
          </p:cNvCxnSpPr>
          <p:nvPr/>
        </p:nvCxnSpPr>
        <p:spPr>
          <a:xfrm flipH="1">
            <a:off x="6054072" y="3577675"/>
            <a:ext cx="539823" cy="796247"/>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D1C87F34-1BEB-DFA3-63FC-B3F455E069FF}"/>
              </a:ext>
            </a:extLst>
          </p:cNvPr>
          <p:cNvSpPr txBox="1"/>
          <p:nvPr/>
        </p:nvSpPr>
        <p:spPr>
          <a:xfrm>
            <a:off x="992596" y="4167109"/>
            <a:ext cx="766715" cy="369332"/>
          </a:xfrm>
          <a:prstGeom prst="rect">
            <a:avLst/>
          </a:prstGeom>
          <a:solidFill>
            <a:schemeClr val="bg2"/>
          </a:solidFill>
        </p:spPr>
        <p:txBody>
          <a:bodyPr wrap="square" rtlCol="0">
            <a:spAutoFit/>
          </a:bodyPr>
          <a:lstStyle/>
          <a:p>
            <a:pPr algn="ctr"/>
            <a:r>
              <a:rPr lang="en-US" dirty="0"/>
              <a:t>SC1</a:t>
            </a:r>
          </a:p>
        </p:txBody>
      </p:sp>
      <p:sp>
        <p:nvSpPr>
          <p:cNvPr id="86" name="TextBox 85">
            <a:extLst>
              <a:ext uri="{FF2B5EF4-FFF2-40B4-BE49-F238E27FC236}">
                <a16:creationId xmlns:a16="http://schemas.microsoft.com/office/drawing/2014/main" id="{EFF5045C-0E2D-9700-2040-F86CD50FF169}"/>
              </a:ext>
            </a:extLst>
          </p:cNvPr>
          <p:cNvSpPr txBox="1"/>
          <p:nvPr/>
        </p:nvSpPr>
        <p:spPr>
          <a:xfrm>
            <a:off x="1010419" y="5005592"/>
            <a:ext cx="766715" cy="369332"/>
          </a:xfrm>
          <a:prstGeom prst="rect">
            <a:avLst/>
          </a:prstGeom>
          <a:solidFill>
            <a:schemeClr val="bg2"/>
          </a:solidFill>
        </p:spPr>
        <p:txBody>
          <a:bodyPr wrap="square" rtlCol="0">
            <a:spAutoFit/>
          </a:bodyPr>
          <a:lstStyle/>
          <a:p>
            <a:pPr algn="ctr"/>
            <a:r>
              <a:rPr lang="en-US" dirty="0"/>
              <a:t>SC2</a:t>
            </a:r>
          </a:p>
        </p:txBody>
      </p:sp>
      <p:cxnSp>
        <p:nvCxnSpPr>
          <p:cNvPr id="88" name="Straight Arrow Connector 87">
            <a:extLst>
              <a:ext uri="{FF2B5EF4-FFF2-40B4-BE49-F238E27FC236}">
                <a16:creationId xmlns:a16="http://schemas.microsoft.com/office/drawing/2014/main" id="{9C4E6A3B-E778-5D52-D1DF-420238EFB4CA}"/>
              </a:ext>
            </a:extLst>
          </p:cNvPr>
          <p:cNvCxnSpPr>
            <a:cxnSpLocks/>
          </p:cNvCxnSpPr>
          <p:nvPr/>
        </p:nvCxnSpPr>
        <p:spPr>
          <a:xfrm>
            <a:off x="10201583" y="4768402"/>
            <a:ext cx="869218" cy="6600"/>
          </a:xfrm>
          <a:prstGeom prst="straightConnector1">
            <a:avLst/>
          </a:prstGeom>
          <a:ln w="38100">
            <a:solidFill>
              <a:schemeClr val="accent2"/>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CDC36DBF-1322-964C-7927-3289F96A9C92}"/>
              </a:ext>
            </a:extLst>
          </p:cNvPr>
          <p:cNvSpPr txBox="1"/>
          <p:nvPr/>
        </p:nvSpPr>
        <p:spPr>
          <a:xfrm>
            <a:off x="2358758" y="4885393"/>
            <a:ext cx="1084015" cy="369332"/>
          </a:xfrm>
          <a:prstGeom prst="rect">
            <a:avLst/>
          </a:prstGeom>
          <a:noFill/>
        </p:spPr>
        <p:txBody>
          <a:bodyPr wrap="square" rtlCol="0">
            <a:spAutoFit/>
          </a:bodyPr>
          <a:lstStyle/>
          <a:p>
            <a:r>
              <a:rPr lang="en-US" dirty="0"/>
              <a:t>Pattern1</a:t>
            </a:r>
          </a:p>
        </p:txBody>
      </p:sp>
      <p:sp>
        <p:nvSpPr>
          <p:cNvPr id="93" name="TextBox 92">
            <a:extLst>
              <a:ext uri="{FF2B5EF4-FFF2-40B4-BE49-F238E27FC236}">
                <a16:creationId xmlns:a16="http://schemas.microsoft.com/office/drawing/2014/main" id="{9B1B6348-9899-8096-1263-791B8939F4C1}"/>
              </a:ext>
            </a:extLst>
          </p:cNvPr>
          <p:cNvSpPr txBox="1"/>
          <p:nvPr/>
        </p:nvSpPr>
        <p:spPr>
          <a:xfrm>
            <a:off x="8742396" y="3965937"/>
            <a:ext cx="1084015" cy="369332"/>
          </a:xfrm>
          <a:prstGeom prst="rect">
            <a:avLst/>
          </a:prstGeom>
          <a:noFill/>
        </p:spPr>
        <p:txBody>
          <a:bodyPr wrap="square" rtlCol="0">
            <a:spAutoFit/>
          </a:bodyPr>
          <a:lstStyle/>
          <a:p>
            <a:r>
              <a:rPr lang="en-US" dirty="0"/>
              <a:t>Pattern2</a:t>
            </a:r>
          </a:p>
        </p:txBody>
      </p:sp>
      <p:cxnSp>
        <p:nvCxnSpPr>
          <p:cNvPr id="102" name="Straight Arrow Connector 101">
            <a:extLst>
              <a:ext uri="{FF2B5EF4-FFF2-40B4-BE49-F238E27FC236}">
                <a16:creationId xmlns:a16="http://schemas.microsoft.com/office/drawing/2014/main" id="{BC41069C-BFAE-6EC3-6B01-89FBAA5FC312}"/>
              </a:ext>
            </a:extLst>
          </p:cNvPr>
          <p:cNvCxnSpPr>
            <a:cxnSpLocks/>
          </p:cNvCxnSpPr>
          <p:nvPr/>
        </p:nvCxnSpPr>
        <p:spPr>
          <a:xfrm flipV="1">
            <a:off x="8453358" y="5342349"/>
            <a:ext cx="1452961" cy="551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BC56C08D-CA3D-070D-4006-36C20C8A622B}"/>
              </a:ext>
            </a:extLst>
          </p:cNvPr>
          <p:cNvSpPr txBox="1"/>
          <p:nvPr/>
        </p:nvSpPr>
        <p:spPr>
          <a:xfrm>
            <a:off x="8756578" y="4934364"/>
            <a:ext cx="1084015" cy="369332"/>
          </a:xfrm>
          <a:prstGeom prst="rect">
            <a:avLst/>
          </a:prstGeom>
          <a:noFill/>
        </p:spPr>
        <p:txBody>
          <a:bodyPr wrap="square" rtlCol="0">
            <a:spAutoFit/>
          </a:bodyPr>
          <a:lstStyle/>
          <a:p>
            <a:r>
              <a:rPr lang="en-US" dirty="0"/>
              <a:t>Pattern2</a:t>
            </a:r>
          </a:p>
        </p:txBody>
      </p:sp>
      <p:sp>
        <p:nvSpPr>
          <p:cNvPr id="104" name="Oval 103">
            <a:extLst>
              <a:ext uri="{FF2B5EF4-FFF2-40B4-BE49-F238E27FC236}">
                <a16:creationId xmlns:a16="http://schemas.microsoft.com/office/drawing/2014/main" id="{44C25B7C-0D9D-6A44-215A-A273E2F39306}"/>
              </a:ext>
            </a:extLst>
          </p:cNvPr>
          <p:cNvSpPr/>
          <p:nvPr/>
        </p:nvSpPr>
        <p:spPr>
          <a:xfrm>
            <a:off x="3946160" y="4083145"/>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E83F2F2-B90B-4D7B-1C64-7A3C74657363}"/>
              </a:ext>
            </a:extLst>
          </p:cNvPr>
          <p:cNvSpPr/>
          <p:nvPr/>
        </p:nvSpPr>
        <p:spPr>
          <a:xfrm>
            <a:off x="5744925" y="4059552"/>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F9859CF-712B-0AD9-6D42-AF28AF22BFA2}"/>
              </a:ext>
            </a:extLst>
          </p:cNvPr>
          <p:cNvSpPr/>
          <p:nvPr/>
        </p:nvSpPr>
        <p:spPr>
          <a:xfrm>
            <a:off x="6659595" y="4067906"/>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B43A588-CCD8-C3BF-96A8-91F894841319}"/>
              </a:ext>
            </a:extLst>
          </p:cNvPr>
          <p:cNvSpPr/>
          <p:nvPr/>
        </p:nvSpPr>
        <p:spPr>
          <a:xfrm>
            <a:off x="7671939" y="4052942"/>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07CFB24D-5C13-5623-B635-E7AD5F3DD978}"/>
              </a:ext>
            </a:extLst>
          </p:cNvPr>
          <p:cNvSpPr/>
          <p:nvPr/>
        </p:nvSpPr>
        <p:spPr>
          <a:xfrm>
            <a:off x="4297796" y="4996979"/>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1A457871-3E7D-A149-EA61-45BCCDAC999A}"/>
              </a:ext>
            </a:extLst>
          </p:cNvPr>
          <p:cNvSpPr/>
          <p:nvPr/>
        </p:nvSpPr>
        <p:spPr>
          <a:xfrm>
            <a:off x="4996622" y="4979138"/>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92AB6CD-4034-AB06-BB7D-A7170B3B1335}"/>
              </a:ext>
            </a:extLst>
          </p:cNvPr>
          <p:cNvSpPr/>
          <p:nvPr/>
        </p:nvSpPr>
        <p:spPr>
          <a:xfrm>
            <a:off x="6545501" y="4991469"/>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A9D179F7-65A6-202B-40B7-0C4F065D8BA8}"/>
              </a:ext>
            </a:extLst>
          </p:cNvPr>
          <p:cNvSpPr/>
          <p:nvPr/>
        </p:nvSpPr>
        <p:spPr>
          <a:xfrm>
            <a:off x="7898754" y="4952688"/>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0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BF00-0C2A-BD9D-EDA9-A574DC236E07}"/>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F4427C20-CAB5-E77C-8ACF-2AAA8726A5CA}"/>
              </a:ext>
            </a:extLst>
          </p:cNvPr>
          <p:cNvSpPr>
            <a:spLocks noGrp="1"/>
          </p:cNvSpPr>
          <p:nvPr>
            <p:ph idx="1"/>
          </p:nvPr>
        </p:nvSpPr>
        <p:spPr/>
        <p:txBody>
          <a:bodyPr>
            <a:noAutofit/>
          </a:bodyPr>
          <a:lstStyle/>
          <a:p>
            <a:pPr marL="342900" indent="-342900">
              <a:buClr>
                <a:schemeClr val="accent1">
                  <a:lumMod val="60000"/>
                  <a:lumOff val="40000"/>
                </a:schemeClr>
              </a:buClr>
              <a:buFont typeface="+mj-lt"/>
              <a:buAutoNum type="arabicPeriod"/>
            </a:pPr>
            <a:r>
              <a:rPr lang="en-US" sz="1600" dirty="0">
                <a:solidFill>
                  <a:schemeClr val="accent1">
                    <a:lumMod val="60000"/>
                    <a:lumOff val="40000"/>
                  </a:schemeClr>
                </a:solidFill>
              </a:rPr>
              <a:t>Simulation</a:t>
            </a:r>
          </a:p>
          <a:p>
            <a:pPr lvl="1">
              <a:buClr>
                <a:schemeClr val="accent1">
                  <a:lumMod val="60000"/>
                  <a:lumOff val="40000"/>
                </a:schemeClr>
              </a:buClr>
            </a:pPr>
            <a:r>
              <a:rPr lang="en-US" sz="1600" dirty="0"/>
              <a:t>Key Learnings from Log File</a:t>
            </a:r>
          </a:p>
          <a:p>
            <a:pPr lvl="1">
              <a:buClr>
                <a:schemeClr val="accent1">
                  <a:lumMod val="60000"/>
                  <a:lumOff val="40000"/>
                </a:schemeClr>
              </a:buClr>
            </a:pPr>
            <a:r>
              <a:rPr lang="en-US" sz="1600" dirty="0"/>
              <a:t>How the Optimizer Works</a:t>
            </a:r>
          </a:p>
          <a:p>
            <a:pPr marL="342900" indent="-342900">
              <a:buClr>
                <a:schemeClr val="accent1">
                  <a:lumMod val="60000"/>
                  <a:lumOff val="40000"/>
                </a:schemeClr>
              </a:buClr>
              <a:buFont typeface="+mj-lt"/>
              <a:buAutoNum type="arabicPeriod"/>
            </a:pPr>
            <a:r>
              <a:rPr lang="en-US" sz="1600" dirty="0"/>
              <a:t>Sequence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Application-unsupervised learning</a:t>
            </a:r>
          </a:p>
          <a:p>
            <a:pPr lvl="1">
              <a:buClr>
                <a:schemeClr val="accent1">
                  <a:lumMod val="60000"/>
                  <a:lumOff val="40000"/>
                </a:schemeClr>
              </a:buClr>
            </a:pPr>
            <a:r>
              <a:rPr lang="en-US" sz="1600" dirty="0"/>
              <a:t>AI + Optimization Approach </a:t>
            </a:r>
            <a:r>
              <a:rPr lang="en-US" sz="1600" i="0" dirty="0">
                <a:effectLst/>
              </a:rPr>
              <a:t> </a:t>
            </a:r>
            <a:endParaRPr lang="en-US" sz="1600" dirty="0"/>
          </a:p>
          <a:p>
            <a:pPr marL="342900" indent="-342900">
              <a:buClr>
                <a:schemeClr val="accent1">
                  <a:lumMod val="60000"/>
                  <a:lumOff val="40000"/>
                </a:schemeClr>
              </a:buClr>
              <a:buFont typeface="+mj-lt"/>
              <a:buAutoNum type="arabicPeriod"/>
            </a:pPr>
            <a:r>
              <a:rPr lang="en-US" sz="1600" dirty="0"/>
              <a:t>Waiting Time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 Optimization Approach</a:t>
            </a:r>
          </a:p>
          <a:p>
            <a:pPr marL="342900" indent="-342900">
              <a:buClr>
                <a:schemeClr val="accent1">
                  <a:lumMod val="60000"/>
                  <a:lumOff val="40000"/>
                </a:schemeClr>
              </a:buClr>
              <a:buFont typeface="+mj-lt"/>
              <a:buAutoNum type="arabicPeriod"/>
            </a:pPr>
            <a:r>
              <a:rPr lang="en-US" sz="1600" dirty="0"/>
              <a:t>AI Approach</a:t>
            </a:r>
          </a:p>
          <a:p>
            <a:pPr lvl="1">
              <a:buClr>
                <a:schemeClr val="accent1">
                  <a:lumMod val="60000"/>
                  <a:lumOff val="40000"/>
                </a:schemeClr>
              </a:buClr>
            </a:pPr>
            <a:r>
              <a:rPr lang="en-US" sz="1600" dirty="0"/>
              <a:t>One-to-Many RNN Model</a:t>
            </a:r>
          </a:p>
          <a:p>
            <a:pPr lvl="1">
              <a:buClr>
                <a:schemeClr val="accent1">
                  <a:lumMod val="60000"/>
                  <a:lumOff val="40000"/>
                </a:schemeClr>
              </a:buClr>
            </a:pPr>
            <a:r>
              <a:rPr lang="en-US" sz="1600" dirty="0"/>
              <a:t>Encoder-Decoder Model</a:t>
            </a:r>
          </a:p>
          <a:p>
            <a:pPr lvl="1">
              <a:buClr>
                <a:schemeClr val="accent1">
                  <a:lumMod val="60000"/>
                  <a:lumOff val="40000"/>
                </a:schemeClr>
              </a:buClr>
            </a:pPr>
            <a:r>
              <a:rPr lang="en-US" sz="1600" dirty="0"/>
              <a:t>Training of Models</a:t>
            </a:r>
          </a:p>
        </p:txBody>
      </p:sp>
    </p:spTree>
    <p:extLst>
      <p:ext uri="{BB962C8B-B14F-4D97-AF65-F5344CB8AC3E}">
        <p14:creationId xmlns:p14="http://schemas.microsoft.com/office/powerpoint/2010/main" val="36726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92041-FA9C-CEB0-0B09-A2FCFCF8A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24AC4-EBFB-BBF2-8AF7-DECAD113E353}"/>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BC7F394C-CFFE-76F5-6CE6-2909A74BFC1E}"/>
              </a:ext>
            </a:extLst>
          </p:cNvPr>
          <p:cNvSpPr>
            <a:spLocks noGrp="1"/>
          </p:cNvSpPr>
          <p:nvPr>
            <p:ph idx="1"/>
          </p:nvPr>
        </p:nvSpPr>
        <p:spPr/>
        <p:txBody>
          <a:bodyPr>
            <a:noAutofit/>
          </a:bodyPr>
          <a:lstStyle/>
          <a:p>
            <a:pPr marL="342900" indent="-342900">
              <a:buClr>
                <a:schemeClr val="accent1">
                  <a:lumMod val="60000"/>
                  <a:lumOff val="40000"/>
                </a:schemeClr>
              </a:buClr>
              <a:buFont typeface="+mj-lt"/>
              <a:buAutoNum type="arabicPeriod"/>
            </a:pPr>
            <a:r>
              <a:rPr lang="en-US" sz="1600" dirty="0"/>
              <a:t>Simulation</a:t>
            </a:r>
          </a:p>
          <a:p>
            <a:pPr lvl="1">
              <a:buClr>
                <a:schemeClr val="accent1">
                  <a:lumMod val="60000"/>
                  <a:lumOff val="40000"/>
                </a:schemeClr>
              </a:buClr>
            </a:pPr>
            <a:r>
              <a:rPr lang="en-US" sz="1600" dirty="0"/>
              <a:t>Key Learnings from Log File</a:t>
            </a:r>
          </a:p>
          <a:p>
            <a:pPr lvl="1">
              <a:buClr>
                <a:schemeClr val="accent1">
                  <a:lumMod val="60000"/>
                  <a:lumOff val="40000"/>
                </a:schemeClr>
              </a:buClr>
            </a:pPr>
            <a:r>
              <a:rPr lang="en-US" sz="1600" dirty="0"/>
              <a:t>How the Optimizer Works</a:t>
            </a:r>
          </a:p>
          <a:p>
            <a:pPr marL="342900" indent="-342900">
              <a:buClr>
                <a:schemeClr val="accent1">
                  <a:lumMod val="60000"/>
                  <a:lumOff val="40000"/>
                </a:schemeClr>
              </a:buClr>
              <a:buFont typeface="+mj-lt"/>
              <a:buAutoNum type="arabicPeriod"/>
            </a:pPr>
            <a:r>
              <a:rPr lang="en-US" sz="1600" dirty="0"/>
              <a:t>Sequence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Application-unsupervised learning</a:t>
            </a:r>
          </a:p>
          <a:p>
            <a:pPr lvl="1">
              <a:buClr>
                <a:schemeClr val="accent1">
                  <a:lumMod val="60000"/>
                  <a:lumOff val="40000"/>
                </a:schemeClr>
              </a:buClr>
            </a:pPr>
            <a:r>
              <a:rPr lang="en-US" sz="1600" dirty="0"/>
              <a:t>AI + Optimization Approach </a:t>
            </a:r>
            <a:r>
              <a:rPr lang="en-US" sz="1600" i="0" dirty="0">
                <a:effectLst/>
              </a:rPr>
              <a:t> </a:t>
            </a:r>
            <a:endParaRPr lang="en-US" sz="1600" dirty="0"/>
          </a:p>
          <a:p>
            <a:pPr marL="342900" indent="-342900">
              <a:buClr>
                <a:schemeClr val="accent1">
                  <a:lumMod val="60000"/>
                  <a:lumOff val="40000"/>
                </a:schemeClr>
              </a:buClr>
              <a:buFont typeface="+mj-lt"/>
              <a:buAutoNum type="arabicPeriod"/>
            </a:pPr>
            <a:r>
              <a:rPr lang="en-US" sz="1600" dirty="0"/>
              <a:t>Waiting Time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 Optimization Approach</a:t>
            </a:r>
          </a:p>
          <a:p>
            <a:pPr marL="342900" indent="-342900">
              <a:buClr>
                <a:schemeClr val="accent1">
                  <a:lumMod val="60000"/>
                  <a:lumOff val="40000"/>
                </a:schemeClr>
              </a:buClr>
              <a:buFont typeface="+mj-lt"/>
              <a:buAutoNum type="arabicPeriod"/>
            </a:pPr>
            <a:r>
              <a:rPr lang="en-US" sz="1600" dirty="0">
                <a:solidFill>
                  <a:schemeClr val="accent1">
                    <a:lumMod val="60000"/>
                    <a:lumOff val="40000"/>
                  </a:schemeClr>
                </a:solidFill>
              </a:rPr>
              <a:t>AI Approach</a:t>
            </a:r>
          </a:p>
          <a:p>
            <a:pPr lvl="1">
              <a:buClr>
                <a:schemeClr val="accent1">
                  <a:lumMod val="60000"/>
                  <a:lumOff val="40000"/>
                </a:schemeClr>
              </a:buClr>
            </a:pPr>
            <a:r>
              <a:rPr lang="en-US" sz="1600" dirty="0"/>
              <a:t>One-to-Many RNN Model</a:t>
            </a:r>
          </a:p>
          <a:p>
            <a:pPr lvl="1">
              <a:buClr>
                <a:schemeClr val="accent1">
                  <a:lumMod val="60000"/>
                  <a:lumOff val="40000"/>
                </a:schemeClr>
              </a:buClr>
            </a:pPr>
            <a:r>
              <a:rPr lang="en-US" sz="1600" dirty="0"/>
              <a:t>Encoder-Decoder Model</a:t>
            </a:r>
          </a:p>
          <a:p>
            <a:pPr lvl="1">
              <a:buClr>
                <a:schemeClr val="accent1">
                  <a:lumMod val="60000"/>
                  <a:lumOff val="40000"/>
                </a:schemeClr>
              </a:buClr>
            </a:pPr>
            <a:r>
              <a:rPr lang="en-US" sz="1600" dirty="0"/>
              <a:t>Training of Models</a:t>
            </a:r>
          </a:p>
        </p:txBody>
      </p:sp>
    </p:spTree>
    <p:extLst>
      <p:ext uri="{BB962C8B-B14F-4D97-AF65-F5344CB8AC3E}">
        <p14:creationId xmlns:p14="http://schemas.microsoft.com/office/powerpoint/2010/main" val="12197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D28D-AA6F-84DC-4B56-93A19D2FF21C}"/>
              </a:ext>
            </a:extLst>
          </p:cNvPr>
          <p:cNvSpPr>
            <a:spLocks noGrp="1"/>
          </p:cNvSpPr>
          <p:nvPr>
            <p:ph type="title"/>
          </p:nvPr>
        </p:nvSpPr>
        <p:spPr/>
        <p:txBody>
          <a:bodyPr>
            <a:normAutofit/>
          </a:bodyPr>
          <a:lstStyle/>
          <a:p>
            <a:r>
              <a:rPr lang="en-US" sz="3600" b="1" dirty="0"/>
              <a:t>AI Approach</a:t>
            </a:r>
            <a:br>
              <a:rPr lang="en-US" sz="3600" dirty="0"/>
            </a:br>
            <a:r>
              <a:rPr lang="en-US" sz="3600" dirty="0">
                <a:solidFill>
                  <a:schemeClr val="accent2"/>
                </a:solidFill>
              </a:rPr>
              <a:t>One-to-Many RNN Model</a:t>
            </a:r>
          </a:p>
        </p:txBody>
      </p:sp>
      <p:sp>
        <p:nvSpPr>
          <p:cNvPr id="3" name="Content Placeholder 2">
            <a:extLst>
              <a:ext uri="{FF2B5EF4-FFF2-40B4-BE49-F238E27FC236}">
                <a16:creationId xmlns:a16="http://schemas.microsoft.com/office/drawing/2014/main" id="{6E5B9CD4-3AB2-4C18-496F-B270BDF6C10A}"/>
              </a:ext>
            </a:extLst>
          </p:cNvPr>
          <p:cNvSpPr>
            <a:spLocks noGrp="1"/>
          </p:cNvSpPr>
          <p:nvPr>
            <p:ph idx="1"/>
          </p:nvPr>
        </p:nvSpPr>
        <p:spPr/>
        <p:txBody>
          <a:bodyPr>
            <a:normAutofit/>
          </a:bodyPr>
          <a:lstStyle/>
          <a:p>
            <a:pPr>
              <a:buClr>
                <a:schemeClr val="accent1">
                  <a:lumMod val="60000"/>
                  <a:lumOff val="40000"/>
                </a:schemeClr>
              </a:buClr>
            </a:pPr>
            <a:r>
              <a:rPr lang="en-US" sz="1600" dirty="0"/>
              <a:t>An RNN takes a single input and generates multiple parallel sequences of outputs over time.</a:t>
            </a:r>
          </a:p>
          <a:p>
            <a:pPr>
              <a:buClr>
                <a:schemeClr val="accent1">
                  <a:lumMod val="60000"/>
                  <a:lumOff val="40000"/>
                </a:schemeClr>
              </a:buClr>
            </a:pPr>
            <a:r>
              <a:rPr lang="en-US" sz="1600" dirty="0"/>
              <a:t>Given a fixed-length input </a:t>
            </a:r>
            <a:r>
              <a:rPr lang="en-US" sz="1600" b="1" dirty="0"/>
              <a:t>X = (X₁, X₂, …, Xₙ)</a:t>
            </a:r>
            <a:r>
              <a:rPr lang="en-US" sz="1600" dirty="0"/>
              <a:t>—which includes all features from the optimizer input file—the first RNN cell processes an item or token </a:t>
            </a:r>
            <a:r>
              <a:rPr lang="en-US" sz="1600" b="1" dirty="0"/>
              <a:t>X</a:t>
            </a:r>
            <a:r>
              <a:rPr lang="en-US" sz="1600" dirty="0"/>
              <a:t> as input, producing an output and a hidden state </a:t>
            </a:r>
            <a:r>
              <a:rPr lang="en-US" sz="1600" b="1" dirty="0"/>
              <a:t>h₁</a:t>
            </a:r>
            <a:r>
              <a:rPr lang="en-US" sz="1600" dirty="0"/>
              <a:t> that carries information forward.</a:t>
            </a:r>
          </a:p>
          <a:p>
            <a:pPr>
              <a:buClr>
                <a:schemeClr val="accent1">
                  <a:lumMod val="60000"/>
                  <a:lumOff val="40000"/>
                </a:schemeClr>
              </a:buClr>
            </a:pPr>
            <a:r>
              <a:rPr lang="en-US" sz="1600" dirty="0"/>
              <a:t>Each subsequent RNN cell generates an output based on the previous hidden state </a:t>
            </a:r>
            <a:r>
              <a:rPr lang="en-US" sz="1600" b="1" dirty="0"/>
              <a:t>hₜ₋₁</a:t>
            </a:r>
            <a:r>
              <a:rPr lang="en-US" sz="1600" dirty="0"/>
              <a:t> and passes the updated hidden state </a:t>
            </a:r>
            <a:r>
              <a:rPr lang="en-US" sz="1600" b="1" dirty="0"/>
              <a:t>hₜ</a:t>
            </a:r>
            <a:r>
              <a:rPr lang="en-US" sz="1600" dirty="0"/>
              <a:t> to the next time step, ensuring continuity and context propagation across the sequence.</a:t>
            </a:r>
          </a:p>
        </p:txBody>
      </p:sp>
      <p:pic>
        <p:nvPicPr>
          <p:cNvPr id="5" name="Picture 4">
            <a:extLst>
              <a:ext uri="{FF2B5EF4-FFF2-40B4-BE49-F238E27FC236}">
                <a16:creationId xmlns:a16="http://schemas.microsoft.com/office/drawing/2014/main" id="{455B4035-75DC-F452-6C2B-608651E33F00}"/>
              </a:ext>
            </a:extLst>
          </p:cNvPr>
          <p:cNvPicPr>
            <a:picLocks noChangeAspect="1"/>
          </p:cNvPicPr>
          <p:nvPr/>
        </p:nvPicPr>
        <p:blipFill>
          <a:blip r:embed="rId2"/>
          <a:srcRect t="10991"/>
          <a:stretch/>
        </p:blipFill>
        <p:spPr>
          <a:xfrm>
            <a:off x="5564576" y="4029604"/>
            <a:ext cx="1397756" cy="2282296"/>
          </a:xfrm>
          <a:prstGeom prst="rect">
            <a:avLst/>
          </a:prstGeom>
        </p:spPr>
      </p:pic>
      <p:sp>
        <p:nvSpPr>
          <p:cNvPr id="4" name="Rectangle 3">
            <a:extLst>
              <a:ext uri="{FF2B5EF4-FFF2-40B4-BE49-F238E27FC236}">
                <a16:creationId xmlns:a16="http://schemas.microsoft.com/office/drawing/2014/main" id="{F35600A2-19B5-B32A-085C-3E2CBC4448B5}"/>
              </a:ext>
            </a:extLst>
          </p:cNvPr>
          <p:cNvSpPr/>
          <p:nvPr/>
        </p:nvSpPr>
        <p:spPr>
          <a:xfrm>
            <a:off x="5794920" y="4205492"/>
            <a:ext cx="184186" cy="114584"/>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ABAE59-CCE0-5F16-A3CE-CF4FF2B75C5F}"/>
              </a:ext>
            </a:extLst>
          </p:cNvPr>
          <p:cNvSpPr/>
          <p:nvPr/>
        </p:nvSpPr>
        <p:spPr>
          <a:xfrm>
            <a:off x="5794918" y="4320075"/>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FFDE07DF-6F0F-B476-4366-CB4804B03C21}"/>
              </a:ext>
            </a:extLst>
          </p:cNvPr>
          <p:cNvSpPr/>
          <p:nvPr/>
        </p:nvSpPr>
        <p:spPr>
          <a:xfrm>
            <a:off x="5794918" y="4433459"/>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1D77FA7F-0BF0-E9E1-A62D-09C5CD16ABFE}"/>
              </a:ext>
            </a:extLst>
          </p:cNvPr>
          <p:cNvSpPr/>
          <p:nvPr/>
        </p:nvSpPr>
        <p:spPr>
          <a:xfrm>
            <a:off x="5794917" y="4548043"/>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DA7D0AA-8A3C-1BFB-B183-0B6BA3AC6F85}"/>
              </a:ext>
            </a:extLst>
          </p:cNvPr>
          <p:cNvSpPr/>
          <p:nvPr/>
        </p:nvSpPr>
        <p:spPr>
          <a:xfrm>
            <a:off x="6117353" y="4205491"/>
            <a:ext cx="184186" cy="114584"/>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EC043-8C9C-69F2-98BB-00710FD8542B}"/>
              </a:ext>
            </a:extLst>
          </p:cNvPr>
          <p:cNvSpPr/>
          <p:nvPr/>
        </p:nvSpPr>
        <p:spPr>
          <a:xfrm>
            <a:off x="6117351" y="4320074"/>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06C320-5423-319B-B862-F5EABB308E3B}"/>
              </a:ext>
            </a:extLst>
          </p:cNvPr>
          <p:cNvSpPr/>
          <p:nvPr/>
        </p:nvSpPr>
        <p:spPr>
          <a:xfrm>
            <a:off x="6117351" y="4433458"/>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0F30F2-41BC-87CA-0857-5DB9D7207C57}"/>
              </a:ext>
            </a:extLst>
          </p:cNvPr>
          <p:cNvSpPr/>
          <p:nvPr/>
        </p:nvSpPr>
        <p:spPr>
          <a:xfrm>
            <a:off x="6117350" y="4548042"/>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B0726C-439A-9DC8-EDA9-6D074AFDD325}"/>
              </a:ext>
            </a:extLst>
          </p:cNvPr>
          <p:cNvSpPr/>
          <p:nvPr/>
        </p:nvSpPr>
        <p:spPr>
          <a:xfrm>
            <a:off x="6453683" y="4205491"/>
            <a:ext cx="184186" cy="114584"/>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C1CEFA0-38E3-021D-BABF-0B37189650C2}"/>
              </a:ext>
            </a:extLst>
          </p:cNvPr>
          <p:cNvSpPr/>
          <p:nvPr/>
        </p:nvSpPr>
        <p:spPr>
          <a:xfrm>
            <a:off x="6453681" y="4320074"/>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CC0CA05-D242-AD30-05A7-8C3753A62CB3}"/>
              </a:ext>
            </a:extLst>
          </p:cNvPr>
          <p:cNvSpPr/>
          <p:nvPr/>
        </p:nvSpPr>
        <p:spPr>
          <a:xfrm>
            <a:off x="6453681" y="4433458"/>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03EF4EE-566C-1980-9D9C-253962BA2D26}"/>
              </a:ext>
            </a:extLst>
          </p:cNvPr>
          <p:cNvSpPr/>
          <p:nvPr/>
        </p:nvSpPr>
        <p:spPr>
          <a:xfrm>
            <a:off x="6453680" y="4548042"/>
            <a:ext cx="184187" cy="11458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06BC5DFB-F315-5394-5CBF-3DE09C67B4C5}"/>
              </a:ext>
            </a:extLst>
          </p:cNvPr>
          <p:cNvSpPr txBox="1"/>
          <p:nvPr/>
        </p:nvSpPr>
        <p:spPr>
          <a:xfrm>
            <a:off x="4434100" y="3810758"/>
            <a:ext cx="952479" cy="369332"/>
          </a:xfrm>
          <a:prstGeom prst="rect">
            <a:avLst/>
          </a:prstGeom>
          <a:solidFill>
            <a:schemeClr val="bg2"/>
          </a:solidFill>
        </p:spPr>
        <p:txBody>
          <a:bodyPr wrap="square" rtlCol="0">
            <a:spAutoFit/>
          </a:bodyPr>
          <a:lstStyle/>
          <a:p>
            <a:pPr algn="ctr"/>
            <a:r>
              <a:rPr lang="en-US" dirty="0"/>
              <a:t>Output</a:t>
            </a:r>
          </a:p>
        </p:txBody>
      </p:sp>
      <p:sp>
        <p:nvSpPr>
          <p:cNvPr id="20" name="TextBox 19">
            <a:extLst>
              <a:ext uri="{FF2B5EF4-FFF2-40B4-BE49-F238E27FC236}">
                <a16:creationId xmlns:a16="http://schemas.microsoft.com/office/drawing/2014/main" id="{99533779-46CD-E28F-1FF4-0FD806925A63}"/>
              </a:ext>
            </a:extLst>
          </p:cNvPr>
          <p:cNvSpPr txBox="1"/>
          <p:nvPr/>
        </p:nvSpPr>
        <p:spPr>
          <a:xfrm>
            <a:off x="4434101" y="5665567"/>
            <a:ext cx="952479" cy="369332"/>
          </a:xfrm>
          <a:prstGeom prst="rect">
            <a:avLst/>
          </a:prstGeom>
          <a:solidFill>
            <a:schemeClr val="bg2"/>
          </a:solidFill>
        </p:spPr>
        <p:txBody>
          <a:bodyPr wrap="square" rtlCol="0">
            <a:spAutoFit/>
          </a:bodyPr>
          <a:lstStyle/>
          <a:p>
            <a:pPr algn="ctr"/>
            <a:r>
              <a:rPr lang="en-US" dirty="0"/>
              <a:t>Input</a:t>
            </a:r>
          </a:p>
        </p:txBody>
      </p:sp>
      <p:sp>
        <p:nvSpPr>
          <p:cNvPr id="21" name="Left Brace 20">
            <a:extLst>
              <a:ext uri="{FF2B5EF4-FFF2-40B4-BE49-F238E27FC236}">
                <a16:creationId xmlns:a16="http://schemas.microsoft.com/office/drawing/2014/main" id="{1167F9EB-8EFC-13EA-C100-F578E05DEC5F}"/>
              </a:ext>
            </a:extLst>
          </p:cNvPr>
          <p:cNvSpPr/>
          <p:nvPr/>
        </p:nvSpPr>
        <p:spPr>
          <a:xfrm>
            <a:off x="5470452" y="4205491"/>
            <a:ext cx="94124" cy="45713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A6DD814D-BEB7-791B-0B00-C1B5A754DBA6}"/>
              </a:ext>
            </a:extLst>
          </p:cNvPr>
          <p:cNvSpPr txBox="1"/>
          <p:nvPr/>
        </p:nvSpPr>
        <p:spPr>
          <a:xfrm>
            <a:off x="4448638" y="4248792"/>
            <a:ext cx="938073" cy="369332"/>
          </a:xfrm>
          <a:prstGeom prst="rect">
            <a:avLst/>
          </a:prstGeom>
          <a:noFill/>
          <a:ln w="38100">
            <a:solidFill>
              <a:schemeClr val="accent2"/>
            </a:solidFill>
          </a:ln>
        </p:spPr>
        <p:txBody>
          <a:bodyPr wrap="square" rtlCol="0">
            <a:spAutoFit/>
          </a:bodyPr>
          <a:lstStyle/>
          <a:p>
            <a:r>
              <a:rPr lang="en-US" dirty="0"/>
              <a:t>20 SCs</a:t>
            </a:r>
          </a:p>
        </p:txBody>
      </p:sp>
      <p:cxnSp>
        <p:nvCxnSpPr>
          <p:cNvPr id="24" name="Straight Arrow Connector 23">
            <a:extLst>
              <a:ext uri="{FF2B5EF4-FFF2-40B4-BE49-F238E27FC236}">
                <a16:creationId xmlns:a16="http://schemas.microsoft.com/office/drawing/2014/main" id="{65AFD4AC-DECA-914C-620D-7A864DC71593}"/>
              </a:ext>
            </a:extLst>
          </p:cNvPr>
          <p:cNvCxnSpPr/>
          <p:nvPr/>
        </p:nvCxnSpPr>
        <p:spPr>
          <a:xfrm flipV="1">
            <a:off x="6570134" y="3843337"/>
            <a:ext cx="0" cy="3621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3960A91E-01F1-FEBA-1C6C-3D10D588B3E4}"/>
              </a:ext>
            </a:extLst>
          </p:cNvPr>
          <p:cNvCxnSpPr/>
          <p:nvPr/>
        </p:nvCxnSpPr>
        <p:spPr>
          <a:xfrm flipV="1">
            <a:off x="6231468" y="3852394"/>
            <a:ext cx="0" cy="3621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98EE050F-F22C-236A-DB6F-8B9DD6509E3F}"/>
              </a:ext>
            </a:extLst>
          </p:cNvPr>
          <p:cNvCxnSpPr/>
          <p:nvPr/>
        </p:nvCxnSpPr>
        <p:spPr>
          <a:xfrm flipV="1">
            <a:off x="5892800" y="3843337"/>
            <a:ext cx="0" cy="3621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9" name="TextBox 28">
            <a:extLst>
              <a:ext uri="{FF2B5EF4-FFF2-40B4-BE49-F238E27FC236}">
                <a16:creationId xmlns:a16="http://schemas.microsoft.com/office/drawing/2014/main" id="{0BD62935-D73B-DE44-17E2-BA93609AC409}"/>
              </a:ext>
            </a:extLst>
          </p:cNvPr>
          <p:cNvSpPr txBox="1"/>
          <p:nvPr/>
        </p:nvSpPr>
        <p:spPr>
          <a:xfrm>
            <a:off x="6825410" y="4214548"/>
            <a:ext cx="550334" cy="369332"/>
          </a:xfrm>
          <a:prstGeom prst="rect">
            <a:avLst/>
          </a:prstGeom>
          <a:noFill/>
        </p:spPr>
        <p:txBody>
          <a:bodyPr wrap="square" rtlCol="0">
            <a:spAutoFit/>
          </a:bodyPr>
          <a:lstStyle/>
          <a:p>
            <a:r>
              <a:rPr lang="en-US" dirty="0">
                <a:solidFill>
                  <a:schemeClr val="accent2"/>
                </a:solidFill>
              </a:rPr>
              <a:t>…..</a:t>
            </a:r>
          </a:p>
        </p:txBody>
      </p:sp>
      <p:sp>
        <p:nvSpPr>
          <p:cNvPr id="30" name="TextBox 29">
            <a:extLst>
              <a:ext uri="{FF2B5EF4-FFF2-40B4-BE49-F238E27FC236}">
                <a16:creationId xmlns:a16="http://schemas.microsoft.com/office/drawing/2014/main" id="{3AA68786-2DBA-437D-6630-14E2F0AF625E}"/>
              </a:ext>
            </a:extLst>
          </p:cNvPr>
          <p:cNvSpPr txBox="1"/>
          <p:nvPr/>
        </p:nvSpPr>
        <p:spPr>
          <a:xfrm>
            <a:off x="4441434" y="4818680"/>
            <a:ext cx="952479" cy="646331"/>
          </a:xfrm>
          <a:prstGeom prst="rect">
            <a:avLst/>
          </a:prstGeom>
          <a:solidFill>
            <a:schemeClr val="bg2"/>
          </a:solidFill>
        </p:spPr>
        <p:txBody>
          <a:bodyPr wrap="square" rtlCol="0">
            <a:spAutoFit/>
          </a:bodyPr>
          <a:lstStyle/>
          <a:p>
            <a:pPr algn="ctr"/>
            <a:r>
              <a:rPr lang="en-US" dirty="0"/>
              <a:t>Hidden Layers</a:t>
            </a:r>
          </a:p>
        </p:txBody>
      </p:sp>
    </p:spTree>
    <p:extLst>
      <p:ext uri="{BB962C8B-B14F-4D97-AF65-F5344CB8AC3E}">
        <p14:creationId xmlns:p14="http://schemas.microsoft.com/office/powerpoint/2010/main" val="252976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58F11-3785-7D34-BCED-785CCE4DA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2668F-9CD8-1C57-88B9-EF16F081C6B7}"/>
              </a:ext>
            </a:extLst>
          </p:cNvPr>
          <p:cNvSpPr>
            <a:spLocks noGrp="1"/>
          </p:cNvSpPr>
          <p:nvPr>
            <p:ph type="title"/>
          </p:nvPr>
        </p:nvSpPr>
        <p:spPr/>
        <p:txBody>
          <a:bodyPr>
            <a:normAutofit/>
          </a:bodyPr>
          <a:lstStyle/>
          <a:p>
            <a:r>
              <a:rPr lang="en-US" sz="3600" b="1" dirty="0"/>
              <a:t>AI Approach</a:t>
            </a:r>
            <a:br>
              <a:rPr lang="en-US" sz="3600" dirty="0"/>
            </a:br>
            <a:r>
              <a:rPr lang="en-US" sz="3600" dirty="0">
                <a:solidFill>
                  <a:schemeClr val="accent2"/>
                </a:solidFill>
              </a:rPr>
              <a:t>Encoder-Decoder Model</a:t>
            </a:r>
          </a:p>
        </p:txBody>
      </p:sp>
      <p:sp>
        <p:nvSpPr>
          <p:cNvPr id="3" name="Content Placeholder 2">
            <a:extLst>
              <a:ext uri="{FF2B5EF4-FFF2-40B4-BE49-F238E27FC236}">
                <a16:creationId xmlns:a16="http://schemas.microsoft.com/office/drawing/2014/main" id="{7A918004-EAAC-56D7-508B-D33703598C2D}"/>
              </a:ext>
            </a:extLst>
          </p:cNvPr>
          <p:cNvSpPr>
            <a:spLocks noGrp="1"/>
          </p:cNvSpPr>
          <p:nvPr>
            <p:ph idx="1"/>
          </p:nvPr>
        </p:nvSpPr>
        <p:spPr/>
        <p:txBody>
          <a:bodyPr>
            <a:normAutofit/>
          </a:bodyPr>
          <a:lstStyle/>
          <a:p>
            <a:pPr marL="0" indent="0">
              <a:buNone/>
            </a:pPr>
            <a:r>
              <a:rPr lang="en-US" sz="1600" dirty="0"/>
              <a:t>Used in large language models for sequence-to-sequence tasks with variable-length vectors.</a:t>
            </a:r>
          </a:p>
          <a:p>
            <a:pPr marL="0" indent="0">
              <a:buNone/>
            </a:pPr>
            <a:r>
              <a:rPr lang="en-US" sz="1600" dirty="0"/>
              <a:t>Indirectly maps input tokens to corresponding output tokens.</a:t>
            </a:r>
          </a:p>
          <a:p>
            <a:pPr marL="0" indent="0">
              <a:buNone/>
            </a:pPr>
            <a:r>
              <a:rPr kumimoji="0" lang="en-US" altLang="en-US" sz="1600" i="0" u="none" strike="noStrike" cap="none" normalizeH="0" baseline="0" dirty="0">
                <a:ln>
                  <a:noFill/>
                </a:ln>
                <a:solidFill>
                  <a:schemeClr val="accent1">
                    <a:lumMod val="60000"/>
                    <a:lumOff val="40000"/>
                  </a:schemeClr>
                </a:solidFill>
                <a:effectLst/>
              </a:rPr>
              <a:t>How can the Encoder-Decoder model be applied to this concept?</a:t>
            </a:r>
          </a:p>
          <a:p>
            <a:pPr>
              <a:buClr>
                <a:schemeClr val="accent1">
                  <a:lumMod val="60000"/>
                  <a:lumOff val="40000"/>
                </a:schemeClr>
              </a:buClr>
            </a:pPr>
            <a:r>
              <a:rPr lang="en-US" sz="1400" dirty="0"/>
              <a:t>Similar to text summarization.</a:t>
            </a:r>
          </a:p>
          <a:p>
            <a:pPr>
              <a:buClr>
                <a:schemeClr val="accent1">
                  <a:lumMod val="60000"/>
                  <a:lumOff val="40000"/>
                </a:schemeClr>
              </a:buClr>
              <a:buFont typeface="Arial" panose="020B0604020202020204" pitchFamily="34" charset="0"/>
              <a:buChar char="•"/>
            </a:pPr>
            <a:r>
              <a:rPr lang="en-US" sz="1400" dirty="0"/>
              <a:t>Each container order is treated as a word, and SC jobs form a sentence.</a:t>
            </a:r>
          </a:p>
          <a:p>
            <a:pPr>
              <a:buClr>
                <a:schemeClr val="accent1">
                  <a:lumMod val="60000"/>
                  <a:lumOff val="40000"/>
                </a:schemeClr>
              </a:buClr>
              <a:buFont typeface="Arial" panose="020B0604020202020204" pitchFamily="34" charset="0"/>
              <a:buChar char="•"/>
            </a:pPr>
            <a:r>
              <a:rPr lang="en-US" sz="1400" dirty="0"/>
              <a:t>A random plan of all orders serves as the input sequence.</a:t>
            </a:r>
          </a:p>
          <a:p>
            <a:pPr>
              <a:buClr>
                <a:schemeClr val="accent1">
                  <a:lumMod val="60000"/>
                  <a:lumOff val="40000"/>
                </a:schemeClr>
              </a:buClr>
              <a:buFont typeface="Arial" panose="020B0604020202020204" pitchFamily="34" charset="0"/>
              <a:buChar char="•"/>
            </a:pPr>
            <a:r>
              <a:rPr lang="en-US" sz="1400" dirty="0"/>
              <a:t>The optimum schedule for all SCs becomes the output sequence.</a:t>
            </a:r>
          </a:p>
          <a:p>
            <a:pPr>
              <a:buClr>
                <a:schemeClr val="accent1">
                  <a:lumMod val="60000"/>
                  <a:lumOff val="40000"/>
                </a:schemeClr>
              </a:buClr>
              <a:buFont typeface="Arial" panose="020B0604020202020204" pitchFamily="34" charset="0"/>
              <a:buChar char="•"/>
            </a:pPr>
            <a:r>
              <a:rPr lang="en-US" sz="1400" dirty="0"/>
              <a:t>The number of SCs corresponds to the number of summary sentences.</a:t>
            </a:r>
          </a:p>
          <a:p>
            <a:pPr>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13AF6C64-B688-17B3-2775-39AACBB8A1E4}"/>
              </a:ext>
            </a:extLst>
          </p:cNvPr>
          <p:cNvPicPr>
            <a:picLocks noChangeAspect="1"/>
          </p:cNvPicPr>
          <p:nvPr/>
        </p:nvPicPr>
        <p:blipFill>
          <a:blip r:embed="rId2"/>
          <a:stretch>
            <a:fillRect/>
          </a:stretch>
        </p:blipFill>
        <p:spPr>
          <a:xfrm>
            <a:off x="3373133" y="4450026"/>
            <a:ext cx="5112106" cy="2164088"/>
          </a:xfrm>
          <a:prstGeom prst="rect">
            <a:avLst/>
          </a:prstGeom>
        </p:spPr>
      </p:pic>
      <p:sp>
        <p:nvSpPr>
          <p:cNvPr id="6" name="TextBox 5">
            <a:extLst>
              <a:ext uri="{FF2B5EF4-FFF2-40B4-BE49-F238E27FC236}">
                <a16:creationId xmlns:a16="http://schemas.microsoft.com/office/drawing/2014/main" id="{0DA5C6AA-2711-9DD3-664B-870537343AA6}"/>
              </a:ext>
            </a:extLst>
          </p:cNvPr>
          <p:cNvSpPr txBox="1"/>
          <p:nvPr/>
        </p:nvSpPr>
        <p:spPr>
          <a:xfrm>
            <a:off x="8386916" y="5732206"/>
            <a:ext cx="2966884" cy="430887"/>
          </a:xfrm>
          <a:prstGeom prst="rect">
            <a:avLst/>
          </a:prstGeom>
          <a:noFill/>
        </p:spPr>
        <p:txBody>
          <a:bodyPr wrap="square" rtlCol="0">
            <a:spAutoFit/>
          </a:bodyPr>
          <a:lstStyle/>
          <a:p>
            <a:r>
              <a:rPr lang="en-US" sz="1100" dirty="0"/>
              <a:t>Reference:  </a:t>
            </a:r>
            <a:r>
              <a:rPr lang="en-US" sz="1100" dirty="0">
                <a:hlinkClick r:id="rId3"/>
              </a:rPr>
              <a:t>Recurrent Neural Network Algorithms Overview</a:t>
            </a:r>
            <a:endParaRPr lang="en-US" sz="1100" dirty="0"/>
          </a:p>
        </p:txBody>
      </p:sp>
      <p:sp>
        <p:nvSpPr>
          <p:cNvPr id="22" name="Freeform: Shape 21">
            <a:extLst>
              <a:ext uri="{FF2B5EF4-FFF2-40B4-BE49-F238E27FC236}">
                <a16:creationId xmlns:a16="http://schemas.microsoft.com/office/drawing/2014/main" id="{903CF872-CB1D-4BAF-8876-2352EF78E383}"/>
              </a:ext>
            </a:extLst>
          </p:cNvPr>
          <p:cNvSpPr/>
          <p:nvPr/>
        </p:nvSpPr>
        <p:spPr>
          <a:xfrm>
            <a:off x="6697225" y="5532070"/>
            <a:ext cx="281483" cy="649564"/>
          </a:xfrm>
          <a:custGeom>
            <a:avLst/>
            <a:gdLst>
              <a:gd name="connsiteX0" fmla="*/ 0 w 281483"/>
              <a:gd name="connsiteY0" fmla="*/ 60903 h 649564"/>
              <a:gd name="connsiteX1" fmla="*/ 167148 w 281483"/>
              <a:gd name="connsiteY1" fmla="*/ 21574 h 649564"/>
              <a:gd name="connsiteX2" fmla="*/ 117987 w 281483"/>
              <a:gd name="connsiteY2" fmla="*/ 355871 h 649564"/>
              <a:gd name="connsiteX3" fmla="*/ 137652 w 281483"/>
              <a:gd name="connsiteY3" fmla="*/ 641007 h 649564"/>
              <a:gd name="connsiteX4" fmla="*/ 265471 w 281483"/>
              <a:gd name="connsiteY4" fmla="*/ 572181 h 649564"/>
              <a:gd name="connsiteX5" fmla="*/ 275303 w 281483"/>
              <a:gd name="connsiteY5" fmla="*/ 542684 h 64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483" h="649564">
                <a:moveTo>
                  <a:pt x="0" y="60903"/>
                </a:moveTo>
                <a:cubicBezTo>
                  <a:pt x="73742" y="16658"/>
                  <a:pt x="147484" y="-27587"/>
                  <a:pt x="167148" y="21574"/>
                </a:cubicBezTo>
                <a:cubicBezTo>
                  <a:pt x="186812" y="70735"/>
                  <a:pt x="122903" y="252632"/>
                  <a:pt x="117987" y="355871"/>
                </a:cubicBezTo>
                <a:cubicBezTo>
                  <a:pt x="113071" y="459110"/>
                  <a:pt x="113071" y="604955"/>
                  <a:pt x="137652" y="641007"/>
                </a:cubicBezTo>
                <a:cubicBezTo>
                  <a:pt x="162233" y="677059"/>
                  <a:pt x="242529" y="588568"/>
                  <a:pt x="265471" y="572181"/>
                </a:cubicBezTo>
                <a:cubicBezTo>
                  <a:pt x="288413" y="555794"/>
                  <a:pt x="281858" y="549239"/>
                  <a:pt x="275303" y="542684"/>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E4E2C50-E16F-FAB9-6D1C-837CAB73BDB8}"/>
              </a:ext>
            </a:extLst>
          </p:cNvPr>
          <p:cNvCxnSpPr>
            <a:cxnSpLocks/>
          </p:cNvCxnSpPr>
          <p:nvPr/>
        </p:nvCxnSpPr>
        <p:spPr>
          <a:xfrm flipV="1">
            <a:off x="6894063" y="6066351"/>
            <a:ext cx="143831" cy="9674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7" name="Freeform: Shape 26">
            <a:extLst>
              <a:ext uri="{FF2B5EF4-FFF2-40B4-BE49-F238E27FC236}">
                <a16:creationId xmlns:a16="http://schemas.microsoft.com/office/drawing/2014/main" id="{943DF448-20EE-9020-61D2-0026F792F013}"/>
              </a:ext>
            </a:extLst>
          </p:cNvPr>
          <p:cNvSpPr/>
          <p:nvPr/>
        </p:nvSpPr>
        <p:spPr>
          <a:xfrm>
            <a:off x="7093990" y="5513529"/>
            <a:ext cx="281483" cy="649564"/>
          </a:xfrm>
          <a:custGeom>
            <a:avLst/>
            <a:gdLst>
              <a:gd name="connsiteX0" fmla="*/ 0 w 281483"/>
              <a:gd name="connsiteY0" fmla="*/ 60903 h 649564"/>
              <a:gd name="connsiteX1" fmla="*/ 167148 w 281483"/>
              <a:gd name="connsiteY1" fmla="*/ 21574 h 649564"/>
              <a:gd name="connsiteX2" fmla="*/ 117987 w 281483"/>
              <a:gd name="connsiteY2" fmla="*/ 355871 h 649564"/>
              <a:gd name="connsiteX3" fmla="*/ 137652 w 281483"/>
              <a:gd name="connsiteY3" fmla="*/ 641007 h 649564"/>
              <a:gd name="connsiteX4" fmla="*/ 265471 w 281483"/>
              <a:gd name="connsiteY4" fmla="*/ 572181 h 649564"/>
              <a:gd name="connsiteX5" fmla="*/ 275303 w 281483"/>
              <a:gd name="connsiteY5" fmla="*/ 542684 h 64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483" h="649564">
                <a:moveTo>
                  <a:pt x="0" y="60903"/>
                </a:moveTo>
                <a:cubicBezTo>
                  <a:pt x="73742" y="16658"/>
                  <a:pt x="147484" y="-27587"/>
                  <a:pt x="167148" y="21574"/>
                </a:cubicBezTo>
                <a:cubicBezTo>
                  <a:pt x="186812" y="70735"/>
                  <a:pt x="122903" y="252632"/>
                  <a:pt x="117987" y="355871"/>
                </a:cubicBezTo>
                <a:cubicBezTo>
                  <a:pt x="113071" y="459110"/>
                  <a:pt x="113071" y="604955"/>
                  <a:pt x="137652" y="641007"/>
                </a:cubicBezTo>
                <a:cubicBezTo>
                  <a:pt x="162233" y="677059"/>
                  <a:pt x="242529" y="588568"/>
                  <a:pt x="265471" y="572181"/>
                </a:cubicBezTo>
                <a:cubicBezTo>
                  <a:pt x="288413" y="555794"/>
                  <a:pt x="281858" y="549239"/>
                  <a:pt x="275303" y="542684"/>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800F599D-E008-AB15-2B40-BC2E8C0261ED}"/>
              </a:ext>
            </a:extLst>
          </p:cNvPr>
          <p:cNvCxnSpPr>
            <a:cxnSpLocks/>
          </p:cNvCxnSpPr>
          <p:nvPr/>
        </p:nvCxnSpPr>
        <p:spPr>
          <a:xfrm flipV="1">
            <a:off x="7290828" y="6047810"/>
            <a:ext cx="143831" cy="9674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9" name="Freeform: Shape 28">
            <a:extLst>
              <a:ext uri="{FF2B5EF4-FFF2-40B4-BE49-F238E27FC236}">
                <a16:creationId xmlns:a16="http://schemas.microsoft.com/office/drawing/2014/main" id="{63BCD09B-1F3F-203E-B214-2D8445A2807A}"/>
              </a:ext>
            </a:extLst>
          </p:cNvPr>
          <p:cNvSpPr/>
          <p:nvPr/>
        </p:nvSpPr>
        <p:spPr>
          <a:xfrm>
            <a:off x="7649482" y="5532070"/>
            <a:ext cx="281483" cy="649564"/>
          </a:xfrm>
          <a:custGeom>
            <a:avLst/>
            <a:gdLst>
              <a:gd name="connsiteX0" fmla="*/ 0 w 281483"/>
              <a:gd name="connsiteY0" fmla="*/ 60903 h 649564"/>
              <a:gd name="connsiteX1" fmla="*/ 167148 w 281483"/>
              <a:gd name="connsiteY1" fmla="*/ 21574 h 649564"/>
              <a:gd name="connsiteX2" fmla="*/ 117987 w 281483"/>
              <a:gd name="connsiteY2" fmla="*/ 355871 h 649564"/>
              <a:gd name="connsiteX3" fmla="*/ 137652 w 281483"/>
              <a:gd name="connsiteY3" fmla="*/ 641007 h 649564"/>
              <a:gd name="connsiteX4" fmla="*/ 265471 w 281483"/>
              <a:gd name="connsiteY4" fmla="*/ 572181 h 649564"/>
              <a:gd name="connsiteX5" fmla="*/ 275303 w 281483"/>
              <a:gd name="connsiteY5" fmla="*/ 542684 h 64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483" h="649564">
                <a:moveTo>
                  <a:pt x="0" y="60903"/>
                </a:moveTo>
                <a:cubicBezTo>
                  <a:pt x="73742" y="16658"/>
                  <a:pt x="147484" y="-27587"/>
                  <a:pt x="167148" y="21574"/>
                </a:cubicBezTo>
                <a:cubicBezTo>
                  <a:pt x="186812" y="70735"/>
                  <a:pt x="122903" y="252632"/>
                  <a:pt x="117987" y="355871"/>
                </a:cubicBezTo>
                <a:cubicBezTo>
                  <a:pt x="113071" y="459110"/>
                  <a:pt x="113071" y="604955"/>
                  <a:pt x="137652" y="641007"/>
                </a:cubicBezTo>
                <a:cubicBezTo>
                  <a:pt x="162233" y="677059"/>
                  <a:pt x="242529" y="588568"/>
                  <a:pt x="265471" y="572181"/>
                </a:cubicBezTo>
                <a:cubicBezTo>
                  <a:pt x="288413" y="555794"/>
                  <a:pt x="281858" y="549239"/>
                  <a:pt x="275303" y="542684"/>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E6244D2-8402-0A16-6B22-9C494C8BAA3D}"/>
              </a:ext>
            </a:extLst>
          </p:cNvPr>
          <p:cNvCxnSpPr>
            <a:cxnSpLocks/>
          </p:cNvCxnSpPr>
          <p:nvPr/>
        </p:nvCxnSpPr>
        <p:spPr>
          <a:xfrm flipV="1">
            <a:off x="7846320" y="6066351"/>
            <a:ext cx="143831" cy="9674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1209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5F88D-7278-BC3B-868D-2D19C6327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F1D683-5559-1215-8E57-CBD9D6AC13FF}"/>
              </a:ext>
            </a:extLst>
          </p:cNvPr>
          <p:cNvSpPr>
            <a:spLocks noGrp="1"/>
          </p:cNvSpPr>
          <p:nvPr>
            <p:ph type="title"/>
          </p:nvPr>
        </p:nvSpPr>
        <p:spPr/>
        <p:txBody>
          <a:bodyPr>
            <a:normAutofit/>
          </a:bodyPr>
          <a:lstStyle/>
          <a:p>
            <a:r>
              <a:rPr lang="en-US" sz="3600" b="1" dirty="0"/>
              <a:t>AI Approach</a:t>
            </a:r>
            <a:br>
              <a:rPr lang="en-US" sz="3600" dirty="0"/>
            </a:br>
            <a:r>
              <a:rPr lang="en-US" sz="3600" dirty="0">
                <a:solidFill>
                  <a:schemeClr val="accent2"/>
                </a:solidFill>
              </a:rPr>
              <a:t>Encoder-Decoder Model</a:t>
            </a:r>
          </a:p>
        </p:txBody>
      </p:sp>
      <p:sp>
        <p:nvSpPr>
          <p:cNvPr id="3" name="Content Placeholder 2">
            <a:extLst>
              <a:ext uri="{FF2B5EF4-FFF2-40B4-BE49-F238E27FC236}">
                <a16:creationId xmlns:a16="http://schemas.microsoft.com/office/drawing/2014/main" id="{ECB51823-07B0-1405-DBB7-1648F0581D11}"/>
              </a:ext>
            </a:extLst>
          </p:cNvPr>
          <p:cNvSpPr>
            <a:spLocks noGrp="1"/>
          </p:cNvSpPr>
          <p:nvPr>
            <p:ph idx="1"/>
          </p:nvPr>
        </p:nvSpPr>
        <p:spPr/>
        <p:txBody>
          <a:bodyPr>
            <a:normAutofit/>
          </a:bodyPr>
          <a:lstStyle/>
          <a:p>
            <a:pPr marL="0" indent="0">
              <a:buNone/>
            </a:pPr>
            <a:r>
              <a:rPr lang="en-US" sz="1600" dirty="0">
                <a:solidFill>
                  <a:schemeClr val="accent1">
                    <a:lumMod val="60000"/>
                    <a:lumOff val="40000"/>
                  </a:schemeClr>
                </a:solidFill>
              </a:rPr>
              <a:t>Encoder</a:t>
            </a:r>
          </a:p>
          <a:p>
            <a:pPr>
              <a:buClr>
                <a:schemeClr val="accent1">
                  <a:lumMod val="60000"/>
                  <a:lumOff val="40000"/>
                </a:schemeClr>
              </a:buClr>
            </a:pPr>
            <a:r>
              <a:rPr lang="en-US" sz="1400" dirty="0"/>
              <a:t>Utilizes an attention mechanism that accounts for the distance between tokens in the input sequence when generating embeddings.</a:t>
            </a:r>
          </a:p>
          <a:p>
            <a:pPr>
              <a:buClr>
                <a:schemeClr val="accent1">
                  <a:lumMod val="60000"/>
                  <a:lumOff val="40000"/>
                </a:schemeClr>
              </a:buClr>
            </a:pPr>
            <a:r>
              <a:rPr lang="en-US" sz="1400" dirty="0"/>
              <a:t>Passes the token embeddings through a feed-forward layer, incorporating positional encoding to retain sequence information.</a:t>
            </a:r>
          </a:p>
          <a:p>
            <a:pPr>
              <a:buClr>
                <a:schemeClr val="accent1">
                  <a:lumMod val="60000"/>
                  <a:lumOff val="40000"/>
                </a:schemeClr>
              </a:buClr>
            </a:pPr>
            <a:r>
              <a:rPr lang="en-US" sz="1400" dirty="0"/>
              <a:t>The hidden state consists of both token embeddings and positional encodings to capture contextual meaning.</a:t>
            </a:r>
          </a:p>
          <a:p>
            <a:pPr marL="0" indent="0">
              <a:buNone/>
            </a:pPr>
            <a:r>
              <a:rPr lang="en-US" sz="1600" dirty="0">
                <a:solidFill>
                  <a:schemeClr val="accent1">
                    <a:lumMod val="60000"/>
                    <a:lumOff val="40000"/>
                  </a:schemeClr>
                </a:solidFill>
              </a:rPr>
              <a:t>Decoder</a:t>
            </a:r>
          </a:p>
          <a:p>
            <a:pPr>
              <a:buClr>
                <a:schemeClr val="accent1">
                  <a:lumMod val="60000"/>
                  <a:lumOff val="40000"/>
                </a:schemeClr>
              </a:buClr>
            </a:pPr>
            <a:r>
              <a:rPr lang="en-US" sz="1400" dirty="0"/>
              <a:t>Composed of a self-attention layer to focus on relevant input tokens.</a:t>
            </a:r>
          </a:p>
          <a:p>
            <a:pPr>
              <a:buClr>
                <a:schemeClr val="accent1">
                  <a:lumMod val="60000"/>
                  <a:lumOff val="40000"/>
                </a:schemeClr>
              </a:buClr>
            </a:pPr>
            <a:r>
              <a:rPr lang="en-US" sz="1400" dirty="0"/>
              <a:t>Includes a feed-forward network to process and generate the output sequence.</a:t>
            </a:r>
          </a:p>
          <a:p>
            <a:endParaRPr lang="en-US" b="0" i="0" dirty="0">
              <a:solidFill>
                <a:srgbClr val="161616"/>
              </a:solidFill>
              <a:effectLst/>
              <a:latin typeface="IBM Plex Sans" panose="020F0502020204030204" pitchFamily="34" charset="0"/>
            </a:endParaRPr>
          </a:p>
        </p:txBody>
      </p:sp>
      <p:pic>
        <p:nvPicPr>
          <p:cNvPr id="4" name="Picture 3">
            <a:extLst>
              <a:ext uri="{FF2B5EF4-FFF2-40B4-BE49-F238E27FC236}">
                <a16:creationId xmlns:a16="http://schemas.microsoft.com/office/drawing/2014/main" id="{40DFDDE1-F8F7-FD8A-B7F0-0DAD9CA94770}"/>
              </a:ext>
            </a:extLst>
          </p:cNvPr>
          <p:cNvPicPr>
            <a:picLocks noChangeAspect="1"/>
          </p:cNvPicPr>
          <p:nvPr/>
        </p:nvPicPr>
        <p:blipFill>
          <a:blip r:embed="rId2"/>
          <a:stretch>
            <a:fillRect/>
          </a:stretch>
        </p:blipFill>
        <p:spPr>
          <a:xfrm>
            <a:off x="3822045" y="4081318"/>
            <a:ext cx="4547909" cy="2230582"/>
          </a:xfrm>
          <a:prstGeom prst="rect">
            <a:avLst/>
          </a:prstGeom>
        </p:spPr>
      </p:pic>
    </p:spTree>
    <p:extLst>
      <p:ext uri="{BB962C8B-B14F-4D97-AF65-F5344CB8AC3E}">
        <p14:creationId xmlns:p14="http://schemas.microsoft.com/office/powerpoint/2010/main" val="293436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7408-95D3-19CA-6DDC-06B296509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45CCC-A093-CB44-1348-C5231A9B1D26}"/>
              </a:ext>
            </a:extLst>
          </p:cNvPr>
          <p:cNvSpPr>
            <a:spLocks noGrp="1"/>
          </p:cNvSpPr>
          <p:nvPr>
            <p:ph type="title"/>
          </p:nvPr>
        </p:nvSpPr>
        <p:spPr/>
        <p:txBody>
          <a:bodyPr>
            <a:normAutofit/>
          </a:bodyPr>
          <a:lstStyle/>
          <a:p>
            <a:r>
              <a:rPr lang="en-US" sz="3600" b="1" dirty="0"/>
              <a:t>AI Approach</a:t>
            </a:r>
            <a:br>
              <a:rPr lang="en-US" sz="3600" dirty="0"/>
            </a:br>
            <a:r>
              <a:rPr lang="en-US" sz="3600" dirty="0">
                <a:solidFill>
                  <a:schemeClr val="accent2"/>
                </a:solidFill>
              </a:rPr>
              <a:t>Training of Models</a:t>
            </a:r>
          </a:p>
        </p:txBody>
      </p:sp>
      <p:sp>
        <p:nvSpPr>
          <p:cNvPr id="4" name="Flowchart: Connector 3">
            <a:extLst>
              <a:ext uri="{FF2B5EF4-FFF2-40B4-BE49-F238E27FC236}">
                <a16:creationId xmlns:a16="http://schemas.microsoft.com/office/drawing/2014/main" id="{B49402F2-560B-10B3-2250-68C3D283521D}"/>
              </a:ext>
            </a:extLst>
          </p:cNvPr>
          <p:cNvSpPr/>
          <p:nvPr/>
        </p:nvSpPr>
        <p:spPr>
          <a:xfrm>
            <a:off x="9853776" y="2368019"/>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C63</a:t>
            </a:r>
          </a:p>
        </p:txBody>
      </p:sp>
      <p:sp>
        <p:nvSpPr>
          <p:cNvPr id="5" name="Flowchart: Connector 4">
            <a:extLst>
              <a:ext uri="{FF2B5EF4-FFF2-40B4-BE49-F238E27FC236}">
                <a16:creationId xmlns:a16="http://schemas.microsoft.com/office/drawing/2014/main" id="{B8F36EA7-AA2B-2823-9A7C-2DCFFE3F37A5}"/>
              </a:ext>
            </a:extLst>
          </p:cNvPr>
          <p:cNvSpPr/>
          <p:nvPr/>
        </p:nvSpPr>
        <p:spPr>
          <a:xfrm>
            <a:off x="6048873" y="238594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6" name="Flowchart: Connector 5">
            <a:extLst>
              <a:ext uri="{FF2B5EF4-FFF2-40B4-BE49-F238E27FC236}">
                <a16:creationId xmlns:a16="http://schemas.microsoft.com/office/drawing/2014/main" id="{905ED3F1-D1A5-DDBC-5861-06C6D5C0EE78}"/>
              </a:ext>
            </a:extLst>
          </p:cNvPr>
          <p:cNvSpPr/>
          <p:nvPr/>
        </p:nvSpPr>
        <p:spPr>
          <a:xfrm>
            <a:off x="7488909" y="2381183"/>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C42</a:t>
            </a:r>
          </a:p>
        </p:txBody>
      </p:sp>
      <p:sp>
        <p:nvSpPr>
          <p:cNvPr id="7" name="Flowchart: Connector 6">
            <a:extLst>
              <a:ext uri="{FF2B5EF4-FFF2-40B4-BE49-F238E27FC236}">
                <a16:creationId xmlns:a16="http://schemas.microsoft.com/office/drawing/2014/main" id="{6CB896E5-F91B-BBB9-E6CC-848CD5948334}"/>
              </a:ext>
            </a:extLst>
          </p:cNvPr>
          <p:cNvSpPr/>
          <p:nvPr/>
        </p:nvSpPr>
        <p:spPr>
          <a:xfrm>
            <a:off x="8546395" y="237082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8" name="Rectangle 7">
            <a:extLst>
              <a:ext uri="{FF2B5EF4-FFF2-40B4-BE49-F238E27FC236}">
                <a16:creationId xmlns:a16="http://schemas.microsoft.com/office/drawing/2014/main" id="{C3A5CF92-2009-36B6-E95A-DAB94EBB81F2}"/>
              </a:ext>
            </a:extLst>
          </p:cNvPr>
          <p:cNvSpPr/>
          <p:nvPr/>
        </p:nvSpPr>
        <p:spPr>
          <a:xfrm>
            <a:off x="5999458" y="2249978"/>
            <a:ext cx="4852718" cy="69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DD8F59C-9A17-BEA3-9542-81775385F3B8}"/>
              </a:ext>
            </a:extLst>
          </p:cNvPr>
          <p:cNvSpPr/>
          <p:nvPr/>
        </p:nvSpPr>
        <p:spPr>
          <a:xfrm>
            <a:off x="6621476" y="2270265"/>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05D6944-B182-2BFE-2A94-3E9177DBA1E2}"/>
              </a:ext>
            </a:extLst>
          </p:cNvPr>
          <p:cNvSpPr/>
          <p:nvPr/>
        </p:nvSpPr>
        <p:spPr>
          <a:xfrm>
            <a:off x="7681653" y="2260737"/>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0EA204-C793-C084-7D83-8A8DC0BBDF63}"/>
              </a:ext>
            </a:extLst>
          </p:cNvPr>
          <p:cNvSpPr/>
          <p:nvPr/>
        </p:nvSpPr>
        <p:spPr>
          <a:xfrm>
            <a:off x="8860076" y="2252164"/>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C4E4C8-3A37-0C07-4FEB-6B0EECD4AB4D}"/>
              </a:ext>
            </a:extLst>
          </p:cNvPr>
          <p:cNvSpPr/>
          <p:nvPr/>
        </p:nvSpPr>
        <p:spPr>
          <a:xfrm>
            <a:off x="10403069" y="2228333"/>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41DD466-6B9A-6AEE-6C1C-AE52AFBA5BFD}"/>
              </a:ext>
            </a:extLst>
          </p:cNvPr>
          <p:cNvSpPr/>
          <p:nvPr/>
        </p:nvSpPr>
        <p:spPr>
          <a:xfrm>
            <a:off x="9881617" y="3271857"/>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C51</a:t>
            </a:r>
          </a:p>
        </p:txBody>
      </p:sp>
      <p:sp>
        <p:nvSpPr>
          <p:cNvPr id="14" name="Flowchart: Connector 13">
            <a:extLst>
              <a:ext uri="{FF2B5EF4-FFF2-40B4-BE49-F238E27FC236}">
                <a16:creationId xmlns:a16="http://schemas.microsoft.com/office/drawing/2014/main" id="{FF020293-F003-AB54-53F6-83A059BBAF17}"/>
              </a:ext>
            </a:extLst>
          </p:cNvPr>
          <p:cNvSpPr/>
          <p:nvPr/>
        </p:nvSpPr>
        <p:spPr>
          <a:xfrm>
            <a:off x="6054748" y="3291413"/>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C54</a:t>
            </a:r>
          </a:p>
        </p:txBody>
      </p:sp>
      <p:sp>
        <p:nvSpPr>
          <p:cNvPr id="15" name="Flowchart: Connector 14">
            <a:extLst>
              <a:ext uri="{FF2B5EF4-FFF2-40B4-BE49-F238E27FC236}">
                <a16:creationId xmlns:a16="http://schemas.microsoft.com/office/drawing/2014/main" id="{94DB9F4A-C308-AF97-ECC9-4D0969D8EC16}"/>
              </a:ext>
            </a:extLst>
          </p:cNvPr>
          <p:cNvSpPr/>
          <p:nvPr/>
        </p:nvSpPr>
        <p:spPr>
          <a:xfrm>
            <a:off x="7279372" y="3264661"/>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C62</a:t>
            </a:r>
          </a:p>
        </p:txBody>
      </p:sp>
      <p:sp>
        <p:nvSpPr>
          <p:cNvPr id="16" name="Flowchart: Connector 15">
            <a:extLst>
              <a:ext uri="{FF2B5EF4-FFF2-40B4-BE49-F238E27FC236}">
                <a16:creationId xmlns:a16="http://schemas.microsoft.com/office/drawing/2014/main" id="{B7872999-3790-D25B-CB15-B6EB35B159E5}"/>
              </a:ext>
            </a:extLst>
          </p:cNvPr>
          <p:cNvSpPr/>
          <p:nvPr/>
        </p:nvSpPr>
        <p:spPr>
          <a:xfrm>
            <a:off x="8356835" y="3286753"/>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C11</a:t>
            </a:r>
          </a:p>
        </p:txBody>
      </p:sp>
      <p:sp>
        <p:nvSpPr>
          <p:cNvPr id="17" name="Rectangle 16">
            <a:extLst>
              <a:ext uri="{FF2B5EF4-FFF2-40B4-BE49-F238E27FC236}">
                <a16:creationId xmlns:a16="http://schemas.microsoft.com/office/drawing/2014/main" id="{E400F227-E4AE-93F1-3E3F-593C0CB4CA13}"/>
              </a:ext>
            </a:extLst>
          </p:cNvPr>
          <p:cNvSpPr/>
          <p:nvPr/>
        </p:nvSpPr>
        <p:spPr>
          <a:xfrm>
            <a:off x="5999458" y="3185259"/>
            <a:ext cx="4852718" cy="661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0D1E675-E4E2-FD1B-0EAB-4052F22AA528}"/>
              </a:ext>
            </a:extLst>
          </p:cNvPr>
          <p:cNvSpPr/>
          <p:nvPr/>
        </p:nvSpPr>
        <p:spPr>
          <a:xfrm>
            <a:off x="6459748" y="3166201"/>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B899FF-23AB-CEE1-59ED-882EA675DEA6}"/>
              </a:ext>
            </a:extLst>
          </p:cNvPr>
          <p:cNvSpPr/>
          <p:nvPr/>
        </p:nvSpPr>
        <p:spPr>
          <a:xfrm>
            <a:off x="7828383" y="3166200"/>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1A02C7-39A2-9B13-2BE9-F140E151B685}"/>
              </a:ext>
            </a:extLst>
          </p:cNvPr>
          <p:cNvSpPr/>
          <p:nvPr/>
        </p:nvSpPr>
        <p:spPr>
          <a:xfrm>
            <a:off x="8679262" y="3174500"/>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D21954-1B98-9E58-9645-83EC1A51CA9D}"/>
              </a:ext>
            </a:extLst>
          </p:cNvPr>
          <p:cNvSpPr/>
          <p:nvPr/>
        </p:nvSpPr>
        <p:spPr>
          <a:xfrm>
            <a:off x="10195573" y="3132355"/>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7FD9BF-86DD-A591-7C24-55965A25FDA0}"/>
              </a:ext>
            </a:extLst>
          </p:cNvPr>
          <p:cNvSpPr txBox="1"/>
          <p:nvPr/>
        </p:nvSpPr>
        <p:spPr>
          <a:xfrm>
            <a:off x="776957" y="2501613"/>
            <a:ext cx="2945495" cy="369332"/>
          </a:xfrm>
          <a:prstGeom prst="rect">
            <a:avLst/>
          </a:prstGeom>
          <a:noFill/>
        </p:spPr>
        <p:txBody>
          <a:bodyPr wrap="square" rtlCol="0">
            <a:spAutoFit/>
          </a:bodyPr>
          <a:lstStyle/>
          <a:p>
            <a:r>
              <a:rPr lang="en-US" dirty="0"/>
              <a:t>List of job orders in pattern1</a:t>
            </a:r>
          </a:p>
        </p:txBody>
      </p:sp>
      <p:cxnSp>
        <p:nvCxnSpPr>
          <p:cNvPr id="27" name="Straight Arrow Connector 26">
            <a:extLst>
              <a:ext uri="{FF2B5EF4-FFF2-40B4-BE49-F238E27FC236}">
                <a16:creationId xmlns:a16="http://schemas.microsoft.com/office/drawing/2014/main" id="{719198F2-51D4-229B-8F76-92CF02A3BCC9}"/>
              </a:ext>
            </a:extLst>
          </p:cNvPr>
          <p:cNvCxnSpPr>
            <a:cxnSpLocks/>
          </p:cNvCxnSpPr>
          <p:nvPr/>
        </p:nvCxnSpPr>
        <p:spPr>
          <a:xfrm flipV="1">
            <a:off x="983226" y="2923284"/>
            <a:ext cx="2648543" cy="14026"/>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D837C37-F216-411A-1A9D-29073EFD84E2}"/>
              </a:ext>
            </a:extLst>
          </p:cNvPr>
          <p:cNvCxnSpPr>
            <a:cxnSpLocks/>
          </p:cNvCxnSpPr>
          <p:nvPr/>
        </p:nvCxnSpPr>
        <p:spPr>
          <a:xfrm flipV="1">
            <a:off x="983226" y="3551980"/>
            <a:ext cx="2680594" cy="14754"/>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F9A9E07-186F-CD78-00CC-9BF0A748FB57}"/>
              </a:ext>
            </a:extLst>
          </p:cNvPr>
          <p:cNvCxnSpPr>
            <a:cxnSpLocks/>
            <a:stCxn id="5" idx="6"/>
            <a:endCxn id="6" idx="2"/>
          </p:cNvCxnSpPr>
          <p:nvPr/>
        </p:nvCxnSpPr>
        <p:spPr>
          <a:xfrm flipV="1">
            <a:off x="6947714" y="2609783"/>
            <a:ext cx="541195"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F278BBBF-BF49-8B0C-0A11-BD9DAB89E63A}"/>
              </a:ext>
            </a:extLst>
          </p:cNvPr>
          <p:cNvCxnSpPr>
            <a:cxnSpLocks/>
            <a:stCxn id="6" idx="6"/>
            <a:endCxn id="7" idx="2"/>
          </p:cNvCxnSpPr>
          <p:nvPr/>
        </p:nvCxnSpPr>
        <p:spPr>
          <a:xfrm flipV="1">
            <a:off x="8387750" y="2599420"/>
            <a:ext cx="158645" cy="1036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96563ED2-1CE3-EC42-9E17-C11F82006023}"/>
              </a:ext>
            </a:extLst>
          </p:cNvPr>
          <p:cNvCxnSpPr>
            <a:cxnSpLocks/>
          </p:cNvCxnSpPr>
          <p:nvPr/>
        </p:nvCxnSpPr>
        <p:spPr>
          <a:xfrm flipV="1">
            <a:off x="9475462" y="2599420"/>
            <a:ext cx="334807"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150CCC02-C5A7-4816-6727-CA77C2F9ADCE}"/>
              </a:ext>
            </a:extLst>
          </p:cNvPr>
          <p:cNvCxnSpPr>
            <a:cxnSpLocks/>
          </p:cNvCxnSpPr>
          <p:nvPr/>
        </p:nvCxnSpPr>
        <p:spPr>
          <a:xfrm flipV="1">
            <a:off x="6952733" y="3520011"/>
            <a:ext cx="334807" cy="4764"/>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810F4D4-38D0-D871-1097-8222F104A29F}"/>
              </a:ext>
            </a:extLst>
          </p:cNvPr>
          <p:cNvCxnSpPr>
            <a:cxnSpLocks/>
          </p:cNvCxnSpPr>
          <p:nvPr/>
        </p:nvCxnSpPr>
        <p:spPr>
          <a:xfrm flipV="1">
            <a:off x="8178213" y="3517211"/>
            <a:ext cx="158645" cy="1036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32143BD2-987C-2757-FB18-97C6B1106C8D}"/>
              </a:ext>
            </a:extLst>
          </p:cNvPr>
          <p:cNvCxnSpPr>
            <a:cxnSpLocks/>
          </p:cNvCxnSpPr>
          <p:nvPr/>
        </p:nvCxnSpPr>
        <p:spPr>
          <a:xfrm flipV="1">
            <a:off x="9276755" y="3500457"/>
            <a:ext cx="611147" cy="147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5" name="Oval 44">
            <a:extLst>
              <a:ext uri="{FF2B5EF4-FFF2-40B4-BE49-F238E27FC236}">
                <a16:creationId xmlns:a16="http://schemas.microsoft.com/office/drawing/2014/main" id="{ABF03B16-1D3E-028B-F519-2D70D56C2D9B}"/>
              </a:ext>
            </a:extLst>
          </p:cNvPr>
          <p:cNvSpPr/>
          <p:nvPr/>
        </p:nvSpPr>
        <p:spPr>
          <a:xfrm>
            <a:off x="6359160" y="2262812"/>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D2F0871-39FA-DDEC-A0AC-C1C58AD0E63D}"/>
              </a:ext>
            </a:extLst>
          </p:cNvPr>
          <p:cNvSpPr/>
          <p:nvPr/>
        </p:nvSpPr>
        <p:spPr>
          <a:xfrm>
            <a:off x="8157925" y="2239219"/>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5463C9-63AE-25B5-69EA-0E491FA2A40F}"/>
              </a:ext>
            </a:extLst>
          </p:cNvPr>
          <p:cNvSpPr/>
          <p:nvPr/>
        </p:nvSpPr>
        <p:spPr>
          <a:xfrm>
            <a:off x="9072595" y="2247573"/>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397532D-AB4B-50A8-1426-FE22EFA0AAA3}"/>
              </a:ext>
            </a:extLst>
          </p:cNvPr>
          <p:cNvSpPr/>
          <p:nvPr/>
        </p:nvSpPr>
        <p:spPr>
          <a:xfrm>
            <a:off x="10084939" y="2232609"/>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49D1A26-73BB-33FB-F1A7-5A68BDAF2E0F}"/>
              </a:ext>
            </a:extLst>
          </p:cNvPr>
          <p:cNvSpPr/>
          <p:nvPr/>
        </p:nvSpPr>
        <p:spPr>
          <a:xfrm>
            <a:off x="6710796" y="3176646"/>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9E5F425-F4EC-10CE-78D1-520D16EE89F6}"/>
              </a:ext>
            </a:extLst>
          </p:cNvPr>
          <p:cNvSpPr/>
          <p:nvPr/>
        </p:nvSpPr>
        <p:spPr>
          <a:xfrm>
            <a:off x="7409622" y="3158805"/>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15C24E6-094E-25F1-A036-E056308969D6}"/>
              </a:ext>
            </a:extLst>
          </p:cNvPr>
          <p:cNvSpPr/>
          <p:nvPr/>
        </p:nvSpPr>
        <p:spPr>
          <a:xfrm>
            <a:off x="8958501" y="3171136"/>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8DCFD00-39F6-FB1D-C48B-B65366337DC6}"/>
              </a:ext>
            </a:extLst>
          </p:cNvPr>
          <p:cNvSpPr/>
          <p:nvPr/>
        </p:nvSpPr>
        <p:spPr>
          <a:xfrm>
            <a:off x="10311754" y="3132355"/>
            <a:ext cx="90032" cy="698091"/>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D7A748CD-D1A5-9A05-8199-84DBD535CE58}"/>
              </a:ext>
            </a:extLst>
          </p:cNvPr>
          <p:cNvSpPr/>
          <p:nvPr/>
        </p:nvSpPr>
        <p:spPr>
          <a:xfrm>
            <a:off x="3783696" y="2249259"/>
            <a:ext cx="1771830" cy="1670598"/>
          </a:xfrm>
          <a:prstGeom prst="cub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Black Box</a:t>
            </a:r>
          </a:p>
        </p:txBody>
      </p:sp>
      <p:sp>
        <p:nvSpPr>
          <p:cNvPr id="55" name="TextBox 54">
            <a:extLst>
              <a:ext uri="{FF2B5EF4-FFF2-40B4-BE49-F238E27FC236}">
                <a16:creationId xmlns:a16="http://schemas.microsoft.com/office/drawing/2014/main" id="{8E1097A3-9E1D-7A10-73E2-C0A6F0533BDB}"/>
              </a:ext>
            </a:extLst>
          </p:cNvPr>
          <p:cNvSpPr txBox="1"/>
          <p:nvPr/>
        </p:nvSpPr>
        <p:spPr>
          <a:xfrm>
            <a:off x="757585" y="3127305"/>
            <a:ext cx="2945495" cy="369332"/>
          </a:xfrm>
          <a:prstGeom prst="rect">
            <a:avLst/>
          </a:prstGeom>
          <a:noFill/>
        </p:spPr>
        <p:txBody>
          <a:bodyPr wrap="square" rtlCol="0">
            <a:spAutoFit/>
          </a:bodyPr>
          <a:lstStyle/>
          <a:p>
            <a:r>
              <a:rPr lang="en-US" dirty="0"/>
              <a:t>List of job orders in pattern2</a:t>
            </a:r>
          </a:p>
        </p:txBody>
      </p:sp>
      <p:cxnSp>
        <p:nvCxnSpPr>
          <p:cNvPr id="57" name="Straight Arrow Connector 56">
            <a:extLst>
              <a:ext uri="{FF2B5EF4-FFF2-40B4-BE49-F238E27FC236}">
                <a16:creationId xmlns:a16="http://schemas.microsoft.com/office/drawing/2014/main" id="{D9377278-24E7-84BC-F1C3-17731DE3D512}"/>
              </a:ext>
            </a:extLst>
          </p:cNvPr>
          <p:cNvCxnSpPr>
            <a:cxnSpLocks/>
          </p:cNvCxnSpPr>
          <p:nvPr/>
        </p:nvCxnSpPr>
        <p:spPr>
          <a:xfrm flipV="1">
            <a:off x="5254174" y="2656827"/>
            <a:ext cx="769992" cy="1689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9ECBE23-4B28-8674-E53B-5390D4D38D1A}"/>
              </a:ext>
            </a:extLst>
          </p:cNvPr>
          <p:cNvCxnSpPr>
            <a:cxnSpLocks/>
          </p:cNvCxnSpPr>
          <p:nvPr/>
        </p:nvCxnSpPr>
        <p:spPr>
          <a:xfrm flipV="1">
            <a:off x="5231351" y="3391662"/>
            <a:ext cx="769992" cy="1689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802D722-1C90-13B8-B595-24347E5CBF00}"/>
              </a:ext>
            </a:extLst>
          </p:cNvPr>
          <p:cNvSpPr/>
          <p:nvPr/>
        </p:nvSpPr>
        <p:spPr>
          <a:xfrm>
            <a:off x="6022422" y="4957902"/>
            <a:ext cx="4852718" cy="698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1" name="Straight Arrow Connector 120">
            <a:extLst>
              <a:ext uri="{FF2B5EF4-FFF2-40B4-BE49-F238E27FC236}">
                <a16:creationId xmlns:a16="http://schemas.microsoft.com/office/drawing/2014/main" id="{3252A6B2-AB06-CDA6-3602-5BDDFF6160A4}"/>
              </a:ext>
            </a:extLst>
          </p:cNvPr>
          <p:cNvCxnSpPr>
            <a:cxnSpLocks/>
          </p:cNvCxnSpPr>
          <p:nvPr/>
        </p:nvCxnSpPr>
        <p:spPr>
          <a:xfrm>
            <a:off x="1544668" y="5454792"/>
            <a:ext cx="2087101" cy="12502"/>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37" name="Cube 136">
            <a:extLst>
              <a:ext uri="{FF2B5EF4-FFF2-40B4-BE49-F238E27FC236}">
                <a16:creationId xmlns:a16="http://schemas.microsoft.com/office/drawing/2014/main" id="{1A1224E0-CD61-5D75-13C9-9B7628353355}"/>
              </a:ext>
            </a:extLst>
          </p:cNvPr>
          <p:cNvSpPr/>
          <p:nvPr/>
        </p:nvSpPr>
        <p:spPr>
          <a:xfrm>
            <a:off x="3783696" y="4506365"/>
            <a:ext cx="1771830" cy="1670598"/>
          </a:xfrm>
          <a:prstGeom prst="cub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Black Box</a:t>
            </a:r>
          </a:p>
        </p:txBody>
      </p:sp>
      <p:sp>
        <p:nvSpPr>
          <p:cNvPr id="138" name="TextBox 137">
            <a:extLst>
              <a:ext uri="{FF2B5EF4-FFF2-40B4-BE49-F238E27FC236}">
                <a16:creationId xmlns:a16="http://schemas.microsoft.com/office/drawing/2014/main" id="{EDAA93AA-E1D2-E0EE-CE0A-0CD7F64783F2}"/>
              </a:ext>
            </a:extLst>
          </p:cNvPr>
          <p:cNvSpPr txBox="1"/>
          <p:nvPr/>
        </p:nvSpPr>
        <p:spPr>
          <a:xfrm>
            <a:off x="1824046" y="4980781"/>
            <a:ext cx="2180257" cy="369332"/>
          </a:xfrm>
          <a:prstGeom prst="rect">
            <a:avLst/>
          </a:prstGeom>
          <a:noFill/>
        </p:spPr>
        <p:txBody>
          <a:bodyPr wrap="square" rtlCol="0">
            <a:spAutoFit/>
          </a:bodyPr>
          <a:lstStyle/>
          <a:p>
            <a:r>
              <a:rPr lang="en-US" dirty="0"/>
              <a:t>All orders</a:t>
            </a:r>
          </a:p>
        </p:txBody>
      </p:sp>
      <p:cxnSp>
        <p:nvCxnSpPr>
          <p:cNvPr id="140" name="Straight Arrow Connector 139">
            <a:extLst>
              <a:ext uri="{FF2B5EF4-FFF2-40B4-BE49-F238E27FC236}">
                <a16:creationId xmlns:a16="http://schemas.microsoft.com/office/drawing/2014/main" id="{D3564688-123E-3816-B600-B98111800EE3}"/>
              </a:ext>
            </a:extLst>
          </p:cNvPr>
          <p:cNvCxnSpPr>
            <a:cxnSpLocks/>
          </p:cNvCxnSpPr>
          <p:nvPr/>
        </p:nvCxnSpPr>
        <p:spPr>
          <a:xfrm flipV="1">
            <a:off x="5254174" y="5333215"/>
            <a:ext cx="769992" cy="1689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DD077D0B-4422-A031-C6DC-E09793A92342}"/>
              </a:ext>
            </a:extLst>
          </p:cNvPr>
          <p:cNvSpPr txBox="1"/>
          <p:nvPr/>
        </p:nvSpPr>
        <p:spPr>
          <a:xfrm>
            <a:off x="3920067" y="1799276"/>
            <a:ext cx="1566333" cy="365828"/>
          </a:xfrm>
          <a:prstGeom prst="rect">
            <a:avLst/>
          </a:prstGeom>
          <a:noFill/>
          <a:ln w="38100">
            <a:solidFill>
              <a:schemeClr val="accent2"/>
            </a:solidFill>
          </a:ln>
        </p:spPr>
        <p:txBody>
          <a:bodyPr wrap="square" rtlCol="0">
            <a:spAutoFit/>
          </a:bodyPr>
          <a:lstStyle/>
          <a:p>
            <a:pPr algn="ctr"/>
            <a:r>
              <a:rPr lang="en-US" dirty="0">
                <a:solidFill>
                  <a:schemeClr val="accent1">
                    <a:lumMod val="60000"/>
                    <a:lumOff val="40000"/>
                  </a:schemeClr>
                </a:solidFill>
              </a:rPr>
              <a:t>Learning</a:t>
            </a:r>
          </a:p>
        </p:txBody>
      </p:sp>
      <p:sp>
        <p:nvSpPr>
          <p:cNvPr id="142" name="TextBox 141">
            <a:extLst>
              <a:ext uri="{FF2B5EF4-FFF2-40B4-BE49-F238E27FC236}">
                <a16:creationId xmlns:a16="http://schemas.microsoft.com/office/drawing/2014/main" id="{5716BB07-C501-0D97-C626-ADB870499E27}"/>
              </a:ext>
            </a:extLst>
          </p:cNvPr>
          <p:cNvSpPr txBox="1"/>
          <p:nvPr/>
        </p:nvSpPr>
        <p:spPr>
          <a:xfrm>
            <a:off x="4004303" y="4100019"/>
            <a:ext cx="1482097" cy="369332"/>
          </a:xfrm>
          <a:prstGeom prst="rect">
            <a:avLst/>
          </a:prstGeom>
          <a:noFill/>
          <a:ln w="38100">
            <a:solidFill>
              <a:schemeClr val="accent2"/>
            </a:solidFill>
          </a:ln>
        </p:spPr>
        <p:txBody>
          <a:bodyPr wrap="square" rtlCol="0">
            <a:spAutoFit/>
          </a:bodyPr>
          <a:lstStyle/>
          <a:p>
            <a:pPr algn="ctr"/>
            <a:r>
              <a:rPr lang="en-US" dirty="0">
                <a:solidFill>
                  <a:schemeClr val="accent1">
                    <a:lumMod val="60000"/>
                    <a:lumOff val="40000"/>
                  </a:schemeClr>
                </a:solidFill>
              </a:rPr>
              <a:t>Prediction</a:t>
            </a:r>
          </a:p>
        </p:txBody>
      </p:sp>
    </p:spTree>
    <p:extLst>
      <p:ext uri="{BB962C8B-B14F-4D97-AF65-F5344CB8AC3E}">
        <p14:creationId xmlns:p14="http://schemas.microsoft.com/office/powerpoint/2010/main" val="3116153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483B-C54A-66FA-0DF6-B8CB933E7120}"/>
              </a:ext>
            </a:extLst>
          </p:cNvPr>
          <p:cNvSpPr>
            <a:spLocks noGrp="1"/>
          </p:cNvSpPr>
          <p:nvPr>
            <p:ph type="ctrTitle"/>
          </p:nvPr>
        </p:nvSpPr>
        <p:spPr>
          <a:solidFill>
            <a:schemeClr val="accent1">
              <a:lumMod val="60000"/>
              <a:lumOff val="40000"/>
            </a:schemeClr>
          </a:solidFill>
        </p:spPr>
        <p:txBody>
          <a:bodyPr/>
          <a:lstStyle/>
          <a:p>
            <a:r>
              <a:rPr lang="en-US" sz="6000" dirty="0">
                <a:solidFill>
                  <a:schemeClr val="bg1"/>
                </a:solidFill>
              </a:rPr>
              <a:t>Thank You!</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D55623DA-6A94-A2C3-31F2-9619AD569AB0}"/>
              </a:ext>
            </a:extLst>
          </p:cNvPr>
          <p:cNvSpPr>
            <a:spLocks noGrp="1"/>
          </p:cNvSpPr>
          <p:nvPr>
            <p:ph type="subTitle" idx="1"/>
          </p:nvPr>
        </p:nvSpPr>
        <p:spPr>
          <a:solidFill>
            <a:schemeClr val="bg1"/>
          </a:solidFill>
        </p:spPr>
        <p:txBody>
          <a:bodyPr>
            <a:normAutofit/>
          </a:bodyPr>
          <a:lstStyle/>
          <a:p>
            <a:r>
              <a:rPr lang="en-US" sz="2800" dirty="0">
                <a:solidFill>
                  <a:schemeClr val="accent2"/>
                </a:solidFill>
              </a:rPr>
              <a:t>Looking forward to your thoughts and questions</a:t>
            </a:r>
            <a:r>
              <a:rPr lang="en-US" sz="2800" dirty="0">
                <a:solidFill>
                  <a:schemeClr val="bg1"/>
                </a:solidFill>
              </a:rPr>
              <a:t>!</a:t>
            </a:r>
          </a:p>
        </p:txBody>
      </p:sp>
    </p:spTree>
    <p:extLst>
      <p:ext uri="{BB962C8B-B14F-4D97-AF65-F5344CB8AC3E}">
        <p14:creationId xmlns:p14="http://schemas.microsoft.com/office/powerpoint/2010/main" val="135319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6D44-B5D4-9ACF-A050-AF8861D3D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012782-6F94-F7A8-07DF-DD343B35BC75}"/>
              </a:ext>
            </a:extLst>
          </p:cNvPr>
          <p:cNvSpPr>
            <a:spLocks noGrp="1"/>
          </p:cNvSpPr>
          <p:nvPr>
            <p:ph type="title"/>
          </p:nvPr>
        </p:nvSpPr>
        <p:spPr/>
        <p:txBody>
          <a:bodyPr>
            <a:normAutofit/>
          </a:bodyPr>
          <a:lstStyle/>
          <a:p>
            <a:r>
              <a:rPr lang="en-US" sz="3600" b="1" dirty="0"/>
              <a:t>Simulation</a:t>
            </a:r>
            <a:br>
              <a:rPr lang="en-US" sz="3600" dirty="0"/>
            </a:br>
            <a:r>
              <a:rPr lang="en-US" sz="3600" dirty="0">
                <a:solidFill>
                  <a:schemeClr val="accent2"/>
                </a:solidFill>
              </a:rPr>
              <a:t>Key Learnings from Log File:</a:t>
            </a:r>
          </a:p>
        </p:txBody>
      </p:sp>
      <p:sp>
        <p:nvSpPr>
          <p:cNvPr id="3" name="Content Placeholder 2">
            <a:extLst>
              <a:ext uri="{FF2B5EF4-FFF2-40B4-BE49-F238E27FC236}">
                <a16:creationId xmlns:a16="http://schemas.microsoft.com/office/drawing/2014/main" id="{ACB00308-AA3D-8804-E8BC-634F6384F6EF}"/>
              </a:ext>
            </a:extLst>
          </p:cNvPr>
          <p:cNvSpPr>
            <a:spLocks noGrp="1"/>
          </p:cNvSpPr>
          <p:nvPr>
            <p:ph idx="1"/>
          </p:nvPr>
        </p:nvSpPr>
        <p:spPr/>
        <p:txBody>
          <a:bodyPr>
            <a:normAutofit/>
          </a:bodyPr>
          <a:lstStyle/>
          <a:p>
            <a:r>
              <a:rPr lang="en-US" sz="1600" b="1" dirty="0">
                <a:solidFill>
                  <a:schemeClr val="accent1">
                    <a:lumMod val="60000"/>
                    <a:lumOff val="40000"/>
                  </a:schemeClr>
                </a:solidFill>
              </a:rPr>
              <a:t> Input sources</a:t>
            </a:r>
          </a:p>
          <a:p>
            <a:pPr marL="457200" lvl="1" indent="0">
              <a:buNone/>
            </a:pPr>
            <a:r>
              <a:rPr lang="en-US" sz="1600" dirty="0"/>
              <a:t>The simulation initializes using an input Excel file and onsite data sources.</a:t>
            </a:r>
          </a:p>
          <a:p>
            <a:r>
              <a:rPr lang="en-US" sz="1600" b="1" dirty="0">
                <a:solidFill>
                  <a:schemeClr val="accent1">
                    <a:lumMod val="60000"/>
                    <a:lumOff val="40000"/>
                  </a:schemeClr>
                </a:solidFill>
              </a:rPr>
              <a:t>Dynamic</a:t>
            </a:r>
            <a:r>
              <a:rPr lang="en-US" sz="1600" b="1" dirty="0"/>
              <a:t> </a:t>
            </a:r>
            <a:r>
              <a:rPr lang="en-US" sz="1600" b="1" dirty="0">
                <a:solidFill>
                  <a:schemeClr val="accent1">
                    <a:lumMod val="60000"/>
                    <a:lumOff val="40000"/>
                  </a:schemeClr>
                </a:solidFill>
              </a:rPr>
              <a:t>updates</a:t>
            </a:r>
          </a:p>
          <a:p>
            <a:pPr marL="457200" lvl="1" indent="0">
              <a:buNone/>
            </a:pPr>
            <a:r>
              <a:rPr lang="en-US" sz="1600" dirty="0"/>
              <a:t>Executed jobs information are reported to reflect the latest conditions.</a:t>
            </a:r>
          </a:p>
          <a:p>
            <a:r>
              <a:rPr lang="en-US" sz="1600" b="1" dirty="0">
                <a:solidFill>
                  <a:schemeClr val="accent1">
                    <a:lumMod val="60000"/>
                    <a:lumOff val="40000"/>
                  </a:schemeClr>
                </a:solidFill>
              </a:rPr>
              <a:t>Triggering a new run</a:t>
            </a:r>
          </a:p>
          <a:p>
            <a:pPr marL="457200" lvl="1" indent="0">
              <a:buNone/>
            </a:pPr>
            <a:r>
              <a:rPr lang="en-US" sz="1600" dirty="0"/>
              <a:t>The location's current status and the number of order elements are updated in DEBUG lines to prompt a rescheduled plan.</a:t>
            </a:r>
          </a:p>
          <a:p>
            <a:r>
              <a:rPr lang="en-US" sz="1600" b="1" dirty="0">
                <a:solidFill>
                  <a:schemeClr val="accent1">
                    <a:lumMod val="60000"/>
                    <a:lumOff val="40000"/>
                  </a:schemeClr>
                </a:solidFill>
              </a:rPr>
              <a:t>Order assignment</a:t>
            </a:r>
          </a:p>
          <a:p>
            <a:pPr marL="457200" lvl="1" indent="0">
              <a:buNone/>
            </a:pPr>
            <a:r>
              <a:rPr lang="en-US" sz="1600" dirty="0"/>
              <a:t>Each Order ID is assigned to at most one vehicle plan per run to ensure efficient scheduling.</a:t>
            </a:r>
          </a:p>
          <a:p>
            <a:r>
              <a:rPr lang="en-US" sz="1600" b="1" dirty="0">
                <a:solidFill>
                  <a:schemeClr val="accent1">
                    <a:lumMod val="60000"/>
                    <a:lumOff val="40000"/>
                  </a:schemeClr>
                </a:solidFill>
              </a:rPr>
              <a:t>Job scheduling</a:t>
            </a:r>
          </a:p>
          <a:p>
            <a:pPr marL="457200" lvl="1" indent="0">
              <a:buNone/>
            </a:pPr>
            <a:r>
              <a:rPr lang="en-US" sz="1600" dirty="0"/>
              <a:t>The simulation plans the next 3–4 jobs per run, not further.</a:t>
            </a:r>
          </a:p>
        </p:txBody>
      </p:sp>
    </p:spTree>
    <p:extLst>
      <p:ext uri="{BB962C8B-B14F-4D97-AF65-F5344CB8AC3E}">
        <p14:creationId xmlns:p14="http://schemas.microsoft.com/office/powerpoint/2010/main" val="275130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9F5BB-0CD5-716D-0CA0-F1ACC86EF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32A20-F29D-B4DD-AB53-260D012EE3B9}"/>
              </a:ext>
            </a:extLst>
          </p:cNvPr>
          <p:cNvSpPr>
            <a:spLocks noGrp="1"/>
          </p:cNvSpPr>
          <p:nvPr>
            <p:ph type="title"/>
          </p:nvPr>
        </p:nvSpPr>
        <p:spPr/>
        <p:txBody>
          <a:bodyPr>
            <a:normAutofit/>
          </a:bodyPr>
          <a:lstStyle/>
          <a:p>
            <a:r>
              <a:rPr lang="en-US" sz="3600" b="1" dirty="0"/>
              <a:t>Simulation</a:t>
            </a:r>
            <a:br>
              <a:rPr lang="en-US" sz="3600" dirty="0"/>
            </a:br>
            <a:r>
              <a:rPr lang="en-US" sz="3600" dirty="0">
                <a:solidFill>
                  <a:schemeClr val="accent2"/>
                </a:solidFill>
              </a:rPr>
              <a:t>Example: Schedule of One SC</a:t>
            </a:r>
          </a:p>
        </p:txBody>
      </p:sp>
      <p:pic>
        <p:nvPicPr>
          <p:cNvPr id="11" name="Picture 10">
            <a:extLst>
              <a:ext uri="{FF2B5EF4-FFF2-40B4-BE49-F238E27FC236}">
                <a16:creationId xmlns:a16="http://schemas.microsoft.com/office/drawing/2014/main" id="{3F0286F6-F35F-6C23-636B-CED9755744D0}"/>
              </a:ext>
            </a:extLst>
          </p:cNvPr>
          <p:cNvPicPr>
            <a:picLocks noChangeAspect="1"/>
          </p:cNvPicPr>
          <p:nvPr/>
        </p:nvPicPr>
        <p:blipFill>
          <a:blip r:embed="rId2"/>
          <a:stretch>
            <a:fillRect/>
          </a:stretch>
        </p:blipFill>
        <p:spPr>
          <a:xfrm>
            <a:off x="6559344" y="1475796"/>
            <a:ext cx="3202859" cy="2562287"/>
          </a:xfrm>
          <a:prstGeom prst="rect">
            <a:avLst/>
          </a:prstGeom>
        </p:spPr>
      </p:pic>
      <p:sp>
        <p:nvSpPr>
          <p:cNvPr id="12" name="Rectangle 11">
            <a:extLst>
              <a:ext uri="{FF2B5EF4-FFF2-40B4-BE49-F238E27FC236}">
                <a16:creationId xmlns:a16="http://schemas.microsoft.com/office/drawing/2014/main" id="{14E1932D-0D79-1CBF-F4CE-AA94899A71C8}"/>
              </a:ext>
            </a:extLst>
          </p:cNvPr>
          <p:cNvSpPr/>
          <p:nvPr/>
        </p:nvSpPr>
        <p:spPr>
          <a:xfrm>
            <a:off x="6606475" y="3689680"/>
            <a:ext cx="2643217" cy="25685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484739-F594-70FC-1111-D112163EBFAF}"/>
              </a:ext>
            </a:extLst>
          </p:cNvPr>
          <p:cNvSpPr/>
          <p:nvPr/>
        </p:nvSpPr>
        <p:spPr>
          <a:xfrm>
            <a:off x="6590067" y="2499533"/>
            <a:ext cx="2662085" cy="24231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37AEF58-9142-A305-9A69-4A0044661DD0}"/>
              </a:ext>
            </a:extLst>
          </p:cNvPr>
          <p:cNvSpPr/>
          <p:nvPr/>
        </p:nvSpPr>
        <p:spPr>
          <a:xfrm>
            <a:off x="6590067" y="3096585"/>
            <a:ext cx="3016047" cy="24231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747A8292-D112-786D-77A2-460B474E4E95}"/>
              </a:ext>
            </a:extLst>
          </p:cNvPr>
          <p:cNvSpPr txBox="1"/>
          <p:nvPr/>
        </p:nvSpPr>
        <p:spPr>
          <a:xfrm>
            <a:off x="10224934" y="2756939"/>
            <a:ext cx="142629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Destination: WS003.01</a:t>
            </a:r>
          </a:p>
        </p:txBody>
      </p:sp>
      <p:sp>
        <p:nvSpPr>
          <p:cNvPr id="16" name="Rectangle 15">
            <a:extLst>
              <a:ext uri="{FF2B5EF4-FFF2-40B4-BE49-F238E27FC236}">
                <a16:creationId xmlns:a16="http://schemas.microsoft.com/office/drawing/2014/main" id="{FADD6027-3CAB-2B64-334F-62F38E84C2E8}"/>
              </a:ext>
            </a:extLst>
          </p:cNvPr>
          <p:cNvSpPr/>
          <p:nvPr/>
        </p:nvSpPr>
        <p:spPr>
          <a:xfrm>
            <a:off x="8412725" y="1458789"/>
            <a:ext cx="1026242" cy="24231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947110B5-4E0C-A51A-C94C-696C665466FE}"/>
              </a:ext>
            </a:extLst>
          </p:cNvPr>
          <p:cNvCxnSpPr>
            <a:cxnSpLocks/>
          </p:cNvCxnSpPr>
          <p:nvPr/>
        </p:nvCxnSpPr>
        <p:spPr>
          <a:xfrm>
            <a:off x="9271818" y="2646417"/>
            <a:ext cx="894737" cy="160252"/>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E7C4CEA-D59D-61CD-3CD5-F13DCF16C804}"/>
              </a:ext>
            </a:extLst>
          </p:cNvPr>
          <p:cNvCxnSpPr>
            <a:cxnSpLocks/>
          </p:cNvCxnSpPr>
          <p:nvPr/>
        </p:nvCxnSpPr>
        <p:spPr>
          <a:xfrm flipV="1">
            <a:off x="9615949" y="2941606"/>
            <a:ext cx="530940" cy="243858"/>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3C40001-DA71-8104-7D0F-1D1785229BA3}"/>
              </a:ext>
            </a:extLst>
          </p:cNvPr>
          <p:cNvCxnSpPr>
            <a:cxnSpLocks/>
          </p:cNvCxnSpPr>
          <p:nvPr/>
        </p:nvCxnSpPr>
        <p:spPr>
          <a:xfrm flipV="1">
            <a:off x="9249692" y="3063535"/>
            <a:ext cx="897197" cy="754574"/>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B315850D-22CE-6E84-CA84-83FB9C9F802B}"/>
              </a:ext>
            </a:extLst>
          </p:cNvPr>
          <p:cNvPicPr>
            <a:picLocks noChangeAspect="1"/>
          </p:cNvPicPr>
          <p:nvPr/>
        </p:nvPicPr>
        <p:blipFill>
          <a:blip r:embed="rId3"/>
          <a:stretch>
            <a:fillRect/>
          </a:stretch>
        </p:blipFill>
        <p:spPr>
          <a:xfrm>
            <a:off x="339213" y="4267385"/>
            <a:ext cx="11513574" cy="2225490"/>
          </a:xfrm>
          <a:prstGeom prst="rect">
            <a:avLst/>
          </a:prstGeom>
        </p:spPr>
      </p:pic>
      <p:sp>
        <p:nvSpPr>
          <p:cNvPr id="29" name="Rectangle 28">
            <a:extLst>
              <a:ext uri="{FF2B5EF4-FFF2-40B4-BE49-F238E27FC236}">
                <a16:creationId xmlns:a16="http://schemas.microsoft.com/office/drawing/2014/main" id="{75FBEE98-4C0C-0EB9-B61E-EE31780DA47B}"/>
              </a:ext>
            </a:extLst>
          </p:cNvPr>
          <p:cNvSpPr/>
          <p:nvPr/>
        </p:nvSpPr>
        <p:spPr>
          <a:xfrm>
            <a:off x="1374054" y="4223425"/>
            <a:ext cx="2175389" cy="22726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39779DE-2694-84E5-8EB8-6DB4317F57F0}"/>
              </a:ext>
            </a:extLst>
          </p:cNvPr>
          <p:cNvSpPr/>
          <p:nvPr/>
        </p:nvSpPr>
        <p:spPr>
          <a:xfrm>
            <a:off x="1351929" y="4766734"/>
            <a:ext cx="2197514" cy="37579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CB58292-B4B1-CDA8-8F42-AE1C37DD2AE8}"/>
              </a:ext>
            </a:extLst>
          </p:cNvPr>
          <p:cNvSpPr/>
          <p:nvPr/>
        </p:nvSpPr>
        <p:spPr>
          <a:xfrm>
            <a:off x="6833419" y="5021368"/>
            <a:ext cx="1484671" cy="29402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23CE9C5-1DA5-90EF-0929-70CB30E14623}"/>
              </a:ext>
            </a:extLst>
          </p:cNvPr>
          <p:cNvSpPr/>
          <p:nvPr/>
        </p:nvSpPr>
        <p:spPr>
          <a:xfrm>
            <a:off x="6833419" y="6167957"/>
            <a:ext cx="1484671" cy="29402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4" name="Content Placeholder 2">
            <a:extLst>
              <a:ext uri="{FF2B5EF4-FFF2-40B4-BE49-F238E27FC236}">
                <a16:creationId xmlns:a16="http://schemas.microsoft.com/office/drawing/2014/main" id="{69FAF9E2-873E-73DA-2D71-C3D9EB632171}"/>
              </a:ext>
            </a:extLst>
          </p:cNvPr>
          <p:cNvSpPr>
            <a:spLocks noGrp="1"/>
          </p:cNvSpPr>
          <p:nvPr>
            <p:ph idx="1"/>
          </p:nvPr>
        </p:nvSpPr>
        <p:spPr>
          <a:xfrm>
            <a:off x="838200" y="1825625"/>
            <a:ext cx="10515600" cy="4351338"/>
          </a:xfrm>
        </p:spPr>
        <p:txBody>
          <a:bodyPr/>
          <a:lstStyle/>
          <a:p>
            <a:pPr marL="0" indent="0">
              <a:buNone/>
            </a:pPr>
            <a:r>
              <a:rPr lang="en-US" sz="1600" b="1" dirty="0">
                <a:solidFill>
                  <a:schemeClr val="accent1">
                    <a:lumMod val="60000"/>
                    <a:lumOff val="40000"/>
                  </a:schemeClr>
                </a:solidFill>
              </a:rPr>
              <a:t>SC001, 3rd schedule:</a:t>
            </a:r>
          </a:p>
          <a:p>
            <a:pPr marL="342900" indent="-342900">
              <a:buFont typeface="+mj-lt"/>
              <a:buAutoNum type="arabicPeriod"/>
            </a:pPr>
            <a:r>
              <a:rPr lang="en-US" sz="1600" dirty="0"/>
              <a:t>TO_CO_53 QC006</a:t>
            </a:r>
          </a:p>
          <a:p>
            <a:pPr marL="342900" indent="-342900">
              <a:buFont typeface="+mj-lt"/>
              <a:buAutoNum type="arabicPeriod"/>
            </a:pPr>
            <a:r>
              <a:rPr lang="en-US" sz="1600" dirty="0"/>
              <a:t>TO_CO_33 RAIL</a:t>
            </a:r>
          </a:p>
          <a:p>
            <a:pPr marL="342900" indent="-342900">
              <a:buFont typeface="+mj-lt"/>
              <a:buAutoNum type="arabicPeriod"/>
            </a:pPr>
            <a:r>
              <a:rPr lang="en-US" sz="1600" dirty="0"/>
              <a:t>TO_CO_51 QC005</a:t>
            </a:r>
          </a:p>
          <a:p>
            <a:endParaRPr lang="en-US" dirty="0"/>
          </a:p>
        </p:txBody>
      </p:sp>
    </p:spTree>
    <p:extLst>
      <p:ext uri="{BB962C8B-B14F-4D97-AF65-F5344CB8AC3E}">
        <p14:creationId xmlns:p14="http://schemas.microsoft.com/office/powerpoint/2010/main" val="215213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F7843-60D2-1813-3238-7A041A77C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DE19C-0A85-944D-847B-AE8504E3C04C}"/>
              </a:ext>
            </a:extLst>
          </p:cNvPr>
          <p:cNvSpPr>
            <a:spLocks noGrp="1"/>
          </p:cNvSpPr>
          <p:nvPr>
            <p:ph type="title"/>
          </p:nvPr>
        </p:nvSpPr>
        <p:spPr/>
        <p:txBody>
          <a:bodyPr>
            <a:normAutofit/>
          </a:bodyPr>
          <a:lstStyle/>
          <a:p>
            <a:r>
              <a:rPr lang="en-US" sz="3600" b="1" dirty="0"/>
              <a:t>Simulation</a:t>
            </a:r>
            <a:br>
              <a:rPr lang="en-US" sz="3600" dirty="0"/>
            </a:br>
            <a:r>
              <a:rPr lang="en-US" sz="3600" dirty="0">
                <a:solidFill>
                  <a:schemeClr val="accent2"/>
                </a:solidFill>
              </a:rPr>
              <a:t>How the Optimizer Works:</a:t>
            </a:r>
          </a:p>
        </p:txBody>
      </p:sp>
      <p:sp>
        <p:nvSpPr>
          <p:cNvPr id="3" name="Content Placeholder 2">
            <a:extLst>
              <a:ext uri="{FF2B5EF4-FFF2-40B4-BE49-F238E27FC236}">
                <a16:creationId xmlns:a16="http://schemas.microsoft.com/office/drawing/2014/main" id="{18531BDB-27BA-74C6-E87B-867C31852656}"/>
              </a:ext>
            </a:extLst>
          </p:cNvPr>
          <p:cNvSpPr>
            <a:spLocks noGrp="1"/>
          </p:cNvSpPr>
          <p:nvPr>
            <p:ph idx="1"/>
          </p:nvPr>
        </p:nvSpPr>
        <p:spPr/>
        <p:txBody>
          <a:bodyPr>
            <a:normAutofit/>
          </a:bodyPr>
          <a:lstStyle/>
          <a:p>
            <a:pPr>
              <a:buClr>
                <a:schemeClr val="accent1">
                  <a:lumMod val="60000"/>
                  <a:lumOff val="40000"/>
                </a:schemeClr>
              </a:buClr>
              <a:buFont typeface="Arial" panose="020B0604020202020204" pitchFamily="34" charset="0"/>
              <a:buChar char="•"/>
            </a:pPr>
            <a:r>
              <a:rPr lang="en-US" sz="1600" dirty="0"/>
              <a:t>The optimizer focuses on individual schedules rather than considering the waiting lists of other SCs. It ensures that similar orders are not placed consecutively or in parallel but does not account for the relations of SC plans.</a:t>
            </a:r>
          </a:p>
          <a:p>
            <a:pPr>
              <a:buClr>
                <a:schemeClr val="accent1">
                  <a:lumMod val="60000"/>
                  <a:lumOff val="40000"/>
                </a:schemeClr>
              </a:buClr>
              <a:buFont typeface="Arial" panose="020B0604020202020204" pitchFamily="34" charset="0"/>
              <a:buChar char="•"/>
            </a:pPr>
            <a:endParaRPr lang="en-US" sz="1600" dirty="0"/>
          </a:p>
          <a:p>
            <a:pPr>
              <a:buClr>
                <a:schemeClr val="accent1">
                  <a:lumMod val="60000"/>
                  <a:lumOff val="40000"/>
                </a:schemeClr>
              </a:buClr>
              <a:buFont typeface="Arial" panose="020B0604020202020204" pitchFamily="34" charset="0"/>
              <a:buChar char="•"/>
            </a:pPr>
            <a:r>
              <a:rPr lang="en-US" sz="1600" dirty="0"/>
              <a:t>It does not analyze historical timeframes related to waiting and operational periods at locations, which could significantly impact future scheduling decisions.</a:t>
            </a:r>
          </a:p>
          <a:p>
            <a:pPr>
              <a:buClr>
                <a:schemeClr val="accent1">
                  <a:lumMod val="60000"/>
                  <a:lumOff val="40000"/>
                </a:schemeClr>
              </a:buClr>
              <a:buFont typeface="Arial" panose="020B0604020202020204" pitchFamily="34" charset="0"/>
              <a:buChar char="•"/>
            </a:pPr>
            <a:endParaRPr lang="en-US" sz="1600" dirty="0"/>
          </a:p>
          <a:p>
            <a:pPr>
              <a:buClr>
                <a:schemeClr val="accent1">
                  <a:lumMod val="60000"/>
                  <a:lumOff val="40000"/>
                </a:schemeClr>
              </a:buClr>
              <a:buFont typeface="Arial" panose="020B0604020202020204" pitchFamily="34" charset="0"/>
              <a:buChar char="•"/>
            </a:pPr>
            <a:r>
              <a:rPr lang="en-US" sz="1600" dirty="0"/>
              <a:t>The optimizer struggles with long-term sequencing and cannot anticipate which jobs should follow after 3–4 tasks. As a result, it lacks a holistic view of job sequences across all vehicles, preventing the achievement of globally optimized execution times.</a:t>
            </a:r>
          </a:p>
        </p:txBody>
      </p:sp>
    </p:spTree>
    <p:extLst>
      <p:ext uri="{BB962C8B-B14F-4D97-AF65-F5344CB8AC3E}">
        <p14:creationId xmlns:p14="http://schemas.microsoft.com/office/powerpoint/2010/main" val="687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4EC49-F366-6452-AE36-7C8984589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5A8F94-92F0-7053-5B52-96F77A50BCAC}"/>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5E276896-23D7-08FC-7986-429DF3079FF0}"/>
              </a:ext>
            </a:extLst>
          </p:cNvPr>
          <p:cNvSpPr>
            <a:spLocks noGrp="1"/>
          </p:cNvSpPr>
          <p:nvPr>
            <p:ph idx="1"/>
          </p:nvPr>
        </p:nvSpPr>
        <p:spPr/>
        <p:txBody>
          <a:bodyPr>
            <a:noAutofit/>
          </a:bodyPr>
          <a:lstStyle/>
          <a:p>
            <a:pPr marL="342900" indent="-342900">
              <a:buClr>
                <a:schemeClr val="accent1">
                  <a:lumMod val="60000"/>
                  <a:lumOff val="40000"/>
                </a:schemeClr>
              </a:buClr>
              <a:buFont typeface="+mj-lt"/>
              <a:buAutoNum type="arabicPeriod"/>
            </a:pPr>
            <a:r>
              <a:rPr lang="en-US" sz="1600" dirty="0"/>
              <a:t>Simulation</a:t>
            </a:r>
          </a:p>
          <a:p>
            <a:pPr lvl="1">
              <a:buClr>
                <a:schemeClr val="accent1">
                  <a:lumMod val="60000"/>
                  <a:lumOff val="40000"/>
                </a:schemeClr>
              </a:buClr>
            </a:pPr>
            <a:r>
              <a:rPr lang="en-US" sz="1600" dirty="0"/>
              <a:t>Key Learnings from Log File</a:t>
            </a:r>
          </a:p>
          <a:p>
            <a:pPr lvl="1">
              <a:buClr>
                <a:schemeClr val="accent1">
                  <a:lumMod val="60000"/>
                  <a:lumOff val="40000"/>
                </a:schemeClr>
              </a:buClr>
            </a:pPr>
            <a:r>
              <a:rPr lang="en-US" sz="1600" dirty="0"/>
              <a:t>How the Optimizer Works</a:t>
            </a:r>
          </a:p>
          <a:p>
            <a:pPr marL="342900" indent="-342900">
              <a:buClr>
                <a:schemeClr val="accent1">
                  <a:lumMod val="60000"/>
                  <a:lumOff val="40000"/>
                </a:schemeClr>
              </a:buClr>
              <a:buFont typeface="+mj-lt"/>
              <a:buAutoNum type="arabicPeriod"/>
            </a:pPr>
            <a:r>
              <a:rPr lang="en-US" sz="1600" dirty="0">
                <a:solidFill>
                  <a:schemeClr val="accent1">
                    <a:lumMod val="60000"/>
                    <a:lumOff val="40000"/>
                  </a:schemeClr>
                </a:solidFill>
              </a:rPr>
              <a:t>Sequence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Application-unsupervised learning</a:t>
            </a:r>
          </a:p>
          <a:p>
            <a:pPr lvl="1">
              <a:buClr>
                <a:schemeClr val="accent1">
                  <a:lumMod val="60000"/>
                  <a:lumOff val="40000"/>
                </a:schemeClr>
              </a:buClr>
            </a:pPr>
            <a:r>
              <a:rPr lang="en-US" sz="1600" dirty="0"/>
              <a:t>AI + Optimization Approach </a:t>
            </a:r>
            <a:r>
              <a:rPr lang="en-US" sz="1600" i="0" dirty="0">
                <a:effectLst/>
              </a:rPr>
              <a:t> </a:t>
            </a:r>
            <a:endParaRPr lang="en-US" sz="1600" dirty="0"/>
          </a:p>
          <a:p>
            <a:pPr marL="342900" indent="-342900">
              <a:buClr>
                <a:schemeClr val="accent1">
                  <a:lumMod val="60000"/>
                  <a:lumOff val="40000"/>
                </a:schemeClr>
              </a:buClr>
              <a:buFont typeface="+mj-lt"/>
              <a:buAutoNum type="arabicPeriod"/>
            </a:pPr>
            <a:r>
              <a:rPr lang="en-US" sz="1600" dirty="0"/>
              <a:t>Waiting Time of Jobs</a:t>
            </a:r>
          </a:p>
          <a:p>
            <a:pPr lvl="1">
              <a:buClr>
                <a:schemeClr val="accent1">
                  <a:lumMod val="60000"/>
                  <a:lumOff val="40000"/>
                </a:schemeClr>
              </a:buClr>
            </a:pPr>
            <a:r>
              <a:rPr lang="en-US" sz="1600" dirty="0"/>
              <a:t>Analysis of Executed Plan</a:t>
            </a:r>
          </a:p>
          <a:p>
            <a:pPr lvl="1">
              <a:buClr>
                <a:schemeClr val="accent1">
                  <a:lumMod val="60000"/>
                  <a:lumOff val="40000"/>
                </a:schemeClr>
              </a:buClr>
            </a:pPr>
            <a:r>
              <a:rPr lang="en-US" sz="1600" dirty="0"/>
              <a:t>AI + Optimization Approach</a:t>
            </a:r>
          </a:p>
          <a:p>
            <a:pPr marL="342900" indent="-342900">
              <a:buClr>
                <a:schemeClr val="accent1">
                  <a:lumMod val="60000"/>
                  <a:lumOff val="40000"/>
                </a:schemeClr>
              </a:buClr>
              <a:buFont typeface="+mj-lt"/>
              <a:buAutoNum type="arabicPeriod"/>
            </a:pPr>
            <a:r>
              <a:rPr lang="en-US" sz="1600" dirty="0"/>
              <a:t>AI Approach</a:t>
            </a:r>
          </a:p>
          <a:p>
            <a:pPr lvl="1">
              <a:buClr>
                <a:schemeClr val="accent1">
                  <a:lumMod val="60000"/>
                  <a:lumOff val="40000"/>
                </a:schemeClr>
              </a:buClr>
            </a:pPr>
            <a:r>
              <a:rPr lang="en-US" sz="1600" dirty="0"/>
              <a:t>One-to-Many RNN Model</a:t>
            </a:r>
          </a:p>
          <a:p>
            <a:pPr lvl="1">
              <a:buClr>
                <a:schemeClr val="accent1">
                  <a:lumMod val="60000"/>
                  <a:lumOff val="40000"/>
                </a:schemeClr>
              </a:buClr>
            </a:pPr>
            <a:r>
              <a:rPr lang="en-US" sz="1600" dirty="0"/>
              <a:t>Encoder-Decoder Model</a:t>
            </a:r>
          </a:p>
          <a:p>
            <a:pPr lvl="1">
              <a:buClr>
                <a:schemeClr val="accent1">
                  <a:lumMod val="60000"/>
                  <a:lumOff val="40000"/>
                </a:schemeClr>
              </a:buClr>
            </a:pPr>
            <a:r>
              <a:rPr lang="en-US" sz="1600" dirty="0"/>
              <a:t>Training of Models</a:t>
            </a:r>
          </a:p>
        </p:txBody>
      </p:sp>
    </p:spTree>
    <p:extLst>
      <p:ext uri="{BB962C8B-B14F-4D97-AF65-F5344CB8AC3E}">
        <p14:creationId xmlns:p14="http://schemas.microsoft.com/office/powerpoint/2010/main" val="314679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0ADE-101C-E8E3-879F-4BC74CBACA0B}"/>
              </a:ext>
            </a:extLst>
          </p:cNvPr>
          <p:cNvSpPr>
            <a:spLocks noGrp="1"/>
          </p:cNvSpPr>
          <p:nvPr>
            <p:ph type="title"/>
          </p:nvPr>
        </p:nvSpPr>
        <p:spPr>
          <a:xfrm>
            <a:off x="1097280" y="286604"/>
            <a:ext cx="10058400" cy="1030920"/>
          </a:xfrm>
        </p:spPr>
        <p:txBody>
          <a:bodyPr>
            <a:normAutofit fontScale="90000"/>
          </a:bodyPr>
          <a:lstStyle/>
          <a:p>
            <a:r>
              <a:rPr lang="en-US" sz="3600" dirty="0">
                <a:solidFill>
                  <a:schemeClr val="tx1"/>
                </a:solidFill>
              </a:rPr>
              <a:t>Analysis of Executed Plan</a:t>
            </a:r>
            <a:br>
              <a:rPr lang="en-US" sz="3600" dirty="0"/>
            </a:br>
            <a:r>
              <a:rPr lang="en-US" sz="3600" b="1" dirty="0"/>
              <a:t>sequence of Orders:</a:t>
            </a:r>
          </a:p>
        </p:txBody>
      </p:sp>
      <p:pic>
        <p:nvPicPr>
          <p:cNvPr id="4" name="Picture 3">
            <a:extLst>
              <a:ext uri="{FF2B5EF4-FFF2-40B4-BE49-F238E27FC236}">
                <a16:creationId xmlns:a16="http://schemas.microsoft.com/office/drawing/2014/main" id="{FE82BBFC-96CE-3689-1F46-223C25D6AA8A}"/>
              </a:ext>
            </a:extLst>
          </p:cNvPr>
          <p:cNvPicPr>
            <a:picLocks noChangeAspect="1"/>
          </p:cNvPicPr>
          <p:nvPr/>
        </p:nvPicPr>
        <p:blipFill>
          <a:blip r:embed="rId2"/>
          <a:stretch>
            <a:fillRect/>
          </a:stretch>
        </p:blipFill>
        <p:spPr>
          <a:xfrm>
            <a:off x="2048001" y="1396181"/>
            <a:ext cx="8156957" cy="5058697"/>
          </a:xfrm>
          <a:prstGeom prst="rect">
            <a:avLst/>
          </a:prstGeom>
        </p:spPr>
      </p:pic>
    </p:spTree>
    <p:extLst>
      <p:ext uri="{BB962C8B-B14F-4D97-AF65-F5344CB8AC3E}">
        <p14:creationId xmlns:p14="http://schemas.microsoft.com/office/powerpoint/2010/main" val="34592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63026D0-3B8C-2402-2E7C-8412B191B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F2AF7-A700-114B-1539-4129E9CC8423}"/>
              </a:ext>
            </a:extLst>
          </p:cNvPr>
          <p:cNvSpPr>
            <a:spLocks noGrp="1"/>
          </p:cNvSpPr>
          <p:nvPr>
            <p:ph type="title"/>
          </p:nvPr>
        </p:nvSpPr>
        <p:spPr>
          <a:xfrm>
            <a:off x="1097280" y="286604"/>
            <a:ext cx="10058400" cy="1030920"/>
          </a:xfrm>
        </p:spPr>
        <p:txBody>
          <a:bodyPr>
            <a:normAutofit fontScale="90000"/>
          </a:bodyPr>
          <a:lstStyle/>
          <a:p>
            <a:r>
              <a:rPr lang="en-US" sz="3600" dirty="0">
                <a:solidFill>
                  <a:schemeClr val="tx1"/>
                </a:solidFill>
              </a:rPr>
              <a:t>Analysis of Executed Plan</a:t>
            </a:r>
            <a:br>
              <a:rPr lang="en-US" sz="3600" dirty="0"/>
            </a:br>
            <a:r>
              <a:rPr lang="en-US" sz="3600" b="1" dirty="0"/>
              <a:t>sequence of Orders:16</a:t>
            </a:r>
          </a:p>
        </p:txBody>
      </p:sp>
      <p:sp>
        <p:nvSpPr>
          <p:cNvPr id="6" name="Flowchart: Connector 5">
            <a:extLst>
              <a:ext uri="{FF2B5EF4-FFF2-40B4-BE49-F238E27FC236}">
                <a16:creationId xmlns:a16="http://schemas.microsoft.com/office/drawing/2014/main" id="{21A8CD8B-CACF-EF90-0D6E-F91E96DCE629}"/>
              </a:ext>
            </a:extLst>
          </p:cNvPr>
          <p:cNvSpPr/>
          <p:nvPr/>
        </p:nvSpPr>
        <p:spPr>
          <a:xfrm>
            <a:off x="4213072" y="5869822"/>
            <a:ext cx="1120877" cy="609600"/>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WS15</a:t>
            </a:r>
          </a:p>
        </p:txBody>
      </p:sp>
      <p:sp>
        <p:nvSpPr>
          <p:cNvPr id="7" name="Flowchart: Connector 6">
            <a:extLst>
              <a:ext uri="{FF2B5EF4-FFF2-40B4-BE49-F238E27FC236}">
                <a16:creationId xmlns:a16="http://schemas.microsoft.com/office/drawing/2014/main" id="{697429CB-9DA2-FA4F-A603-5BDE90F283CD}"/>
              </a:ext>
            </a:extLst>
          </p:cNvPr>
          <p:cNvSpPr/>
          <p:nvPr/>
        </p:nvSpPr>
        <p:spPr>
          <a:xfrm>
            <a:off x="7562969" y="1468059"/>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QC6</a:t>
            </a:r>
          </a:p>
        </p:txBody>
      </p:sp>
      <p:cxnSp>
        <p:nvCxnSpPr>
          <p:cNvPr id="12" name="Straight Arrow Connector 11">
            <a:extLst>
              <a:ext uri="{FF2B5EF4-FFF2-40B4-BE49-F238E27FC236}">
                <a16:creationId xmlns:a16="http://schemas.microsoft.com/office/drawing/2014/main" id="{0EE813A9-E517-991B-F423-1CE2D49EB055}"/>
              </a:ext>
            </a:extLst>
          </p:cNvPr>
          <p:cNvCxnSpPr>
            <a:cxnSpLocks/>
          </p:cNvCxnSpPr>
          <p:nvPr/>
        </p:nvCxnSpPr>
        <p:spPr>
          <a:xfrm flipH="1">
            <a:off x="5149597" y="1887123"/>
            <a:ext cx="3041965" cy="4170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Flowchart: Connector 16">
            <a:extLst>
              <a:ext uri="{FF2B5EF4-FFF2-40B4-BE49-F238E27FC236}">
                <a16:creationId xmlns:a16="http://schemas.microsoft.com/office/drawing/2014/main" id="{29807E11-FE41-CF70-9B0C-3C239822FD2F}"/>
              </a:ext>
            </a:extLst>
          </p:cNvPr>
          <p:cNvSpPr/>
          <p:nvPr/>
        </p:nvSpPr>
        <p:spPr>
          <a:xfrm>
            <a:off x="5776510" y="1466708"/>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QC5</a:t>
            </a:r>
          </a:p>
        </p:txBody>
      </p:sp>
      <p:sp>
        <p:nvSpPr>
          <p:cNvPr id="22" name="Flowchart: Connector 21">
            <a:extLst>
              <a:ext uri="{FF2B5EF4-FFF2-40B4-BE49-F238E27FC236}">
                <a16:creationId xmlns:a16="http://schemas.microsoft.com/office/drawing/2014/main" id="{BCB360B7-1B42-B1A7-F0DD-3372C6384759}"/>
              </a:ext>
            </a:extLst>
          </p:cNvPr>
          <p:cNvSpPr/>
          <p:nvPr/>
        </p:nvSpPr>
        <p:spPr>
          <a:xfrm>
            <a:off x="4213072" y="2895051"/>
            <a:ext cx="1120877" cy="609600"/>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WS01</a:t>
            </a:r>
          </a:p>
        </p:txBody>
      </p:sp>
      <p:cxnSp>
        <p:nvCxnSpPr>
          <p:cNvPr id="23" name="Straight Arrow Connector 22">
            <a:extLst>
              <a:ext uri="{FF2B5EF4-FFF2-40B4-BE49-F238E27FC236}">
                <a16:creationId xmlns:a16="http://schemas.microsoft.com/office/drawing/2014/main" id="{6E68A73A-4B83-8BDE-AC49-37DA911DB5DA}"/>
              </a:ext>
            </a:extLst>
          </p:cNvPr>
          <p:cNvCxnSpPr>
            <a:cxnSpLocks/>
          </p:cNvCxnSpPr>
          <p:nvPr/>
        </p:nvCxnSpPr>
        <p:spPr>
          <a:xfrm flipV="1">
            <a:off x="5070250" y="1834315"/>
            <a:ext cx="3073526" cy="4191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22E1CAC7-1442-713E-9701-AEA19D3C2012}"/>
              </a:ext>
            </a:extLst>
          </p:cNvPr>
          <p:cNvCxnSpPr>
            <a:cxnSpLocks/>
          </p:cNvCxnSpPr>
          <p:nvPr/>
        </p:nvCxnSpPr>
        <p:spPr>
          <a:xfrm flipV="1">
            <a:off x="4973543" y="1877811"/>
            <a:ext cx="1401878" cy="39920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54D2A4BE-D585-47FD-2771-8CE676972B39}"/>
              </a:ext>
            </a:extLst>
          </p:cNvPr>
          <p:cNvCxnSpPr>
            <a:cxnSpLocks/>
          </p:cNvCxnSpPr>
          <p:nvPr/>
        </p:nvCxnSpPr>
        <p:spPr>
          <a:xfrm flipH="1">
            <a:off x="4931827" y="1835856"/>
            <a:ext cx="1409547" cy="11870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Flowchart: Connector 34">
            <a:extLst>
              <a:ext uri="{FF2B5EF4-FFF2-40B4-BE49-F238E27FC236}">
                <a16:creationId xmlns:a16="http://schemas.microsoft.com/office/drawing/2014/main" id="{4A74BC4A-AFD3-31F5-8E1A-A2A5CCE2C61A}"/>
              </a:ext>
            </a:extLst>
          </p:cNvPr>
          <p:cNvSpPr/>
          <p:nvPr/>
        </p:nvSpPr>
        <p:spPr>
          <a:xfrm>
            <a:off x="2881839" y="1499960"/>
            <a:ext cx="898841" cy="457200"/>
          </a:xfrm>
          <a:prstGeom prst="flowChartConnec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QC3</a:t>
            </a:r>
          </a:p>
        </p:txBody>
      </p:sp>
      <p:cxnSp>
        <p:nvCxnSpPr>
          <p:cNvPr id="36" name="Straight Arrow Connector 35">
            <a:extLst>
              <a:ext uri="{FF2B5EF4-FFF2-40B4-BE49-F238E27FC236}">
                <a16:creationId xmlns:a16="http://schemas.microsoft.com/office/drawing/2014/main" id="{13BA2AEE-2DEF-29EB-5256-B4B430EF0B13}"/>
              </a:ext>
            </a:extLst>
          </p:cNvPr>
          <p:cNvCxnSpPr>
            <a:cxnSpLocks/>
            <a:stCxn id="22" idx="2"/>
          </p:cNvCxnSpPr>
          <p:nvPr/>
        </p:nvCxnSpPr>
        <p:spPr>
          <a:xfrm flipH="1" flipV="1">
            <a:off x="3499811" y="1866324"/>
            <a:ext cx="713261" cy="13335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Rectangle 40">
            <a:extLst>
              <a:ext uri="{FF2B5EF4-FFF2-40B4-BE49-F238E27FC236}">
                <a16:creationId xmlns:a16="http://schemas.microsoft.com/office/drawing/2014/main" id="{69DCB6D4-D01A-F1BF-7BCF-5AA7E7EDBBB2}"/>
              </a:ext>
            </a:extLst>
          </p:cNvPr>
          <p:cNvSpPr/>
          <p:nvPr/>
        </p:nvSpPr>
        <p:spPr>
          <a:xfrm>
            <a:off x="1947819" y="2444230"/>
            <a:ext cx="654623" cy="10327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163DEA7-2C99-DB89-4506-EFBF89FB70FD}"/>
              </a:ext>
            </a:extLst>
          </p:cNvPr>
          <p:cNvCxnSpPr>
            <a:cxnSpLocks/>
            <a:stCxn id="35" idx="3"/>
            <a:endCxn id="41" idx="0"/>
          </p:cNvCxnSpPr>
          <p:nvPr/>
        </p:nvCxnSpPr>
        <p:spPr>
          <a:xfrm flipH="1">
            <a:off x="2275131" y="1890205"/>
            <a:ext cx="738340" cy="5540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6CB08631-21D6-9855-9A40-A203718BED98}"/>
              </a:ext>
            </a:extLst>
          </p:cNvPr>
          <p:cNvCxnSpPr>
            <a:cxnSpLocks/>
            <a:stCxn id="41" idx="3"/>
          </p:cNvCxnSpPr>
          <p:nvPr/>
        </p:nvCxnSpPr>
        <p:spPr>
          <a:xfrm flipV="1">
            <a:off x="2602442" y="1736589"/>
            <a:ext cx="3327436" cy="7592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C3B3D75B-3DE2-F0DB-95B2-73F66FF030A9}"/>
              </a:ext>
            </a:extLst>
          </p:cNvPr>
          <p:cNvCxnSpPr>
            <a:cxnSpLocks/>
          </p:cNvCxnSpPr>
          <p:nvPr/>
        </p:nvCxnSpPr>
        <p:spPr>
          <a:xfrm flipH="1">
            <a:off x="4952802" y="1890205"/>
            <a:ext cx="1417387" cy="11831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59FB781D-08B3-CF81-2E29-C293B662052E}"/>
              </a:ext>
            </a:extLst>
          </p:cNvPr>
          <p:cNvCxnSpPr>
            <a:cxnSpLocks/>
            <a:stCxn id="22" idx="7"/>
          </p:cNvCxnSpPr>
          <p:nvPr/>
        </p:nvCxnSpPr>
        <p:spPr>
          <a:xfrm flipV="1">
            <a:off x="5169800" y="1820804"/>
            <a:ext cx="2673436" cy="1163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Flowchart: Connector 53">
            <a:extLst>
              <a:ext uri="{FF2B5EF4-FFF2-40B4-BE49-F238E27FC236}">
                <a16:creationId xmlns:a16="http://schemas.microsoft.com/office/drawing/2014/main" id="{6A6BD585-3E7C-8247-B396-5F53D6B4472F}"/>
              </a:ext>
            </a:extLst>
          </p:cNvPr>
          <p:cNvSpPr/>
          <p:nvPr/>
        </p:nvSpPr>
        <p:spPr>
          <a:xfrm>
            <a:off x="4161308" y="4354006"/>
            <a:ext cx="1120877" cy="609600"/>
          </a:xfrm>
          <a:prstGeom prst="flowChartConnector">
            <a:avLst/>
          </a:prstGeom>
          <a:solidFill>
            <a:schemeClr val="bg1">
              <a:lumMod val="8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WS08</a:t>
            </a:r>
          </a:p>
        </p:txBody>
      </p:sp>
      <p:sp>
        <p:nvSpPr>
          <p:cNvPr id="55" name="TextBox 54">
            <a:extLst>
              <a:ext uri="{FF2B5EF4-FFF2-40B4-BE49-F238E27FC236}">
                <a16:creationId xmlns:a16="http://schemas.microsoft.com/office/drawing/2014/main" id="{13E3221C-F2ED-2C35-3A12-D972ED69B70A}"/>
              </a:ext>
            </a:extLst>
          </p:cNvPr>
          <p:cNvSpPr txBox="1"/>
          <p:nvPr/>
        </p:nvSpPr>
        <p:spPr>
          <a:xfrm>
            <a:off x="1090983" y="2323823"/>
            <a:ext cx="766715" cy="369332"/>
          </a:xfrm>
          <a:prstGeom prst="rect">
            <a:avLst/>
          </a:prstGeom>
          <a:solidFill>
            <a:schemeClr val="bg2"/>
          </a:solidFill>
        </p:spPr>
        <p:txBody>
          <a:bodyPr wrap="square" rtlCol="0">
            <a:spAutoFit/>
          </a:bodyPr>
          <a:lstStyle/>
          <a:p>
            <a:pPr algn="ctr"/>
            <a:r>
              <a:rPr lang="en-US" dirty="0"/>
              <a:t>YARD</a:t>
            </a:r>
          </a:p>
        </p:txBody>
      </p:sp>
      <p:cxnSp>
        <p:nvCxnSpPr>
          <p:cNvPr id="58" name="Straight Arrow Connector 57">
            <a:extLst>
              <a:ext uri="{FF2B5EF4-FFF2-40B4-BE49-F238E27FC236}">
                <a16:creationId xmlns:a16="http://schemas.microsoft.com/office/drawing/2014/main" id="{52865E78-8B86-7FC5-26FE-F01C87801B83}"/>
              </a:ext>
            </a:extLst>
          </p:cNvPr>
          <p:cNvCxnSpPr>
            <a:cxnSpLocks/>
            <a:endCxn id="54" idx="7"/>
          </p:cNvCxnSpPr>
          <p:nvPr/>
        </p:nvCxnSpPr>
        <p:spPr>
          <a:xfrm flipH="1">
            <a:off x="5118036" y="1858304"/>
            <a:ext cx="2733251" cy="25849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4" name="Rectangle 63">
            <a:extLst>
              <a:ext uri="{FF2B5EF4-FFF2-40B4-BE49-F238E27FC236}">
                <a16:creationId xmlns:a16="http://schemas.microsoft.com/office/drawing/2014/main" id="{DAC9EA9C-7B6D-FA28-7D41-6E2A9E9BB678}"/>
              </a:ext>
            </a:extLst>
          </p:cNvPr>
          <p:cNvSpPr/>
          <p:nvPr/>
        </p:nvSpPr>
        <p:spPr>
          <a:xfrm>
            <a:off x="8736073" y="220024"/>
            <a:ext cx="1245149" cy="6237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t>WS15</a:t>
            </a:r>
          </a:p>
          <a:p>
            <a:r>
              <a:rPr lang="en-US" sz="1600" dirty="0"/>
              <a:t>          </a:t>
            </a:r>
            <a:r>
              <a:rPr lang="en-US" sz="1600" dirty="0">
                <a:solidFill>
                  <a:schemeClr val="accent2"/>
                </a:solidFill>
                <a:highlight>
                  <a:srgbClr val="FFFF00"/>
                </a:highlight>
              </a:rPr>
              <a:t>836.8</a:t>
            </a:r>
          </a:p>
          <a:p>
            <a:r>
              <a:rPr lang="en-US" sz="1600" dirty="0"/>
              <a:t>QC6</a:t>
            </a:r>
          </a:p>
          <a:p>
            <a:r>
              <a:rPr lang="en-US" sz="1600" dirty="0"/>
              <a:t>           </a:t>
            </a:r>
            <a:r>
              <a:rPr lang="en-US" sz="1600" dirty="0">
                <a:solidFill>
                  <a:schemeClr val="accent2"/>
                </a:solidFill>
                <a:highlight>
                  <a:srgbClr val="FFFF00"/>
                </a:highlight>
              </a:rPr>
              <a:t>836.8</a:t>
            </a:r>
          </a:p>
          <a:p>
            <a:r>
              <a:rPr lang="en-US" sz="1600" dirty="0"/>
              <a:t>WS15</a:t>
            </a:r>
          </a:p>
          <a:p>
            <a:r>
              <a:rPr lang="en-US" sz="1600" dirty="0"/>
              <a:t>           </a:t>
            </a:r>
            <a:r>
              <a:rPr lang="en-US" sz="1600" dirty="0">
                <a:solidFill>
                  <a:schemeClr val="accent2"/>
                </a:solidFill>
              </a:rPr>
              <a:t>736.3</a:t>
            </a:r>
          </a:p>
          <a:p>
            <a:r>
              <a:rPr lang="en-US" sz="1600" dirty="0"/>
              <a:t>QC5</a:t>
            </a:r>
          </a:p>
          <a:p>
            <a:r>
              <a:rPr lang="en-US" sz="1600" dirty="0"/>
              <a:t>           </a:t>
            </a:r>
            <a:r>
              <a:rPr lang="en-US" sz="1600" dirty="0">
                <a:solidFill>
                  <a:schemeClr val="accent2"/>
                </a:solidFill>
              </a:rPr>
              <a:t>136.3</a:t>
            </a:r>
          </a:p>
          <a:p>
            <a:r>
              <a:rPr lang="en-US" sz="1600" dirty="0"/>
              <a:t>WS01</a:t>
            </a:r>
          </a:p>
          <a:p>
            <a:r>
              <a:rPr lang="en-US" sz="1600" dirty="0"/>
              <a:t>           </a:t>
            </a:r>
            <a:r>
              <a:rPr lang="en-US" sz="1600" dirty="0">
                <a:solidFill>
                  <a:schemeClr val="accent2"/>
                </a:solidFill>
              </a:rPr>
              <a:t>210.7</a:t>
            </a:r>
          </a:p>
          <a:p>
            <a:r>
              <a:rPr lang="en-US" sz="1600" dirty="0"/>
              <a:t>QC3</a:t>
            </a:r>
          </a:p>
          <a:p>
            <a:r>
              <a:rPr lang="en-US" sz="1600" dirty="0"/>
              <a:t>           </a:t>
            </a:r>
            <a:r>
              <a:rPr lang="en-US" sz="1600" dirty="0">
                <a:solidFill>
                  <a:schemeClr val="accent2"/>
                </a:solidFill>
              </a:rPr>
              <a:t>82.7</a:t>
            </a:r>
          </a:p>
          <a:p>
            <a:r>
              <a:rPr lang="en-US" sz="1600" dirty="0"/>
              <a:t>YARD</a:t>
            </a:r>
          </a:p>
          <a:p>
            <a:r>
              <a:rPr lang="en-US" sz="1600" dirty="0"/>
              <a:t>           </a:t>
            </a:r>
            <a:r>
              <a:rPr lang="en-US" sz="1600" dirty="0">
                <a:solidFill>
                  <a:schemeClr val="accent2"/>
                </a:solidFill>
                <a:highlight>
                  <a:srgbClr val="FFFF00"/>
                </a:highlight>
              </a:rPr>
              <a:t>202.2</a:t>
            </a:r>
          </a:p>
          <a:p>
            <a:r>
              <a:rPr lang="en-US" sz="1600" dirty="0"/>
              <a:t>QC5</a:t>
            </a:r>
          </a:p>
          <a:p>
            <a:r>
              <a:rPr lang="en-US" sz="1600" dirty="0"/>
              <a:t>          </a:t>
            </a:r>
            <a:r>
              <a:rPr lang="en-US" sz="1600" dirty="0">
                <a:solidFill>
                  <a:schemeClr val="accent2"/>
                </a:solidFill>
              </a:rPr>
              <a:t>136.3</a:t>
            </a:r>
          </a:p>
          <a:p>
            <a:r>
              <a:rPr lang="en-US" sz="1600" dirty="0"/>
              <a:t>WS01</a:t>
            </a:r>
          </a:p>
          <a:p>
            <a:r>
              <a:rPr lang="en-US" sz="1600" dirty="0"/>
              <a:t>           </a:t>
            </a:r>
            <a:r>
              <a:rPr lang="en-US" sz="1600" dirty="0">
                <a:solidFill>
                  <a:schemeClr val="accent2"/>
                </a:solidFill>
                <a:highlight>
                  <a:srgbClr val="FFFF00"/>
                </a:highlight>
              </a:rPr>
              <a:t>236.8</a:t>
            </a:r>
          </a:p>
          <a:p>
            <a:r>
              <a:rPr lang="en-US" sz="1600" dirty="0"/>
              <a:t>QC6</a:t>
            </a:r>
          </a:p>
          <a:p>
            <a:r>
              <a:rPr lang="en-US" sz="1600" dirty="0"/>
              <a:t>           </a:t>
            </a:r>
            <a:r>
              <a:rPr lang="en-US" sz="1600" dirty="0">
                <a:solidFill>
                  <a:schemeClr val="accent2"/>
                </a:solidFill>
              </a:rPr>
              <a:t>486.8</a:t>
            </a:r>
          </a:p>
          <a:p>
            <a:r>
              <a:rPr lang="en-US" sz="1600" dirty="0"/>
              <a:t>WS08</a:t>
            </a:r>
          </a:p>
          <a:p>
            <a:r>
              <a:rPr lang="en-US" sz="1600" dirty="0">
                <a:solidFill>
                  <a:schemeClr val="accent2"/>
                </a:solidFill>
              </a:rPr>
              <a:t>           </a:t>
            </a:r>
            <a:r>
              <a:rPr lang="en-US" sz="1600" dirty="0">
                <a:solidFill>
                  <a:schemeClr val="accent2"/>
                </a:solidFill>
                <a:highlight>
                  <a:srgbClr val="FFFF00"/>
                </a:highlight>
              </a:rPr>
              <a:t>453.8</a:t>
            </a:r>
          </a:p>
          <a:p>
            <a:r>
              <a:rPr lang="en-US" sz="1600" dirty="0"/>
              <a:t>RAIL1</a:t>
            </a:r>
          </a:p>
          <a:p>
            <a:endParaRPr lang="en-US" sz="1600" dirty="0"/>
          </a:p>
          <a:p>
            <a:r>
              <a:rPr lang="en-US" sz="1600" dirty="0"/>
              <a:t> </a:t>
            </a:r>
            <a:r>
              <a:rPr lang="en-US" sz="2000" b="1" dirty="0"/>
              <a:t>2566.4</a:t>
            </a:r>
          </a:p>
        </p:txBody>
      </p:sp>
      <p:sp>
        <p:nvSpPr>
          <p:cNvPr id="66" name="Rectangle 65">
            <a:extLst>
              <a:ext uri="{FF2B5EF4-FFF2-40B4-BE49-F238E27FC236}">
                <a16:creationId xmlns:a16="http://schemas.microsoft.com/office/drawing/2014/main" id="{28423833-110F-EAED-65A2-DCA939D732A4}"/>
              </a:ext>
            </a:extLst>
          </p:cNvPr>
          <p:cNvSpPr/>
          <p:nvPr/>
        </p:nvSpPr>
        <p:spPr>
          <a:xfrm>
            <a:off x="10292837" y="220025"/>
            <a:ext cx="1245149" cy="6237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t>WS15</a:t>
            </a:r>
          </a:p>
          <a:p>
            <a:r>
              <a:rPr lang="en-US" sz="1600" dirty="0"/>
              <a:t>          </a:t>
            </a:r>
            <a:r>
              <a:rPr lang="en-US" sz="1600" dirty="0">
                <a:solidFill>
                  <a:schemeClr val="accent2"/>
                </a:solidFill>
              </a:rPr>
              <a:t>736.3</a:t>
            </a:r>
          </a:p>
          <a:p>
            <a:r>
              <a:rPr lang="en-US" sz="1600" dirty="0"/>
              <a:t>QC5</a:t>
            </a:r>
          </a:p>
          <a:p>
            <a:r>
              <a:rPr lang="en-US" sz="1600" dirty="0"/>
              <a:t>           </a:t>
            </a:r>
            <a:r>
              <a:rPr lang="en-US" sz="1600" dirty="0">
                <a:solidFill>
                  <a:schemeClr val="accent2"/>
                </a:solidFill>
              </a:rPr>
              <a:t>136.3</a:t>
            </a:r>
          </a:p>
          <a:p>
            <a:r>
              <a:rPr lang="en-US" sz="1600" dirty="0"/>
              <a:t>WS01</a:t>
            </a:r>
          </a:p>
          <a:p>
            <a:r>
              <a:rPr lang="en-US" sz="1600" dirty="0"/>
              <a:t>           </a:t>
            </a:r>
            <a:r>
              <a:rPr lang="en-US" sz="1600" dirty="0">
                <a:solidFill>
                  <a:schemeClr val="accent2"/>
                </a:solidFill>
              </a:rPr>
              <a:t>136.3</a:t>
            </a:r>
          </a:p>
          <a:p>
            <a:r>
              <a:rPr lang="en-US" sz="1600" dirty="0"/>
              <a:t>QC5</a:t>
            </a:r>
          </a:p>
          <a:p>
            <a:r>
              <a:rPr lang="en-US" sz="1600" dirty="0"/>
              <a:t>           </a:t>
            </a:r>
            <a:r>
              <a:rPr lang="en-US" sz="1600" dirty="0">
                <a:solidFill>
                  <a:schemeClr val="accent2"/>
                </a:solidFill>
                <a:highlight>
                  <a:srgbClr val="FFFF00"/>
                </a:highlight>
              </a:rPr>
              <a:t>136.3</a:t>
            </a:r>
          </a:p>
          <a:p>
            <a:r>
              <a:rPr lang="en-US" sz="1600" dirty="0"/>
              <a:t>WS01</a:t>
            </a:r>
          </a:p>
          <a:p>
            <a:r>
              <a:rPr lang="en-US" sz="1600" dirty="0"/>
              <a:t>           </a:t>
            </a:r>
            <a:r>
              <a:rPr lang="en-US" sz="1600" dirty="0">
                <a:solidFill>
                  <a:schemeClr val="accent2"/>
                </a:solidFill>
              </a:rPr>
              <a:t>210.7</a:t>
            </a:r>
          </a:p>
          <a:p>
            <a:r>
              <a:rPr lang="en-US" sz="1600" dirty="0"/>
              <a:t>QC3</a:t>
            </a:r>
          </a:p>
          <a:p>
            <a:r>
              <a:rPr lang="en-US" sz="1600" dirty="0"/>
              <a:t>           </a:t>
            </a:r>
            <a:r>
              <a:rPr lang="en-US" sz="1600" dirty="0">
                <a:solidFill>
                  <a:schemeClr val="accent2"/>
                </a:solidFill>
              </a:rPr>
              <a:t>82.7</a:t>
            </a:r>
          </a:p>
          <a:p>
            <a:r>
              <a:rPr lang="en-US" sz="1600" dirty="0"/>
              <a:t>YARD</a:t>
            </a:r>
          </a:p>
          <a:p>
            <a:r>
              <a:rPr lang="en-US" sz="1600" dirty="0"/>
              <a:t>           </a:t>
            </a:r>
            <a:r>
              <a:rPr lang="en-US" sz="1600" dirty="0">
                <a:solidFill>
                  <a:schemeClr val="accent2"/>
                </a:solidFill>
                <a:highlight>
                  <a:srgbClr val="FFFF00"/>
                </a:highlight>
              </a:rPr>
              <a:t>302.6</a:t>
            </a:r>
          </a:p>
          <a:p>
            <a:r>
              <a:rPr lang="en-US" sz="1600" dirty="0"/>
              <a:t>QC6</a:t>
            </a:r>
          </a:p>
          <a:p>
            <a:r>
              <a:rPr lang="en-US" sz="1600" dirty="0"/>
              <a:t>          </a:t>
            </a:r>
            <a:r>
              <a:rPr lang="en-US" sz="1600" dirty="0">
                <a:solidFill>
                  <a:schemeClr val="accent2"/>
                </a:solidFill>
              </a:rPr>
              <a:t>486.8</a:t>
            </a:r>
          </a:p>
          <a:p>
            <a:r>
              <a:rPr lang="en-US" sz="1600" dirty="0"/>
              <a:t>WS08</a:t>
            </a:r>
          </a:p>
          <a:p>
            <a:r>
              <a:rPr lang="en-US" sz="1600" dirty="0"/>
              <a:t>           </a:t>
            </a:r>
            <a:r>
              <a:rPr lang="en-US" sz="1600" dirty="0">
                <a:solidFill>
                  <a:schemeClr val="accent2"/>
                </a:solidFill>
                <a:highlight>
                  <a:srgbClr val="FFFF00"/>
                </a:highlight>
              </a:rPr>
              <a:t>486.8</a:t>
            </a:r>
          </a:p>
          <a:p>
            <a:r>
              <a:rPr lang="en-US" sz="1600" dirty="0"/>
              <a:t>QC6</a:t>
            </a:r>
          </a:p>
          <a:p>
            <a:r>
              <a:rPr lang="en-US" sz="1600" dirty="0">
                <a:solidFill>
                  <a:schemeClr val="accent2"/>
                </a:solidFill>
              </a:rPr>
              <a:t>          </a:t>
            </a:r>
            <a:r>
              <a:rPr lang="en-US" sz="1600" dirty="0">
                <a:solidFill>
                  <a:schemeClr val="accent2"/>
                </a:solidFill>
                <a:highlight>
                  <a:srgbClr val="FFFF00"/>
                </a:highlight>
              </a:rPr>
              <a:t>836.8</a:t>
            </a:r>
          </a:p>
          <a:p>
            <a:r>
              <a:rPr lang="en-US" sz="1600" dirty="0"/>
              <a:t>WS15</a:t>
            </a:r>
          </a:p>
          <a:p>
            <a:r>
              <a:rPr lang="en-US" sz="1600" dirty="0"/>
              <a:t>         </a:t>
            </a:r>
            <a:r>
              <a:rPr lang="en-US" sz="1600" dirty="0">
                <a:highlight>
                  <a:srgbClr val="FFFF00"/>
                </a:highlight>
              </a:rPr>
              <a:t>803.8</a:t>
            </a:r>
          </a:p>
          <a:p>
            <a:r>
              <a:rPr lang="en-US" sz="1600" dirty="0"/>
              <a:t>RAIL1</a:t>
            </a:r>
          </a:p>
          <a:p>
            <a:endParaRPr lang="en-US" sz="1600" dirty="0"/>
          </a:p>
          <a:p>
            <a:r>
              <a:rPr lang="en-US" sz="2000" b="1" dirty="0">
                <a:solidFill>
                  <a:schemeClr val="tx1"/>
                </a:solidFill>
              </a:rPr>
              <a:t>2566.3</a:t>
            </a:r>
          </a:p>
        </p:txBody>
      </p:sp>
      <p:cxnSp>
        <p:nvCxnSpPr>
          <p:cNvPr id="67" name="Straight Arrow Connector 66">
            <a:extLst>
              <a:ext uri="{FF2B5EF4-FFF2-40B4-BE49-F238E27FC236}">
                <a16:creationId xmlns:a16="http://schemas.microsoft.com/office/drawing/2014/main" id="{9B859EDD-9AC8-3641-58E8-CDD8E5956107}"/>
              </a:ext>
            </a:extLst>
          </p:cNvPr>
          <p:cNvCxnSpPr>
            <a:cxnSpLocks/>
            <a:stCxn id="54" idx="2"/>
            <a:endCxn id="70" idx="3"/>
          </p:cNvCxnSpPr>
          <p:nvPr/>
        </p:nvCxnSpPr>
        <p:spPr>
          <a:xfrm flipH="1" flipV="1">
            <a:off x="641447" y="4337692"/>
            <a:ext cx="3519861" cy="321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C24BC7E7-6525-BA53-14D5-00FB466B3B1E}"/>
              </a:ext>
            </a:extLst>
          </p:cNvPr>
          <p:cNvSpPr/>
          <p:nvPr/>
        </p:nvSpPr>
        <p:spPr>
          <a:xfrm>
            <a:off x="530908" y="4031873"/>
            <a:ext cx="110539" cy="611637"/>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F186B0F-A6DC-E205-F96B-6BE47E4FF900}"/>
              </a:ext>
            </a:extLst>
          </p:cNvPr>
          <p:cNvSpPr txBox="1"/>
          <p:nvPr/>
        </p:nvSpPr>
        <p:spPr>
          <a:xfrm>
            <a:off x="340957" y="3542408"/>
            <a:ext cx="766715" cy="369332"/>
          </a:xfrm>
          <a:prstGeom prst="rect">
            <a:avLst/>
          </a:prstGeom>
          <a:solidFill>
            <a:schemeClr val="bg2"/>
          </a:solidFill>
        </p:spPr>
        <p:txBody>
          <a:bodyPr wrap="square" rtlCol="0">
            <a:spAutoFit/>
          </a:bodyPr>
          <a:lstStyle/>
          <a:p>
            <a:pPr algn="ctr"/>
            <a:r>
              <a:rPr lang="en-US" dirty="0"/>
              <a:t>YARD</a:t>
            </a:r>
          </a:p>
        </p:txBody>
      </p:sp>
      <p:cxnSp>
        <p:nvCxnSpPr>
          <p:cNvPr id="76" name="Straight Arrow Connector 75">
            <a:extLst>
              <a:ext uri="{FF2B5EF4-FFF2-40B4-BE49-F238E27FC236}">
                <a16:creationId xmlns:a16="http://schemas.microsoft.com/office/drawing/2014/main" id="{82615E7C-1AF8-519A-F214-0F0B93163574}"/>
              </a:ext>
            </a:extLst>
          </p:cNvPr>
          <p:cNvCxnSpPr>
            <a:cxnSpLocks/>
          </p:cNvCxnSpPr>
          <p:nvPr/>
        </p:nvCxnSpPr>
        <p:spPr>
          <a:xfrm flipV="1">
            <a:off x="4989209" y="1858304"/>
            <a:ext cx="1493170" cy="4110265"/>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48EF0299-148C-78C4-D6A6-633F5104984C}"/>
              </a:ext>
            </a:extLst>
          </p:cNvPr>
          <p:cNvCxnSpPr>
            <a:cxnSpLocks/>
          </p:cNvCxnSpPr>
          <p:nvPr/>
        </p:nvCxnSpPr>
        <p:spPr>
          <a:xfrm flipH="1">
            <a:off x="4817718" y="1843122"/>
            <a:ext cx="1380050" cy="1120595"/>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4B52C482-B8DE-1036-471D-F77D96A45AC9}"/>
              </a:ext>
            </a:extLst>
          </p:cNvPr>
          <p:cNvCxnSpPr>
            <a:cxnSpLocks/>
          </p:cNvCxnSpPr>
          <p:nvPr/>
        </p:nvCxnSpPr>
        <p:spPr>
          <a:xfrm flipV="1">
            <a:off x="4773510" y="1888664"/>
            <a:ext cx="1309544" cy="1004846"/>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7FFD5505-3706-5A79-2A4C-F148B8F3EE67}"/>
              </a:ext>
            </a:extLst>
          </p:cNvPr>
          <p:cNvCxnSpPr>
            <a:cxnSpLocks/>
          </p:cNvCxnSpPr>
          <p:nvPr/>
        </p:nvCxnSpPr>
        <p:spPr>
          <a:xfrm flipH="1" flipV="1">
            <a:off x="3561288" y="1743476"/>
            <a:ext cx="732825" cy="1364237"/>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3CC9A853-EF9D-08CA-F197-E9337AC9ACC2}"/>
              </a:ext>
            </a:extLst>
          </p:cNvPr>
          <p:cNvCxnSpPr>
            <a:cxnSpLocks/>
          </p:cNvCxnSpPr>
          <p:nvPr/>
        </p:nvCxnSpPr>
        <p:spPr>
          <a:xfrm flipH="1">
            <a:off x="2121381" y="1767230"/>
            <a:ext cx="903032" cy="677000"/>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F85CD79F-7820-C2C7-B1E1-0AFFF2169B7B}"/>
              </a:ext>
            </a:extLst>
          </p:cNvPr>
          <p:cNvCxnSpPr>
            <a:cxnSpLocks/>
          </p:cNvCxnSpPr>
          <p:nvPr/>
        </p:nvCxnSpPr>
        <p:spPr>
          <a:xfrm flipV="1">
            <a:off x="2591956" y="1826767"/>
            <a:ext cx="5248845" cy="646503"/>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Straight Arrow Connector 123">
            <a:extLst>
              <a:ext uri="{FF2B5EF4-FFF2-40B4-BE49-F238E27FC236}">
                <a16:creationId xmlns:a16="http://schemas.microsoft.com/office/drawing/2014/main" id="{6779D580-E420-01E1-CE86-D4E2A2610CCE}"/>
              </a:ext>
            </a:extLst>
          </p:cNvPr>
          <p:cNvCxnSpPr>
            <a:cxnSpLocks/>
          </p:cNvCxnSpPr>
          <p:nvPr/>
        </p:nvCxnSpPr>
        <p:spPr>
          <a:xfrm flipH="1">
            <a:off x="4988962" y="1828158"/>
            <a:ext cx="2851839" cy="2603770"/>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Straight Arrow Connector 128">
            <a:extLst>
              <a:ext uri="{FF2B5EF4-FFF2-40B4-BE49-F238E27FC236}">
                <a16:creationId xmlns:a16="http://schemas.microsoft.com/office/drawing/2014/main" id="{E29FCE34-0098-F40B-1923-7A7BC0FE4B7E}"/>
              </a:ext>
            </a:extLst>
          </p:cNvPr>
          <p:cNvCxnSpPr>
            <a:cxnSpLocks/>
          </p:cNvCxnSpPr>
          <p:nvPr/>
        </p:nvCxnSpPr>
        <p:spPr>
          <a:xfrm flipV="1">
            <a:off x="4952802" y="1735048"/>
            <a:ext cx="2919560" cy="2642167"/>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D1196F5-B458-86B2-A0F5-09498E22F307}"/>
              </a:ext>
            </a:extLst>
          </p:cNvPr>
          <p:cNvCxnSpPr>
            <a:cxnSpLocks/>
          </p:cNvCxnSpPr>
          <p:nvPr/>
        </p:nvCxnSpPr>
        <p:spPr>
          <a:xfrm flipH="1">
            <a:off x="4988962" y="1789022"/>
            <a:ext cx="3165889" cy="4265855"/>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727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178D-7883-7D5F-25E3-B50ED0CA7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C4674-9A73-E7FF-B1E7-9FE58A814174}"/>
              </a:ext>
            </a:extLst>
          </p:cNvPr>
          <p:cNvSpPr>
            <a:spLocks noGrp="1"/>
          </p:cNvSpPr>
          <p:nvPr>
            <p:ph type="title"/>
          </p:nvPr>
        </p:nvSpPr>
        <p:spPr>
          <a:xfrm>
            <a:off x="1097280" y="286604"/>
            <a:ext cx="10058400" cy="1030920"/>
          </a:xfrm>
        </p:spPr>
        <p:txBody>
          <a:bodyPr>
            <a:normAutofit fontScale="90000"/>
          </a:bodyPr>
          <a:lstStyle/>
          <a:p>
            <a:r>
              <a:rPr lang="en-US" sz="3600" b="1" dirty="0"/>
              <a:t>Sequence of Jobs</a:t>
            </a:r>
            <a:br>
              <a:rPr lang="en-US" sz="3600" dirty="0"/>
            </a:br>
            <a:r>
              <a:rPr lang="en-US" sz="3600" dirty="0">
                <a:solidFill>
                  <a:schemeClr val="accent2"/>
                </a:solidFill>
              </a:rPr>
              <a:t>Analysis of Executed Plan: SC12</a:t>
            </a:r>
            <a:endParaRPr lang="en-US" sz="3600" b="1" dirty="0">
              <a:solidFill>
                <a:schemeClr val="accent2"/>
              </a:solidFill>
            </a:endParaRPr>
          </a:p>
        </p:txBody>
      </p:sp>
      <p:pic>
        <p:nvPicPr>
          <p:cNvPr id="5" name="Picture 4">
            <a:extLst>
              <a:ext uri="{FF2B5EF4-FFF2-40B4-BE49-F238E27FC236}">
                <a16:creationId xmlns:a16="http://schemas.microsoft.com/office/drawing/2014/main" id="{D664A299-A3CA-F059-457F-79DE87803862}"/>
              </a:ext>
            </a:extLst>
          </p:cNvPr>
          <p:cNvPicPr>
            <a:picLocks noChangeAspect="1"/>
          </p:cNvPicPr>
          <p:nvPr/>
        </p:nvPicPr>
        <p:blipFill>
          <a:blip r:embed="rId2"/>
          <a:stretch>
            <a:fillRect/>
          </a:stretch>
        </p:blipFill>
        <p:spPr>
          <a:xfrm>
            <a:off x="1836420" y="1380289"/>
            <a:ext cx="8117205" cy="5106234"/>
          </a:xfrm>
          <a:prstGeom prst="rect">
            <a:avLst/>
          </a:prstGeom>
        </p:spPr>
      </p:pic>
      <p:sp>
        <p:nvSpPr>
          <p:cNvPr id="6" name="Rectangle 5">
            <a:extLst>
              <a:ext uri="{FF2B5EF4-FFF2-40B4-BE49-F238E27FC236}">
                <a16:creationId xmlns:a16="http://schemas.microsoft.com/office/drawing/2014/main" id="{5184FEF3-BA9C-237A-017D-4E2E5F6EBC88}"/>
              </a:ext>
            </a:extLst>
          </p:cNvPr>
          <p:cNvSpPr/>
          <p:nvPr/>
        </p:nvSpPr>
        <p:spPr>
          <a:xfrm>
            <a:off x="7256541" y="4939325"/>
            <a:ext cx="2615633" cy="58102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28F944E-DA1E-F663-8A75-3CAD9784B0EA}"/>
              </a:ext>
            </a:extLst>
          </p:cNvPr>
          <p:cNvSpPr/>
          <p:nvPr/>
        </p:nvSpPr>
        <p:spPr>
          <a:xfrm>
            <a:off x="7256541" y="3612737"/>
            <a:ext cx="2588929" cy="94144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9388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1376</Words>
  <Application>Microsoft Office PowerPoint</Application>
  <PresentationFormat>Widescreen</PresentationFormat>
  <Paragraphs>317</Paragraphs>
  <Slides>25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IBM Plex Sans</vt:lpstr>
      <vt:lpstr>Office Theme</vt:lpstr>
      <vt:lpstr>Optimizing Container Transportation:  Analysis and Modeling</vt:lpstr>
      <vt:lpstr>Agenda</vt:lpstr>
      <vt:lpstr>Simulation Key Learnings from Log File:</vt:lpstr>
      <vt:lpstr>Simulation Example: Schedule of One SC</vt:lpstr>
      <vt:lpstr>Simulation How the Optimizer Works:</vt:lpstr>
      <vt:lpstr>Agenda</vt:lpstr>
      <vt:lpstr>Analysis of Executed Plan sequence of Orders:</vt:lpstr>
      <vt:lpstr>Analysis of Executed Plan sequence of Orders:16</vt:lpstr>
      <vt:lpstr>Sequence of Jobs Analysis of Executed Plan: SC12</vt:lpstr>
      <vt:lpstr>Sequence of Jobs Analysis of Executed Plan:</vt:lpstr>
      <vt:lpstr>Sequence of Jobs Analysis of Executed Plan:</vt:lpstr>
      <vt:lpstr>Sequence of Jobs AI Application-unsupervised learning </vt:lpstr>
      <vt:lpstr>Sequence of Jobs AI + Optimization Approach</vt:lpstr>
      <vt:lpstr>Agenda</vt:lpstr>
      <vt:lpstr>Waiting Time of Jobs Analysis of Total Waiting Time:</vt:lpstr>
      <vt:lpstr>Waiting Time of Jobs Analysis  of Waiting Time Distribution:</vt:lpstr>
      <vt:lpstr>Waiting Time of Jobs Comparison of SC Paths:</vt:lpstr>
      <vt:lpstr>Waiting Time of Jobs Analysis of Number of SCs in one location:</vt:lpstr>
      <vt:lpstr>Waiting Time of Jobs AI + Optimization Approach</vt:lpstr>
      <vt:lpstr>Agenda</vt:lpstr>
      <vt:lpstr>AI Approach One-to-Many RNN Model</vt:lpstr>
      <vt:lpstr>AI Approach Encoder-Decoder Model</vt:lpstr>
      <vt:lpstr>AI Approach Encoder-Decoder Model</vt:lpstr>
      <vt:lpstr>AI Approach Training of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 Iravani</dc:creator>
  <cp:lastModifiedBy>Mina Iravani</cp:lastModifiedBy>
  <cp:revision>24</cp:revision>
  <dcterms:created xsi:type="dcterms:W3CDTF">2025-02-13T13:13:26Z</dcterms:created>
  <dcterms:modified xsi:type="dcterms:W3CDTF">2025-02-16T22:59:50Z</dcterms:modified>
</cp:coreProperties>
</file>