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0"/>
  </p:notesMasterIdLst>
  <p:sldIdLst>
    <p:sldId id="256" r:id="rId2"/>
    <p:sldId id="314" r:id="rId3"/>
    <p:sldId id="306" r:id="rId4"/>
    <p:sldId id="313" r:id="rId5"/>
    <p:sldId id="318" r:id="rId6"/>
    <p:sldId id="319" r:id="rId7"/>
    <p:sldId id="307" r:id="rId8"/>
    <p:sldId id="329" r:id="rId9"/>
    <p:sldId id="320" r:id="rId10"/>
    <p:sldId id="308" r:id="rId11"/>
    <p:sldId id="334" r:id="rId12"/>
    <p:sldId id="341" r:id="rId13"/>
    <p:sldId id="342" r:id="rId14"/>
    <p:sldId id="343" r:id="rId15"/>
    <p:sldId id="309" r:id="rId16"/>
    <p:sldId id="323" r:id="rId17"/>
    <p:sldId id="327" r:id="rId18"/>
    <p:sldId id="337" r:id="rId19"/>
    <p:sldId id="310" r:id="rId20"/>
    <p:sldId id="346" r:id="rId21"/>
    <p:sldId id="347" r:id="rId22"/>
    <p:sldId id="348" r:id="rId23"/>
    <p:sldId id="345" r:id="rId24"/>
    <p:sldId id="326" r:id="rId25"/>
    <p:sldId id="311" r:id="rId26"/>
    <p:sldId id="260" r:id="rId27"/>
    <p:sldId id="349" r:id="rId28"/>
    <p:sldId id="266" r:id="rId29"/>
  </p:sldIdLst>
  <p:sldSz cx="9144000" cy="5143500" type="screen16x9"/>
  <p:notesSz cx="6858000" cy="9144000"/>
  <p:embeddedFontLst>
    <p:embeddedFont>
      <p:font typeface="Cambria Math" panose="02040503050406030204" pitchFamily="18" charset="0"/>
      <p:regular r:id="rId31"/>
    </p:embeddedFont>
    <p:embeddedFont>
      <p:font typeface="Figtree Black" panose="020B0604020202020204" charset="0"/>
      <p:bold r:id="rId32"/>
      <p:italic r:id="rId33"/>
      <p:boldItalic r:id="rId34"/>
    </p:embeddedFont>
    <p:embeddedFont>
      <p:font typeface="Hanken Grotesk"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11BB5-B279-2F7D-464C-B87E8BC53EAA}" v="423" dt="2025-05-02T05:08:05.293"/>
    <p1510:client id="{6FF8938E-38A6-8C54-B02A-99BA900B89C1}" v="8" dt="2025-05-02T05:28:03.934"/>
    <p1510:client id="{71FF2420-92D3-48DA-A5F5-92F93B4ACF3A}" v="6000" dt="2025-05-02T20:20:58.781"/>
    <p1510:client id="{7790568A-120C-8E10-A6E4-931027248F23}" v="3" dt="2025-05-02T05:43:14.575"/>
    <p1510:client id="{9F2B872C-94E2-1A42-86A7-3B5788F07C94}" v="5534" dt="2025-05-02T20:20:51.288"/>
    <p1510:client id="{B3312062-AA7D-7274-6748-7918A197D097}" v="122" dt="2025-05-02T06:18:33.282"/>
    <p1510:client id="{C468B434-B99B-6F49-85D1-3241815115FB}" v="179" dt="2025-05-02T08:07:19.801"/>
    <p1510:client id="{ED5FD2AC-56B3-8DE3-A9A7-DCE7EFFB7B2A}" v="7" dt="2025-05-02T05:22:08.533"/>
    <p1510:client id="{FFFF4C78-5185-1712-80C6-20E975D37AD5}" v="200" dt="2025-05-02T05:10:00.917"/>
  </p1510:revLst>
</p1510:revInfo>
</file>

<file path=ppt/tableStyles.xml><?xml version="1.0" encoding="utf-8"?>
<a:tblStyleLst xmlns:a="http://schemas.openxmlformats.org/drawingml/2006/main" def="{1F0CB322-AAFC-4A7B-ADE0-3C6A5BC38444}">
  <a:tblStyle styleId="{1F0CB322-AAFC-4A7B-ADE0-3C6A5BC384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186" y="29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seo Kim" userId="5ba9b3a8c66de53b" providerId="LiveId" clId="{4EE4D31A-DB5F-44D2-9E42-7D9C954DE4A0}"/>
    <pc:docChg chg="undo custSel modSld">
      <pc:chgData name="Minseo Kim" userId="5ba9b3a8c66de53b" providerId="LiveId" clId="{4EE4D31A-DB5F-44D2-9E42-7D9C954DE4A0}" dt="2025-05-02T20:28:19.363" v="7" actId="1036"/>
      <pc:docMkLst>
        <pc:docMk/>
      </pc:docMkLst>
      <pc:sldChg chg="modSp mod">
        <pc:chgData name="Minseo Kim" userId="5ba9b3a8c66de53b" providerId="LiveId" clId="{4EE4D31A-DB5F-44D2-9E42-7D9C954DE4A0}" dt="2025-05-02T20:28:19.363" v="7" actId="1036"/>
        <pc:sldMkLst>
          <pc:docMk/>
          <pc:sldMk cId="322140277" sldId="346"/>
        </pc:sldMkLst>
        <pc:spChg chg="mod">
          <ac:chgData name="Minseo Kim" userId="5ba9b3a8c66de53b" providerId="LiveId" clId="{4EE4D31A-DB5F-44D2-9E42-7D9C954DE4A0}" dt="2025-05-02T20:28:19.363" v="7" actId="1036"/>
          <ac:spMkLst>
            <pc:docMk/>
            <pc:sldMk cId="322140277" sldId="346"/>
            <ac:spMk id="7" creationId="{F921C68F-DB79-947E-2869-A28651C7D9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5573717F-3E70-8FD0-DF10-CF986EF386C3}"/>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AC53AC1E-AA31-7813-A902-E3055B0FEF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2F03844A-F690-DB42-81D3-BA9F54D66E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3812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hypothesize that CVX contains </a:t>
            </a:r>
            <a:r>
              <a:rPr lang="en-US" b="0" dirty="0"/>
              <a:t>useful predictive signals </a:t>
            </a:r>
            <a:r>
              <a:rPr lang="en-US" dirty="0"/>
              <a:t>for modeling future BTC volatility</a:t>
            </a:r>
          </a:p>
          <a:p>
            <a:r>
              <a:rPr lang="en-US"/>
              <a:t>CVX uses IDW method to compute the idea at the money 30 day option implied volatility</a:t>
            </a:r>
          </a:p>
          <a:p>
            <a:r>
              <a:rPr lang="en-US"/>
              <a:t>Each maturity date options can be calculated using the same Riemann sum approximation formula detailed in CBOE 2019 White paper on VIX</a:t>
            </a:r>
          </a:p>
        </p:txBody>
      </p:sp>
    </p:spTree>
    <p:extLst>
      <p:ext uri="{BB962C8B-B14F-4D97-AF65-F5344CB8AC3E}">
        <p14:creationId xmlns:p14="http://schemas.microsoft.com/office/powerpoint/2010/main" val="77187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Reduced overestimation of volatility despite using normal distribution</a:t>
            </a:r>
          </a:p>
        </p:txBody>
      </p:sp>
    </p:spTree>
    <p:extLst>
      <p:ext uri="{BB962C8B-B14F-4D97-AF65-F5344CB8AC3E}">
        <p14:creationId xmlns:p14="http://schemas.microsoft.com/office/powerpoint/2010/main" val="3415456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12D45828-3AFE-A832-76F4-C3E799A8882B}"/>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1A0F443-413E-E166-98FA-10F1165DF2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6D7668C-88A9-6764-C599-DD0B81C7FB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714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2D6D9246-E8CC-B897-0BFC-D8C31EEE82DE}"/>
            </a:ext>
          </a:extLst>
        </p:cNvPr>
        <p:cNvGrpSpPr/>
        <p:nvPr/>
      </p:nvGrpSpPr>
      <p:grpSpPr>
        <a:xfrm>
          <a:off x="0" y="0"/>
          <a:ext cx="0" cy="0"/>
          <a:chOff x="0" y="0"/>
          <a:chExt cx="0" cy="0"/>
        </a:xfrm>
      </p:grpSpPr>
      <p:sp>
        <p:nvSpPr>
          <p:cNvPr id="301" name="Google Shape;301;g2768bdccc6f_2_140:notes">
            <a:extLst>
              <a:ext uri="{FF2B5EF4-FFF2-40B4-BE49-F238E27FC236}">
                <a16:creationId xmlns:a16="http://schemas.microsoft.com/office/drawing/2014/main" id="{8CF5846C-1DFB-97B4-92DB-2440D532EF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a:extLst>
              <a:ext uri="{FF2B5EF4-FFF2-40B4-BE49-F238E27FC236}">
                <a16:creationId xmlns:a16="http://schemas.microsoft.com/office/drawing/2014/main" id="{42542553-B973-E467-B33C-B77524F5EA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25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662C30A8-6CDB-7622-7C38-82C0543F2797}"/>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BDC2C387-DEBF-5ACE-14A8-C0676FA976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DE0A962D-A2B2-0834-8F92-3C85773A6F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686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CE2B92DD-B6C6-5756-0B85-EE559EAC36C2}"/>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2BAAF739-D5E1-F08B-97FF-5487526D56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016C9120-4102-4BAD-8C10-CA2F0C5872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43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3AC2E3DE-19F5-2A83-354A-8EAA81D7DACF}"/>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2EFADB0-4CAF-7F73-7D7A-44EAD85FED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00C1C7C4-C2BB-828A-451B-DB88DE9CA2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37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First assume normally distributed residuals</a:t>
            </a:r>
          </a:p>
          <a:p>
            <a:r>
              <a:rPr lang="en-US"/>
              <a:t>Parameters estimated via maximum likelihood </a:t>
            </a:r>
          </a:p>
          <a:p>
            <a:r>
              <a:rPr lang="en-US"/>
              <a:t>Rolling out of sample evaluation</a:t>
            </a:r>
          </a:p>
        </p:txBody>
      </p:sp>
    </p:spTree>
    <p:extLst>
      <p:ext uri="{BB962C8B-B14F-4D97-AF65-F5344CB8AC3E}">
        <p14:creationId xmlns:p14="http://schemas.microsoft.com/office/powerpoint/2010/main" val="82744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96AFB4CE-A448-13F0-955C-467A33131C8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DE494C3-A13C-0CA8-5614-FF7E43F0EF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4D8A6DE-2B4E-91B3-B7EA-FD67BD0AB1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841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a:t>Normal</a:t>
            </a:r>
          </a:p>
          <a:p>
            <a:pPr lvl="1"/>
            <a:r>
              <a:rPr lang="en-US"/>
              <a:t>Because the normal likelihood penalizes fat‑tailed shocks, the optimizer compensates by inflating conditional variance</a:t>
            </a:r>
          </a:p>
          <a:p>
            <a:pPr lvl="1"/>
            <a:r>
              <a:rPr lang="en-US"/>
              <a:t>The model thinks every large return must come from higher σ² rather than heavy tails</a:t>
            </a:r>
          </a:p>
          <a:p>
            <a:r>
              <a:rPr lang="en-US"/>
              <a:t>Student’s t</a:t>
            </a:r>
          </a:p>
          <a:p>
            <a:pPr lvl="1"/>
            <a:r>
              <a:rPr lang="en-US"/>
              <a:t>Heavy tails soak up extreme residuals, so the recursion needs less variance</a:t>
            </a:r>
          </a:p>
          <a:p>
            <a:pPr lvl="1"/>
            <a:r>
              <a:rPr lang="en-US"/>
              <a:t>Degrees‑of‑freedom absorb part of the shock → slower reaction</a:t>
            </a:r>
          </a:p>
          <a:p>
            <a:r>
              <a:rPr lang="en-US"/>
              <a:t>GED</a:t>
            </a:r>
          </a:p>
          <a:p>
            <a:pPr lvl="1"/>
            <a:r>
              <a:rPr lang="en-US"/>
              <a:t>GED’s tails are fatter than Gaussian but thinner than low‑ν t, so the variance recursion still reacts, but not as violently</a:t>
            </a:r>
          </a:p>
        </p:txBody>
      </p:sp>
    </p:spTree>
    <p:extLst>
      <p:ext uri="{BB962C8B-B14F-4D97-AF65-F5344CB8AC3E}">
        <p14:creationId xmlns:p14="http://schemas.microsoft.com/office/powerpoint/2010/main" val="156946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9"/>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9"/>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8" name="Google Shape;178;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1" name="Google Shape;181;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2" name="Google Shape;182;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5" r:id="rId8"/>
    <p:sldLayoutId id="2147483666"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2307/2938260" TargetMode="External"/><Relationship Id="rId2" Type="http://schemas.openxmlformats.org/officeDocument/2006/relationships/hyperlink" Target="https://doi.org/10.1016/0304-4076(86)90063-1" TargetMode="External"/><Relationship Id="rId1" Type="http://schemas.openxmlformats.org/officeDocument/2006/relationships/slideLayout" Target="../slideLayouts/slideLayout3.xml"/><Relationship Id="rId6" Type="http://schemas.openxmlformats.org/officeDocument/2006/relationships/hyperlink" Target="https://doi.org/10.2139/ssrn.3639098" TargetMode="External"/><Relationship Id="rId5" Type="http://schemas.openxmlformats.org/officeDocument/2006/relationships/hyperlink" Target="https://doi.org/10.1093/jjfinec/nbx008" TargetMode="External"/><Relationship Id="rId4" Type="http://schemas.openxmlformats.org/officeDocument/2006/relationships/hyperlink" Target="https://doi.org/10.1111/j.1540-6261.1993.tb05128.x"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Cryptocurrency Volatility Modeling</a:t>
            </a:r>
            <a:endParaRPr/>
          </a:p>
        </p:txBody>
      </p:sp>
      <p:sp>
        <p:nvSpPr>
          <p:cNvPr id="290" name="Google Shape;290;p33"/>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Hanken Grotesk"/>
                <a:ea typeface="Hanken Grotesk"/>
                <a:cs typeface="Hanken Grotesk"/>
                <a:sym typeface="Hanken Grotesk"/>
              </a:rPr>
              <a:t>Min Seo Kim | Yigang Hou | Abdullah Naser</a:t>
            </a:r>
          </a:p>
          <a:p>
            <a:pPr marL="0" lvl="0" indent="0" algn="l" rtl="0">
              <a:spcBef>
                <a:spcPts val="0"/>
              </a:spcBef>
              <a:spcAft>
                <a:spcPts val="0"/>
              </a:spcAft>
              <a:buNone/>
            </a:pPr>
            <a:r>
              <a:rPr lang="en-US">
                <a:latin typeface="Hanken Grotesk"/>
                <a:ea typeface="Hanken Grotesk"/>
                <a:cs typeface="Hanken Grotesk"/>
                <a:sym typeface="Hanken Grotesk"/>
              </a:rPr>
              <a:t>Math 548 Spring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91BF69DB-8260-0140-FFAE-1794C4F9B1B6}"/>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50B421B1-D215-456A-5B18-87A9125CF487}"/>
              </a:ext>
            </a:extLst>
          </p:cNvPr>
          <p:cNvSpPr txBox="1">
            <a:spLocks noGrp="1"/>
          </p:cNvSpPr>
          <p:nvPr>
            <p:ph type="title"/>
          </p:nvPr>
        </p:nvSpPr>
        <p:spPr>
          <a:xfrm>
            <a:off x="1216475" y="21508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Leverage Effect</a:t>
            </a:r>
            <a:endParaRPr/>
          </a:p>
        </p:txBody>
      </p:sp>
      <p:sp>
        <p:nvSpPr>
          <p:cNvPr id="331" name="Google Shape;331;p36">
            <a:extLst>
              <a:ext uri="{FF2B5EF4-FFF2-40B4-BE49-F238E27FC236}">
                <a16:creationId xmlns:a16="http://schemas.microsoft.com/office/drawing/2014/main" id="{635217B2-FC96-1FA6-FE36-81E24D5693CE}"/>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278326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63576-93A0-0844-04BF-137DE765AC8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6F929D9-228F-4389-64E4-4C4101287C9C}"/>
              </a:ext>
            </a:extLst>
          </p:cNvPr>
          <p:cNvPicPr>
            <a:picLocks noChangeAspect="1"/>
          </p:cNvPicPr>
          <p:nvPr/>
        </p:nvPicPr>
        <p:blipFill>
          <a:blip r:embed="rId3"/>
          <a:stretch>
            <a:fillRect/>
          </a:stretch>
        </p:blipFill>
        <p:spPr>
          <a:xfrm>
            <a:off x="5096982" y="3821660"/>
            <a:ext cx="2947318" cy="386161"/>
          </a:xfrm>
          <a:prstGeom prst="rect">
            <a:avLst/>
          </a:prstGeom>
        </p:spPr>
      </p:pic>
      <p:pic>
        <p:nvPicPr>
          <p:cNvPr id="5" name="Picture 4">
            <a:extLst>
              <a:ext uri="{FF2B5EF4-FFF2-40B4-BE49-F238E27FC236}">
                <a16:creationId xmlns:a16="http://schemas.microsoft.com/office/drawing/2014/main" id="{BC152EBF-626D-5828-939E-AA8A0AB5A3A5}"/>
              </a:ext>
            </a:extLst>
          </p:cNvPr>
          <p:cNvPicPr>
            <a:picLocks noChangeAspect="1"/>
          </p:cNvPicPr>
          <p:nvPr/>
        </p:nvPicPr>
        <p:blipFill>
          <a:blip r:embed="rId4"/>
          <a:stretch>
            <a:fillRect/>
          </a:stretch>
        </p:blipFill>
        <p:spPr>
          <a:xfrm>
            <a:off x="4525200" y="1321200"/>
            <a:ext cx="3900000" cy="2340000"/>
          </a:xfrm>
          <a:prstGeom prst="rect">
            <a:avLst/>
          </a:prstGeom>
        </p:spPr>
      </p:pic>
      <p:sp>
        <p:nvSpPr>
          <p:cNvPr id="2" name="Title 1">
            <a:extLst>
              <a:ext uri="{FF2B5EF4-FFF2-40B4-BE49-F238E27FC236}">
                <a16:creationId xmlns:a16="http://schemas.microsoft.com/office/drawing/2014/main" id="{C41C446D-A8C0-553B-BFAD-60034429162B}"/>
              </a:ext>
            </a:extLst>
          </p:cNvPr>
          <p:cNvSpPr>
            <a:spLocks noGrp="1"/>
          </p:cNvSpPr>
          <p:nvPr>
            <p:ph type="title"/>
          </p:nvPr>
        </p:nvSpPr>
        <p:spPr/>
        <p:txBody>
          <a:bodyPr/>
          <a:lstStyle/>
          <a:p>
            <a:r>
              <a:rPr lang="en-US" dirty="0"/>
              <a:t>GARCH(1, 1)</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4D3FB9E-7C68-BF94-DD0B-C49C494C066A}"/>
                  </a:ext>
                </a:extLst>
              </p:cNvPr>
              <p:cNvSpPr>
                <a:spLocks noGrp="1"/>
              </p:cNvSpPr>
              <p:nvPr>
                <p:ph type="body" idx="1"/>
              </p:nvPr>
            </p:nvSpPr>
            <p:spPr>
              <a:xfrm>
                <a:off x="720000" y="1595688"/>
                <a:ext cx="3472859" cy="2501411"/>
              </a:xfrm>
            </p:spPr>
            <p:txBody>
              <a:bodyPr/>
              <a:lstStyle/>
              <a:p>
                <a:r>
                  <a:rPr lang="en-US" sz="1200"/>
                  <a:t>Models time-varying volatility by capturing both </a:t>
                </a:r>
                <a:r>
                  <a:rPr lang="en-US" sz="1200" b="1"/>
                  <a:t>recent shocks </a:t>
                </a:r>
                <a:r>
                  <a:rPr lang="en-US" sz="1200"/>
                  <a:t>(</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oMath>
                </a14:m>
                <a:r>
                  <a:rPr lang="en-US" sz="1200"/>
                  <a:t>) and </a:t>
                </a:r>
                <a:r>
                  <a:rPr lang="en-US" sz="1200" b="1"/>
                  <a:t>past volatility </a:t>
                </a:r>
                <a:r>
                  <a:rPr lang="en-US" sz="1200"/>
                  <a:t>(</a:t>
                </a: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𝜎</m:t>
                        </m:r>
                      </m:e>
                      <m:sub>
                        <m:r>
                          <a:rPr lang="en-US" sz="1200" i="1">
                            <a:latin typeface="Cambria Math" panose="02040503050406030204" pitchFamily="18" charset="0"/>
                          </a:rPr>
                          <m:t>𝑡</m:t>
                        </m:r>
                        <m:r>
                          <a:rPr lang="en-US" sz="1200" i="1">
                            <a:latin typeface="Cambria Math" panose="02040503050406030204" pitchFamily="18" charset="0"/>
                          </a:rPr>
                          <m:t>−1</m:t>
                        </m:r>
                      </m:sub>
                      <m:sup>
                        <m:r>
                          <a:rPr lang="en-US" sz="1200" i="1">
                            <a:latin typeface="Cambria Math" panose="02040503050406030204" pitchFamily="18" charset="0"/>
                          </a:rPr>
                          <m:t>2</m:t>
                        </m:r>
                      </m:sup>
                    </m:sSubSup>
                  </m:oMath>
                </a14:m>
                <a:r>
                  <a:rPr lang="en-US" sz="1200"/>
                  <a:t>)</a:t>
                </a:r>
              </a:p>
              <a:p>
                <a:endParaRPr lang="en-US" sz="1200"/>
              </a:p>
              <a:p>
                <a:pPr marL="177800" indent="0">
                  <a:buNone/>
                </a:pPr>
                <a:r>
                  <a:rPr lang="en-US" sz="1200" b="0"/>
                  <a: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𝑡</m:t>
                        </m:r>
                      </m:sub>
                    </m:sSub>
                    <m:r>
                      <a:rPr lang="en-US" sz="120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sub>
                    </m:sSub>
                    <m:r>
                      <a:rPr lang="en-US" sz="1200" b="0" i="1" smtClean="0">
                        <a:latin typeface="Cambria Math" panose="02040503050406030204" pitchFamily="18" charset="0"/>
                      </a:rPr>
                      <m:t> ~ </m:t>
                    </m:r>
                    <m:r>
                      <a:rPr lang="en-US" sz="1200" b="0" i="1" smtClean="0">
                        <a:latin typeface="Cambria Math" panose="02040503050406030204" pitchFamily="18" charset="0"/>
                      </a:rPr>
                      <m:t>𝑁</m:t>
                    </m:r>
                    <m:r>
                      <a:rPr lang="en-US" sz="1200" b="0" i="1" smtClean="0">
                        <a:latin typeface="Cambria Math" panose="02040503050406030204" pitchFamily="18" charset="0"/>
                      </a:rPr>
                      <m:t>(0, </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oMath>
                </a14:m>
                <a:endParaRPr lang="en-US" sz="1200"/>
              </a:p>
              <a:p>
                <a:pPr marL="177800" indent="0">
                  <a:buNone/>
                </a:pPr>
                <a:r>
                  <a:rPr lang="en-US" sz="1200" b="0"/>
                  <a:t>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r>
                      <a:rPr lang="en-US" sz="1200" b="0" i="1" smtClean="0">
                        <a:latin typeface="Cambria Math" panose="02040503050406030204" pitchFamily="18" charset="0"/>
                      </a:rPr>
                      <m:t>𝜔</m:t>
                    </m:r>
                    <m:r>
                      <a:rPr lang="en-US" sz="1200" b="0" i="1" smtClean="0">
                        <a:latin typeface="Cambria Math" panose="02040503050406030204" pitchFamily="18" charset="0"/>
                      </a:rPr>
                      <m:t>+</m:t>
                    </m:r>
                    <m:r>
                      <a:rPr lang="en-US" sz="1200" b="0" i="1" smtClean="0">
                        <a:latin typeface="Cambria Math" panose="02040503050406030204" pitchFamily="18" charset="0"/>
                      </a:rPr>
                      <m:t>𝛼</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r>
                      <a:rPr lang="en-US" sz="1200" b="0" i="1" smtClean="0">
                        <a:latin typeface="Cambria Math" panose="02040503050406030204" pitchFamily="18" charset="0"/>
                      </a:rPr>
                      <m:t>𝛽</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oMath>
                </a14:m>
                <a:endParaRPr lang="en-US" sz="1200" b="0"/>
              </a:p>
              <a:p>
                <a:endParaRPr lang="en-US" sz="1200"/>
              </a:p>
              <a:p>
                <a:r>
                  <a:rPr lang="en-US" sz="1200"/>
                  <a:t>Stationarity requires </a:t>
                </a:r>
                <a14:m>
                  <m:oMath xmlns:m="http://schemas.openxmlformats.org/officeDocument/2006/math">
                    <m:r>
                      <a:rPr lang="en-US" sz="1200" b="0" i="1" smtClean="0">
                        <a:latin typeface="Cambria Math" panose="02040503050406030204" pitchFamily="18" charset="0"/>
                      </a:rPr>
                      <m:t>𝛼</m:t>
                    </m:r>
                    <m:r>
                      <a:rPr lang="en-US" sz="1200" b="0" i="1" smtClean="0">
                        <a:latin typeface="Cambria Math" panose="02040503050406030204" pitchFamily="18" charset="0"/>
                      </a:rPr>
                      <m:t>+</m:t>
                    </m:r>
                    <m:r>
                      <a:rPr lang="en-US" sz="1200" b="0" i="1" smtClean="0">
                        <a:latin typeface="Cambria Math" panose="02040503050406030204" pitchFamily="18" charset="0"/>
                      </a:rPr>
                      <m:t>𝛽</m:t>
                    </m:r>
                    <m:r>
                      <a:rPr lang="en-US" sz="1200" b="0" i="1" smtClean="0">
                        <a:latin typeface="Cambria Math" panose="02040503050406030204" pitchFamily="18" charset="0"/>
                      </a:rPr>
                      <m:t>&lt;1</m:t>
                    </m:r>
                  </m:oMath>
                </a14:m>
                <a:endParaRPr lang="en-US" sz="1200"/>
              </a:p>
              <a:p>
                <a:pPr marL="177800" indent="0">
                  <a:buNone/>
                </a:pPr>
                <a:endParaRPr lang="en-US" sz="1200"/>
              </a:p>
              <a:p>
                <a:r>
                  <a:rPr lang="en-US" sz="1200"/>
                  <a:t>Does NOT handle </a:t>
                </a:r>
                <a:r>
                  <a:rPr lang="en-US" sz="1200" b="1"/>
                  <a:t>leverage effect</a:t>
                </a:r>
                <a:r>
                  <a:rPr lang="en-US" sz="1200"/>
                  <a:t> by assuming symmetric response to shocks</a:t>
                </a:r>
              </a:p>
            </p:txBody>
          </p:sp>
        </mc:Choice>
        <mc:Fallback xmlns="">
          <p:sp>
            <p:nvSpPr>
              <p:cNvPr id="3" name="Text Placeholder 2">
                <a:extLst>
                  <a:ext uri="{FF2B5EF4-FFF2-40B4-BE49-F238E27FC236}">
                    <a16:creationId xmlns:a16="http://schemas.microsoft.com/office/drawing/2014/main" id="{74D3FB9E-7C68-BF94-DD0B-C49C494C066A}"/>
                  </a:ext>
                </a:extLst>
              </p:cNvPr>
              <p:cNvSpPr>
                <a:spLocks noGrp="1" noRot="1" noChangeAspect="1" noMove="1" noResize="1" noEditPoints="1" noAdjustHandles="1" noChangeArrowheads="1" noChangeShapeType="1" noTextEdit="1"/>
              </p:cNvSpPr>
              <p:nvPr>
                <p:ph type="body" idx="1"/>
              </p:nvPr>
            </p:nvSpPr>
            <p:spPr>
              <a:xfrm>
                <a:off x="720000" y="1595688"/>
                <a:ext cx="3472859" cy="2501411"/>
              </a:xfr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90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EC6FC-2968-4C70-F22D-87B60A06C5B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C9C0079-E292-7AD7-9B77-535858FF5E63}"/>
              </a:ext>
            </a:extLst>
          </p:cNvPr>
          <p:cNvPicPr>
            <a:picLocks noChangeAspect="1"/>
          </p:cNvPicPr>
          <p:nvPr/>
        </p:nvPicPr>
        <p:blipFill>
          <a:blip r:embed="rId2"/>
          <a:stretch>
            <a:fillRect/>
          </a:stretch>
        </p:blipFill>
        <p:spPr>
          <a:xfrm>
            <a:off x="4827038" y="3840270"/>
            <a:ext cx="3472338" cy="379003"/>
          </a:xfrm>
          <a:prstGeom prst="rect">
            <a:avLst/>
          </a:prstGeom>
        </p:spPr>
      </p:pic>
      <mc:AlternateContent xmlns:mc="http://schemas.openxmlformats.org/markup-compatibility/2006" xmlns:a14="http://schemas.microsoft.com/office/drawing/2010/main">
        <mc:Choice Requires="a14">
          <p:sp>
            <p:nvSpPr>
              <p:cNvPr id="11" name="Text Placeholder 2">
                <a:extLst>
                  <a:ext uri="{FF2B5EF4-FFF2-40B4-BE49-F238E27FC236}">
                    <a16:creationId xmlns:a16="http://schemas.microsoft.com/office/drawing/2014/main" id="{E58C3104-788E-B9B0-2E09-F4F949691E19}"/>
                  </a:ext>
                </a:extLst>
              </p:cNvPr>
              <p:cNvSpPr txBox="1">
                <a:spLocks/>
              </p:cNvSpPr>
              <p:nvPr/>
            </p:nvSpPr>
            <p:spPr>
              <a:xfrm>
                <a:off x="720002" y="1595688"/>
                <a:ext cx="3472857" cy="2501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r>
                  <a:rPr lang="en-US" sz="1200" dirty="0"/>
                  <a:t>Models </a:t>
                </a:r>
                <a:r>
                  <a:rPr lang="en-US" sz="1200" b="1" dirty="0"/>
                  <a:t>log variance</a:t>
                </a:r>
                <a:r>
                  <a:rPr lang="en-US" sz="1200" dirty="0"/>
                  <a:t> to ensure positivity without parameter constraints</a:t>
                </a:r>
              </a:p>
              <a:p>
                <a:endParaRPr lang="en-US" sz="1200" dirty="0"/>
              </a:p>
              <a:p>
                <a:pPr marL="177800" indent="0">
                  <a:buFont typeface="Hanken Grotesk"/>
                  <a:buNone/>
                </a:pPr>
                <a:r>
                  <a:rPr lang="en-US" sz="120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rPr>
                          <m:t>𝑟</m:t>
                        </m:r>
                      </m:e>
                      <m:sub>
                        <m:r>
                          <a:rPr lang="en-US" sz="1200" i="1" smtClean="0">
                            <a:latin typeface="Cambria Math" panose="02040503050406030204" pitchFamily="18" charset="0"/>
                          </a:rPr>
                          <m:t>𝑡</m:t>
                        </m:r>
                      </m:sub>
                    </m:sSub>
                    <m:r>
                      <a:rPr lang="en-US" sz="120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smtClean="0">
                            <a:latin typeface="Cambria Math" panose="02040503050406030204" pitchFamily="18" charset="0"/>
                          </a:rPr>
                          <m:t>𝜖</m:t>
                        </m:r>
                      </m:e>
                      <m:sub>
                        <m:r>
                          <a:rPr lang="en-US" sz="1200" i="1" smtClean="0">
                            <a:latin typeface="Cambria Math" panose="02040503050406030204" pitchFamily="18" charset="0"/>
                          </a:rPr>
                          <m:t>𝑡</m:t>
                        </m:r>
                      </m:sub>
                    </m:sSub>
                    <m:r>
                      <a:rPr lang="en-US" sz="1200" i="1" smtClean="0">
                        <a:latin typeface="Cambria Math" panose="02040503050406030204" pitchFamily="18" charset="0"/>
                      </a:rPr>
                      <m:t> ~ </m:t>
                    </m:r>
                    <m:r>
                      <a:rPr lang="en-US" sz="1200" i="1" smtClean="0">
                        <a:latin typeface="Cambria Math" panose="02040503050406030204" pitchFamily="18" charset="0"/>
                      </a:rPr>
                      <m:t>𝑁</m:t>
                    </m:r>
                    <m:r>
                      <a:rPr lang="en-US" sz="1200" i="1" smtClean="0">
                        <a:latin typeface="Cambria Math" panose="02040503050406030204" pitchFamily="18" charset="0"/>
                      </a:rPr>
                      <m:t>(0, </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rPr>
                          <m:t>𝜎</m:t>
                        </m:r>
                      </m:e>
                      <m:sub>
                        <m:r>
                          <a:rPr lang="en-US" sz="1200" i="1" smtClean="0">
                            <a:latin typeface="Cambria Math" panose="02040503050406030204" pitchFamily="18" charset="0"/>
                          </a:rPr>
                          <m:t>𝑡</m:t>
                        </m:r>
                      </m:sub>
                      <m:sup>
                        <m:r>
                          <a:rPr lang="en-US" sz="1200" i="1" smtClean="0">
                            <a:latin typeface="Cambria Math" panose="02040503050406030204" pitchFamily="18" charset="0"/>
                          </a:rPr>
                          <m:t>2</m:t>
                        </m:r>
                      </m:sup>
                    </m:sSubSup>
                    <m:r>
                      <a:rPr lang="en-US" sz="1200" i="1" smtClean="0">
                        <a:latin typeface="Cambria Math" panose="02040503050406030204" pitchFamily="18" charset="0"/>
                      </a:rPr>
                      <m:t>)</m:t>
                    </m:r>
                  </m:oMath>
                </a14:m>
                <a:endParaRPr lang="en-US" sz="1200" dirty="0"/>
              </a:p>
              <a:p>
                <a:pPr marL="177800" indent="0">
                  <a:buFont typeface="Hanken Grotesk"/>
                  <a:buNone/>
                </a:pPr>
                <a:r>
                  <a:rPr lang="en-US" sz="1200" b="0" dirty="0"/>
                  <a: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𝑧</m:t>
                        </m:r>
                      </m:e>
                      <m:sub>
                        <m:r>
                          <a:rPr lang="en-US" sz="1200" b="0" i="1" smtClean="0">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sub>
                    </m:sSub>
                  </m:oMath>
                </a14:m>
                <a:endParaRPr lang="en-US" sz="1200" dirty="0"/>
              </a:p>
              <a:p>
                <a:pPr marL="177800" indent="0">
                  <a:buFont typeface="Hanken Grotesk"/>
                  <a:buNone/>
                </a:pPr>
                <a:r>
                  <a:rPr lang="en-US" sz="1200" dirty="0"/>
                  <a:t>       </a:t>
                </a:r>
                <a14:m>
                  <m:oMath xmlns:m="http://schemas.openxmlformats.org/officeDocument/2006/math">
                    <m:func>
                      <m:funcPr>
                        <m:ctrlPr>
                          <a:rPr lang="en-US" sz="1200" i="1" smtClean="0">
                            <a:latin typeface="Cambria Math" panose="02040503050406030204" pitchFamily="18" charset="0"/>
                          </a:rPr>
                        </m:ctrlPr>
                      </m:funcPr>
                      <m:fName>
                        <m:r>
                          <m:rPr>
                            <m:sty m:val="p"/>
                          </m:rPr>
                          <a:rPr lang="en-US" sz="1200" i="0" smtClean="0">
                            <a:latin typeface="Cambria Math" panose="02040503050406030204" pitchFamily="18" charset="0"/>
                          </a:rPr>
                          <m:t>log</m:t>
                        </m:r>
                      </m:fName>
                      <m:e>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e>
                    </m:func>
                    <m:r>
                      <a:rPr lang="en-US" sz="1200" i="1" smtClean="0">
                        <a:latin typeface="Cambria Math" panose="02040503050406030204" pitchFamily="18" charset="0"/>
                      </a:rPr>
                      <m:t>=</m:t>
                    </m:r>
                    <m:r>
                      <a:rPr lang="en-US" sz="1200" i="1" smtClean="0">
                        <a:latin typeface="Cambria Math" panose="02040503050406030204" pitchFamily="18" charset="0"/>
                      </a:rPr>
                      <m:t>𝜔</m:t>
                    </m:r>
                    <m:r>
                      <a:rPr lang="en-US" sz="1200" i="1" smtClean="0">
                        <a:latin typeface="Cambria Math" panose="02040503050406030204" pitchFamily="18" charset="0"/>
                      </a:rPr>
                      <m:t>+</m:t>
                    </m:r>
                    <m:r>
                      <a:rPr lang="en-US" sz="1200" i="1" smtClean="0">
                        <a:latin typeface="Cambria Math" panose="02040503050406030204" pitchFamily="18" charset="0"/>
                      </a:rPr>
                      <m:t>𝛼</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𝑧</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i="1" smtClean="0">
                        <a:latin typeface="Cambria Math" panose="02040503050406030204" pitchFamily="18" charset="0"/>
                      </a:rPr>
                      <m:t>+</m:t>
                    </m:r>
                    <m:r>
                      <a:rPr lang="en-US" sz="1200" b="0" i="1" smtClean="0">
                        <a:latin typeface="Cambria Math" panose="02040503050406030204" pitchFamily="18" charset="0"/>
                      </a:rPr>
                      <m:t>𝛾</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𝑧</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i="1" smtClean="0">
                        <a:latin typeface="Cambria Math" panose="02040503050406030204" pitchFamily="18" charset="0"/>
                      </a:rPr>
                      <m:t>𝛽</m:t>
                    </m:r>
                    <m:func>
                      <m:funcPr>
                        <m:ctrlPr>
                          <a:rPr lang="en-US" sz="1200" i="1" smtClean="0">
                            <a:latin typeface="Cambria Math" panose="02040503050406030204" pitchFamily="18" charset="0"/>
                          </a:rPr>
                        </m:ctrlPr>
                      </m:funcPr>
                      <m:fName>
                        <m:r>
                          <m:rPr>
                            <m:sty m:val="p"/>
                          </m:rPr>
                          <a:rPr lang="en-US" sz="1200" i="0" smtClean="0">
                            <a:latin typeface="Cambria Math" panose="02040503050406030204" pitchFamily="18" charset="0"/>
                          </a:rPr>
                          <m:t>log</m:t>
                        </m:r>
                      </m:fName>
                      <m:e>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e>
                    </m:func>
                  </m:oMath>
                </a14:m>
                <a:endParaRPr lang="en-US" sz="1200" dirty="0"/>
              </a:p>
              <a:p>
                <a:endParaRPr lang="en-US" sz="1200" dirty="0"/>
              </a:p>
              <a:p>
                <a:r>
                  <a:rPr lang="en-US" sz="1200" dirty="0"/>
                  <a:t>A </a:t>
                </a:r>
                <a:r>
                  <a:rPr lang="en-US" sz="1200" b="1" dirty="0"/>
                  <a:t>negative</a:t>
                </a:r>
                <a:r>
                  <a:rPr lang="en-US" sz="1200" dirty="0"/>
                  <a:t> </a:t>
                </a:r>
                <a14:m>
                  <m:oMath xmlns:m="http://schemas.openxmlformats.org/officeDocument/2006/math">
                    <m:r>
                      <a:rPr lang="en-US" sz="1200" b="0" i="1" smtClean="0">
                        <a:latin typeface="Cambria Math" panose="02040503050406030204" pitchFamily="18" charset="0"/>
                      </a:rPr>
                      <m:t>𝛾</m:t>
                    </m:r>
                  </m:oMath>
                </a14:m>
                <a:r>
                  <a:rPr lang="en-US" sz="1200" dirty="0"/>
                  <a:t> term shows leverage effect </a:t>
                </a:r>
              </a:p>
              <a:p>
                <a:pPr marL="177800" indent="0">
                  <a:buFont typeface="Hanken Grotesk"/>
                  <a:buNone/>
                </a:pPr>
                <a:endParaRPr lang="en-US" sz="1200" dirty="0"/>
              </a:p>
              <a:p>
                <a:r>
                  <a:rPr lang="en-US" sz="1200" dirty="0"/>
                  <a:t>Negative shocks increase volatility more than positive shocks of equal magnitude</a:t>
                </a:r>
              </a:p>
            </p:txBody>
          </p:sp>
        </mc:Choice>
        <mc:Fallback xmlns="">
          <p:sp>
            <p:nvSpPr>
              <p:cNvPr id="11" name="Text Placeholder 2">
                <a:extLst>
                  <a:ext uri="{FF2B5EF4-FFF2-40B4-BE49-F238E27FC236}">
                    <a16:creationId xmlns:a16="http://schemas.microsoft.com/office/drawing/2014/main" id="{E58C3104-788E-B9B0-2E09-F4F949691E19}"/>
                  </a:ext>
                </a:extLst>
              </p:cNvPr>
              <p:cNvSpPr txBox="1">
                <a:spLocks noRot="1" noChangeAspect="1" noMove="1" noResize="1" noEditPoints="1" noAdjustHandles="1" noChangeArrowheads="1" noChangeShapeType="1" noTextEdit="1"/>
              </p:cNvSpPr>
              <p:nvPr/>
            </p:nvSpPr>
            <p:spPr>
              <a:xfrm>
                <a:off x="720002" y="1595688"/>
                <a:ext cx="3472857" cy="2501411"/>
              </a:xfrm>
              <a:prstGeom prst="rect">
                <a:avLst/>
              </a:prstGeom>
              <a:blipFill>
                <a:blip r:embed="rId3"/>
                <a:stretch>
                  <a:fillRect/>
                </a:stretch>
              </a:blipFill>
              <a:ln>
                <a:noFill/>
              </a:ln>
            </p:spPr>
            <p:txBody>
              <a:bodyPr/>
              <a:lstStyle/>
              <a:p>
                <a:r>
                  <a:rPr lang="en-US">
                    <a:noFill/>
                  </a:rPr>
                  <a:t> </a:t>
                </a:r>
              </a:p>
            </p:txBody>
          </p:sp>
        </mc:Fallback>
      </mc:AlternateContent>
      <p:sp>
        <p:nvSpPr>
          <p:cNvPr id="12" name="Title 1">
            <a:extLst>
              <a:ext uri="{FF2B5EF4-FFF2-40B4-BE49-F238E27FC236}">
                <a16:creationId xmlns:a16="http://schemas.microsoft.com/office/drawing/2014/main" id="{E2239C3C-FC15-5E0C-CC3D-5CF9E0A43B21}"/>
              </a:ext>
            </a:extLst>
          </p:cNvPr>
          <p:cNvSpPr>
            <a:spLocks noGrp="1"/>
          </p:cNvSpPr>
          <p:nvPr>
            <p:ph type="title"/>
          </p:nvPr>
        </p:nvSpPr>
        <p:spPr>
          <a:xfrm>
            <a:off x="720000" y="445025"/>
            <a:ext cx="7704000" cy="572700"/>
          </a:xfrm>
        </p:spPr>
        <p:txBody>
          <a:bodyPr/>
          <a:lstStyle/>
          <a:p>
            <a:r>
              <a:rPr lang="en-US" dirty="0"/>
              <a:t>EGARCH(1, 1)</a:t>
            </a:r>
          </a:p>
        </p:txBody>
      </p:sp>
      <p:pic>
        <p:nvPicPr>
          <p:cNvPr id="3" name="Picture 2">
            <a:extLst>
              <a:ext uri="{FF2B5EF4-FFF2-40B4-BE49-F238E27FC236}">
                <a16:creationId xmlns:a16="http://schemas.microsoft.com/office/drawing/2014/main" id="{0B4CC573-8FD7-D35D-0EAF-0121FF39E8C9}"/>
              </a:ext>
            </a:extLst>
          </p:cNvPr>
          <p:cNvPicPr>
            <a:picLocks noChangeAspect="1"/>
          </p:cNvPicPr>
          <p:nvPr/>
        </p:nvPicPr>
        <p:blipFill>
          <a:blip r:embed="rId4"/>
          <a:stretch>
            <a:fillRect/>
          </a:stretch>
        </p:blipFill>
        <p:spPr>
          <a:xfrm>
            <a:off x="4525200" y="1321200"/>
            <a:ext cx="3900000" cy="2340000"/>
          </a:xfrm>
          <a:prstGeom prst="rect">
            <a:avLst/>
          </a:prstGeom>
        </p:spPr>
      </p:pic>
    </p:spTree>
    <p:extLst>
      <p:ext uri="{BB962C8B-B14F-4D97-AF65-F5344CB8AC3E}">
        <p14:creationId xmlns:p14="http://schemas.microsoft.com/office/powerpoint/2010/main" val="297153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725A0-78AD-7ABC-DE6F-F0EBC974203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F3CC0E1-61F0-737B-520F-99A61E60E895}"/>
              </a:ext>
            </a:extLst>
          </p:cNvPr>
          <p:cNvPicPr>
            <a:picLocks noChangeAspect="1"/>
          </p:cNvPicPr>
          <p:nvPr/>
        </p:nvPicPr>
        <p:blipFill>
          <a:blip r:embed="rId2"/>
          <a:stretch>
            <a:fillRect/>
          </a:stretch>
        </p:blipFill>
        <p:spPr>
          <a:xfrm>
            <a:off x="4525200" y="1321200"/>
            <a:ext cx="3900000" cy="2340000"/>
          </a:xfrm>
          <a:prstGeom prst="rect">
            <a:avLst/>
          </a:prstGeom>
        </p:spPr>
      </p:pic>
      <p:sp>
        <p:nvSpPr>
          <p:cNvPr id="4" name="Title 1">
            <a:extLst>
              <a:ext uri="{FF2B5EF4-FFF2-40B4-BE49-F238E27FC236}">
                <a16:creationId xmlns:a16="http://schemas.microsoft.com/office/drawing/2014/main" id="{9078C1AC-A04B-59BB-EF11-69957A78E732}"/>
              </a:ext>
            </a:extLst>
          </p:cNvPr>
          <p:cNvSpPr>
            <a:spLocks noGrp="1"/>
          </p:cNvSpPr>
          <p:nvPr>
            <p:ph type="title"/>
          </p:nvPr>
        </p:nvSpPr>
        <p:spPr>
          <a:xfrm>
            <a:off x="720000" y="445025"/>
            <a:ext cx="7704000" cy="572700"/>
          </a:xfrm>
        </p:spPr>
        <p:txBody>
          <a:bodyPr/>
          <a:lstStyle/>
          <a:p>
            <a:r>
              <a:rPr lang="en-US" dirty="0"/>
              <a:t>GJR-GARCH(1, 1)</a:t>
            </a:r>
          </a:p>
        </p:txBody>
      </p:sp>
      <mc:AlternateContent xmlns:mc="http://schemas.openxmlformats.org/markup-compatibility/2006" xmlns:a14="http://schemas.microsoft.com/office/drawing/2010/main">
        <mc:Choice Requires="a14">
          <p:sp>
            <p:nvSpPr>
              <p:cNvPr id="13" name="Text Placeholder 2">
                <a:extLst>
                  <a:ext uri="{FF2B5EF4-FFF2-40B4-BE49-F238E27FC236}">
                    <a16:creationId xmlns:a16="http://schemas.microsoft.com/office/drawing/2014/main" id="{C40DA692-AB0F-24CD-3CAA-2DB40879E589}"/>
                  </a:ext>
                </a:extLst>
              </p:cNvPr>
              <p:cNvSpPr>
                <a:spLocks noGrp="1"/>
              </p:cNvSpPr>
              <p:nvPr>
                <p:ph type="body" idx="1"/>
              </p:nvPr>
            </p:nvSpPr>
            <p:spPr>
              <a:xfrm>
                <a:off x="720000" y="1595688"/>
                <a:ext cx="3472859" cy="2501411"/>
              </a:xfrm>
            </p:spPr>
            <p:txBody>
              <a:bodyPr/>
              <a:lstStyle/>
              <a:p>
                <a:r>
                  <a:rPr lang="en-US" sz="1200" dirty="0"/>
                  <a:t>Extends GARCH(1, 1) to capture asymmetric volatility responses using an </a:t>
                </a:r>
                <a:r>
                  <a:rPr lang="en-US" sz="1200" b="1" dirty="0"/>
                  <a:t>indicator function</a:t>
                </a:r>
              </a:p>
              <a:p>
                <a:endParaRPr lang="en-US" sz="1200" dirty="0"/>
              </a:p>
              <a:p>
                <a:pPr marL="177800" indent="0">
                  <a:buNone/>
                </a:pPr>
                <a:r>
                  <a:rPr lang="en-US" sz="1200" b="0" dirty="0"/>
                  <a: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𝑡</m:t>
                        </m:r>
                      </m:sub>
                    </m:sSub>
                    <m:r>
                      <a:rPr lang="en-US" sz="120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sub>
                    </m:sSub>
                    <m:r>
                      <a:rPr lang="en-US" sz="1200" b="0" i="1" smtClean="0">
                        <a:latin typeface="Cambria Math" panose="02040503050406030204" pitchFamily="18" charset="0"/>
                      </a:rPr>
                      <m:t> ~ </m:t>
                    </m:r>
                    <m:r>
                      <a:rPr lang="en-US" sz="1200" b="0" i="1" smtClean="0">
                        <a:latin typeface="Cambria Math" panose="02040503050406030204" pitchFamily="18" charset="0"/>
                      </a:rPr>
                      <m:t>𝑁</m:t>
                    </m:r>
                    <m:r>
                      <a:rPr lang="en-US" sz="1200" b="0" i="1" smtClean="0">
                        <a:latin typeface="Cambria Math" panose="02040503050406030204" pitchFamily="18" charset="0"/>
                      </a:rPr>
                      <m:t>(0, </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oMath>
                </a14:m>
                <a:endParaRPr lang="en-US" sz="1200" dirty="0"/>
              </a:p>
              <a:p>
                <a:pPr marL="177800" indent="0">
                  <a:buNone/>
                </a:pPr>
                <a:r>
                  <a:rPr lang="en-US" sz="1200" b="0" dirty="0"/>
                  <a:t>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r>
                      <a:rPr lang="en-US" sz="1200" b="0" i="1" smtClean="0">
                        <a:latin typeface="Cambria Math" panose="02040503050406030204" pitchFamily="18" charset="0"/>
                      </a:rPr>
                      <m:t>𝜔</m:t>
                    </m:r>
                    <m:r>
                      <a:rPr lang="en-US" sz="1200" b="0" i="1" smtClean="0">
                        <a:latin typeface="Cambria Math" panose="02040503050406030204" pitchFamily="18" charset="0"/>
                      </a:rPr>
                      <m:t>+</m:t>
                    </m:r>
                    <m:r>
                      <a:rPr lang="en-US" sz="1200" b="0" i="1" smtClean="0">
                        <a:latin typeface="Cambria Math" panose="02040503050406030204" pitchFamily="18" charset="0"/>
                      </a:rPr>
                      <m:t>𝛼</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r>
                      <a:rPr lang="en-US" sz="1200" b="0" i="1" smtClean="0">
                        <a:latin typeface="Cambria Math" panose="02040503050406030204" pitchFamily="18" charset="0"/>
                      </a:rPr>
                      <m:t>𝛾</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𝟏</m:t>
                        </m:r>
                      </m:e>
                      <m:sub>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Sub>
                            <m:r>
                              <a:rPr lang="en-US" sz="1200" b="0" i="1" smtClean="0">
                                <a:latin typeface="Cambria Math" panose="02040503050406030204" pitchFamily="18" charset="0"/>
                              </a:rPr>
                              <m:t>&lt;0</m:t>
                            </m:r>
                          </m:e>
                        </m:d>
                      </m:sub>
                    </m:sSub>
                    <m:r>
                      <a:rPr lang="en-US" sz="1200" b="0" i="1" smtClean="0">
                        <a:latin typeface="Cambria Math" panose="02040503050406030204" pitchFamily="18" charset="0"/>
                      </a:rPr>
                      <m:t>+</m:t>
                    </m:r>
                    <m:r>
                      <a:rPr lang="en-US" sz="1200" b="0" i="1" smtClean="0">
                        <a:latin typeface="Cambria Math" panose="02040503050406030204" pitchFamily="18" charset="0"/>
                      </a:rPr>
                      <m:t>𝛽</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oMath>
                </a14:m>
                <a:endParaRPr lang="en-US" sz="1200" b="0" dirty="0"/>
              </a:p>
              <a:p>
                <a:endParaRPr lang="en-US" sz="1200" dirty="0"/>
              </a:p>
              <a:p>
                <a:r>
                  <a:rPr lang="en-US" sz="1200" dirty="0"/>
                  <a:t>A </a:t>
                </a:r>
                <a:r>
                  <a:rPr lang="en-US" sz="1200" b="1" dirty="0"/>
                  <a:t>positive </a:t>
                </a:r>
                <a14:m>
                  <m:oMath xmlns:m="http://schemas.openxmlformats.org/officeDocument/2006/math">
                    <m:r>
                      <a:rPr lang="en-US" sz="1200" i="1">
                        <a:latin typeface="Cambria Math" panose="02040503050406030204" pitchFamily="18" charset="0"/>
                      </a:rPr>
                      <m:t>𝛾</m:t>
                    </m:r>
                  </m:oMath>
                </a14:m>
                <a:r>
                  <a:rPr lang="en-US" sz="1200" dirty="0"/>
                  <a:t> term shows leverage effect</a:t>
                </a:r>
              </a:p>
              <a:p>
                <a:endParaRPr lang="en-US" sz="1200" dirty="0"/>
              </a:p>
              <a:p>
                <a:r>
                  <a:rPr lang="en-US" sz="1200" dirty="0"/>
                  <a:t>Retains core GARCH behaviors while addressing asymmetry</a:t>
                </a:r>
              </a:p>
            </p:txBody>
          </p:sp>
        </mc:Choice>
        <mc:Fallback xmlns="">
          <p:sp>
            <p:nvSpPr>
              <p:cNvPr id="13" name="Text Placeholder 2">
                <a:extLst>
                  <a:ext uri="{FF2B5EF4-FFF2-40B4-BE49-F238E27FC236}">
                    <a16:creationId xmlns:a16="http://schemas.microsoft.com/office/drawing/2014/main" id="{C40DA692-AB0F-24CD-3CAA-2DB40879E589}"/>
                  </a:ext>
                </a:extLst>
              </p:cNvPr>
              <p:cNvSpPr>
                <a:spLocks noGrp="1" noRot="1" noChangeAspect="1" noMove="1" noResize="1" noEditPoints="1" noAdjustHandles="1" noChangeArrowheads="1" noChangeShapeType="1" noTextEdit="1"/>
              </p:cNvSpPr>
              <p:nvPr>
                <p:ph type="body" idx="1"/>
              </p:nvPr>
            </p:nvSpPr>
            <p:spPr>
              <a:xfrm>
                <a:off x="720000" y="1595688"/>
                <a:ext cx="3472859" cy="2501411"/>
              </a:xfrm>
              <a:blipFill>
                <a:blip r:embed="rId4"/>
                <a:stretch>
                  <a:fillRect b="-48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A830507-30AC-23E7-3F3E-B098A45CE188}"/>
              </a:ext>
            </a:extLst>
          </p:cNvPr>
          <p:cNvPicPr>
            <a:picLocks noChangeAspect="1"/>
          </p:cNvPicPr>
          <p:nvPr/>
        </p:nvPicPr>
        <p:blipFill>
          <a:blip r:embed="rId5"/>
          <a:stretch>
            <a:fillRect/>
          </a:stretch>
        </p:blipFill>
        <p:spPr>
          <a:xfrm>
            <a:off x="4827038" y="3832744"/>
            <a:ext cx="3472338" cy="384577"/>
          </a:xfrm>
          <a:prstGeom prst="rect">
            <a:avLst/>
          </a:prstGeom>
        </p:spPr>
      </p:pic>
    </p:spTree>
    <p:extLst>
      <p:ext uri="{BB962C8B-B14F-4D97-AF65-F5344CB8AC3E}">
        <p14:creationId xmlns:p14="http://schemas.microsoft.com/office/powerpoint/2010/main" val="339372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28EBF-B985-825D-AFB8-EA1B2ACCD2BB}"/>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811B6694-F817-7C7F-37E0-DFA8CFA47EDF}"/>
              </a:ext>
            </a:extLst>
          </p:cNvPr>
          <p:cNvPicPr>
            <a:picLocks noChangeAspect="1"/>
          </p:cNvPicPr>
          <p:nvPr/>
        </p:nvPicPr>
        <p:blipFill>
          <a:blip r:embed="rId2"/>
          <a:stretch>
            <a:fillRect/>
          </a:stretch>
        </p:blipFill>
        <p:spPr>
          <a:xfrm>
            <a:off x="720000" y="1457545"/>
            <a:ext cx="7704000" cy="986576"/>
          </a:xfrm>
          <a:prstGeom prst="rect">
            <a:avLst/>
          </a:prstGeom>
        </p:spPr>
      </p:pic>
      <p:sp>
        <p:nvSpPr>
          <p:cNvPr id="9" name="Title 1">
            <a:extLst>
              <a:ext uri="{FF2B5EF4-FFF2-40B4-BE49-F238E27FC236}">
                <a16:creationId xmlns:a16="http://schemas.microsoft.com/office/drawing/2014/main" id="{8AC01475-5CB4-F913-78A1-0F8E0B631A34}"/>
              </a:ext>
            </a:extLst>
          </p:cNvPr>
          <p:cNvSpPr>
            <a:spLocks noGrp="1"/>
          </p:cNvSpPr>
          <p:nvPr>
            <p:ph type="title"/>
          </p:nvPr>
        </p:nvSpPr>
        <p:spPr>
          <a:xfrm>
            <a:off x="720000" y="445025"/>
            <a:ext cx="7704000" cy="572700"/>
          </a:xfrm>
        </p:spPr>
        <p:txBody>
          <a:bodyPr/>
          <a:lstStyle/>
          <a:p>
            <a:r>
              <a:rPr lang="en-US"/>
              <a:t>Model Comparison 1</a:t>
            </a:r>
          </a:p>
        </p:txBody>
      </p:sp>
      <p:sp>
        <p:nvSpPr>
          <p:cNvPr id="10" name="Text Placeholder 4">
            <a:extLst>
              <a:ext uri="{FF2B5EF4-FFF2-40B4-BE49-F238E27FC236}">
                <a16:creationId xmlns:a16="http://schemas.microsoft.com/office/drawing/2014/main" id="{CB155A95-3F63-0625-2E1C-640E880ADC91}"/>
              </a:ext>
            </a:extLst>
          </p:cNvPr>
          <p:cNvSpPr>
            <a:spLocks noGrp="1"/>
          </p:cNvSpPr>
          <p:nvPr>
            <p:ph type="body" idx="1"/>
          </p:nvPr>
        </p:nvSpPr>
        <p:spPr>
          <a:xfrm>
            <a:off x="720000" y="2698450"/>
            <a:ext cx="7704000" cy="1750400"/>
          </a:xfrm>
        </p:spPr>
        <p:txBody>
          <a:bodyPr/>
          <a:lstStyle/>
          <a:p>
            <a:r>
              <a:rPr lang="en-US" sz="1200" dirty="0"/>
              <a:t>Use </a:t>
            </a:r>
            <a:r>
              <a:rPr lang="en-US" sz="1200" b="1" dirty="0"/>
              <a:t>MSE</a:t>
            </a:r>
            <a:r>
              <a:rPr lang="en-US" sz="1200" dirty="0"/>
              <a:t>, </a:t>
            </a:r>
            <a:r>
              <a:rPr lang="en-US" sz="1200" b="1" dirty="0"/>
              <a:t>MAE</a:t>
            </a:r>
            <a:r>
              <a:rPr lang="en-US" sz="1200" dirty="0"/>
              <a:t>, and </a:t>
            </a:r>
            <a:r>
              <a:rPr lang="en-US" sz="1200" b="1" dirty="0"/>
              <a:t>HMSE </a:t>
            </a:r>
            <a:r>
              <a:rPr lang="en-US" sz="1200" dirty="0"/>
              <a:t>to evaluate </a:t>
            </a:r>
            <a:r>
              <a:rPr lang="en-US" sz="1200" b="1" dirty="0"/>
              <a:t>out-of-sample </a:t>
            </a:r>
            <a:r>
              <a:rPr lang="en-US" sz="1200" dirty="0"/>
              <a:t>variance forecast accuracy</a:t>
            </a:r>
          </a:p>
          <a:p>
            <a:pPr marL="609600" lvl="1" indent="0">
              <a:buNone/>
            </a:pPr>
            <a:endParaRPr lang="en-US" sz="1200" dirty="0"/>
          </a:p>
          <a:p>
            <a:r>
              <a:rPr lang="en-US" sz="1200" dirty="0"/>
              <a:t>Models that incorporate leverage effect (EGARCH, GJR-GARCH) show </a:t>
            </a:r>
            <a:r>
              <a:rPr lang="en-US" sz="1200" b="1" dirty="0"/>
              <a:t>better in-sample fit</a:t>
            </a:r>
            <a:r>
              <a:rPr lang="en-US" sz="1200" dirty="0"/>
              <a:t> than the symmetric GARCH model</a:t>
            </a:r>
          </a:p>
          <a:p>
            <a:endParaRPr lang="en-US" sz="1200" dirty="0"/>
          </a:p>
          <a:p>
            <a:r>
              <a:rPr lang="en-US" sz="1200" b="1" dirty="0"/>
              <a:t>EGARCH</a:t>
            </a:r>
            <a:r>
              <a:rPr lang="en-US" sz="1200" dirty="0"/>
              <a:t> offers the </a:t>
            </a:r>
            <a:r>
              <a:rPr lang="en-US" sz="1200" b="1" dirty="0"/>
              <a:t>best trade-off </a:t>
            </a:r>
            <a:r>
              <a:rPr lang="en-US" sz="1200" dirty="0"/>
              <a:t>between model fit (highest LLK and lowest AIC) and predictive accuracy (lowest MSE and MAE) under the normal distribution</a:t>
            </a:r>
          </a:p>
        </p:txBody>
      </p:sp>
    </p:spTree>
    <p:extLst>
      <p:ext uri="{BB962C8B-B14F-4D97-AF65-F5344CB8AC3E}">
        <p14:creationId xmlns:p14="http://schemas.microsoft.com/office/powerpoint/2010/main" val="83477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7D14431-D397-3F00-C1B3-3EDB22BAC574}"/>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41156F9-7112-C445-0712-720AF6F13432}"/>
              </a:ext>
            </a:extLst>
          </p:cNvPr>
          <p:cNvSpPr txBox="1">
            <a:spLocks noGrp="1"/>
          </p:cNvSpPr>
          <p:nvPr>
            <p:ph type="title"/>
          </p:nvPr>
        </p:nvSpPr>
        <p:spPr>
          <a:xfrm>
            <a:off x="1216475" y="21508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Heavy Tails</a:t>
            </a:r>
            <a:endParaRPr/>
          </a:p>
        </p:txBody>
      </p:sp>
      <p:sp>
        <p:nvSpPr>
          <p:cNvPr id="331" name="Google Shape;331;p36">
            <a:extLst>
              <a:ext uri="{FF2B5EF4-FFF2-40B4-BE49-F238E27FC236}">
                <a16:creationId xmlns:a16="http://schemas.microsoft.com/office/drawing/2014/main" id="{B45B94F2-B760-1313-A892-1E9A0585FF03}"/>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1211800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C7C98-CA7E-56DA-20F5-ECD1CD2064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141BC4-C460-3718-A743-C7D996B82A9F}"/>
              </a:ext>
            </a:extLst>
          </p:cNvPr>
          <p:cNvSpPr>
            <a:spLocks noGrp="1"/>
          </p:cNvSpPr>
          <p:nvPr>
            <p:ph type="title"/>
          </p:nvPr>
        </p:nvSpPr>
        <p:spPr/>
        <p:txBody>
          <a:bodyPr/>
          <a:lstStyle/>
          <a:p>
            <a:r>
              <a:rPr lang="en-US"/>
              <a:t>Alternative Distributions</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896D9328-9255-C44C-E515-900047103360}"/>
                  </a:ext>
                </a:extLst>
              </p:cNvPr>
              <p:cNvGraphicFramePr>
                <a:graphicFrameLocks noGrp="1"/>
              </p:cNvGraphicFramePr>
              <p:nvPr>
                <p:extLst>
                  <p:ext uri="{D42A27DB-BD31-4B8C-83A1-F6EECF244321}">
                    <p14:modId xmlns:p14="http://schemas.microsoft.com/office/powerpoint/2010/main" val="1240846366"/>
                  </p:ext>
                </p:extLst>
              </p:nvPr>
            </p:nvGraphicFramePr>
            <p:xfrm>
              <a:off x="720000" y="2116774"/>
              <a:ext cx="7704000" cy="2329911"/>
            </p:xfrm>
            <a:graphic>
              <a:graphicData uri="http://schemas.openxmlformats.org/drawingml/2006/table">
                <a:tbl>
                  <a:tblPr bandRow="1">
                    <a:tableStyleId>{1F0CB322-AAFC-4A7B-ADE0-3C6A5BC38444}</a:tableStyleId>
                  </a:tblPr>
                  <a:tblGrid>
                    <a:gridCol w="1700007">
                      <a:extLst>
                        <a:ext uri="{9D8B030D-6E8A-4147-A177-3AD203B41FA5}">
                          <a16:colId xmlns:a16="http://schemas.microsoft.com/office/drawing/2014/main" val="1845933228"/>
                        </a:ext>
                      </a:extLst>
                    </a:gridCol>
                    <a:gridCol w="2987565">
                      <a:extLst>
                        <a:ext uri="{9D8B030D-6E8A-4147-A177-3AD203B41FA5}">
                          <a16:colId xmlns:a16="http://schemas.microsoft.com/office/drawing/2014/main" val="2892023207"/>
                        </a:ext>
                      </a:extLst>
                    </a:gridCol>
                    <a:gridCol w="3016428">
                      <a:extLst>
                        <a:ext uri="{9D8B030D-6E8A-4147-A177-3AD203B41FA5}">
                          <a16:colId xmlns:a16="http://schemas.microsoft.com/office/drawing/2014/main" val="3639015514"/>
                        </a:ext>
                      </a:extLst>
                    </a:gridCol>
                  </a:tblGrid>
                  <a:tr h="339287">
                    <a:tc>
                      <a:txBody>
                        <a:bodyPr/>
                        <a:lstStyle/>
                        <a:p>
                          <a:r>
                            <a:rPr lang="en-US" sz="1200" b="1" i="0" u="none" strike="noStrike" cap="none">
                              <a:solidFill>
                                <a:schemeClr val="dk1"/>
                              </a:solidFill>
                              <a:latin typeface="Hanken Grotesk"/>
                              <a:sym typeface="Hanken Grotesk"/>
                            </a:rPr>
                            <a:t>Property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1200" b="1" i="0" u="none" strike="noStrike" cap="none">
                              <a:solidFill>
                                <a:schemeClr val="dk1"/>
                              </a:solidFill>
                              <a:latin typeface="Hanken Grotesk"/>
                              <a:sym typeface="Hanken Grotesk"/>
                            </a:rPr>
                            <a:t>Student’s t Distribution</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1200" b="1" i="0" u="none" strike="noStrike" cap="none">
                              <a:solidFill>
                                <a:schemeClr val="dk1"/>
                              </a:solidFill>
                              <a:latin typeface="Hanken Grotesk"/>
                              <a:sym typeface="Hanken Grotesk"/>
                            </a:rPr>
                            <a:t>Generalized Error Distribution</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1215506209"/>
                      </a:ext>
                    </a:extLst>
                  </a:tr>
                  <a:tr h="632668">
                    <a:tc>
                      <a:txBody>
                        <a:bodyPr/>
                        <a:lstStyle/>
                        <a:p>
                          <a:r>
                            <a:rPr lang="en-US" sz="1200" b="0" i="0" u="none" strike="noStrike" cap="none">
                              <a:solidFill>
                                <a:schemeClr val="dk1"/>
                              </a:solidFill>
                              <a:latin typeface="Hanken Grotesk"/>
                              <a:sym typeface="Hanken Grotesk"/>
                            </a:rPr>
                            <a:t>PDF</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m:rPr>
                                        <m:sty m:val="p"/>
                                      </m:rPr>
                                      <a:rPr lang="el-GR" sz="1200" i="1" smtClean="0">
                                        <a:latin typeface="Cambria Math" panose="02040503050406030204" pitchFamily="18" charset="0"/>
                                        <a:ea typeface="Cambria Math" panose="02040503050406030204" pitchFamily="18" charset="0"/>
                                      </a:rPr>
                                      <m:t>Γ</m:t>
                                    </m:r>
                                    <m:d>
                                      <m:dPr>
                                        <m:ctrlPr>
                                          <a:rPr lang="el-GR" sz="1200" i="1" smtClean="0">
                                            <a:latin typeface="Cambria Math" panose="02040503050406030204" pitchFamily="18" charset="0"/>
                                            <a:ea typeface="Cambria Math" panose="02040503050406030204" pitchFamily="18" charset="0"/>
                                          </a:rPr>
                                        </m:ctrlPr>
                                      </m:dPr>
                                      <m:e>
                                        <m:f>
                                          <m:fPr>
                                            <m:ctrlPr>
                                              <a:rPr lang="el-GR" sz="1200" i="1" smtClean="0">
                                                <a:latin typeface="Cambria Math" panose="02040503050406030204" pitchFamily="18" charset="0"/>
                                                <a:ea typeface="Cambria Math" panose="02040503050406030204" pitchFamily="18" charset="0"/>
                                              </a:rPr>
                                            </m:ctrlPr>
                                          </m:fPr>
                                          <m:num>
                                            <m:r>
                                              <a:rPr lang="el-GR" sz="1200" i="1" smtClean="0">
                                                <a:latin typeface="Cambria Math" panose="02040503050406030204" pitchFamily="18" charset="0"/>
                                                <a:ea typeface="Cambria Math" panose="02040503050406030204" pitchFamily="18" charset="0"/>
                                              </a:rPr>
                                              <m:t>𝜈</m:t>
                                            </m:r>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2</m:t>
                                            </m:r>
                                          </m:den>
                                        </m:f>
                                      </m:e>
                                    </m:d>
                                  </m:num>
                                  <m:den>
                                    <m:rad>
                                      <m:radPr>
                                        <m:degHide m:val="on"/>
                                        <m:ctrlPr>
                                          <a:rPr lang="en-US" sz="1200" i="1" smtClean="0">
                                            <a:latin typeface="Cambria Math" panose="02040503050406030204" pitchFamily="18" charset="0"/>
                                          </a:rPr>
                                        </m:ctrlPr>
                                      </m:radPr>
                                      <m:deg/>
                                      <m:e>
                                        <m:r>
                                          <a:rPr lang="en-US" sz="1200" i="1" smtClean="0">
                                            <a:latin typeface="Cambria Math" panose="02040503050406030204" pitchFamily="18" charset="0"/>
                                            <a:ea typeface="Cambria Math" panose="02040503050406030204" pitchFamily="18" charset="0"/>
                                          </a:rPr>
                                          <m:t>𝜋𝜈</m:t>
                                        </m:r>
                                      </m:e>
                                    </m:rad>
                                    <m:r>
                                      <m:rPr>
                                        <m:sty m:val="p"/>
                                      </m:rPr>
                                      <a:rPr lang="el-GR" sz="1200" i="1" smtClean="0">
                                        <a:latin typeface="Cambria Math" panose="02040503050406030204" pitchFamily="18" charset="0"/>
                                        <a:ea typeface="Cambria Math" panose="02040503050406030204" pitchFamily="18" charset="0"/>
                                      </a:rPr>
                                      <m:t>Γ</m:t>
                                    </m:r>
                                    <m:d>
                                      <m:dPr>
                                        <m:ctrlPr>
                                          <a:rPr lang="el-GR" sz="1200" i="1" smtClean="0">
                                            <a:latin typeface="Cambria Math" panose="02040503050406030204" pitchFamily="18" charset="0"/>
                                            <a:ea typeface="Cambria Math" panose="02040503050406030204" pitchFamily="18" charset="0"/>
                                          </a:rPr>
                                        </m:ctrlPr>
                                      </m:dPr>
                                      <m:e>
                                        <m:r>
                                          <a:rPr lang="el-GR" sz="1200" i="1" smtClean="0">
                                            <a:latin typeface="Cambria Math" panose="02040503050406030204" pitchFamily="18" charset="0"/>
                                            <a:ea typeface="Cambria Math" panose="02040503050406030204" pitchFamily="18" charset="0"/>
                                          </a:rPr>
                                          <m:t>𝜈</m:t>
                                        </m:r>
                                        <m:r>
                                          <a:rPr lang="en-US" sz="1200" b="0" i="1" smtClean="0">
                                            <a:latin typeface="Cambria Math" panose="02040503050406030204" pitchFamily="18" charset="0"/>
                                            <a:ea typeface="Cambria Math" panose="02040503050406030204" pitchFamily="18" charset="0"/>
                                          </a:rPr>
                                          <m:t>/2</m:t>
                                        </m:r>
                                      </m:e>
                                    </m:d>
                                  </m:den>
                                </m:f>
                                <m:sSup>
                                  <m:sSupPr>
                                    <m:ctrlPr>
                                      <a:rPr lang="en-US" sz="1200" i="1" smtClean="0">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1+</m:t>
                                        </m:r>
                                        <m:f>
                                          <m:fPr>
                                            <m:ctrlPr>
                                              <a:rPr lang="en-US" sz="1200" i="1">
                                                <a:latin typeface="Cambria Math" panose="02040503050406030204" pitchFamily="18" charset="0"/>
                                              </a:rPr>
                                            </m:ctrlPr>
                                          </m:fPr>
                                          <m:num>
                                            <m:sSup>
                                              <m:sSupPr>
                                                <m:ctrlPr>
                                                  <a:rPr lang="en-US" sz="1200" i="1">
                                                    <a:latin typeface="Cambria Math" panose="02040503050406030204" pitchFamily="18" charset="0"/>
                                                  </a:rPr>
                                                </m:ctrlPr>
                                              </m:sSupPr>
                                              <m:e>
                                                <m:r>
                                                  <a:rPr lang="en-US" sz="1200" i="1">
                                                    <a:latin typeface="Cambria Math" panose="02040503050406030204" pitchFamily="18" charset="0"/>
                                                  </a:rPr>
                                                  <m:t>𝑥</m:t>
                                                </m:r>
                                              </m:e>
                                              <m:sup>
                                                <m:r>
                                                  <a:rPr lang="en-US" sz="1200" i="1">
                                                    <a:latin typeface="Cambria Math" panose="02040503050406030204" pitchFamily="18" charset="0"/>
                                                  </a:rPr>
                                                  <m:t>2</m:t>
                                                </m:r>
                                              </m:sup>
                                            </m:sSup>
                                          </m:num>
                                          <m:den>
                                            <m:r>
                                              <a:rPr lang="en-US" sz="1200" i="1">
                                                <a:latin typeface="Cambria Math" panose="02040503050406030204" pitchFamily="18" charset="0"/>
                                                <a:ea typeface="Cambria Math" panose="02040503050406030204" pitchFamily="18" charset="0"/>
                                              </a:rPr>
                                              <m:t>𝜈</m:t>
                                            </m:r>
                                          </m:den>
                                        </m:f>
                                      </m:e>
                                    </m:d>
                                  </m:e>
                                  <m:sup>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𝜈</m:t>
                                        </m:r>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rPr>
                                          <m:t>2</m:t>
                                        </m:r>
                                      </m:den>
                                    </m:f>
                                  </m:sup>
                                </m:sSup>
                              </m:oMath>
                            </m:oMathPara>
                          </a14:m>
                          <a:endParaRPr lang="en-US" sz="1200" b="0" i="0" u="none" strike="noStrike" cap="none">
                            <a:solidFill>
                              <a:schemeClr val="dk1"/>
                            </a:solidFill>
                            <a:latin typeface="Hanken Grotesk"/>
                            <a:sym typeface="Hanken Grotesk"/>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𝛽</m:t>
                                    </m:r>
                                  </m:num>
                                  <m:den>
                                    <m:r>
                                      <a:rPr lang="en-US" sz="1200" b="0" i="1" smtClean="0">
                                        <a:latin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𝛼</m:t>
                                    </m:r>
                                    <m:r>
                                      <m:rPr>
                                        <m:sty m:val="p"/>
                                      </m:rPr>
                                      <a:rPr lang="el-GR" sz="1200" b="0" i="1" smtClean="0">
                                        <a:latin typeface="Cambria Math" panose="02040503050406030204" pitchFamily="18" charset="0"/>
                                        <a:ea typeface="Cambria Math" panose="02040503050406030204" pitchFamily="18" charset="0"/>
                                      </a:rPr>
                                      <m:t>Γ</m:t>
                                    </m:r>
                                    <m:d>
                                      <m:dPr>
                                        <m:ctrlPr>
                                          <a:rPr lang="el-GR"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𝛽</m:t>
                                        </m:r>
                                      </m:e>
                                    </m:d>
                                  </m:den>
                                </m:f>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𝑒</m:t>
                                    </m:r>
                                  </m:e>
                                  <m:sup>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rPr>
                                          <m:t>−</m:t>
                                        </m:r>
                                        <m:r>
                                          <a:rPr lang="en-US" sz="1200">
                                            <a:latin typeface="Cambria Math" panose="02040503050406030204" pitchFamily="18" charset="0"/>
                                          </a:rPr>
                                          <m:t>(|</m:t>
                                        </m:r>
                                        <m:r>
                                          <m:rPr>
                                            <m:sty m:val="p"/>
                                          </m:rPr>
                                          <a:rPr lang="en-US" sz="1200">
                                            <a:latin typeface="Cambria Math" panose="02040503050406030204" pitchFamily="18" charset="0"/>
                                          </a:rPr>
                                          <m:t>x</m:t>
                                        </m:r>
                                        <m:r>
                                          <a:rPr lang="en-US" sz="1200">
                                            <a:latin typeface="Cambria Math" panose="02040503050406030204" pitchFamily="18" charset="0"/>
                                          </a:rPr>
                                          <m:t>−</m:t>
                                        </m:r>
                                        <m:r>
                                          <m:rPr>
                                            <m:sty m:val="p"/>
                                          </m:rPr>
                                          <a:rPr lang="en-US" sz="1200">
                                            <a:latin typeface="Cambria Math" panose="02040503050406030204" pitchFamily="18" charset="0"/>
                                            <a:ea typeface="Cambria Math" panose="02040503050406030204" pitchFamily="18" charset="0"/>
                                          </a:rPr>
                                          <m:t>μ</m:t>
                                        </m:r>
                                        <m:r>
                                          <a:rPr lang="en-US" sz="1200">
                                            <a:latin typeface="Cambria Math" panose="02040503050406030204" pitchFamily="18" charset="0"/>
                                            <a:ea typeface="Cambria Math" panose="02040503050406030204" pitchFamily="18" charset="0"/>
                                          </a:rPr>
                                          <m:t>|/</m:t>
                                        </m:r>
                                        <m:r>
                                          <m:rPr>
                                            <m:sty m:val="p"/>
                                          </m:rPr>
                                          <a:rPr lang="en-US" sz="1200">
                                            <a:latin typeface="Cambria Math" panose="02040503050406030204" pitchFamily="18" charset="0"/>
                                            <a:ea typeface="Cambria Math" panose="02040503050406030204" pitchFamily="18" charset="0"/>
                                          </a:rPr>
                                          <m:t>α</m:t>
                                        </m:r>
                                        <m:r>
                                          <a:rPr lang="en-US" sz="1200">
                                            <a:latin typeface="Cambria Math" panose="02040503050406030204" pitchFamily="18" charset="0"/>
                                            <a:ea typeface="Cambria Math" panose="02040503050406030204" pitchFamily="18" charset="0"/>
                                          </a:rPr>
                                          <m:t>)</m:t>
                                        </m:r>
                                      </m:e>
                                      <m:sup>
                                        <m:r>
                                          <a:rPr lang="en-US" sz="1200" b="0" i="1" smtClean="0">
                                            <a:latin typeface="Cambria Math" panose="02040503050406030204" pitchFamily="18" charset="0"/>
                                            <a:ea typeface="Cambria Math" panose="02040503050406030204" pitchFamily="18" charset="0"/>
                                          </a:rPr>
                                          <m:t>𝛽</m:t>
                                        </m:r>
                                      </m:sup>
                                    </m:sSup>
                                  </m:sup>
                                </m:sSup>
                              </m:oMath>
                            </m:oMathPara>
                          </a14:m>
                          <a:endParaRPr lang="en-US" sz="1200" b="0" i="0" u="none" strike="noStrike" cap="none">
                            <a:solidFill>
                              <a:schemeClr val="dk1"/>
                            </a:solidFill>
                            <a:latin typeface="Hanken Grotesk"/>
                            <a:sym typeface="Hanken Grotesk"/>
                          </a:endParaRPr>
                        </a:p>
                      </a:txBody>
                      <a:tcPr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0074345"/>
                      </a:ext>
                    </a:extLst>
                  </a:tr>
                  <a:tr h="339287">
                    <a:tc>
                      <a:txBody>
                        <a:bodyPr/>
                        <a:lstStyle/>
                        <a:p>
                          <a:r>
                            <a:rPr lang="en-US" sz="1200" b="0" i="0" u="none" strike="noStrike" cap="none">
                              <a:solidFill>
                                <a:schemeClr val="dk1"/>
                              </a:solidFill>
                              <a:latin typeface="Hanken Grotesk"/>
                              <a:sym typeface="Hanken Grotesk"/>
                            </a:rPr>
                            <a:t>Tail Behavior</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Polynomial decay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Exponential decay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048242837"/>
                      </a:ext>
                    </a:extLst>
                  </a:tr>
                  <a:tr h="339287">
                    <a:tc>
                      <a:txBody>
                        <a:bodyPr/>
                        <a:lstStyle/>
                        <a:p>
                          <a:r>
                            <a:rPr lang="en-US" sz="1200" b="0" i="0" u="none" strike="noStrike" cap="none">
                              <a:solidFill>
                                <a:schemeClr val="dk1"/>
                              </a:solidFill>
                              <a:latin typeface="Hanken Grotesk"/>
                              <a:sym typeface="Hanken Grotesk"/>
                            </a:rPr>
                            <a:t>Control Parameter</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Degrees of freedom (</a:t>
                          </a:r>
                          <a:r>
                            <a:rPr lang="el-GR" sz="1200" b="0" i="0" u="none" strike="noStrike" cap="none">
                              <a:solidFill>
                                <a:schemeClr val="dk1"/>
                              </a:solidFill>
                              <a:latin typeface="Hanken Grotesk"/>
                              <a:sym typeface="Hanken Grotesk"/>
                            </a:rPr>
                            <a:t>ν)</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Shape parameter (</a:t>
                          </a: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l-GR" sz="1200" b="0" i="0" u="none" strike="noStrike" cap="none">
                              <a:solidFill>
                                <a:schemeClr val="dk1"/>
                              </a:solidFill>
                              <a:latin typeface="Hanken Grotesk"/>
                              <a:sym typeface="Hanken Grotesk"/>
                            </a:rPr>
                            <a: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320378670"/>
                      </a:ext>
                    </a:extLst>
                  </a:tr>
                  <a:tr h="339287">
                    <a:tc>
                      <a:txBody>
                        <a:bodyPr/>
                        <a:lstStyle/>
                        <a:p>
                          <a:r>
                            <a:rPr lang="en-US" sz="1200" b="0" i="0" u="none" strike="noStrike" cap="none">
                              <a:solidFill>
                                <a:schemeClr val="dk1"/>
                              </a:solidFill>
                              <a:latin typeface="Hanken Grotesk"/>
                              <a:sym typeface="Hanken Grotesk"/>
                            </a:rPr>
                            <a:t>Symmetry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Cannot model skewness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Supports skewed variants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174900337"/>
                      </a:ext>
                    </a:extLst>
                  </a:tr>
                  <a:tr h="339287">
                    <a:tc>
                      <a:txBody>
                        <a:bodyPr/>
                        <a:lstStyle/>
                        <a:p>
                          <a:r>
                            <a:rPr lang="en-US" sz="1200" b="0" i="0" u="none" strike="noStrike" cap="none">
                              <a:solidFill>
                                <a:schemeClr val="dk1"/>
                              </a:solidFill>
                              <a:latin typeface="Hanken Grotesk"/>
                              <a:sym typeface="Hanken Grotesk"/>
                            </a:rPr>
                            <a:t>Special Case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Normal as </a:t>
                          </a:r>
                          <a14:m>
                            <m:oMath xmlns:m="http://schemas.openxmlformats.org/officeDocument/2006/math">
                              <m:r>
                                <a:rPr lang="el-GR" sz="1200" i="1" smtClean="0">
                                  <a:latin typeface="Cambria Math" panose="02040503050406030204" pitchFamily="18" charset="0"/>
                                  <a:ea typeface="Cambria Math" panose="02040503050406030204" pitchFamily="18" charset="0"/>
                                </a:rPr>
                                <m:t>𝜈</m:t>
                              </m:r>
                              <m:r>
                                <a:rPr lang="el-GR" sz="1200" i="1" smtClean="0">
                                  <a:latin typeface="Cambria Math" panose="02040503050406030204" pitchFamily="18" charset="0"/>
                                  <a:ea typeface="Cambria Math" panose="02040503050406030204" pitchFamily="18" charset="0"/>
                                </a:rPr>
                                <m:t>→∞</m:t>
                              </m:r>
                            </m:oMath>
                          </a14:m>
                          <a:endParaRPr lang="el-GR" sz="1200" b="0" i="0" u="none" strike="noStrike" cap="none">
                            <a:solidFill>
                              <a:schemeClr val="dk1"/>
                            </a:solidFill>
                            <a:latin typeface="Hanken Grotesk"/>
                            <a:sym typeface="Hanken Grotesk"/>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Normal if </a:t>
                          </a:r>
                          <a14:m>
                            <m:oMath xmlns:m="http://schemas.openxmlformats.org/officeDocument/2006/math">
                              <m:r>
                                <a:rPr lang="en-US" sz="1200"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=2</m:t>
                              </m:r>
                            </m:oMath>
                          </a14:m>
                          <a:endParaRPr lang="el-GR" sz="1200" b="0" i="0" u="none" strike="noStrike" cap="none">
                            <a:solidFill>
                              <a:schemeClr val="dk1"/>
                            </a:solidFill>
                            <a:latin typeface="Hanken Grotesk"/>
                            <a:sym typeface="Hanken Grotesk"/>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201929057"/>
                      </a:ext>
                    </a:extLst>
                  </a:tr>
                </a:tbl>
              </a:graphicData>
            </a:graphic>
          </p:graphicFrame>
        </mc:Choice>
        <mc:Fallback xmlns="">
          <p:graphicFrame>
            <p:nvGraphicFramePr>
              <p:cNvPr id="4" name="Table 3">
                <a:extLst>
                  <a:ext uri="{FF2B5EF4-FFF2-40B4-BE49-F238E27FC236}">
                    <a16:creationId xmlns:a16="http://schemas.microsoft.com/office/drawing/2014/main" id="{896D9328-9255-C44C-E515-900047103360}"/>
                  </a:ext>
                </a:extLst>
              </p:cNvPr>
              <p:cNvGraphicFramePr>
                <a:graphicFrameLocks noGrp="1"/>
              </p:cNvGraphicFramePr>
              <p:nvPr>
                <p:extLst>
                  <p:ext uri="{D42A27DB-BD31-4B8C-83A1-F6EECF244321}">
                    <p14:modId xmlns:p14="http://schemas.microsoft.com/office/powerpoint/2010/main" val="1240846366"/>
                  </p:ext>
                </p:extLst>
              </p:nvPr>
            </p:nvGraphicFramePr>
            <p:xfrm>
              <a:off x="720000" y="2116774"/>
              <a:ext cx="7704000" cy="2329911"/>
            </p:xfrm>
            <a:graphic>
              <a:graphicData uri="http://schemas.openxmlformats.org/drawingml/2006/table">
                <a:tbl>
                  <a:tblPr bandRow="1">
                    <a:tableStyleId>{1F0CB322-AAFC-4A7B-ADE0-3C6A5BC38444}</a:tableStyleId>
                  </a:tblPr>
                  <a:tblGrid>
                    <a:gridCol w="1700007">
                      <a:extLst>
                        <a:ext uri="{9D8B030D-6E8A-4147-A177-3AD203B41FA5}">
                          <a16:colId xmlns:a16="http://schemas.microsoft.com/office/drawing/2014/main" val="1845933228"/>
                        </a:ext>
                      </a:extLst>
                    </a:gridCol>
                    <a:gridCol w="2987565">
                      <a:extLst>
                        <a:ext uri="{9D8B030D-6E8A-4147-A177-3AD203B41FA5}">
                          <a16:colId xmlns:a16="http://schemas.microsoft.com/office/drawing/2014/main" val="2892023207"/>
                        </a:ext>
                      </a:extLst>
                    </a:gridCol>
                    <a:gridCol w="3016428">
                      <a:extLst>
                        <a:ext uri="{9D8B030D-6E8A-4147-A177-3AD203B41FA5}">
                          <a16:colId xmlns:a16="http://schemas.microsoft.com/office/drawing/2014/main" val="3639015514"/>
                        </a:ext>
                      </a:extLst>
                    </a:gridCol>
                  </a:tblGrid>
                  <a:tr h="339287">
                    <a:tc>
                      <a:txBody>
                        <a:bodyPr/>
                        <a:lstStyle/>
                        <a:p>
                          <a:r>
                            <a:rPr lang="en-US" sz="1200" b="1" i="0" u="none" strike="noStrike" cap="none">
                              <a:solidFill>
                                <a:schemeClr val="dk1"/>
                              </a:solidFill>
                              <a:latin typeface="Hanken Grotesk"/>
                              <a:sym typeface="Hanken Grotesk"/>
                            </a:rPr>
                            <a:t>Property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1200" b="1" i="0" u="none" strike="noStrike" cap="none">
                              <a:solidFill>
                                <a:schemeClr val="dk1"/>
                              </a:solidFill>
                              <a:latin typeface="Hanken Grotesk"/>
                              <a:sym typeface="Hanken Grotesk"/>
                            </a:rPr>
                            <a:t>Student’s t Distribution</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1200" b="1" i="0" u="none" strike="noStrike" cap="none">
                              <a:solidFill>
                                <a:schemeClr val="dk1"/>
                              </a:solidFill>
                              <a:latin typeface="Hanken Grotesk"/>
                              <a:sym typeface="Hanken Grotesk"/>
                            </a:rPr>
                            <a:t>Generalized Error Distribution</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1215506209"/>
                      </a:ext>
                    </a:extLst>
                  </a:tr>
                  <a:tr h="633476">
                    <a:tc>
                      <a:txBody>
                        <a:bodyPr/>
                        <a:lstStyle/>
                        <a:p>
                          <a:r>
                            <a:rPr lang="en-US" sz="1200" b="0" i="0" u="none" strike="noStrike" cap="none">
                              <a:solidFill>
                                <a:schemeClr val="dk1"/>
                              </a:solidFill>
                              <a:latin typeface="Hanken Grotesk"/>
                              <a:sym typeface="Hanken Grotesk"/>
                            </a:rPr>
                            <a:t>PDF</a:t>
                          </a:r>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blipFill>
                          <a:blip r:embed="rId2"/>
                          <a:stretch>
                            <a:fillRect l="-57143" t="-54808" r="-101429" b="-21634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blipFill>
                          <a:blip r:embed="rId2"/>
                          <a:stretch>
                            <a:fillRect l="-155556" t="-54808" r="-404" b="-216346"/>
                          </a:stretch>
                        </a:blipFill>
                      </a:tcPr>
                    </a:tc>
                    <a:extLst>
                      <a:ext uri="{0D108BD9-81ED-4DB2-BD59-A6C34878D82A}">
                        <a16:rowId xmlns:a16="http://schemas.microsoft.com/office/drawing/2014/main" val="3750074345"/>
                      </a:ext>
                    </a:extLst>
                  </a:tr>
                  <a:tr h="339287">
                    <a:tc>
                      <a:txBody>
                        <a:bodyPr/>
                        <a:lstStyle/>
                        <a:p>
                          <a:r>
                            <a:rPr lang="en-US" sz="1200" b="0" i="0" u="none" strike="noStrike" cap="none">
                              <a:solidFill>
                                <a:schemeClr val="dk1"/>
                              </a:solidFill>
                              <a:latin typeface="Hanken Grotesk"/>
                              <a:sym typeface="Hanken Grotesk"/>
                            </a:rPr>
                            <a:t>Tail Behavior</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Polynomial decay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Exponential decay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048242837"/>
                      </a:ext>
                    </a:extLst>
                  </a:tr>
                  <a:tr h="339287">
                    <a:tc>
                      <a:txBody>
                        <a:bodyPr/>
                        <a:lstStyle/>
                        <a:p>
                          <a:r>
                            <a:rPr lang="en-US" sz="1200" b="0" i="0" u="none" strike="noStrike" cap="none">
                              <a:solidFill>
                                <a:schemeClr val="dk1"/>
                              </a:solidFill>
                              <a:latin typeface="Hanken Grotesk"/>
                              <a:sym typeface="Hanken Grotesk"/>
                            </a:rPr>
                            <a:t>Control Parameter</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Degrees of freedom (</a:t>
                          </a:r>
                          <a:r>
                            <a:rPr lang="el-GR" sz="1200" b="0" i="0" u="none" strike="noStrike" cap="none">
                              <a:solidFill>
                                <a:schemeClr val="dk1"/>
                              </a:solidFill>
                              <a:latin typeface="Hanken Grotesk"/>
                              <a:sym typeface="Hanken Grotesk"/>
                            </a:rPr>
                            <a:t>ν)</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a:p>
                      </a:txBody>
                      <a:tcPr anchor="ctr">
                        <a:lnL w="12700">
                          <a:solidFill>
                            <a:schemeClr val="tx1"/>
                          </a:solidFill>
                        </a:lnL>
                        <a:lnR w="12700">
                          <a:solidFill>
                            <a:schemeClr val="tx1"/>
                          </a:solidFill>
                        </a:lnR>
                        <a:lnT w="12700">
                          <a:solidFill>
                            <a:schemeClr val="tx1"/>
                          </a:solidFill>
                        </a:lnT>
                        <a:lnB w="12700">
                          <a:solidFill>
                            <a:schemeClr val="tx1"/>
                          </a:solidFill>
                        </a:lnB>
                        <a:blipFill>
                          <a:blip r:embed="rId2"/>
                          <a:stretch>
                            <a:fillRect l="-155556" t="-394545" r="-404" b="-207273"/>
                          </a:stretch>
                        </a:blipFill>
                      </a:tcPr>
                    </a:tc>
                    <a:extLst>
                      <a:ext uri="{0D108BD9-81ED-4DB2-BD59-A6C34878D82A}">
                        <a16:rowId xmlns:a16="http://schemas.microsoft.com/office/drawing/2014/main" val="2320378670"/>
                      </a:ext>
                    </a:extLst>
                  </a:tr>
                  <a:tr h="339287">
                    <a:tc>
                      <a:txBody>
                        <a:bodyPr/>
                        <a:lstStyle/>
                        <a:p>
                          <a:r>
                            <a:rPr lang="en-US" sz="1200" b="0" i="0" u="none" strike="noStrike" cap="none">
                              <a:solidFill>
                                <a:schemeClr val="dk1"/>
                              </a:solidFill>
                              <a:latin typeface="Hanken Grotesk"/>
                              <a:sym typeface="Hanken Grotesk"/>
                            </a:rPr>
                            <a:t>Symmetry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Cannot model skewness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200" b="0" i="0" u="none" strike="noStrike" cap="none">
                              <a:solidFill>
                                <a:schemeClr val="dk1"/>
                              </a:solidFill>
                              <a:latin typeface="Hanken Grotesk"/>
                              <a:sym typeface="Hanken Grotesk"/>
                            </a:rPr>
                            <a:t>Supports skewed variants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174900337"/>
                      </a:ext>
                    </a:extLst>
                  </a:tr>
                  <a:tr h="339287">
                    <a:tc>
                      <a:txBody>
                        <a:bodyPr/>
                        <a:lstStyle/>
                        <a:p>
                          <a:r>
                            <a:rPr lang="en-US" sz="1200" b="0" i="0" u="none" strike="noStrike" cap="none">
                              <a:solidFill>
                                <a:schemeClr val="dk1"/>
                              </a:solidFill>
                              <a:latin typeface="Hanken Grotesk"/>
                              <a:sym typeface="Hanken Grotesk"/>
                            </a:rPr>
                            <a:t>Special Case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a:p>
                      </a:txBody>
                      <a:tcPr anchor="ctr">
                        <a:lnL w="12700">
                          <a:solidFill>
                            <a:schemeClr val="tx1"/>
                          </a:solidFill>
                        </a:lnL>
                        <a:lnR w="12700">
                          <a:solidFill>
                            <a:schemeClr val="tx1"/>
                          </a:solidFill>
                        </a:lnR>
                        <a:lnT w="12700">
                          <a:solidFill>
                            <a:schemeClr val="tx1"/>
                          </a:solidFill>
                        </a:lnT>
                        <a:lnB w="12700">
                          <a:solidFill>
                            <a:schemeClr val="tx1"/>
                          </a:solidFill>
                        </a:lnB>
                        <a:blipFill>
                          <a:blip r:embed="rId2"/>
                          <a:stretch>
                            <a:fillRect l="-57143" t="-585714" r="-101429" b="-3571"/>
                          </a:stretch>
                        </a:blipFill>
                      </a:tcPr>
                    </a:tc>
                    <a:tc>
                      <a:txBody>
                        <a:bodyPr/>
                        <a:lstStyle/>
                        <a:p>
                          <a:endParaRPr lang="en-US"/>
                        </a:p>
                      </a:txBody>
                      <a:tcPr anchor="ctr">
                        <a:lnL w="12700">
                          <a:solidFill>
                            <a:schemeClr val="tx1"/>
                          </a:solidFill>
                        </a:lnL>
                        <a:lnR w="12700">
                          <a:solidFill>
                            <a:schemeClr val="tx1"/>
                          </a:solidFill>
                        </a:lnR>
                        <a:lnT w="12700">
                          <a:solidFill>
                            <a:schemeClr val="tx1"/>
                          </a:solidFill>
                        </a:lnT>
                        <a:lnB w="12700">
                          <a:solidFill>
                            <a:schemeClr val="tx1"/>
                          </a:solidFill>
                        </a:lnB>
                        <a:blipFill>
                          <a:blip r:embed="rId2"/>
                          <a:stretch>
                            <a:fillRect l="-155556" t="-585714" r="-404" b="-3571"/>
                          </a:stretch>
                        </a:blipFill>
                      </a:tcPr>
                    </a:tc>
                    <a:extLst>
                      <a:ext uri="{0D108BD9-81ED-4DB2-BD59-A6C34878D82A}">
                        <a16:rowId xmlns:a16="http://schemas.microsoft.com/office/drawing/2014/main" val="2201929057"/>
                      </a:ext>
                    </a:extLst>
                  </a:tr>
                </a:tbl>
              </a:graphicData>
            </a:graphic>
          </p:graphicFrame>
        </mc:Fallback>
      </mc:AlternateContent>
      <p:sp>
        <p:nvSpPr>
          <p:cNvPr id="10" name="Text Placeholder 9">
            <a:extLst>
              <a:ext uri="{FF2B5EF4-FFF2-40B4-BE49-F238E27FC236}">
                <a16:creationId xmlns:a16="http://schemas.microsoft.com/office/drawing/2014/main" id="{401D8EE9-0935-2C04-1DE7-E59B54F4BC14}"/>
              </a:ext>
            </a:extLst>
          </p:cNvPr>
          <p:cNvSpPr>
            <a:spLocks noGrp="1"/>
          </p:cNvSpPr>
          <p:nvPr>
            <p:ph type="body" idx="1"/>
          </p:nvPr>
        </p:nvSpPr>
        <p:spPr>
          <a:xfrm>
            <a:off x="720000" y="1333991"/>
            <a:ext cx="7704000" cy="668229"/>
          </a:xfrm>
        </p:spPr>
        <p:txBody>
          <a:bodyPr/>
          <a:lstStyle/>
          <a:p>
            <a:r>
              <a:rPr lang="en-US" sz="1200"/>
              <a:t>Financial return distributions, especially in crypto markets, exhibit </a:t>
            </a:r>
            <a:r>
              <a:rPr lang="en-US" sz="1200" b="1"/>
              <a:t>fat tails </a:t>
            </a:r>
            <a:r>
              <a:rPr lang="en-US" sz="1200"/>
              <a:t>and </a:t>
            </a:r>
            <a:r>
              <a:rPr lang="en-US" sz="1200" b="1"/>
              <a:t>extreme values </a:t>
            </a:r>
            <a:r>
              <a:rPr lang="en-US" sz="1200"/>
              <a:t>more frequently than predicted by the normal distribution</a:t>
            </a:r>
          </a:p>
        </p:txBody>
      </p:sp>
    </p:spTree>
    <p:extLst>
      <p:ext uri="{BB962C8B-B14F-4D97-AF65-F5344CB8AC3E}">
        <p14:creationId xmlns:p14="http://schemas.microsoft.com/office/powerpoint/2010/main" val="414949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DA4F3-CB76-F580-418F-8B49B236D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599C3-1A12-3A9B-208B-7E837F1454B9}"/>
              </a:ext>
            </a:extLst>
          </p:cNvPr>
          <p:cNvSpPr>
            <a:spLocks noGrp="1"/>
          </p:cNvSpPr>
          <p:nvPr>
            <p:ph type="title"/>
          </p:nvPr>
        </p:nvSpPr>
        <p:spPr/>
        <p:txBody>
          <a:bodyPr/>
          <a:lstStyle/>
          <a:p>
            <a:r>
              <a:rPr lang="en-US"/>
              <a:t>Impact of Distributional Assumptions</a:t>
            </a:r>
          </a:p>
        </p:txBody>
      </p:sp>
      <p:pic>
        <p:nvPicPr>
          <p:cNvPr id="6" name="Picture 5">
            <a:extLst>
              <a:ext uri="{FF2B5EF4-FFF2-40B4-BE49-F238E27FC236}">
                <a16:creationId xmlns:a16="http://schemas.microsoft.com/office/drawing/2014/main" id="{95159811-00A8-7443-33F6-C995C15D42B3}"/>
              </a:ext>
            </a:extLst>
          </p:cNvPr>
          <p:cNvPicPr>
            <a:picLocks noChangeAspect="1"/>
          </p:cNvPicPr>
          <p:nvPr/>
        </p:nvPicPr>
        <p:blipFill>
          <a:blip r:embed="rId3"/>
          <a:stretch>
            <a:fillRect/>
          </a:stretch>
        </p:blipFill>
        <p:spPr>
          <a:xfrm>
            <a:off x="3297000" y="1376782"/>
            <a:ext cx="2549999" cy="1530000"/>
          </a:xfrm>
          <a:prstGeom prst="rect">
            <a:avLst/>
          </a:prstGeom>
        </p:spPr>
      </p:pic>
      <p:pic>
        <p:nvPicPr>
          <p:cNvPr id="9" name="Picture 8">
            <a:extLst>
              <a:ext uri="{FF2B5EF4-FFF2-40B4-BE49-F238E27FC236}">
                <a16:creationId xmlns:a16="http://schemas.microsoft.com/office/drawing/2014/main" id="{49A74092-4C15-74C3-2CAA-A3AA113A0A87}"/>
              </a:ext>
            </a:extLst>
          </p:cNvPr>
          <p:cNvPicPr>
            <a:picLocks noChangeAspect="1"/>
          </p:cNvPicPr>
          <p:nvPr/>
        </p:nvPicPr>
        <p:blipFill>
          <a:blip r:embed="rId4"/>
          <a:stretch>
            <a:fillRect/>
          </a:stretch>
        </p:blipFill>
        <p:spPr>
          <a:xfrm>
            <a:off x="5874001" y="1376782"/>
            <a:ext cx="2549999" cy="1530000"/>
          </a:xfrm>
          <a:prstGeom prst="rect">
            <a:avLst/>
          </a:prstGeom>
        </p:spPr>
      </p:pic>
      <p:pic>
        <p:nvPicPr>
          <p:cNvPr id="19" name="Picture 18">
            <a:extLst>
              <a:ext uri="{FF2B5EF4-FFF2-40B4-BE49-F238E27FC236}">
                <a16:creationId xmlns:a16="http://schemas.microsoft.com/office/drawing/2014/main" id="{47786CC9-F26A-3F48-CB8E-2E63B5C1834B}"/>
              </a:ext>
            </a:extLst>
          </p:cNvPr>
          <p:cNvPicPr>
            <a:picLocks noChangeAspect="1"/>
          </p:cNvPicPr>
          <p:nvPr/>
        </p:nvPicPr>
        <p:blipFill>
          <a:blip r:embed="rId5"/>
          <a:stretch>
            <a:fillRect/>
          </a:stretch>
        </p:blipFill>
        <p:spPr>
          <a:xfrm>
            <a:off x="720000" y="1376782"/>
            <a:ext cx="2549999" cy="1530000"/>
          </a:xfrm>
          <a:prstGeom prst="rect">
            <a:avLst/>
          </a:prstGeom>
        </p:spPr>
      </p:pic>
      <mc:AlternateContent xmlns:mc="http://schemas.openxmlformats.org/markup-compatibility/2006" xmlns:a14="http://schemas.microsoft.com/office/drawing/2010/main">
        <mc:Choice Requires="a14">
          <p:sp>
            <p:nvSpPr>
              <p:cNvPr id="21" name="Text Placeholder 4">
                <a:extLst>
                  <a:ext uri="{FF2B5EF4-FFF2-40B4-BE49-F238E27FC236}">
                    <a16:creationId xmlns:a16="http://schemas.microsoft.com/office/drawing/2014/main" id="{5AF66A56-514A-2D52-F3A0-8A8C86B3A574}"/>
                  </a:ext>
                </a:extLst>
              </p:cNvPr>
              <p:cNvSpPr>
                <a:spLocks noGrp="1"/>
              </p:cNvSpPr>
              <p:nvPr>
                <p:ph type="body" idx="1"/>
              </p:nvPr>
            </p:nvSpPr>
            <p:spPr>
              <a:xfrm>
                <a:off x="720000" y="3068939"/>
                <a:ext cx="7704000" cy="1424233"/>
              </a:xfrm>
            </p:spPr>
            <p:txBody>
              <a:bodyPr/>
              <a:lstStyle/>
              <a:p>
                <a:r>
                  <a:rPr lang="en-US" sz="1200" b="1" dirty="0"/>
                  <a:t>Normal: </a:t>
                </a:r>
                <a:r>
                  <a:rPr lang="en-US" sz="1200" dirty="0"/>
                  <a:t>Produces tallest spikes and consistently overestimates variance in calm periods</a:t>
                </a:r>
              </a:p>
              <a:p>
                <a:pPr marL="609600" lvl="1" indent="0">
                  <a:buNone/>
                </a:pPr>
                <a:endParaRPr lang="en-US" sz="1200" dirty="0"/>
              </a:p>
              <a:p>
                <a:r>
                  <a:rPr lang="en-US" sz="1200" b="1" dirty="0"/>
                  <a:t>Student’s t</a:t>
                </a:r>
                <a:r>
                  <a:rPr lang="en-US" sz="1200" dirty="0"/>
                  <a:t>: Heavy tails soak up outliers, resulting in smoother and flatter forecasts (at the cost of possibly underestimating new volatility jumps)</a:t>
                </a:r>
              </a:p>
              <a:p>
                <a:endParaRPr lang="en-US" sz="1200" dirty="0"/>
              </a:p>
              <a:p>
                <a:r>
                  <a:rPr lang="en-US" sz="1200" b="1" dirty="0"/>
                  <a:t>GED (</a:t>
                </a:r>
                <a14:m>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𝟏</m:t>
                    </m:r>
                  </m:oMath>
                </a14:m>
                <a:r>
                  <a:rPr lang="en-US" sz="1200" b="1" dirty="0"/>
                  <a:t>): </a:t>
                </a:r>
                <a:r>
                  <a:rPr lang="en-US" sz="1200" dirty="0"/>
                  <a:t>Good bias-variance trade-off with tail thickness between normal and student’s t</a:t>
                </a:r>
              </a:p>
            </p:txBody>
          </p:sp>
        </mc:Choice>
        <mc:Fallback xmlns="">
          <p:sp>
            <p:nvSpPr>
              <p:cNvPr id="21" name="Text Placeholder 4">
                <a:extLst>
                  <a:ext uri="{FF2B5EF4-FFF2-40B4-BE49-F238E27FC236}">
                    <a16:creationId xmlns:a16="http://schemas.microsoft.com/office/drawing/2014/main" id="{5AF66A56-514A-2D52-F3A0-8A8C86B3A574}"/>
                  </a:ext>
                </a:extLst>
              </p:cNvPr>
              <p:cNvSpPr>
                <a:spLocks noGrp="1" noRot="1" noChangeAspect="1" noMove="1" noResize="1" noEditPoints="1" noAdjustHandles="1" noChangeArrowheads="1" noChangeShapeType="1" noTextEdit="1"/>
              </p:cNvSpPr>
              <p:nvPr>
                <p:ph type="body" idx="1"/>
              </p:nvPr>
            </p:nvSpPr>
            <p:spPr>
              <a:xfrm>
                <a:off x="720000" y="3068939"/>
                <a:ext cx="7704000" cy="1424233"/>
              </a:xfrm>
              <a:blipFill>
                <a:blip r:embed="rId6"/>
                <a:stretch>
                  <a:fillRect b="-855"/>
                </a:stretch>
              </a:blipFill>
            </p:spPr>
            <p:txBody>
              <a:bodyPr/>
              <a:lstStyle/>
              <a:p>
                <a:r>
                  <a:rPr lang="en-US">
                    <a:noFill/>
                  </a:rPr>
                  <a:t> </a:t>
                </a:r>
              </a:p>
            </p:txBody>
          </p:sp>
        </mc:Fallback>
      </mc:AlternateContent>
    </p:spTree>
    <p:extLst>
      <p:ext uri="{BB962C8B-B14F-4D97-AF65-F5344CB8AC3E}">
        <p14:creationId xmlns:p14="http://schemas.microsoft.com/office/powerpoint/2010/main" val="25883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F8C0A-365B-28D6-41D6-C2499BF964B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38D8FDF-8790-1D55-4F28-0F18B21FFC0C}"/>
              </a:ext>
            </a:extLst>
          </p:cNvPr>
          <p:cNvPicPr>
            <a:picLocks noChangeAspect="1"/>
          </p:cNvPicPr>
          <p:nvPr/>
        </p:nvPicPr>
        <p:blipFill>
          <a:blip r:embed="rId2"/>
          <a:stretch>
            <a:fillRect/>
          </a:stretch>
        </p:blipFill>
        <p:spPr>
          <a:xfrm>
            <a:off x="720000" y="1467117"/>
            <a:ext cx="7704000" cy="2352588"/>
          </a:xfrm>
          <a:prstGeom prst="rect">
            <a:avLst/>
          </a:prstGeom>
        </p:spPr>
      </p:pic>
      <p:sp>
        <p:nvSpPr>
          <p:cNvPr id="2" name="Title 1">
            <a:extLst>
              <a:ext uri="{FF2B5EF4-FFF2-40B4-BE49-F238E27FC236}">
                <a16:creationId xmlns:a16="http://schemas.microsoft.com/office/drawing/2014/main" id="{29CB8484-A612-26D3-693F-61CFEB5E4EB2}"/>
              </a:ext>
            </a:extLst>
          </p:cNvPr>
          <p:cNvSpPr>
            <a:spLocks noGrp="1"/>
          </p:cNvSpPr>
          <p:nvPr>
            <p:ph type="title"/>
          </p:nvPr>
        </p:nvSpPr>
        <p:spPr/>
        <p:txBody>
          <a:bodyPr/>
          <a:lstStyle/>
          <a:p>
            <a:r>
              <a:rPr lang="en-US"/>
              <a:t>Model Comparison 2</a:t>
            </a:r>
          </a:p>
        </p:txBody>
      </p:sp>
      <p:sp>
        <p:nvSpPr>
          <p:cNvPr id="17" name="Text Placeholder 4">
            <a:extLst>
              <a:ext uri="{FF2B5EF4-FFF2-40B4-BE49-F238E27FC236}">
                <a16:creationId xmlns:a16="http://schemas.microsoft.com/office/drawing/2014/main" id="{D99E4841-E110-1E7B-2128-FCFD5CE30DB7}"/>
              </a:ext>
            </a:extLst>
          </p:cNvPr>
          <p:cNvSpPr>
            <a:spLocks noGrp="1"/>
          </p:cNvSpPr>
          <p:nvPr>
            <p:ph type="body" idx="1"/>
          </p:nvPr>
        </p:nvSpPr>
        <p:spPr>
          <a:xfrm>
            <a:off x="720000" y="3970421"/>
            <a:ext cx="7704000" cy="478428"/>
          </a:xfrm>
        </p:spPr>
        <p:txBody>
          <a:bodyPr/>
          <a:lstStyle/>
          <a:p>
            <a:r>
              <a:rPr lang="en-US" sz="1200" b="1" dirty="0"/>
              <a:t>Student’s t </a:t>
            </a:r>
            <a:r>
              <a:rPr lang="en-US" sz="1200" dirty="0"/>
              <a:t>consistently achieves the </a:t>
            </a:r>
            <a:r>
              <a:rPr lang="en-US" sz="1200" b="1" dirty="0"/>
              <a:t>best out-of-sample performance</a:t>
            </a:r>
            <a:r>
              <a:rPr lang="en-US" sz="1200" dirty="0"/>
              <a:t> across most models with the lowest MSE, MAE, and HMSE</a:t>
            </a:r>
          </a:p>
        </p:txBody>
      </p:sp>
    </p:spTree>
    <p:extLst>
      <p:ext uri="{BB962C8B-B14F-4D97-AF65-F5344CB8AC3E}">
        <p14:creationId xmlns:p14="http://schemas.microsoft.com/office/powerpoint/2010/main" val="252052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DF05C579-8163-41EC-BA0C-9BB9342FBBEE}"/>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38AF4C63-8FB3-EEBF-A23B-E14A6ACF4478}"/>
              </a:ext>
            </a:extLst>
          </p:cNvPr>
          <p:cNvSpPr txBox="1">
            <a:spLocks noGrp="1"/>
          </p:cNvSpPr>
          <p:nvPr>
            <p:ph type="title"/>
          </p:nvPr>
        </p:nvSpPr>
        <p:spPr>
          <a:xfrm>
            <a:off x="1216475" y="21508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Hybrid Models</a:t>
            </a:r>
            <a:endParaRPr/>
          </a:p>
        </p:txBody>
      </p:sp>
      <p:sp>
        <p:nvSpPr>
          <p:cNvPr id="331" name="Google Shape;331;p36">
            <a:extLst>
              <a:ext uri="{FF2B5EF4-FFF2-40B4-BE49-F238E27FC236}">
                <a16:creationId xmlns:a16="http://schemas.microsoft.com/office/drawing/2014/main" id="{EFF719AB-C71A-AAD0-2A07-D3769CA36FB0}"/>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extLst>
      <p:ext uri="{BB962C8B-B14F-4D97-AF65-F5344CB8AC3E}">
        <p14:creationId xmlns:p14="http://schemas.microsoft.com/office/powerpoint/2010/main" val="293938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4B647977-C651-4537-FE27-E3CEF869206A}"/>
            </a:ext>
          </a:extLst>
        </p:cNvPr>
        <p:cNvGrpSpPr/>
        <p:nvPr/>
      </p:nvGrpSpPr>
      <p:grpSpPr>
        <a:xfrm>
          <a:off x="0" y="0"/>
          <a:ext cx="0" cy="0"/>
          <a:chOff x="0" y="0"/>
          <a:chExt cx="0" cy="0"/>
        </a:xfrm>
      </p:grpSpPr>
      <p:cxnSp>
        <p:nvCxnSpPr>
          <p:cNvPr id="304" name="Google Shape;304;p35">
            <a:extLst>
              <a:ext uri="{FF2B5EF4-FFF2-40B4-BE49-F238E27FC236}">
                <a16:creationId xmlns:a16="http://schemas.microsoft.com/office/drawing/2014/main" id="{3773D316-A963-D43A-2093-841BB2BCE56C}"/>
              </a:ext>
            </a:extLst>
          </p:cNvPr>
          <p:cNvCxnSpPr>
            <a:cxnSpLocks/>
            <a:stCxn id="305" idx="1"/>
          </p:cNvCxnSpPr>
          <p:nvPr/>
        </p:nvCxnSpPr>
        <p:spPr>
          <a:xfrm rot="10800000">
            <a:off x="-154450" y="3347517"/>
            <a:ext cx="63048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35">
            <a:extLst>
              <a:ext uri="{FF2B5EF4-FFF2-40B4-BE49-F238E27FC236}">
                <a16:creationId xmlns:a16="http://schemas.microsoft.com/office/drawing/2014/main" id="{F3F43E81-32CC-DD25-C257-3313D66EC9FF}"/>
              </a:ext>
            </a:extLst>
          </p:cNvPr>
          <p:cNvCxnSpPr>
            <a:cxnSpLocks/>
            <a:stCxn id="307" idx="3"/>
          </p:cNvCxnSpPr>
          <p:nvPr/>
        </p:nvCxnSpPr>
        <p:spPr>
          <a:xfrm>
            <a:off x="1298650" y="1815045"/>
            <a:ext cx="8009700"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35">
            <a:extLst>
              <a:ext uri="{FF2B5EF4-FFF2-40B4-BE49-F238E27FC236}">
                <a16:creationId xmlns:a16="http://schemas.microsoft.com/office/drawing/2014/main" id="{2EC8221B-D6C4-CD54-FC4A-FE9E4EB8AC69}"/>
              </a:ext>
            </a:extLst>
          </p:cNvPr>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07" name="Google Shape;307;p35">
            <a:extLst>
              <a:ext uri="{FF2B5EF4-FFF2-40B4-BE49-F238E27FC236}">
                <a16:creationId xmlns:a16="http://schemas.microsoft.com/office/drawing/2014/main" id="{35A639AC-FBAB-F14E-35FD-DC12CAB6FBD5}"/>
              </a:ext>
            </a:extLst>
          </p:cNvPr>
          <p:cNvSpPr txBox="1">
            <a:spLocks noGrp="1"/>
          </p:cNvSpPr>
          <p:nvPr>
            <p:ph type="title" idx="5"/>
          </p:nvPr>
        </p:nvSpPr>
        <p:spPr>
          <a:xfrm>
            <a:off x="932950" y="163219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3" name="Google Shape;313;p35">
            <a:extLst>
              <a:ext uri="{FF2B5EF4-FFF2-40B4-BE49-F238E27FC236}">
                <a16:creationId xmlns:a16="http://schemas.microsoft.com/office/drawing/2014/main" id="{382639E1-F8E8-75E0-59F2-37C13F48BCE1}"/>
              </a:ext>
            </a:extLst>
          </p:cNvPr>
          <p:cNvSpPr txBox="1">
            <a:spLocks noGrp="1"/>
          </p:cNvSpPr>
          <p:nvPr>
            <p:ph type="title" idx="6"/>
          </p:nvPr>
        </p:nvSpPr>
        <p:spPr>
          <a:xfrm>
            <a:off x="3522425" y="3164667"/>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4" name="Google Shape;314;p35">
            <a:extLst>
              <a:ext uri="{FF2B5EF4-FFF2-40B4-BE49-F238E27FC236}">
                <a16:creationId xmlns:a16="http://schemas.microsoft.com/office/drawing/2014/main" id="{6A216263-6ECA-6F13-FD65-D58B38088912}"/>
              </a:ext>
            </a:extLst>
          </p:cNvPr>
          <p:cNvSpPr txBox="1">
            <a:spLocks noGrp="1"/>
          </p:cNvSpPr>
          <p:nvPr>
            <p:ph type="title" idx="7"/>
          </p:nvPr>
        </p:nvSpPr>
        <p:spPr>
          <a:xfrm>
            <a:off x="932950" y="3164667"/>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5" name="Google Shape;315;p35">
            <a:extLst>
              <a:ext uri="{FF2B5EF4-FFF2-40B4-BE49-F238E27FC236}">
                <a16:creationId xmlns:a16="http://schemas.microsoft.com/office/drawing/2014/main" id="{F16F0B58-6499-D053-B383-4FCF81C5160C}"/>
              </a:ext>
            </a:extLst>
          </p:cNvPr>
          <p:cNvSpPr txBox="1">
            <a:spLocks noGrp="1"/>
          </p:cNvSpPr>
          <p:nvPr>
            <p:ph type="title" idx="8"/>
          </p:nvPr>
        </p:nvSpPr>
        <p:spPr>
          <a:xfrm>
            <a:off x="3541650" y="163219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5" name="Google Shape;305;p35">
            <a:extLst>
              <a:ext uri="{FF2B5EF4-FFF2-40B4-BE49-F238E27FC236}">
                <a16:creationId xmlns:a16="http://schemas.microsoft.com/office/drawing/2014/main" id="{C0C9EA3C-171C-2DCF-1BE1-41DCB16B44DA}"/>
              </a:ext>
            </a:extLst>
          </p:cNvPr>
          <p:cNvSpPr txBox="1">
            <a:spLocks noGrp="1"/>
          </p:cNvSpPr>
          <p:nvPr>
            <p:ph type="title" idx="14"/>
          </p:nvPr>
        </p:nvSpPr>
        <p:spPr>
          <a:xfrm>
            <a:off x="6150350" y="3164667"/>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8" name="Google Shape;318;p35">
            <a:extLst>
              <a:ext uri="{FF2B5EF4-FFF2-40B4-BE49-F238E27FC236}">
                <a16:creationId xmlns:a16="http://schemas.microsoft.com/office/drawing/2014/main" id="{349F7D1B-903C-4DBE-0C38-81F9D565DD02}"/>
              </a:ext>
            </a:extLst>
          </p:cNvPr>
          <p:cNvSpPr txBox="1">
            <a:spLocks noGrp="1"/>
          </p:cNvSpPr>
          <p:nvPr>
            <p:ph type="title" idx="15"/>
          </p:nvPr>
        </p:nvSpPr>
        <p:spPr>
          <a:xfrm>
            <a:off x="6150350" y="163219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9" name="Google Shape;319;p35">
            <a:extLst>
              <a:ext uri="{FF2B5EF4-FFF2-40B4-BE49-F238E27FC236}">
                <a16:creationId xmlns:a16="http://schemas.microsoft.com/office/drawing/2014/main" id="{337609F1-68BE-E9F0-EB6C-AB9D7930DCC8}"/>
              </a:ext>
            </a:extLst>
          </p:cNvPr>
          <p:cNvSpPr txBox="1">
            <a:spLocks noGrp="1"/>
          </p:cNvSpPr>
          <p:nvPr>
            <p:ph type="subTitle" idx="16"/>
          </p:nvPr>
        </p:nvSpPr>
        <p:spPr>
          <a:xfrm>
            <a:off x="802050" y="2161320"/>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320" name="Google Shape;320;p35">
            <a:extLst>
              <a:ext uri="{FF2B5EF4-FFF2-40B4-BE49-F238E27FC236}">
                <a16:creationId xmlns:a16="http://schemas.microsoft.com/office/drawing/2014/main" id="{15B79683-3712-BA1C-76A8-D01D6853EAB2}"/>
              </a:ext>
            </a:extLst>
          </p:cNvPr>
          <p:cNvSpPr txBox="1">
            <a:spLocks noGrp="1"/>
          </p:cNvSpPr>
          <p:nvPr>
            <p:ph type="subTitle" idx="17"/>
          </p:nvPr>
        </p:nvSpPr>
        <p:spPr>
          <a:xfrm>
            <a:off x="802050" y="369011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Heavy Tails</a:t>
            </a:r>
            <a:endParaRPr/>
          </a:p>
        </p:txBody>
      </p:sp>
      <p:sp>
        <p:nvSpPr>
          <p:cNvPr id="321" name="Google Shape;321;p35">
            <a:extLst>
              <a:ext uri="{FF2B5EF4-FFF2-40B4-BE49-F238E27FC236}">
                <a16:creationId xmlns:a16="http://schemas.microsoft.com/office/drawing/2014/main" id="{4CD6A84B-BC4F-B2B0-5B6C-1BBECC9DF251}"/>
              </a:ext>
            </a:extLst>
          </p:cNvPr>
          <p:cNvSpPr txBox="1">
            <a:spLocks noGrp="1"/>
          </p:cNvSpPr>
          <p:nvPr>
            <p:ph type="subTitle" idx="18"/>
          </p:nvPr>
        </p:nvSpPr>
        <p:spPr>
          <a:xfrm>
            <a:off x="3431875" y="369011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Hybrid Models</a:t>
            </a:r>
            <a:endParaRPr/>
          </a:p>
        </p:txBody>
      </p:sp>
      <p:sp>
        <p:nvSpPr>
          <p:cNvPr id="322" name="Google Shape;322;p35">
            <a:extLst>
              <a:ext uri="{FF2B5EF4-FFF2-40B4-BE49-F238E27FC236}">
                <a16:creationId xmlns:a16="http://schemas.microsoft.com/office/drawing/2014/main" id="{C808D07D-32D1-EC66-6CF8-D58C233B8A23}"/>
              </a:ext>
            </a:extLst>
          </p:cNvPr>
          <p:cNvSpPr txBox="1">
            <a:spLocks noGrp="1"/>
          </p:cNvSpPr>
          <p:nvPr>
            <p:ph type="subTitle" idx="19"/>
          </p:nvPr>
        </p:nvSpPr>
        <p:spPr>
          <a:xfrm>
            <a:off x="3431875" y="2161320"/>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Preliminary EDA</a:t>
            </a:r>
            <a:endParaRPr/>
          </a:p>
        </p:txBody>
      </p:sp>
      <p:sp>
        <p:nvSpPr>
          <p:cNvPr id="323" name="Google Shape;323;p35">
            <a:extLst>
              <a:ext uri="{FF2B5EF4-FFF2-40B4-BE49-F238E27FC236}">
                <a16:creationId xmlns:a16="http://schemas.microsoft.com/office/drawing/2014/main" id="{C118DD47-BBD5-ABEB-7D8C-42AE9D42DA47}"/>
              </a:ext>
            </a:extLst>
          </p:cNvPr>
          <p:cNvSpPr txBox="1">
            <a:spLocks noGrp="1"/>
          </p:cNvSpPr>
          <p:nvPr>
            <p:ph type="subTitle" idx="20"/>
          </p:nvPr>
        </p:nvSpPr>
        <p:spPr>
          <a:xfrm>
            <a:off x="6061700" y="369011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Work</a:t>
            </a:r>
            <a:endParaRPr/>
          </a:p>
        </p:txBody>
      </p:sp>
      <p:sp>
        <p:nvSpPr>
          <p:cNvPr id="324" name="Google Shape;324;p35">
            <a:extLst>
              <a:ext uri="{FF2B5EF4-FFF2-40B4-BE49-F238E27FC236}">
                <a16:creationId xmlns:a16="http://schemas.microsoft.com/office/drawing/2014/main" id="{DE2AF0D8-8168-AB3C-20E1-FBADCD31146E}"/>
              </a:ext>
            </a:extLst>
          </p:cNvPr>
          <p:cNvSpPr txBox="1">
            <a:spLocks noGrp="1"/>
          </p:cNvSpPr>
          <p:nvPr>
            <p:ph type="subTitle" idx="21"/>
          </p:nvPr>
        </p:nvSpPr>
        <p:spPr>
          <a:xfrm>
            <a:off x="6061700" y="2161320"/>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Leverage Effect</a:t>
            </a:r>
            <a:endParaRPr/>
          </a:p>
        </p:txBody>
      </p:sp>
    </p:spTree>
    <p:extLst>
      <p:ext uri="{BB962C8B-B14F-4D97-AF65-F5344CB8AC3E}">
        <p14:creationId xmlns:p14="http://schemas.microsoft.com/office/powerpoint/2010/main" val="260017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F3376-3191-155D-707A-6096AAC53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961E5-0AA9-1E44-A620-1B2A20CCBC0D}"/>
              </a:ext>
            </a:extLst>
          </p:cNvPr>
          <p:cNvSpPr>
            <a:spLocks noGrp="1"/>
          </p:cNvSpPr>
          <p:nvPr>
            <p:ph type="title"/>
          </p:nvPr>
        </p:nvSpPr>
        <p:spPr/>
        <p:txBody>
          <a:bodyPr/>
          <a:lstStyle/>
          <a:p>
            <a:r>
              <a:rPr lang="en-US" dirty="0"/>
              <a:t>Cryptocurrency Volatility Index (CVX)</a:t>
            </a:r>
          </a:p>
        </p:txBody>
      </p:sp>
      <p:sp>
        <p:nvSpPr>
          <p:cNvPr id="7" name="Text Placeholder 2">
            <a:extLst>
              <a:ext uri="{FF2B5EF4-FFF2-40B4-BE49-F238E27FC236}">
                <a16:creationId xmlns:a16="http://schemas.microsoft.com/office/drawing/2014/main" id="{F921C68F-DB79-947E-2869-A28651C7D9B5}"/>
              </a:ext>
            </a:extLst>
          </p:cNvPr>
          <p:cNvSpPr txBox="1">
            <a:spLocks/>
          </p:cNvSpPr>
          <p:nvPr/>
        </p:nvSpPr>
        <p:spPr>
          <a:xfrm>
            <a:off x="719451" y="1653864"/>
            <a:ext cx="3056546" cy="2272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r>
              <a:rPr lang="en-US" sz="1200" dirty="0"/>
              <a:t>Similar in construction to VIX for S&amp;P 500 but derived from </a:t>
            </a:r>
            <a:r>
              <a:rPr lang="en-US" sz="1200" b="1" dirty="0"/>
              <a:t>option prices </a:t>
            </a:r>
            <a:r>
              <a:rPr lang="en-US" sz="1200" dirty="0"/>
              <a:t>on Bitcoin</a:t>
            </a:r>
          </a:p>
          <a:p>
            <a:endParaRPr lang="en-US" sz="1200" dirty="0"/>
          </a:p>
          <a:p>
            <a:r>
              <a:rPr lang="en-US" sz="1200" dirty="0"/>
              <a:t>Acts as a </a:t>
            </a:r>
            <a:r>
              <a:rPr lang="en-US" sz="1200" b="1" dirty="0"/>
              <a:t>forward-looking </a:t>
            </a:r>
            <a:r>
              <a:rPr lang="en-US" sz="1200" dirty="0"/>
              <a:t>measure of uncertainty</a:t>
            </a:r>
          </a:p>
          <a:p>
            <a:endParaRPr lang="en-US" sz="1200" dirty="0"/>
          </a:p>
          <a:p>
            <a:r>
              <a:rPr lang="en-US" sz="1200" dirty="0"/>
              <a:t>Chosen as an additional feature due to its </a:t>
            </a:r>
            <a:r>
              <a:rPr lang="en-US" sz="1200" b="1" dirty="0"/>
              <a:t>high correlation </a:t>
            </a:r>
            <a:r>
              <a:rPr lang="en-US" sz="1200" dirty="0"/>
              <a:t>with realized volatility (r = 0.77)</a:t>
            </a:r>
          </a:p>
        </p:txBody>
      </p:sp>
      <p:pic>
        <p:nvPicPr>
          <p:cNvPr id="13" name="Picture 12">
            <a:extLst>
              <a:ext uri="{FF2B5EF4-FFF2-40B4-BE49-F238E27FC236}">
                <a16:creationId xmlns:a16="http://schemas.microsoft.com/office/drawing/2014/main" id="{1E1ECA84-CE0B-850A-BC37-1BBDF086947C}"/>
              </a:ext>
            </a:extLst>
          </p:cNvPr>
          <p:cNvPicPr>
            <a:picLocks noChangeAspect="1"/>
          </p:cNvPicPr>
          <p:nvPr/>
        </p:nvPicPr>
        <p:blipFill>
          <a:blip r:embed="rId3"/>
          <a:stretch>
            <a:fillRect/>
          </a:stretch>
        </p:blipFill>
        <p:spPr>
          <a:xfrm>
            <a:off x="4071600" y="1724400"/>
            <a:ext cx="4352949" cy="2160000"/>
          </a:xfrm>
          <a:prstGeom prst="rect">
            <a:avLst/>
          </a:prstGeom>
        </p:spPr>
      </p:pic>
    </p:spTree>
    <p:extLst>
      <p:ext uri="{BB962C8B-B14F-4D97-AF65-F5344CB8AC3E}">
        <p14:creationId xmlns:p14="http://schemas.microsoft.com/office/powerpoint/2010/main" val="322140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F51BE-B226-836F-98DF-388D73D3B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13E76-BEB1-86D5-2988-131D83C44CD0}"/>
              </a:ext>
            </a:extLst>
          </p:cNvPr>
          <p:cNvSpPr>
            <a:spLocks noGrp="1"/>
          </p:cNvSpPr>
          <p:nvPr>
            <p:ph type="title"/>
          </p:nvPr>
        </p:nvSpPr>
        <p:spPr/>
        <p:txBody>
          <a:bodyPr/>
          <a:lstStyle/>
          <a:p>
            <a:r>
              <a:rPr lang="en-US" dirty="0"/>
              <a:t>CVX-GARCH(1, 1)</a:t>
            </a:r>
          </a:p>
        </p:txBody>
      </p:sp>
      <p:pic>
        <p:nvPicPr>
          <p:cNvPr id="6" name="Picture 5">
            <a:extLst>
              <a:ext uri="{FF2B5EF4-FFF2-40B4-BE49-F238E27FC236}">
                <a16:creationId xmlns:a16="http://schemas.microsoft.com/office/drawing/2014/main" id="{7E4D6464-D871-CA62-563C-CAA6182A1D71}"/>
              </a:ext>
            </a:extLst>
          </p:cNvPr>
          <p:cNvPicPr>
            <a:picLocks noChangeAspect="1"/>
          </p:cNvPicPr>
          <p:nvPr/>
        </p:nvPicPr>
        <p:blipFill>
          <a:blip r:embed="rId2"/>
          <a:stretch>
            <a:fillRect/>
          </a:stretch>
        </p:blipFill>
        <p:spPr>
          <a:xfrm>
            <a:off x="4525200" y="1321200"/>
            <a:ext cx="3900000" cy="2340000"/>
          </a:xfrm>
          <a:prstGeom prst="rect">
            <a:avLst/>
          </a:prstGeom>
        </p:spPr>
      </p:pic>
      <p:pic>
        <p:nvPicPr>
          <p:cNvPr id="10" name="Picture 9">
            <a:extLst>
              <a:ext uri="{FF2B5EF4-FFF2-40B4-BE49-F238E27FC236}">
                <a16:creationId xmlns:a16="http://schemas.microsoft.com/office/drawing/2014/main" id="{36F47941-A500-2169-4024-D4C6CE5FA6F4}"/>
              </a:ext>
            </a:extLst>
          </p:cNvPr>
          <p:cNvPicPr>
            <a:picLocks noChangeAspect="1"/>
          </p:cNvPicPr>
          <p:nvPr/>
        </p:nvPicPr>
        <p:blipFill>
          <a:blip r:embed="rId3"/>
          <a:stretch>
            <a:fillRect/>
          </a:stretch>
        </p:blipFill>
        <p:spPr>
          <a:xfrm>
            <a:off x="4827038" y="3827237"/>
            <a:ext cx="3466178" cy="390084"/>
          </a:xfrm>
          <a:prstGeom prst="rect">
            <a:avLst/>
          </a:prstGeom>
        </p:spPr>
      </p:pic>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8AE1694-22C1-4759-F13B-DC94FB3B76DC}"/>
                  </a:ext>
                </a:extLst>
              </p:cNvPr>
              <p:cNvSpPr>
                <a:spLocks noGrp="1"/>
              </p:cNvSpPr>
              <p:nvPr>
                <p:ph type="body" idx="1"/>
              </p:nvPr>
            </p:nvSpPr>
            <p:spPr>
              <a:xfrm>
                <a:off x="720000" y="1595688"/>
                <a:ext cx="3472859" cy="2501411"/>
              </a:xfrm>
            </p:spPr>
            <p:txBody>
              <a:bodyPr/>
              <a:lstStyle/>
              <a:p>
                <a:r>
                  <a:rPr lang="en-US" sz="1200" dirty="0"/>
                  <a:t>Integrates CVX as an </a:t>
                </a:r>
                <a:r>
                  <a:rPr lang="en-US" sz="1200" b="1" dirty="0"/>
                  <a:t>exogenous variable </a:t>
                </a:r>
                <a:r>
                  <a:rPr lang="en-US" sz="1200" dirty="0"/>
                  <a:t>into GARCH(1, 1)</a:t>
                </a:r>
              </a:p>
              <a:p>
                <a:endParaRPr lang="en-US" sz="1200" dirty="0"/>
              </a:p>
              <a:p>
                <a:pPr marL="177800" indent="0">
                  <a:buNone/>
                </a:pPr>
                <a:r>
                  <a:rPr lang="en-US" sz="1200" b="0" dirty="0"/>
                  <a: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𝑡</m:t>
                        </m:r>
                      </m:sub>
                    </m:sSub>
                    <m:r>
                      <a:rPr lang="en-US" sz="120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sub>
                    </m:sSub>
                    <m:r>
                      <a:rPr lang="en-US" sz="1200" b="0" i="1" smtClean="0">
                        <a:latin typeface="Cambria Math" panose="02040503050406030204" pitchFamily="18" charset="0"/>
                      </a:rPr>
                      <m:t> ~ </m:t>
                    </m:r>
                    <m:r>
                      <a:rPr lang="en-US" sz="1200" b="0" i="1" smtClean="0">
                        <a:latin typeface="Cambria Math" panose="02040503050406030204" pitchFamily="18" charset="0"/>
                      </a:rPr>
                      <m:t>𝑁</m:t>
                    </m:r>
                    <m:r>
                      <a:rPr lang="en-US" sz="1200" b="0" i="1" smtClean="0">
                        <a:latin typeface="Cambria Math" panose="02040503050406030204" pitchFamily="18" charset="0"/>
                      </a:rPr>
                      <m:t>(0, </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oMath>
                </a14:m>
                <a:endParaRPr lang="en-US" sz="1200" dirty="0"/>
              </a:p>
              <a:p>
                <a:pPr marL="177800" indent="0">
                  <a:buNone/>
                </a:pPr>
                <a:r>
                  <a:rPr lang="en-US" sz="1200" b="0" dirty="0"/>
                  <a:t>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r>
                      <a:rPr lang="en-US" sz="1200" b="0" i="1" smtClean="0">
                        <a:latin typeface="Cambria Math" panose="02040503050406030204" pitchFamily="18" charset="0"/>
                      </a:rPr>
                      <m:t>𝜔</m:t>
                    </m:r>
                    <m:r>
                      <a:rPr lang="en-US" sz="1200" b="0" i="1" smtClean="0">
                        <a:latin typeface="Cambria Math" panose="02040503050406030204" pitchFamily="18" charset="0"/>
                      </a:rPr>
                      <m:t>+</m:t>
                    </m:r>
                    <m:r>
                      <a:rPr lang="en-US" sz="1200" b="0" i="1" smtClean="0">
                        <a:latin typeface="Cambria Math" panose="02040503050406030204" pitchFamily="18" charset="0"/>
                      </a:rPr>
                      <m:t>𝛼</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r>
                      <a:rPr lang="en-US" sz="1200" b="0" i="1" smtClean="0">
                        <a:latin typeface="Cambria Math" panose="02040503050406030204" pitchFamily="18" charset="0"/>
                      </a:rPr>
                      <m:t>𝛽</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r>
                      <a:rPr lang="en-US" sz="1200" b="0" i="1" smtClean="0">
                        <a:latin typeface="Cambria Math" panose="02040503050406030204" pitchFamily="18" charset="0"/>
                      </a:rPr>
                      <m:t>𝜙</m:t>
                    </m:r>
                    <m:r>
                      <m:rPr>
                        <m:sty m:val="p"/>
                      </m:rPr>
                      <a:rPr lang="en-US" sz="1200" b="0" i="0" smtClean="0">
                        <a:latin typeface="Cambria Math" panose="02040503050406030204" pitchFamily="18" charset="0"/>
                      </a:rPr>
                      <m:t>CV</m:t>
                    </m:r>
                    <m:sSubSup>
                      <m:sSubSupPr>
                        <m:ctrlPr>
                          <a:rPr lang="en-US" sz="1200" b="0" i="1" smtClean="0">
                            <a:latin typeface="Cambria Math" panose="02040503050406030204" pitchFamily="18" charset="0"/>
                          </a:rPr>
                        </m:ctrlPr>
                      </m:sSubSupPr>
                      <m:e>
                        <m:r>
                          <m:rPr>
                            <m:sty m:val="p"/>
                          </m:rPr>
                          <a:rPr lang="en-US" sz="1200" b="0" i="0" smtClean="0">
                            <a:latin typeface="Cambria Math" panose="02040503050406030204" pitchFamily="18" charset="0"/>
                          </a:rPr>
                          <m:t>X</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oMath>
                </a14:m>
                <a:endParaRPr lang="en-US" sz="1200" b="0" dirty="0"/>
              </a:p>
              <a:p>
                <a:endParaRPr lang="en-US" sz="1200" dirty="0"/>
              </a:p>
              <a:p>
                <a:r>
                  <a:rPr lang="en-US" sz="1200" b="1" dirty="0"/>
                  <a:t>More spikes</a:t>
                </a:r>
                <a:r>
                  <a:rPr lang="en-US" sz="1200" dirty="0"/>
                  <a:t> in predicted variance due to additional signal from the CVX term</a:t>
                </a:r>
              </a:p>
              <a:p>
                <a:endParaRPr lang="en-US" sz="1200" dirty="0"/>
              </a:p>
              <a:p>
                <a:r>
                  <a:rPr lang="en-US" sz="1200" dirty="0"/>
                  <a:t>Not clear what CVX adds beyond what </a:t>
                </a:r>
                <a14:m>
                  <m:oMath xmlns:m="http://schemas.openxmlformats.org/officeDocument/2006/math">
                    <m:r>
                      <a:rPr lang="en-US" sz="1200" b="0" i="1" smtClean="0">
                        <a:latin typeface="Cambria Math" panose="02040503050406030204" pitchFamily="18" charset="0"/>
                      </a:rPr>
                      <m:t>𝛼</m:t>
                    </m:r>
                  </m:oMath>
                </a14:m>
                <a:r>
                  <a:rPr lang="en-US" sz="1200" dirty="0"/>
                  <a:t> and </a:t>
                </a:r>
                <a14:m>
                  <m:oMath xmlns:m="http://schemas.openxmlformats.org/officeDocument/2006/math">
                    <m:r>
                      <a:rPr lang="en-US" sz="1200" i="1">
                        <a:latin typeface="Cambria Math" panose="02040503050406030204" pitchFamily="18" charset="0"/>
                      </a:rPr>
                      <m:t>𝛽</m:t>
                    </m:r>
                  </m:oMath>
                </a14:m>
                <a:r>
                  <a:rPr lang="en-US" sz="1200" dirty="0"/>
                  <a:t> already capture (small </a:t>
                </a:r>
                <a14:m>
                  <m:oMath xmlns:m="http://schemas.openxmlformats.org/officeDocument/2006/math">
                    <m:r>
                      <a:rPr lang="en-US" sz="1200" b="0" i="1" smtClean="0">
                        <a:latin typeface="Cambria Math" panose="02040503050406030204" pitchFamily="18" charset="0"/>
                      </a:rPr>
                      <m:t>𝜙</m:t>
                    </m:r>
                  </m:oMath>
                </a14:m>
                <a:r>
                  <a:rPr lang="en-US" sz="1200" dirty="0"/>
                  <a:t>)</a:t>
                </a:r>
              </a:p>
            </p:txBody>
          </p:sp>
        </mc:Choice>
        <mc:Fallback xmlns="">
          <p:sp>
            <p:nvSpPr>
              <p:cNvPr id="3" name="Text Placeholder 2">
                <a:extLst>
                  <a:ext uri="{FF2B5EF4-FFF2-40B4-BE49-F238E27FC236}">
                    <a16:creationId xmlns:a16="http://schemas.microsoft.com/office/drawing/2014/main" id="{48AE1694-22C1-4759-F13B-DC94FB3B76DC}"/>
                  </a:ext>
                </a:extLst>
              </p:cNvPr>
              <p:cNvSpPr>
                <a:spLocks noGrp="1" noRot="1" noChangeAspect="1" noMove="1" noResize="1" noEditPoints="1" noAdjustHandles="1" noChangeArrowheads="1" noChangeShapeType="1" noTextEdit="1"/>
              </p:cNvSpPr>
              <p:nvPr>
                <p:ph type="body" idx="1"/>
              </p:nvPr>
            </p:nvSpPr>
            <p:spPr>
              <a:xfrm>
                <a:off x="720000" y="1595688"/>
                <a:ext cx="3472859" cy="2501411"/>
              </a:xfrm>
              <a:blipFill>
                <a:blip r:embed="rId4"/>
                <a:stretch>
                  <a:fillRect r="-877"/>
                </a:stretch>
              </a:blipFill>
            </p:spPr>
            <p:txBody>
              <a:bodyPr/>
              <a:lstStyle/>
              <a:p>
                <a:r>
                  <a:rPr lang="en-US">
                    <a:noFill/>
                  </a:rPr>
                  <a:t> </a:t>
                </a:r>
              </a:p>
            </p:txBody>
          </p:sp>
        </mc:Fallback>
      </mc:AlternateContent>
    </p:spTree>
    <p:extLst>
      <p:ext uri="{BB962C8B-B14F-4D97-AF65-F5344CB8AC3E}">
        <p14:creationId xmlns:p14="http://schemas.microsoft.com/office/powerpoint/2010/main" val="192392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21C25-C50B-C188-B8F4-224A33E0A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561A2-048C-1C4C-A060-C1548F3819CD}"/>
              </a:ext>
            </a:extLst>
          </p:cNvPr>
          <p:cNvSpPr>
            <a:spLocks noGrp="1"/>
          </p:cNvSpPr>
          <p:nvPr>
            <p:ph type="title"/>
          </p:nvPr>
        </p:nvSpPr>
        <p:spPr/>
        <p:txBody>
          <a:bodyPr/>
          <a:lstStyle/>
          <a:p>
            <a:r>
              <a:rPr lang="en-US" dirty="0"/>
              <a:t>RT-GARCH(1, 1)</a:t>
            </a:r>
          </a:p>
        </p:txBody>
      </p:sp>
      <p:pic>
        <p:nvPicPr>
          <p:cNvPr id="5" name="Picture 4">
            <a:extLst>
              <a:ext uri="{FF2B5EF4-FFF2-40B4-BE49-F238E27FC236}">
                <a16:creationId xmlns:a16="http://schemas.microsoft.com/office/drawing/2014/main" id="{96641873-3039-FC32-42F3-35424E04CFA1}"/>
              </a:ext>
            </a:extLst>
          </p:cNvPr>
          <p:cNvPicPr>
            <a:picLocks noChangeAspect="1"/>
          </p:cNvPicPr>
          <p:nvPr/>
        </p:nvPicPr>
        <p:blipFill>
          <a:blip r:embed="rId3"/>
          <a:stretch>
            <a:fillRect/>
          </a:stretch>
        </p:blipFill>
        <p:spPr>
          <a:xfrm>
            <a:off x="4525200" y="1321200"/>
            <a:ext cx="3900000" cy="2340000"/>
          </a:xfrm>
          <a:prstGeom prst="rect">
            <a:avLst/>
          </a:prstGeom>
        </p:spPr>
      </p:pic>
      <p:pic>
        <p:nvPicPr>
          <p:cNvPr id="11" name="Picture 10">
            <a:extLst>
              <a:ext uri="{FF2B5EF4-FFF2-40B4-BE49-F238E27FC236}">
                <a16:creationId xmlns:a16="http://schemas.microsoft.com/office/drawing/2014/main" id="{C116562A-AFE0-F3A3-D906-1F7988B9B94F}"/>
              </a:ext>
            </a:extLst>
          </p:cNvPr>
          <p:cNvPicPr>
            <a:picLocks noChangeAspect="1"/>
          </p:cNvPicPr>
          <p:nvPr/>
        </p:nvPicPr>
        <p:blipFill>
          <a:blip r:embed="rId4"/>
          <a:stretch>
            <a:fillRect/>
          </a:stretch>
        </p:blipFill>
        <p:spPr>
          <a:xfrm>
            <a:off x="4827038" y="3825978"/>
            <a:ext cx="3466178" cy="391343"/>
          </a:xfrm>
          <a:prstGeom prst="rect">
            <a:avLst/>
          </a:prstGeom>
        </p:spPr>
      </p:pic>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1F7E32EF-19E9-D78B-0C5A-824608D8A7E8}"/>
                  </a:ext>
                </a:extLst>
              </p:cNvPr>
              <p:cNvSpPr txBox="1">
                <a:spLocks/>
              </p:cNvSpPr>
              <p:nvPr/>
            </p:nvSpPr>
            <p:spPr>
              <a:xfrm>
                <a:off x="720000" y="1595688"/>
                <a:ext cx="3472859" cy="2501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r>
                  <a:rPr lang="en-US" sz="1200" dirty="0"/>
                  <a:t>Captures instantaneous deviations in return shocks via </a:t>
                </a:r>
                <a:r>
                  <a:rPr lang="en-US" sz="1200" b="1" dirty="0"/>
                  <a:t>real-time term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𝑧</m:t>
                        </m:r>
                      </m:e>
                      <m:sub>
                        <m:r>
                          <a:rPr lang="en-US" sz="1200" i="1" smtClean="0">
                            <a:latin typeface="Cambria Math" panose="02040503050406030204" pitchFamily="18" charset="0"/>
                          </a:rPr>
                          <m:t>𝑡</m:t>
                        </m:r>
                      </m:sub>
                    </m:sSub>
                  </m:oMath>
                </a14:m>
                <a:endParaRPr lang="en-US" sz="1200" dirty="0"/>
              </a:p>
              <a:p>
                <a:endParaRPr lang="en-US" sz="1200" dirty="0"/>
              </a:p>
              <a:p>
                <a:pPr marL="177800" indent="0">
                  <a:buFont typeface="Hanken Grotesk"/>
                  <a:buNone/>
                </a:pPr>
                <a:r>
                  <a:rPr lang="en-US" sz="120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rPr>
                          <m:t>𝑟</m:t>
                        </m:r>
                      </m:e>
                      <m:sub>
                        <m:r>
                          <a:rPr lang="en-US" sz="1200" i="1" smtClean="0">
                            <a:latin typeface="Cambria Math" panose="02040503050406030204" pitchFamily="18" charset="0"/>
                          </a:rPr>
                          <m:t>𝑡</m:t>
                        </m:r>
                      </m:sub>
                    </m:sSub>
                    <m:r>
                      <a:rPr lang="en-US" sz="120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smtClean="0">
                            <a:latin typeface="Cambria Math" panose="02040503050406030204" pitchFamily="18" charset="0"/>
                          </a:rPr>
                          <m:t>𝜖</m:t>
                        </m:r>
                      </m:e>
                      <m:sub>
                        <m:r>
                          <a:rPr lang="en-US" sz="1200" i="1" smtClean="0">
                            <a:latin typeface="Cambria Math" panose="02040503050406030204" pitchFamily="18" charset="0"/>
                          </a:rPr>
                          <m:t>𝑡</m:t>
                        </m:r>
                      </m:sub>
                    </m:sSub>
                    <m:r>
                      <a:rPr lang="en-US" sz="1200" i="1" smtClean="0">
                        <a:latin typeface="Cambria Math" panose="02040503050406030204" pitchFamily="18" charset="0"/>
                      </a:rPr>
                      <m:t> ~ </m:t>
                    </m:r>
                    <m:r>
                      <a:rPr lang="en-US" sz="1200" i="1" smtClean="0">
                        <a:latin typeface="Cambria Math" panose="02040503050406030204" pitchFamily="18" charset="0"/>
                      </a:rPr>
                      <m:t>𝑁</m:t>
                    </m:r>
                    <m:r>
                      <a:rPr lang="en-US" sz="1200" i="1" smtClean="0">
                        <a:latin typeface="Cambria Math" panose="02040503050406030204" pitchFamily="18" charset="0"/>
                      </a:rPr>
                      <m:t>(0, </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rPr>
                          <m:t>𝜎</m:t>
                        </m:r>
                      </m:e>
                      <m:sub>
                        <m:r>
                          <a:rPr lang="en-US" sz="1200" i="1" smtClean="0">
                            <a:latin typeface="Cambria Math" panose="02040503050406030204" pitchFamily="18" charset="0"/>
                          </a:rPr>
                          <m:t>𝑡</m:t>
                        </m:r>
                      </m:sub>
                      <m:sup>
                        <m:r>
                          <a:rPr lang="en-US" sz="1200" i="1" smtClean="0">
                            <a:latin typeface="Cambria Math" panose="02040503050406030204" pitchFamily="18" charset="0"/>
                          </a:rPr>
                          <m:t>2</m:t>
                        </m:r>
                      </m:sup>
                    </m:sSubSup>
                    <m:r>
                      <a:rPr lang="en-US" sz="1200" i="1" smtClean="0">
                        <a:latin typeface="Cambria Math" panose="02040503050406030204" pitchFamily="18" charset="0"/>
                      </a:rPr>
                      <m:t>)</m:t>
                    </m:r>
                  </m:oMath>
                </a14:m>
                <a:endParaRPr lang="en-US" sz="1200" dirty="0"/>
              </a:p>
              <a:p>
                <a:pPr marL="177800" indent="0">
                  <a:buNone/>
                </a:pPr>
                <a:r>
                  <a:rPr lang="en-US" sz="1200" dirty="0"/>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𝑧</m:t>
                        </m:r>
                      </m:e>
                      <m:sub>
                        <m:r>
                          <a:rPr lang="en-US" sz="1200" i="1" smtClean="0">
                            <a:latin typeface="Cambria Math" panose="02040503050406030204" pitchFamily="18" charset="0"/>
                          </a:rPr>
                          <m:t>𝑡</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𝜖</m:t>
                        </m:r>
                      </m:e>
                      <m:sub>
                        <m:r>
                          <a:rPr lang="en-US" sz="1200" i="1">
                            <a:latin typeface="Cambria Math" panose="02040503050406030204" pitchFamily="18" charset="0"/>
                          </a:rPr>
                          <m:t>𝑡</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𝜎</m:t>
                        </m:r>
                      </m:e>
                      <m:sub>
                        <m:r>
                          <a:rPr lang="en-US" sz="1200" i="1">
                            <a:latin typeface="Cambria Math" panose="02040503050406030204" pitchFamily="18" charset="0"/>
                          </a:rPr>
                          <m:t>𝑡</m:t>
                        </m:r>
                      </m:sub>
                    </m:sSub>
                  </m:oMath>
                </a14:m>
                <a:r>
                  <a:rPr lang="en-US" sz="1200" dirty="0"/>
                  <a:t> </a:t>
                </a:r>
              </a:p>
              <a:p>
                <a:pPr marL="177800" indent="0">
                  <a:buFont typeface="Hanken Grotesk"/>
                  <a:buNone/>
                </a:pPr>
                <a:r>
                  <a:rPr lang="en-US" sz="1200" dirty="0"/>
                  <a:t>       </a:t>
                </a:r>
                <a14:m>
                  <m:oMath xmlns:m="http://schemas.openxmlformats.org/officeDocument/2006/math">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rPr>
                          <m:t>𝜎</m:t>
                        </m:r>
                      </m:e>
                      <m:sub>
                        <m:r>
                          <a:rPr lang="en-US" sz="1200" i="1" smtClean="0">
                            <a:latin typeface="Cambria Math" panose="02040503050406030204" pitchFamily="18" charset="0"/>
                          </a:rPr>
                          <m:t>𝑡</m:t>
                        </m:r>
                      </m:sub>
                      <m:sup>
                        <m:r>
                          <a:rPr lang="en-US" sz="1200" i="1" smtClean="0">
                            <a:latin typeface="Cambria Math" panose="02040503050406030204" pitchFamily="18" charset="0"/>
                          </a:rPr>
                          <m:t>2</m:t>
                        </m:r>
                      </m:sup>
                    </m:sSubSup>
                    <m:r>
                      <a:rPr lang="en-US" sz="1200" i="1" smtClean="0">
                        <a:latin typeface="Cambria Math" panose="02040503050406030204" pitchFamily="18" charset="0"/>
                      </a:rPr>
                      <m:t>=</m:t>
                    </m:r>
                    <m:r>
                      <a:rPr lang="en-US" sz="1200" i="1" smtClean="0">
                        <a:latin typeface="Cambria Math" panose="02040503050406030204" pitchFamily="18" charset="0"/>
                      </a:rPr>
                      <m:t>𝜔</m:t>
                    </m:r>
                    <m:r>
                      <a:rPr lang="en-US" sz="1200" i="1" smtClean="0">
                        <a:latin typeface="Cambria Math" panose="02040503050406030204" pitchFamily="18" charset="0"/>
                      </a:rPr>
                      <m:t>+</m:t>
                    </m:r>
                    <m:r>
                      <a:rPr lang="en-US" sz="1200" i="1" smtClean="0">
                        <a:latin typeface="Cambria Math" panose="02040503050406030204" pitchFamily="18" charset="0"/>
                      </a:rPr>
                      <m:t>𝛼</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rPr>
                          <m:t>𝜖</m:t>
                        </m:r>
                      </m:e>
                      <m:sub>
                        <m:r>
                          <a:rPr lang="en-US" sz="1200" i="1" smtClean="0">
                            <a:latin typeface="Cambria Math" panose="02040503050406030204" pitchFamily="18" charset="0"/>
                          </a:rPr>
                          <m:t>𝑡</m:t>
                        </m:r>
                        <m:r>
                          <a:rPr lang="en-US" sz="1200" i="1" smtClean="0">
                            <a:latin typeface="Cambria Math" panose="02040503050406030204" pitchFamily="18" charset="0"/>
                          </a:rPr>
                          <m:t>−1</m:t>
                        </m:r>
                      </m:sub>
                      <m:sup>
                        <m:r>
                          <a:rPr lang="en-US" sz="1200" i="1" smtClean="0">
                            <a:latin typeface="Cambria Math" panose="02040503050406030204" pitchFamily="18" charset="0"/>
                          </a:rPr>
                          <m:t>2</m:t>
                        </m:r>
                      </m:sup>
                    </m:sSubSup>
                    <m:r>
                      <a:rPr lang="en-US" sz="1200" i="1" smtClean="0">
                        <a:latin typeface="Cambria Math" panose="02040503050406030204" pitchFamily="18" charset="0"/>
                      </a:rPr>
                      <m:t>+</m:t>
                    </m:r>
                    <m:r>
                      <a:rPr lang="en-US" sz="1200" i="1" smtClean="0">
                        <a:latin typeface="Cambria Math" panose="02040503050406030204" pitchFamily="18" charset="0"/>
                      </a:rPr>
                      <m:t>𝛽</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rPr>
                          <m:t>𝜎</m:t>
                        </m:r>
                      </m:e>
                      <m:sub>
                        <m:r>
                          <a:rPr lang="en-US" sz="1200" i="1" smtClean="0">
                            <a:latin typeface="Cambria Math" panose="02040503050406030204" pitchFamily="18" charset="0"/>
                          </a:rPr>
                          <m:t>𝑡</m:t>
                        </m:r>
                        <m:r>
                          <a:rPr lang="en-US" sz="1200" i="1" smtClean="0">
                            <a:latin typeface="Cambria Math" panose="02040503050406030204" pitchFamily="18" charset="0"/>
                          </a:rPr>
                          <m:t>−1</m:t>
                        </m:r>
                      </m:sub>
                      <m:sup>
                        <m:r>
                          <a:rPr lang="en-US" sz="1200" i="1" smtClean="0">
                            <a:latin typeface="Cambria Math" panose="02040503050406030204" pitchFamily="18" charset="0"/>
                          </a:rPr>
                          <m:t>2</m:t>
                        </m:r>
                      </m:sup>
                    </m:sSubSup>
                    <m:r>
                      <a:rPr lang="en-US" sz="1200" i="1" smtClean="0">
                        <a:latin typeface="Cambria Math" panose="02040503050406030204" pitchFamily="18" charset="0"/>
                      </a:rPr>
                      <m:t>+</m:t>
                    </m:r>
                    <m:r>
                      <a:rPr lang="en-US" sz="1200" i="1" smtClean="0">
                        <a:latin typeface="Cambria Math" panose="02040503050406030204" pitchFamily="18" charset="0"/>
                      </a:rPr>
                      <m:t>𝜙</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𝑧</m:t>
                        </m:r>
                      </m:e>
                      <m:sub>
                        <m:r>
                          <a:rPr lang="en-US" sz="1200" b="0" i="1" smtClean="0">
                            <a:latin typeface="Cambria Math" panose="02040503050406030204" pitchFamily="18" charset="0"/>
                          </a:rPr>
                          <m:t>𝑡</m:t>
                        </m:r>
                      </m:sub>
                      <m:sup>
                        <m:r>
                          <a:rPr lang="en-US" sz="1200" b="0" i="1" smtClean="0">
                            <a:latin typeface="Cambria Math" panose="02040503050406030204" pitchFamily="18" charset="0"/>
                          </a:rPr>
                          <m:t>2</m:t>
                        </m:r>
                      </m:sup>
                    </m:sSubSup>
                  </m:oMath>
                </a14:m>
                <a:endParaRPr lang="en-US" sz="1200" dirty="0"/>
              </a:p>
              <a:p>
                <a:endParaRPr lang="en-US" sz="1200" dirty="0"/>
              </a:p>
              <a:p>
                <a:r>
                  <a:rPr lang="en-US" sz="1200" b="1" dirty="0"/>
                  <a:t>Adjusts faster </a:t>
                </a:r>
                <a:r>
                  <a:rPr lang="en-US" sz="1200" dirty="0"/>
                  <a:t>to new information</a:t>
                </a:r>
              </a:p>
              <a:p>
                <a:endParaRPr lang="en-US" sz="1200" dirty="0"/>
              </a:p>
              <a:p>
                <a:r>
                  <a:rPr lang="en-US" sz="1200" dirty="0"/>
                  <a:t>Real-time shock magnitude significantly influences predicted variance (high </a:t>
                </a:r>
                <a14:m>
                  <m:oMath xmlns:m="http://schemas.openxmlformats.org/officeDocument/2006/math">
                    <m:r>
                      <a:rPr lang="en-US" sz="1200" i="1" smtClean="0">
                        <a:latin typeface="Cambria Math" panose="02040503050406030204" pitchFamily="18" charset="0"/>
                      </a:rPr>
                      <m:t>𝜙</m:t>
                    </m:r>
                  </m:oMath>
                </a14:m>
                <a:r>
                  <a:rPr lang="en-US" sz="1200" dirty="0"/>
                  <a:t>)</a:t>
                </a:r>
              </a:p>
              <a:p>
                <a:endParaRPr lang="en-US" sz="1200" dirty="0"/>
              </a:p>
            </p:txBody>
          </p:sp>
        </mc:Choice>
        <mc:Fallback xmlns="">
          <p:sp>
            <p:nvSpPr>
              <p:cNvPr id="7" name="Text Placeholder 2">
                <a:extLst>
                  <a:ext uri="{FF2B5EF4-FFF2-40B4-BE49-F238E27FC236}">
                    <a16:creationId xmlns:a16="http://schemas.microsoft.com/office/drawing/2014/main" id="{1F7E32EF-19E9-D78B-0C5A-824608D8A7E8}"/>
                  </a:ext>
                </a:extLst>
              </p:cNvPr>
              <p:cNvSpPr txBox="1">
                <a:spLocks noRot="1" noChangeAspect="1" noMove="1" noResize="1" noEditPoints="1" noAdjustHandles="1" noChangeArrowheads="1" noChangeShapeType="1" noTextEdit="1"/>
              </p:cNvSpPr>
              <p:nvPr/>
            </p:nvSpPr>
            <p:spPr>
              <a:xfrm>
                <a:off x="720000" y="1595688"/>
                <a:ext cx="3472859" cy="2501411"/>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45936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D58CF-A232-E18D-B7A9-1803F576EBD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BD01D7F-3333-9A4A-7C2A-E4AD889277FF}"/>
              </a:ext>
            </a:extLst>
          </p:cNvPr>
          <p:cNvPicPr>
            <a:picLocks noChangeAspect="1"/>
          </p:cNvPicPr>
          <p:nvPr/>
        </p:nvPicPr>
        <p:blipFill>
          <a:blip r:embed="rId2"/>
          <a:stretch>
            <a:fillRect/>
          </a:stretch>
        </p:blipFill>
        <p:spPr>
          <a:xfrm>
            <a:off x="720000" y="1487282"/>
            <a:ext cx="7704000" cy="1648264"/>
          </a:xfrm>
          <a:prstGeom prst="rect">
            <a:avLst/>
          </a:prstGeom>
        </p:spPr>
      </p:pic>
      <p:sp>
        <p:nvSpPr>
          <p:cNvPr id="2" name="Title 1">
            <a:extLst>
              <a:ext uri="{FF2B5EF4-FFF2-40B4-BE49-F238E27FC236}">
                <a16:creationId xmlns:a16="http://schemas.microsoft.com/office/drawing/2014/main" id="{F898D81A-61F5-4D65-F34C-E5747693033F}"/>
              </a:ext>
            </a:extLst>
          </p:cNvPr>
          <p:cNvSpPr>
            <a:spLocks noGrp="1"/>
          </p:cNvSpPr>
          <p:nvPr>
            <p:ph type="title"/>
          </p:nvPr>
        </p:nvSpPr>
        <p:spPr/>
        <p:txBody>
          <a:bodyPr/>
          <a:lstStyle/>
          <a:p>
            <a:r>
              <a:rPr lang="en-US" dirty="0"/>
              <a:t>Model Comparison 3</a:t>
            </a:r>
          </a:p>
        </p:txBody>
      </p:sp>
      <p:sp>
        <p:nvSpPr>
          <p:cNvPr id="17" name="Text Placeholder 4">
            <a:extLst>
              <a:ext uri="{FF2B5EF4-FFF2-40B4-BE49-F238E27FC236}">
                <a16:creationId xmlns:a16="http://schemas.microsoft.com/office/drawing/2014/main" id="{47570E3B-1BF1-B5B9-6FC8-1C12BFAC7E4F}"/>
              </a:ext>
            </a:extLst>
          </p:cNvPr>
          <p:cNvSpPr>
            <a:spLocks noGrp="1"/>
          </p:cNvSpPr>
          <p:nvPr>
            <p:ph type="body" idx="1"/>
          </p:nvPr>
        </p:nvSpPr>
        <p:spPr>
          <a:xfrm>
            <a:off x="720000" y="3250527"/>
            <a:ext cx="7704000" cy="1284301"/>
          </a:xfrm>
        </p:spPr>
        <p:txBody>
          <a:bodyPr/>
          <a:lstStyle/>
          <a:p>
            <a:r>
              <a:rPr lang="en-US" sz="1200" dirty="0"/>
              <a:t>CVX-GARCH </a:t>
            </a:r>
            <a:r>
              <a:rPr lang="en-US" sz="1200" dirty="0">
                <a:sym typeface="Wingdings" panose="05000000000000000000" pitchFamily="2" charset="2"/>
              </a:rPr>
              <a:t>has a </a:t>
            </a:r>
            <a:r>
              <a:rPr lang="en-US" sz="1200" b="1" dirty="0">
                <a:sym typeface="Wingdings" panose="05000000000000000000" pitchFamily="2" charset="2"/>
              </a:rPr>
              <a:t>marginally better</a:t>
            </a:r>
            <a:r>
              <a:rPr lang="en-US" sz="1200" dirty="0">
                <a:sym typeface="Wingdings" panose="05000000000000000000" pitchFamily="2" charset="2"/>
              </a:rPr>
              <a:t> </a:t>
            </a:r>
            <a:r>
              <a:rPr lang="en-US" sz="1200" b="1" dirty="0">
                <a:sym typeface="Wingdings" panose="05000000000000000000" pitchFamily="2" charset="2"/>
              </a:rPr>
              <a:t>in-sample fit </a:t>
            </a:r>
            <a:r>
              <a:rPr lang="en-US" sz="1200" dirty="0">
                <a:sym typeface="Wingdings" panose="05000000000000000000" pitchFamily="2" charset="2"/>
              </a:rPr>
              <a:t>than GARCH but worse out-of-sample performance due to CVX’s weak contribution and potential redundancy with lagged variance terms</a:t>
            </a:r>
          </a:p>
          <a:p>
            <a:endParaRPr lang="en-US" sz="1200" dirty="0">
              <a:sym typeface="Wingdings" panose="05000000000000000000" pitchFamily="2" charset="2"/>
            </a:endParaRPr>
          </a:p>
          <a:p>
            <a:r>
              <a:rPr lang="en-US" sz="1200" dirty="0">
                <a:sym typeface="Wingdings" panose="05000000000000000000" pitchFamily="2" charset="2"/>
              </a:rPr>
              <a:t>RT-GARCH produces the </a:t>
            </a:r>
            <a:r>
              <a:rPr lang="en-US" sz="1200" b="1" dirty="0">
                <a:sym typeface="Wingdings" panose="05000000000000000000" pitchFamily="2" charset="2"/>
              </a:rPr>
              <a:t>best in-sample fit</a:t>
            </a:r>
            <a:r>
              <a:rPr lang="en-US" sz="1200" dirty="0">
                <a:sym typeface="Wingdings" panose="05000000000000000000" pitchFamily="2" charset="2"/>
              </a:rPr>
              <a:t> (highest LLK and lowest AIC) and the </a:t>
            </a:r>
            <a:r>
              <a:rPr lang="en-US" sz="1200" b="1" dirty="0">
                <a:sym typeface="Wingdings" panose="05000000000000000000" pitchFamily="2" charset="2"/>
              </a:rPr>
              <a:t>highest relative accuracy</a:t>
            </a:r>
            <a:r>
              <a:rPr lang="en-US" sz="1200" dirty="0">
                <a:sym typeface="Wingdings" panose="05000000000000000000" pitchFamily="2" charset="2"/>
              </a:rPr>
              <a:t> (lowest HMSE) across ALL models</a:t>
            </a:r>
          </a:p>
        </p:txBody>
      </p:sp>
    </p:spTree>
    <p:extLst>
      <p:ext uri="{BB962C8B-B14F-4D97-AF65-F5344CB8AC3E}">
        <p14:creationId xmlns:p14="http://schemas.microsoft.com/office/powerpoint/2010/main" val="21859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C564B-66AF-2FC3-0B3B-6CA34CC7F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20D87-7FE6-8B0D-42A2-E2C8C928F8C0}"/>
              </a:ext>
            </a:extLst>
          </p:cNvPr>
          <p:cNvSpPr>
            <a:spLocks noGrp="1"/>
          </p:cNvSpPr>
          <p:nvPr>
            <p:ph type="title"/>
          </p:nvPr>
        </p:nvSpPr>
        <p:spPr/>
        <p:txBody>
          <a:bodyPr/>
          <a:lstStyle/>
          <a:p>
            <a:r>
              <a:rPr lang="en-US"/>
              <a:t>RNN-GARCH(1, 1)</a:t>
            </a:r>
          </a:p>
        </p:txBody>
      </p:sp>
      <mc:AlternateContent xmlns:mc="http://schemas.openxmlformats.org/markup-compatibility/2006" xmlns:a14="http://schemas.microsoft.com/office/drawing/2010/main">
        <mc:Choice Requires="a14">
          <p:sp>
            <p:nvSpPr>
              <p:cNvPr id="14" name="Text Placeholder 4">
                <a:extLst>
                  <a:ext uri="{FF2B5EF4-FFF2-40B4-BE49-F238E27FC236}">
                    <a16:creationId xmlns:a16="http://schemas.microsoft.com/office/drawing/2014/main" id="{E405A08E-D41F-1912-CC5F-3F83B2295620}"/>
                  </a:ext>
                </a:extLst>
              </p:cNvPr>
              <p:cNvSpPr>
                <a:spLocks noGrp="1"/>
              </p:cNvSpPr>
              <p:nvPr>
                <p:ph type="body" idx="1"/>
              </p:nvPr>
            </p:nvSpPr>
            <p:spPr>
              <a:xfrm>
                <a:off x="720000" y="1390669"/>
                <a:ext cx="7704000" cy="1744877"/>
              </a:xfrm>
            </p:spPr>
            <p:txBody>
              <a:bodyPr/>
              <a:lstStyle/>
              <a:p>
                <a:r>
                  <a:rPr lang="en-US" sz="1200" dirty="0"/>
                  <a:t>Replaces fixed GARCH recursion with a learned mapping from</a:t>
                </a:r>
                <a:r>
                  <a:rPr lang="en-US" sz="1200" b="0" dirty="0"/>
                  <a:t>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𝜖</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𝜎</m:t>
                        </m:r>
                      </m:e>
                      <m:sub>
                        <m:r>
                          <a:rPr lang="en-US" sz="1200" b="0" i="1" smtClean="0">
                            <a:latin typeface="Cambria Math" panose="02040503050406030204" pitchFamily="18" charset="0"/>
                          </a:rPr>
                          <m:t>𝑡</m:t>
                        </m:r>
                      </m:sub>
                      <m:sup>
                        <m:r>
                          <a:rPr lang="en-US" sz="1200" b="0" i="1" smtClean="0">
                            <a:latin typeface="Cambria Math" panose="02040503050406030204" pitchFamily="18" charset="0"/>
                          </a:rPr>
                          <m:t>2</m:t>
                        </m:r>
                      </m:sup>
                    </m:sSubSup>
                  </m:oMath>
                </a14:m>
                <a:r>
                  <a:rPr lang="en-US" sz="1200" dirty="0"/>
                  <a:t> using a </a:t>
                </a:r>
                <a:r>
                  <a:rPr lang="en-US" sz="1200" b="1" dirty="0"/>
                  <a:t>recurrent network </a:t>
                </a:r>
                <a:r>
                  <a:rPr lang="en-US" sz="1200" dirty="0"/>
                  <a:t>to learn </a:t>
                </a:r>
                <a:r>
                  <a:rPr lang="en-US" sz="1200" b="1" dirty="0"/>
                  <a:t>nonlinear</a:t>
                </a:r>
                <a:r>
                  <a:rPr lang="en-US" sz="1200" dirty="0"/>
                  <a:t> volatility patterns</a:t>
                </a:r>
              </a:p>
              <a:p>
                <a:endParaRPr lang="en-US" sz="600" b="1" dirty="0"/>
              </a:p>
              <a:p>
                <a:r>
                  <a:rPr lang="en-US" sz="1200" dirty="0"/>
                  <a:t>Outputs next-period conditional variance via </a:t>
                </a:r>
                <a:r>
                  <a:rPr lang="en-US" sz="1200" b="1" dirty="0"/>
                  <a:t>softplus function </a:t>
                </a:r>
                <a:r>
                  <a:rPr lang="en-US" sz="1200" dirty="0"/>
                  <a:t>to ensure positivity</a:t>
                </a:r>
              </a:p>
              <a:p>
                <a:endParaRPr lang="en-US" sz="600" dirty="0"/>
              </a:p>
              <a:p>
                <a:r>
                  <a:rPr lang="en-US" sz="1200" dirty="0"/>
                  <a:t>Trained to minimize negative log likelihood instead of MSE for </a:t>
                </a:r>
                <a:r>
                  <a:rPr lang="en-US" sz="1200" b="1" dirty="0"/>
                  <a:t>fair comparison </a:t>
                </a:r>
                <a:r>
                  <a:rPr lang="en-US" sz="1200" dirty="0"/>
                  <a:t>with GARCH</a:t>
                </a:r>
              </a:p>
              <a:p>
                <a:endParaRPr lang="en-US" sz="600" dirty="0"/>
              </a:p>
              <a:p>
                <a:r>
                  <a:rPr lang="en-US" sz="1200" dirty="0">
                    <a:sym typeface="Wingdings" panose="05000000000000000000" pitchFamily="2" charset="2"/>
                  </a:rPr>
                  <a:t>Shows </a:t>
                </a:r>
                <a:r>
                  <a:rPr lang="en-US" sz="1200" b="1" dirty="0">
                    <a:sym typeface="Wingdings" panose="05000000000000000000" pitchFamily="2" charset="2"/>
                  </a:rPr>
                  <a:t>improved in-sample fit </a:t>
                </a:r>
                <a:r>
                  <a:rPr lang="en-US" sz="1200" dirty="0">
                    <a:sym typeface="Wingdings" panose="05000000000000000000" pitchFamily="2" charset="2"/>
                  </a:rPr>
                  <a:t>for both distributions but worse out-of-sample performance than GARCH under the GED distribution due to </a:t>
                </a:r>
                <a:r>
                  <a:rPr lang="en-US" sz="1200" b="1" dirty="0">
                    <a:sym typeface="Wingdings" panose="05000000000000000000" pitchFamily="2" charset="2"/>
                  </a:rPr>
                  <a:t>overfitting</a:t>
                </a:r>
              </a:p>
              <a:p>
                <a:endParaRPr lang="en-US" sz="1200" dirty="0"/>
              </a:p>
              <a:p>
                <a:endParaRPr lang="en-US" sz="600" dirty="0"/>
              </a:p>
              <a:p>
                <a:endParaRPr lang="en-US" sz="1200" dirty="0"/>
              </a:p>
              <a:p>
                <a:endParaRPr lang="en-US" sz="1200" b="1" dirty="0">
                  <a:sym typeface="Wingdings" panose="05000000000000000000" pitchFamily="2" charset="2"/>
                </a:endParaRPr>
              </a:p>
              <a:p>
                <a:endParaRPr lang="en-US" sz="1200" b="1" dirty="0">
                  <a:sym typeface="Wingdings" panose="05000000000000000000" pitchFamily="2" charset="2"/>
                </a:endParaRPr>
              </a:p>
            </p:txBody>
          </p:sp>
        </mc:Choice>
        <mc:Fallback xmlns="">
          <p:sp>
            <p:nvSpPr>
              <p:cNvPr id="14" name="Text Placeholder 4">
                <a:extLst>
                  <a:ext uri="{FF2B5EF4-FFF2-40B4-BE49-F238E27FC236}">
                    <a16:creationId xmlns:a16="http://schemas.microsoft.com/office/drawing/2014/main" id="{E405A08E-D41F-1912-CC5F-3F83B2295620}"/>
                  </a:ext>
                </a:extLst>
              </p:cNvPr>
              <p:cNvSpPr>
                <a:spLocks noGrp="1" noRot="1" noChangeAspect="1" noMove="1" noResize="1" noEditPoints="1" noAdjustHandles="1" noChangeArrowheads="1" noChangeShapeType="1" noTextEdit="1"/>
              </p:cNvSpPr>
              <p:nvPr>
                <p:ph type="body" idx="1"/>
              </p:nvPr>
            </p:nvSpPr>
            <p:spPr>
              <a:xfrm>
                <a:off x="720000" y="1390669"/>
                <a:ext cx="7704000" cy="1744877"/>
              </a:xfrm>
              <a:blipFill>
                <a:blip r:embed="rId2"/>
                <a:stretch>
                  <a:fillRect r="-316" b="-104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BDA3D1B-6FE5-618D-9FDE-57841232E130}"/>
              </a:ext>
            </a:extLst>
          </p:cNvPr>
          <p:cNvPicPr>
            <a:picLocks noChangeAspect="1"/>
          </p:cNvPicPr>
          <p:nvPr/>
        </p:nvPicPr>
        <p:blipFill>
          <a:blip r:embed="rId3"/>
          <a:stretch>
            <a:fillRect/>
          </a:stretch>
        </p:blipFill>
        <p:spPr>
          <a:xfrm>
            <a:off x="1260806" y="3207844"/>
            <a:ext cx="6622388" cy="1208040"/>
          </a:xfrm>
          <a:prstGeom prst="rect">
            <a:avLst/>
          </a:prstGeom>
        </p:spPr>
      </p:pic>
    </p:spTree>
    <p:extLst>
      <p:ext uri="{BB962C8B-B14F-4D97-AF65-F5344CB8AC3E}">
        <p14:creationId xmlns:p14="http://schemas.microsoft.com/office/powerpoint/2010/main" val="1491866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67477891-3128-72B6-AEAE-5B197C98AEB0}"/>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D1DCE4E8-33F0-100F-D6BF-7FDBF7AE71D3}"/>
              </a:ext>
            </a:extLst>
          </p:cNvPr>
          <p:cNvSpPr txBox="1">
            <a:spLocks noGrp="1"/>
          </p:cNvSpPr>
          <p:nvPr>
            <p:ph type="title"/>
          </p:nvPr>
        </p:nvSpPr>
        <p:spPr>
          <a:xfrm>
            <a:off x="1216475" y="21508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Work</a:t>
            </a:r>
            <a:endParaRPr/>
          </a:p>
        </p:txBody>
      </p:sp>
      <p:sp>
        <p:nvSpPr>
          <p:cNvPr id="331" name="Google Shape;331;p36">
            <a:extLst>
              <a:ext uri="{FF2B5EF4-FFF2-40B4-BE49-F238E27FC236}">
                <a16:creationId xmlns:a16="http://schemas.microsoft.com/office/drawing/2014/main" id="{3A006777-A9E4-3296-865C-96F85CF8313D}"/>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extLst>
      <p:ext uri="{BB962C8B-B14F-4D97-AF65-F5344CB8AC3E}">
        <p14:creationId xmlns:p14="http://schemas.microsoft.com/office/powerpoint/2010/main" val="4083741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Next Steps</a:t>
            </a:r>
            <a:endParaRPr dirty="0"/>
          </a:p>
        </p:txBody>
      </p:sp>
      <p:sp>
        <p:nvSpPr>
          <p:cNvPr id="337" name="Google Shape;337;p37"/>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Incorporate leverage effect into CVX-GARCH, RT-GARCH, and RNN-GARCH using asymmetric volatility response terms</a:t>
            </a:r>
          </a:p>
        </p:txBody>
      </p:sp>
      <p:sp>
        <p:nvSpPr>
          <p:cNvPr id="338" name="Google Shape;338;p37"/>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Fit skewed, fat-tailed distributions like skewed Student’s t or skewed GED to better capture return asymmetry and tail risk</a:t>
            </a:r>
          </a:p>
        </p:txBody>
      </p:sp>
      <p:sp>
        <p:nvSpPr>
          <p:cNvPr id="339" name="Google Shape;339;p37"/>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Extend RNN architecture to other GARCH variants (e.g., RNN-EGARCH, RNN-GJR-GARCH) and look for other exogenous signals for improved forecasting</a:t>
            </a:r>
          </a:p>
        </p:txBody>
      </p:sp>
      <p:sp>
        <p:nvSpPr>
          <p:cNvPr id="340" name="Google Shape;340;p37"/>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Leverage Effect</a:t>
            </a:r>
            <a:endParaRPr dirty="0"/>
          </a:p>
        </p:txBody>
      </p:sp>
      <p:sp>
        <p:nvSpPr>
          <p:cNvPr id="341" name="Google Shape;341;p37"/>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Heavy Tails</a:t>
            </a:r>
            <a:endParaRPr dirty="0"/>
          </a:p>
        </p:txBody>
      </p:sp>
      <p:sp>
        <p:nvSpPr>
          <p:cNvPr id="342" name="Google Shape;342;p37"/>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Hybrid Models</a:t>
            </a:r>
            <a:endParaRPr dirty="0"/>
          </a:p>
        </p:txBody>
      </p:sp>
      <p:grpSp>
        <p:nvGrpSpPr>
          <p:cNvPr id="343" name="Google Shape;343;p37"/>
          <p:cNvGrpSpPr/>
          <p:nvPr/>
        </p:nvGrpSpPr>
        <p:grpSpPr>
          <a:xfrm>
            <a:off x="1103963" y="3625800"/>
            <a:ext cx="345000" cy="343975"/>
            <a:chOff x="1799738" y="3074500"/>
            <a:chExt cx="345000" cy="343975"/>
          </a:xfrm>
        </p:grpSpPr>
        <p:sp>
          <p:nvSpPr>
            <p:cNvPr id="344" name="Google Shape;344;p37"/>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7"/>
          <p:cNvGrpSpPr/>
          <p:nvPr/>
        </p:nvGrpSpPr>
        <p:grpSpPr>
          <a:xfrm>
            <a:off x="1129588" y="2479569"/>
            <a:ext cx="293750" cy="345000"/>
            <a:chOff x="5596113" y="2520150"/>
            <a:chExt cx="293750" cy="345000"/>
          </a:xfrm>
        </p:grpSpPr>
        <p:sp>
          <p:nvSpPr>
            <p:cNvPr id="353" name="Google Shape;353;p37"/>
            <p:cNvSpPr/>
            <p:nvPr/>
          </p:nvSpPr>
          <p:spPr>
            <a:xfrm>
              <a:off x="5768088" y="2747750"/>
              <a:ext cx="70500" cy="70500"/>
            </a:xfrm>
            <a:custGeom>
              <a:avLst/>
              <a:gdLst/>
              <a:ahLst/>
              <a:cxnLst/>
              <a:rect l="l" t="t" r="r" b="b"/>
              <a:pathLst>
                <a:path w="2820" h="2820" extrusionOk="0">
                  <a:moveTo>
                    <a:pt x="2389" y="0"/>
                  </a:moveTo>
                  <a:lnTo>
                    <a:pt x="1" y="2389"/>
                  </a:lnTo>
                  <a:lnTo>
                    <a:pt x="421" y="2819"/>
                  </a:lnTo>
                  <a:lnTo>
                    <a:pt x="2820" y="431"/>
                  </a:ln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5596113" y="2565000"/>
              <a:ext cx="244525" cy="300150"/>
            </a:xfrm>
            <a:custGeom>
              <a:avLst/>
              <a:gdLst/>
              <a:ahLst/>
              <a:cxnLst/>
              <a:rect l="l" t="t" r="r" b="b"/>
              <a:pathLst>
                <a:path w="9781" h="12006" extrusionOk="0">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5661213" y="2619600"/>
              <a:ext cx="100500" cy="14900"/>
            </a:xfrm>
            <a:custGeom>
              <a:avLst/>
              <a:gdLst/>
              <a:ahLst/>
              <a:cxnLst/>
              <a:rect l="l" t="t" r="r" b="b"/>
              <a:pathLst>
                <a:path w="4020" h="596" extrusionOk="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5688888" y="2663425"/>
              <a:ext cx="60000" cy="14900"/>
            </a:xfrm>
            <a:custGeom>
              <a:avLst/>
              <a:gdLst/>
              <a:ahLst/>
              <a:cxnLst/>
              <a:rect l="l" t="t" r="r" b="b"/>
              <a:pathLst>
                <a:path w="2400" h="596" extrusionOk="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732713" y="2520150"/>
              <a:ext cx="157150" cy="158175"/>
            </a:xfrm>
            <a:custGeom>
              <a:avLst/>
              <a:gdLst/>
              <a:ahLst/>
              <a:cxnLst/>
              <a:rect l="l" t="t" r="r" b="b"/>
              <a:pathLst>
                <a:path w="6286" h="6327" extrusionOk="0">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787313" y="2575525"/>
              <a:ext cx="48975" cy="48450"/>
            </a:xfrm>
            <a:custGeom>
              <a:avLst/>
              <a:gdLst/>
              <a:ahLst/>
              <a:cxnLst/>
              <a:rect l="l" t="t" r="r" b="b"/>
              <a:pathLst>
                <a:path w="1959" h="1938" extrusionOk="0">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5780913" y="2570400"/>
              <a:ext cx="17950" cy="15150"/>
            </a:xfrm>
            <a:custGeom>
              <a:avLst/>
              <a:gdLst/>
              <a:ahLst/>
              <a:cxnLst/>
              <a:rect l="l" t="t" r="r" b="b"/>
              <a:pathLst>
                <a:path w="718" h="606" extrusionOk="0">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5824488" y="2614225"/>
              <a:ext cx="18200" cy="14875"/>
            </a:xfrm>
            <a:custGeom>
              <a:avLst/>
              <a:gdLst/>
              <a:ahLst/>
              <a:cxnLst/>
              <a:rect l="l" t="t" r="r" b="b"/>
              <a:pathLst>
                <a:path w="728" h="595" extrusionOk="0">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1104613" y="1334613"/>
            <a:ext cx="343700" cy="343725"/>
            <a:chOff x="5493613" y="1976825"/>
            <a:chExt cx="343700" cy="343725"/>
          </a:xfrm>
        </p:grpSpPr>
        <p:sp>
          <p:nvSpPr>
            <p:cNvPr id="362" name="Google Shape;362;p37"/>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DDD7-F810-3DE5-7337-6B322A37D4DD}"/>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E219EA46-F892-3449-FF4E-38B11028A622}"/>
              </a:ext>
            </a:extLst>
          </p:cNvPr>
          <p:cNvSpPr>
            <a:spLocks noGrp="1"/>
          </p:cNvSpPr>
          <p:nvPr>
            <p:ph type="body" idx="1"/>
          </p:nvPr>
        </p:nvSpPr>
        <p:spPr/>
        <p:txBody>
          <a:bodyPr/>
          <a:lstStyle/>
          <a:p>
            <a:r>
              <a:rPr lang="en-US" sz="1100" dirty="0"/>
              <a:t>Bollerslev, Tim. “Generalized Autoregressive Conditional Heteroskedasticity.” Journal of Econometrics, vol. 31, no. 3, Apr. 1986, pp. 307–327, </a:t>
            </a:r>
            <a:r>
              <a:rPr lang="en-US" sz="1100" dirty="0">
                <a:hlinkClick r:id="rId2"/>
              </a:rPr>
              <a:t>https://doi.org/10.1016/0304-4076(86)90063-1</a:t>
            </a:r>
            <a:r>
              <a:rPr lang="en-US" sz="1100" dirty="0"/>
              <a:t>.</a:t>
            </a:r>
          </a:p>
          <a:p>
            <a:pPr marL="177800" indent="0">
              <a:buNone/>
            </a:pPr>
            <a:endParaRPr lang="en-US" sz="1100" dirty="0"/>
          </a:p>
          <a:p>
            <a:r>
              <a:rPr lang="en-US" sz="1100" dirty="0"/>
              <a:t>Nelson, Daniel B. “Conditional Heteroskedasticity in Asset Returns: A New Approach.” </a:t>
            </a:r>
            <a:r>
              <a:rPr lang="en-US" sz="1100" dirty="0" err="1"/>
              <a:t>Econometrica</a:t>
            </a:r>
            <a:r>
              <a:rPr lang="en-US" sz="1100" dirty="0"/>
              <a:t>, vol. 59, no. 2, Mar. 1991, pp. 347–370, www.jstor.org/stable/2938260, </a:t>
            </a:r>
            <a:r>
              <a:rPr lang="en-US" sz="1100" dirty="0">
                <a:hlinkClick r:id="rId3"/>
              </a:rPr>
              <a:t>https://doi.org/10.2307/2938260</a:t>
            </a:r>
            <a:r>
              <a:rPr lang="en-US" sz="1100" dirty="0"/>
              <a:t>.</a:t>
            </a:r>
          </a:p>
          <a:p>
            <a:endParaRPr lang="en-US" sz="1100" dirty="0"/>
          </a:p>
          <a:p>
            <a:r>
              <a:rPr lang="en-US" sz="1100" dirty="0" err="1"/>
              <a:t>Glosten</a:t>
            </a:r>
            <a:r>
              <a:rPr lang="en-US" sz="1100" dirty="0"/>
              <a:t>, Lawrence R., et al. “On the Relation between the Expected Value and the Volatility of the Nominal Excess Return on Stocks.” The Journal of Finance, vol. 48, no. 5, Dec. 1993, pp. 1779–1801, </a:t>
            </a:r>
            <a:r>
              <a:rPr lang="en-US" sz="1100" dirty="0">
                <a:hlinkClick r:id="rId4"/>
              </a:rPr>
              <a:t>https://doi.org/10.1111/j.1540-6261.1993.tb05128.x</a:t>
            </a:r>
            <a:r>
              <a:rPr lang="en-US" sz="1100" dirty="0"/>
              <a:t>.</a:t>
            </a:r>
          </a:p>
          <a:p>
            <a:pPr marL="177800" indent="0">
              <a:buNone/>
            </a:pPr>
            <a:endParaRPr lang="en-US" sz="1100" dirty="0"/>
          </a:p>
          <a:p>
            <a:r>
              <a:rPr lang="en-US" sz="1100" dirty="0" err="1"/>
              <a:t>Smetanina</a:t>
            </a:r>
            <a:r>
              <a:rPr lang="en-US" sz="1100" dirty="0"/>
              <a:t>, Ekaterina. “Real-Time GARCH*.” Journal of Financial Econometrics, vol. 15, no. 4, 2017, pp. 561–601, </a:t>
            </a:r>
            <a:r>
              <a:rPr lang="en-US" sz="1100" dirty="0">
                <a:hlinkClick r:id="rId5"/>
              </a:rPr>
              <a:t>https://doi.org/10.1093/jjfinec/nbx008</a:t>
            </a:r>
            <a:r>
              <a:rPr lang="en-US" sz="1100" dirty="0"/>
              <a:t>. Accessed 2 May 2022.</a:t>
            </a:r>
          </a:p>
          <a:p>
            <a:pPr marL="177800" indent="0">
              <a:buNone/>
            </a:pPr>
            <a:endParaRPr lang="en-US" sz="1100" dirty="0"/>
          </a:p>
          <a:p>
            <a:r>
              <a:rPr lang="en-US" sz="1100" dirty="0"/>
              <a:t>Woebbeking, Fabian. “Cryptocurrency Volatility Markets.” SSRN Electronic Journal, 2020, </a:t>
            </a:r>
            <a:r>
              <a:rPr lang="en-US" sz="1100" dirty="0">
                <a:hlinkClick r:id="rId6"/>
              </a:rPr>
              <a:t>https://doi.org/10.2139/ssrn.3639098</a:t>
            </a:r>
            <a:r>
              <a:rPr lang="en-US" sz="1100" dirty="0"/>
              <a:t>.</a:t>
            </a:r>
          </a:p>
        </p:txBody>
      </p:sp>
    </p:spTree>
    <p:extLst>
      <p:ext uri="{BB962C8B-B14F-4D97-AF65-F5344CB8AC3E}">
        <p14:creationId xmlns:p14="http://schemas.microsoft.com/office/powerpoint/2010/main" val="279615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1644450" y="2191350"/>
            <a:ext cx="5855100"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B6D339B1-A247-7FD0-EC33-A56F22643BF5}"/>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7E397313-F43D-78DD-BF43-B5AE31EEC3C8}"/>
              </a:ext>
            </a:extLst>
          </p:cNvPr>
          <p:cNvSpPr txBox="1">
            <a:spLocks noGrp="1"/>
          </p:cNvSpPr>
          <p:nvPr>
            <p:ph type="title"/>
          </p:nvPr>
        </p:nvSpPr>
        <p:spPr>
          <a:xfrm>
            <a:off x="1216475" y="21508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331" name="Google Shape;331;p36">
            <a:extLst>
              <a:ext uri="{FF2B5EF4-FFF2-40B4-BE49-F238E27FC236}">
                <a16:creationId xmlns:a16="http://schemas.microsoft.com/office/drawing/2014/main" id="{F1FD3AD9-DF34-FC64-179A-CAA187590BCB}"/>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extLst>
      <p:ext uri="{BB962C8B-B14F-4D97-AF65-F5344CB8AC3E}">
        <p14:creationId xmlns:p14="http://schemas.microsoft.com/office/powerpoint/2010/main" val="243625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B00CD-1D20-3D80-F6DB-28A2BCBA4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FB1F17-0C38-5EF3-77EA-395E0F6DA3E2}"/>
              </a:ext>
            </a:extLst>
          </p:cNvPr>
          <p:cNvSpPr>
            <a:spLocks noGrp="1"/>
          </p:cNvSpPr>
          <p:nvPr>
            <p:ph type="title"/>
          </p:nvPr>
        </p:nvSpPr>
        <p:spPr/>
        <p:txBody>
          <a:bodyPr/>
          <a:lstStyle/>
          <a:p>
            <a:r>
              <a:rPr lang="en-US"/>
              <a:t>Why Cryptocurrency?</a:t>
            </a:r>
          </a:p>
        </p:txBody>
      </p:sp>
      <p:sp>
        <p:nvSpPr>
          <p:cNvPr id="3" name="Text Placeholder 2">
            <a:extLst>
              <a:ext uri="{FF2B5EF4-FFF2-40B4-BE49-F238E27FC236}">
                <a16:creationId xmlns:a16="http://schemas.microsoft.com/office/drawing/2014/main" id="{17658AC9-2D62-1AF5-2DFF-725124574634}"/>
              </a:ext>
            </a:extLst>
          </p:cNvPr>
          <p:cNvSpPr>
            <a:spLocks noGrp="1"/>
          </p:cNvSpPr>
          <p:nvPr>
            <p:ph type="body" idx="1"/>
          </p:nvPr>
        </p:nvSpPr>
        <p:spPr>
          <a:xfrm>
            <a:off x="720000" y="1725188"/>
            <a:ext cx="2528722" cy="2330600"/>
          </a:xfrm>
        </p:spPr>
        <p:txBody>
          <a:bodyPr/>
          <a:lstStyle/>
          <a:p>
            <a:r>
              <a:rPr lang="en-US" sz="1200" b="1" dirty="0"/>
              <a:t>Cryptocurrencies</a:t>
            </a:r>
            <a:r>
              <a:rPr lang="en-US" sz="1200" dirty="0"/>
              <a:t> have attracted widespread attention from both retail and institutional investors </a:t>
            </a:r>
          </a:p>
          <a:p>
            <a:endParaRPr lang="en-US" sz="1200" dirty="0"/>
          </a:p>
          <a:p>
            <a:r>
              <a:rPr lang="en-US" sz="1200" dirty="0"/>
              <a:t>However, their </a:t>
            </a:r>
            <a:r>
              <a:rPr lang="en-US" sz="1200" b="1" dirty="0"/>
              <a:t>highly volatile</a:t>
            </a:r>
            <a:r>
              <a:rPr lang="en-US" sz="1200" dirty="0"/>
              <a:t> and </a:t>
            </a:r>
            <a:r>
              <a:rPr lang="en-US" sz="1200" b="1" dirty="0"/>
              <a:t>non-stationary</a:t>
            </a:r>
            <a:r>
              <a:rPr lang="en-US" sz="1200" dirty="0"/>
              <a:t> nature pose significant difficulties for risk forecasting</a:t>
            </a:r>
          </a:p>
        </p:txBody>
      </p:sp>
      <p:pic>
        <p:nvPicPr>
          <p:cNvPr id="5" name="Picture 4">
            <a:extLst>
              <a:ext uri="{FF2B5EF4-FFF2-40B4-BE49-F238E27FC236}">
                <a16:creationId xmlns:a16="http://schemas.microsoft.com/office/drawing/2014/main" id="{472C956F-EF42-CD0A-D0C3-362BA1D78CAF}"/>
              </a:ext>
            </a:extLst>
          </p:cNvPr>
          <p:cNvPicPr>
            <a:picLocks noChangeAspect="1"/>
          </p:cNvPicPr>
          <p:nvPr/>
        </p:nvPicPr>
        <p:blipFill>
          <a:blip r:embed="rId2"/>
          <a:stretch>
            <a:fillRect/>
          </a:stretch>
        </p:blipFill>
        <p:spPr>
          <a:xfrm>
            <a:off x="3433155" y="1401813"/>
            <a:ext cx="4990845" cy="2977350"/>
          </a:xfrm>
          <a:prstGeom prst="rect">
            <a:avLst/>
          </a:prstGeom>
        </p:spPr>
      </p:pic>
    </p:spTree>
    <p:extLst>
      <p:ext uri="{BB962C8B-B14F-4D97-AF65-F5344CB8AC3E}">
        <p14:creationId xmlns:p14="http://schemas.microsoft.com/office/powerpoint/2010/main" val="115681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C26D-F56E-6B71-9D70-42BC3E09A0BA}"/>
              </a:ext>
            </a:extLst>
          </p:cNvPr>
          <p:cNvSpPr>
            <a:spLocks noGrp="1"/>
          </p:cNvSpPr>
          <p:nvPr>
            <p:ph type="title"/>
          </p:nvPr>
        </p:nvSpPr>
        <p:spPr/>
        <p:txBody>
          <a:bodyPr/>
          <a:lstStyle/>
          <a:p>
            <a:r>
              <a:rPr lang="en-US"/>
              <a:t>Current Challenges</a:t>
            </a:r>
          </a:p>
        </p:txBody>
      </p:sp>
      <p:sp>
        <p:nvSpPr>
          <p:cNvPr id="3" name="Text Placeholder 2">
            <a:extLst>
              <a:ext uri="{FF2B5EF4-FFF2-40B4-BE49-F238E27FC236}">
                <a16:creationId xmlns:a16="http://schemas.microsoft.com/office/drawing/2014/main" id="{AE3E52E2-EC7F-4211-8C41-978445F97BD8}"/>
              </a:ext>
            </a:extLst>
          </p:cNvPr>
          <p:cNvSpPr>
            <a:spLocks noGrp="1"/>
          </p:cNvSpPr>
          <p:nvPr>
            <p:ph type="body" idx="1"/>
          </p:nvPr>
        </p:nvSpPr>
        <p:spPr>
          <a:xfrm>
            <a:off x="720000" y="3959275"/>
            <a:ext cx="7704000" cy="572701"/>
          </a:xfrm>
        </p:spPr>
        <p:txBody>
          <a:bodyPr/>
          <a:lstStyle/>
          <a:p>
            <a:r>
              <a:rPr lang="en-US" sz="1200" dirty="0"/>
              <a:t>While standard GARCH model can handle </a:t>
            </a:r>
            <a:r>
              <a:rPr lang="en-US" sz="1200" b="1" dirty="0"/>
              <a:t>volatility clustering</a:t>
            </a:r>
            <a:r>
              <a:rPr lang="en-US" sz="1200" dirty="0"/>
              <a:t>, they often struggle to accommodate </a:t>
            </a:r>
            <a:r>
              <a:rPr lang="en-US" sz="1200" b="1" dirty="0"/>
              <a:t>asymmetric volatility</a:t>
            </a:r>
            <a:r>
              <a:rPr lang="en-US" sz="1200" dirty="0"/>
              <a:t> responses and </a:t>
            </a:r>
            <a:r>
              <a:rPr lang="en-US" sz="1200" b="1" dirty="0"/>
              <a:t>fat tails</a:t>
            </a:r>
            <a:r>
              <a:rPr lang="en-US" sz="1200" i="1" dirty="0"/>
              <a:t> </a:t>
            </a:r>
            <a:r>
              <a:rPr lang="en-US" sz="1200" dirty="0"/>
              <a:t>frequently observed in crypto markets</a:t>
            </a:r>
            <a:endParaRPr lang="en-US" sz="1200" i="1" dirty="0"/>
          </a:p>
        </p:txBody>
      </p:sp>
      <p:pic>
        <p:nvPicPr>
          <p:cNvPr id="11" name="Picture 10">
            <a:extLst>
              <a:ext uri="{FF2B5EF4-FFF2-40B4-BE49-F238E27FC236}">
                <a16:creationId xmlns:a16="http://schemas.microsoft.com/office/drawing/2014/main" id="{DCB2DC8B-6007-3A5C-F458-3769F54BCFE2}"/>
              </a:ext>
            </a:extLst>
          </p:cNvPr>
          <p:cNvPicPr>
            <a:picLocks noChangeAspect="1"/>
          </p:cNvPicPr>
          <p:nvPr/>
        </p:nvPicPr>
        <p:blipFill>
          <a:blip r:embed="rId2"/>
          <a:stretch>
            <a:fillRect/>
          </a:stretch>
        </p:blipFill>
        <p:spPr>
          <a:xfrm>
            <a:off x="724387" y="1308750"/>
            <a:ext cx="3816763" cy="2526000"/>
          </a:xfrm>
          <a:prstGeom prst="rect">
            <a:avLst/>
          </a:prstGeom>
        </p:spPr>
      </p:pic>
      <p:pic>
        <p:nvPicPr>
          <p:cNvPr id="13" name="Picture 12">
            <a:extLst>
              <a:ext uri="{FF2B5EF4-FFF2-40B4-BE49-F238E27FC236}">
                <a16:creationId xmlns:a16="http://schemas.microsoft.com/office/drawing/2014/main" id="{D7B72222-7C36-C46D-C4E9-C11EDAC189BF}"/>
              </a:ext>
            </a:extLst>
          </p:cNvPr>
          <p:cNvPicPr>
            <a:picLocks noChangeAspect="1"/>
          </p:cNvPicPr>
          <p:nvPr/>
        </p:nvPicPr>
        <p:blipFill>
          <a:blip r:embed="rId3"/>
          <a:stretch>
            <a:fillRect/>
          </a:stretch>
        </p:blipFill>
        <p:spPr>
          <a:xfrm>
            <a:off x="4607238" y="1308750"/>
            <a:ext cx="3816763" cy="2526000"/>
          </a:xfrm>
          <a:prstGeom prst="rect">
            <a:avLst/>
          </a:prstGeom>
        </p:spPr>
      </p:pic>
    </p:spTree>
    <p:extLst>
      <p:ext uri="{BB962C8B-B14F-4D97-AF65-F5344CB8AC3E}">
        <p14:creationId xmlns:p14="http://schemas.microsoft.com/office/powerpoint/2010/main" val="184282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Objectives</a:t>
            </a:r>
            <a:endParaRPr/>
          </a:p>
        </p:txBody>
      </p:sp>
      <p:sp>
        <p:nvSpPr>
          <p:cNvPr id="506" name="Google Shape;506;p46"/>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Explore how negative returns increase future volatility, a stylized fact often seen in financial time series</a:t>
            </a:r>
            <a:endParaRPr sz="1200"/>
          </a:p>
        </p:txBody>
      </p:sp>
      <p:sp>
        <p:nvSpPr>
          <p:cNvPr id="507" name="Google Shape;507;p46"/>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Model extreme return events using distributions like Student’s t and GED to better capture fat-tailed behavior</a:t>
            </a:r>
            <a:endParaRPr sz="1200"/>
          </a:p>
        </p:txBody>
      </p:sp>
      <p:sp>
        <p:nvSpPr>
          <p:cNvPr id="508" name="Google Shape;508;p46"/>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a:t>Develop hybrid volatility models that integrate traditional econometrics with modern enhancements</a:t>
            </a:r>
          </a:p>
        </p:txBody>
      </p:sp>
      <p:sp>
        <p:nvSpPr>
          <p:cNvPr id="509" name="Google Shape;509;p46"/>
          <p:cNvSpPr txBox="1">
            <a:spLocks noGrp="1"/>
          </p:cNvSpPr>
          <p:nvPr>
            <p:ph type="subTitle" idx="4"/>
          </p:nvPr>
        </p:nvSpPr>
        <p:spPr>
          <a:xfrm>
            <a:off x="977801" y="2285625"/>
            <a:ext cx="2242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Leverage Effect</a:t>
            </a:r>
            <a:endParaRPr/>
          </a:p>
        </p:txBody>
      </p:sp>
      <p:sp>
        <p:nvSpPr>
          <p:cNvPr id="510" name="Google Shape;510;p46"/>
          <p:cNvSpPr txBox="1">
            <a:spLocks noGrp="1"/>
          </p:cNvSpPr>
          <p:nvPr>
            <p:ph type="subTitle" idx="5"/>
          </p:nvPr>
        </p:nvSpPr>
        <p:spPr>
          <a:xfrm>
            <a:off x="3450748" y="2285625"/>
            <a:ext cx="2242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Heavy Tails</a:t>
            </a:r>
            <a:endParaRPr/>
          </a:p>
        </p:txBody>
      </p:sp>
      <p:sp>
        <p:nvSpPr>
          <p:cNvPr id="511" name="Google Shape;511;p46"/>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Hybrid Models</a:t>
            </a:r>
            <a:endParaRPr/>
          </a:p>
        </p:txBody>
      </p:sp>
      <p:grpSp>
        <p:nvGrpSpPr>
          <p:cNvPr id="512" name="Google Shape;512;p46"/>
          <p:cNvGrpSpPr/>
          <p:nvPr/>
        </p:nvGrpSpPr>
        <p:grpSpPr>
          <a:xfrm>
            <a:off x="1987939" y="1746050"/>
            <a:ext cx="222225" cy="345000"/>
            <a:chOff x="1063938" y="3093725"/>
            <a:chExt cx="222225" cy="345000"/>
          </a:xfrm>
        </p:grpSpPr>
        <p:sp>
          <p:nvSpPr>
            <p:cNvPr id="513" name="Google Shape;513;p46"/>
            <p:cNvSpPr/>
            <p:nvPr/>
          </p:nvSpPr>
          <p:spPr>
            <a:xfrm>
              <a:off x="1063938" y="3093725"/>
              <a:ext cx="222225" cy="345000"/>
            </a:xfrm>
            <a:custGeom>
              <a:avLst/>
              <a:gdLst/>
              <a:ahLst/>
              <a:cxnLst/>
              <a:rect l="l" t="t" r="r" b="b"/>
              <a:pathLst>
                <a:path w="8889" h="13800" extrusionOk="0">
                  <a:moveTo>
                    <a:pt x="6326" y="595"/>
                  </a:moveTo>
                  <a:lnTo>
                    <a:pt x="6326" y="1282"/>
                  </a:lnTo>
                  <a:cubicBezTo>
                    <a:pt x="6326" y="1538"/>
                    <a:pt x="6110" y="1795"/>
                    <a:pt x="5813" y="1795"/>
                  </a:cubicBezTo>
                  <a:lnTo>
                    <a:pt x="3076" y="1795"/>
                  </a:lnTo>
                  <a:cubicBezTo>
                    <a:pt x="2779" y="1795"/>
                    <a:pt x="2563" y="1538"/>
                    <a:pt x="2563" y="1282"/>
                  </a:cubicBezTo>
                  <a:lnTo>
                    <a:pt x="2563" y="595"/>
                  </a:lnTo>
                  <a:close/>
                  <a:moveTo>
                    <a:pt x="7607" y="595"/>
                  </a:moveTo>
                  <a:cubicBezTo>
                    <a:pt x="7997" y="595"/>
                    <a:pt x="8294" y="893"/>
                    <a:pt x="8294" y="1282"/>
                  </a:cubicBezTo>
                  <a:lnTo>
                    <a:pt x="8294" y="11872"/>
                  </a:lnTo>
                  <a:cubicBezTo>
                    <a:pt x="8294" y="12600"/>
                    <a:pt x="7740" y="13194"/>
                    <a:pt x="7013" y="13194"/>
                  </a:cubicBezTo>
                  <a:lnTo>
                    <a:pt x="1928" y="13194"/>
                  </a:lnTo>
                  <a:cubicBezTo>
                    <a:pt x="1159" y="13194"/>
                    <a:pt x="605" y="12600"/>
                    <a:pt x="605" y="11872"/>
                  </a:cubicBezTo>
                  <a:lnTo>
                    <a:pt x="605" y="1661"/>
                  </a:lnTo>
                  <a:cubicBezTo>
                    <a:pt x="605" y="1067"/>
                    <a:pt x="1077" y="595"/>
                    <a:pt x="1631" y="595"/>
                  </a:cubicBezTo>
                  <a:lnTo>
                    <a:pt x="1969" y="595"/>
                  </a:lnTo>
                  <a:lnTo>
                    <a:pt x="1969" y="1497"/>
                  </a:lnTo>
                  <a:cubicBezTo>
                    <a:pt x="1969" y="1969"/>
                    <a:pt x="2358" y="2389"/>
                    <a:pt x="2871" y="2389"/>
                  </a:cubicBezTo>
                  <a:lnTo>
                    <a:pt x="6367" y="2389"/>
                  </a:lnTo>
                  <a:cubicBezTo>
                    <a:pt x="6664" y="2389"/>
                    <a:pt x="6920" y="2133"/>
                    <a:pt x="6920" y="1795"/>
                  </a:cubicBezTo>
                  <a:lnTo>
                    <a:pt x="6920" y="595"/>
                  </a:lnTo>
                  <a:close/>
                  <a:moveTo>
                    <a:pt x="1928" y="1"/>
                  </a:moveTo>
                  <a:cubicBezTo>
                    <a:pt x="862" y="1"/>
                    <a:pt x="1" y="852"/>
                    <a:pt x="1" y="1918"/>
                  </a:cubicBezTo>
                  <a:lnTo>
                    <a:pt x="1" y="11872"/>
                  </a:lnTo>
                  <a:cubicBezTo>
                    <a:pt x="1" y="12938"/>
                    <a:pt x="862" y="13799"/>
                    <a:pt x="1928" y="13799"/>
                  </a:cubicBezTo>
                  <a:lnTo>
                    <a:pt x="7013" y="13799"/>
                  </a:lnTo>
                  <a:cubicBezTo>
                    <a:pt x="8038" y="13799"/>
                    <a:pt x="8889" y="12938"/>
                    <a:pt x="8889" y="11872"/>
                  </a:cubicBezTo>
                  <a:lnTo>
                    <a:pt x="8889" y="1918"/>
                  </a:lnTo>
                  <a:cubicBezTo>
                    <a:pt x="8889" y="852"/>
                    <a:pt x="8038" y="1"/>
                    <a:pt x="701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1106738" y="3182400"/>
              <a:ext cx="59750" cy="58725"/>
            </a:xfrm>
            <a:custGeom>
              <a:avLst/>
              <a:gdLst/>
              <a:ahLst/>
              <a:cxnLst/>
              <a:rect l="l" t="t" r="r" b="b"/>
              <a:pathLst>
                <a:path w="2390" h="2349" extrusionOk="0">
                  <a:moveTo>
                    <a:pt x="339" y="1"/>
                  </a:moveTo>
                  <a:cubicBezTo>
                    <a:pt x="175" y="1"/>
                    <a:pt x="42" y="83"/>
                    <a:pt x="1" y="257"/>
                  </a:cubicBezTo>
                  <a:cubicBezTo>
                    <a:pt x="1" y="421"/>
                    <a:pt x="134" y="595"/>
                    <a:pt x="298" y="595"/>
                  </a:cubicBezTo>
                  <a:lnTo>
                    <a:pt x="903" y="595"/>
                  </a:lnTo>
                  <a:lnTo>
                    <a:pt x="903" y="2051"/>
                  </a:lnTo>
                  <a:cubicBezTo>
                    <a:pt x="903" y="2174"/>
                    <a:pt x="985" y="2307"/>
                    <a:pt x="1159" y="2348"/>
                  </a:cubicBezTo>
                  <a:cubicBezTo>
                    <a:pt x="1323" y="2348"/>
                    <a:pt x="1497" y="2215"/>
                    <a:pt x="1497" y="2051"/>
                  </a:cubicBezTo>
                  <a:lnTo>
                    <a:pt x="1497" y="595"/>
                  </a:lnTo>
                  <a:lnTo>
                    <a:pt x="2051" y="595"/>
                  </a:lnTo>
                  <a:cubicBezTo>
                    <a:pt x="2225" y="595"/>
                    <a:pt x="2348" y="472"/>
                    <a:pt x="2348" y="339"/>
                  </a:cubicBezTo>
                  <a:cubicBezTo>
                    <a:pt x="2389" y="165"/>
                    <a:pt x="2225" y="1"/>
                    <a:pt x="205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1194388" y="3182400"/>
              <a:ext cx="48975" cy="14900"/>
            </a:xfrm>
            <a:custGeom>
              <a:avLst/>
              <a:gdLst/>
              <a:ahLst/>
              <a:cxnLst/>
              <a:rect l="l" t="t" r="r" b="b"/>
              <a:pathLst>
                <a:path w="1959" h="596" extrusionOk="0">
                  <a:moveTo>
                    <a:pt x="339" y="1"/>
                  </a:moveTo>
                  <a:cubicBezTo>
                    <a:pt x="124" y="1"/>
                    <a:pt x="1" y="165"/>
                    <a:pt x="42" y="339"/>
                  </a:cubicBezTo>
                  <a:cubicBezTo>
                    <a:pt x="42" y="472"/>
                    <a:pt x="165" y="595"/>
                    <a:pt x="339" y="595"/>
                  </a:cubicBezTo>
                  <a:lnTo>
                    <a:pt x="1620" y="595"/>
                  </a:lnTo>
                  <a:cubicBezTo>
                    <a:pt x="1795" y="595"/>
                    <a:pt x="1959" y="421"/>
                    <a:pt x="1918" y="257"/>
                  </a:cubicBezTo>
                  <a:cubicBezTo>
                    <a:pt x="1918" y="83"/>
                    <a:pt x="1754"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1194388" y="3226225"/>
              <a:ext cx="48975" cy="14900"/>
            </a:xfrm>
            <a:custGeom>
              <a:avLst/>
              <a:gdLst/>
              <a:ahLst/>
              <a:cxnLst/>
              <a:rect l="l" t="t" r="r" b="b"/>
              <a:pathLst>
                <a:path w="1959" h="596" extrusionOk="0">
                  <a:moveTo>
                    <a:pt x="339" y="1"/>
                  </a:moveTo>
                  <a:cubicBezTo>
                    <a:pt x="124" y="1"/>
                    <a:pt x="1" y="165"/>
                    <a:pt x="42" y="339"/>
                  </a:cubicBezTo>
                  <a:cubicBezTo>
                    <a:pt x="42" y="513"/>
                    <a:pt x="165" y="595"/>
                    <a:pt x="339" y="595"/>
                  </a:cubicBezTo>
                  <a:lnTo>
                    <a:pt x="1620" y="595"/>
                  </a:lnTo>
                  <a:cubicBezTo>
                    <a:pt x="1795" y="595"/>
                    <a:pt x="1959" y="462"/>
                    <a:pt x="1918" y="257"/>
                  </a:cubicBezTo>
                  <a:cubicBezTo>
                    <a:pt x="1918" y="124"/>
                    <a:pt x="1754" y="1"/>
                    <a:pt x="162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1106738" y="3269800"/>
              <a:ext cx="136625" cy="15150"/>
            </a:xfrm>
            <a:custGeom>
              <a:avLst/>
              <a:gdLst/>
              <a:ahLst/>
              <a:cxnLst/>
              <a:rect l="l" t="t" r="r" b="b"/>
              <a:pathLst>
                <a:path w="5465" h="606" extrusionOk="0">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1106738" y="3313625"/>
              <a:ext cx="136625" cy="15150"/>
            </a:xfrm>
            <a:custGeom>
              <a:avLst/>
              <a:gdLst/>
              <a:ahLst/>
              <a:cxnLst/>
              <a:rect l="l" t="t" r="r" b="b"/>
              <a:pathLst>
                <a:path w="5465" h="606" extrusionOk="0">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1106738" y="3357450"/>
              <a:ext cx="136625" cy="14875"/>
            </a:xfrm>
            <a:custGeom>
              <a:avLst/>
              <a:gdLst/>
              <a:ahLst/>
              <a:cxnLst/>
              <a:rect l="l" t="t" r="r" b="b"/>
              <a:pathLst>
                <a:path w="5465" h="595" extrusionOk="0">
                  <a:moveTo>
                    <a:pt x="339" y="0"/>
                  </a:moveTo>
                  <a:cubicBezTo>
                    <a:pt x="134" y="0"/>
                    <a:pt x="1" y="175"/>
                    <a:pt x="42" y="339"/>
                  </a:cubicBezTo>
                  <a:cubicBezTo>
                    <a:pt x="42" y="513"/>
                    <a:pt x="175" y="595"/>
                    <a:pt x="339" y="595"/>
                  </a:cubicBezTo>
                  <a:lnTo>
                    <a:pt x="5126" y="595"/>
                  </a:lnTo>
                  <a:cubicBezTo>
                    <a:pt x="5301" y="595"/>
                    <a:pt x="5465" y="431"/>
                    <a:pt x="5424" y="257"/>
                  </a:cubicBezTo>
                  <a:cubicBezTo>
                    <a:pt x="5424" y="134"/>
                    <a:pt x="5260" y="0"/>
                    <a:pt x="51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46"/>
          <p:cNvGrpSpPr/>
          <p:nvPr/>
        </p:nvGrpSpPr>
        <p:grpSpPr>
          <a:xfrm>
            <a:off x="4399498" y="1746563"/>
            <a:ext cx="345000" cy="343975"/>
            <a:chOff x="1799738" y="3074500"/>
            <a:chExt cx="345000" cy="343975"/>
          </a:xfrm>
        </p:grpSpPr>
        <p:sp>
          <p:nvSpPr>
            <p:cNvPr id="521" name="Google Shape;521;p46"/>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6"/>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6"/>
          <p:cNvGrpSpPr/>
          <p:nvPr/>
        </p:nvGrpSpPr>
        <p:grpSpPr>
          <a:xfrm>
            <a:off x="6872438" y="1746038"/>
            <a:ext cx="345000" cy="345050"/>
            <a:chOff x="6980063" y="2520150"/>
            <a:chExt cx="345000" cy="345050"/>
          </a:xfrm>
        </p:grpSpPr>
        <p:sp>
          <p:nvSpPr>
            <p:cNvPr id="530" name="Google Shape;530;p46"/>
            <p:cNvSpPr/>
            <p:nvPr/>
          </p:nvSpPr>
          <p:spPr>
            <a:xfrm>
              <a:off x="7043113" y="2565000"/>
              <a:ext cx="218900" cy="36625"/>
            </a:xfrm>
            <a:custGeom>
              <a:avLst/>
              <a:gdLst/>
              <a:ahLst/>
              <a:cxnLst/>
              <a:rect l="l" t="t" r="r" b="b"/>
              <a:pathLst>
                <a:path w="8756" h="1465" extrusionOk="0">
                  <a:moveTo>
                    <a:pt x="1" y="1"/>
                  </a:moveTo>
                  <a:lnTo>
                    <a:pt x="1" y="606"/>
                  </a:lnTo>
                  <a:lnTo>
                    <a:pt x="1918" y="606"/>
                  </a:lnTo>
                  <a:lnTo>
                    <a:pt x="1918" y="1159"/>
                  </a:lnTo>
                  <a:cubicBezTo>
                    <a:pt x="1918" y="1334"/>
                    <a:pt x="2000" y="1457"/>
                    <a:pt x="2133" y="1457"/>
                  </a:cubicBezTo>
                  <a:cubicBezTo>
                    <a:pt x="2161" y="1462"/>
                    <a:pt x="2187" y="1464"/>
                    <a:pt x="2212" y="1464"/>
                  </a:cubicBezTo>
                  <a:cubicBezTo>
                    <a:pt x="2378" y="1464"/>
                    <a:pt x="2471" y="1347"/>
                    <a:pt x="2471" y="1159"/>
                  </a:cubicBezTo>
                  <a:lnTo>
                    <a:pt x="2471" y="606"/>
                  </a:lnTo>
                  <a:lnTo>
                    <a:pt x="8756" y="606"/>
                  </a:lnTo>
                  <a:lnTo>
                    <a:pt x="875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6"/>
            <p:cNvSpPr/>
            <p:nvPr/>
          </p:nvSpPr>
          <p:spPr>
            <a:xfrm>
              <a:off x="7043113" y="2696325"/>
              <a:ext cx="217875" cy="36575"/>
            </a:xfrm>
            <a:custGeom>
              <a:avLst/>
              <a:gdLst/>
              <a:ahLst/>
              <a:cxnLst/>
              <a:rect l="l" t="t" r="r" b="b"/>
              <a:pathLst>
                <a:path w="8715" h="1463" extrusionOk="0">
                  <a:moveTo>
                    <a:pt x="2194" y="1"/>
                  </a:moveTo>
                  <a:cubicBezTo>
                    <a:pt x="2025" y="1"/>
                    <a:pt x="1918" y="148"/>
                    <a:pt x="1918" y="304"/>
                  </a:cubicBezTo>
                  <a:lnTo>
                    <a:pt x="1918" y="858"/>
                  </a:lnTo>
                  <a:lnTo>
                    <a:pt x="1" y="858"/>
                  </a:lnTo>
                  <a:lnTo>
                    <a:pt x="1" y="1463"/>
                  </a:lnTo>
                  <a:lnTo>
                    <a:pt x="8715" y="1463"/>
                  </a:lnTo>
                  <a:lnTo>
                    <a:pt x="8715" y="858"/>
                  </a:lnTo>
                  <a:lnTo>
                    <a:pt x="2471" y="858"/>
                  </a:lnTo>
                  <a:lnTo>
                    <a:pt x="2471" y="304"/>
                  </a:lnTo>
                  <a:cubicBezTo>
                    <a:pt x="2471" y="181"/>
                    <a:pt x="2389" y="48"/>
                    <a:pt x="2256" y="7"/>
                  </a:cubicBezTo>
                  <a:cubicBezTo>
                    <a:pt x="2235" y="3"/>
                    <a:pt x="2214" y="1"/>
                    <a:pt x="219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a:off x="6980063" y="2520150"/>
              <a:ext cx="345000" cy="345050"/>
            </a:xfrm>
            <a:custGeom>
              <a:avLst/>
              <a:gdLst/>
              <a:ahLst/>
              <a:cxnLst/>
              <a:rect l="l" t="t" r="r" b="b"/>
              <a:pathLst>
                <a:path w="13800" h="13802" extrusionOk="0">
                  <a:moveTo>
                    <a:pt x="6623" y="606"/>
                  </a:moveTo>
                  <a:lnTo>
                    <a:pt x="6623" y="9658"/>
                  </a:lnTo>
                  <a:lnTo>
                    <a:pt x="2820" y="9658"/>
                  </a:lnTo>
                  <a:lnTo>
                    <a:pt x="2820" y="606"/>
                  </a:lnTo>
                  <a:close/>
                  <a:moveTo>
                    <a:pt x="10980" y="606"/>
                  </a:moveTo>
                  <a:lnTo>
                    <a:pt x="10980" y="9658"/>
                  </a:lnTo>
                  <a:lnTo>
                    <a:pt x="7177" y="9658"/>
                  </a:lnTo>
                  <a:lnTo>
                    <a:pt x="7177" y="606"/>
                  </a:lnTo>
                  <a:close/>
                  <a:moveTo>
                    <a:pt x="13195" y="10252"/>
                  </a:moveTo>
                  <a:lnTo>
                    <a:pt x="13195" y="11411"/>
                  </a:lnTo>
                  <a:lnTo>
                    <a:pt x="596" y="11411"/>
                  </a:lnTo>
                  <a:lnTo>
                    <a:pt x="596" y="10252"/>
                  </a:lnTo>
                  <a:close/>
                  <a:moveTo>
                    <a:pt x="3117" y="12005"/>
                  </a:moveTo>
                  <a:lnTo>
                    <a:pt x="3117" y="12610"/>
                  </a:lnTo>
                  <a:cubicBezTo>
                    <a:pt x="3117" y="12927"/>
                    <a:pt x="2856" y="13209"/>
                    <a:pt x="2536" y="13209"/>
                  </a:cubicBezTo>
                  <a:cubicBezTo>
                    <a:pt x="2515" y="13209"/>
                    <a:pt x="2493" y="13207"/>
                    <a:pt x="2472" y="13205"/>
                  </a:cubicBezTo>
                  <a:cubicBezTo>
                    <a:pt x="2174" y="13164"/>
                    <a:pt x="1959" y="12907"/>
                    <a:pt x="1959" y="12610"/>
                  </a:cubicBezTo>
                  <a:lnTo>
                    <a:pt x="1959" y="12005"/>
                  </a:lnTo>
                  <a:close/>
                  <a:moveTo>
                    <a:pt x="11831" y="12005"/>
                  </a:moveTo>
                  <a:lnTo>
                    <a:pt x="11831" y="12610"/>
                  </a:lnTo>
                  <a:cubicBezTo>
                    <a:pt x="11831" y="12927"/>
                    <a:pt x="11606" y="13209"/>
                    <a:pt x="11299" y="13209"/>
                  </a:cubicBezTo>
                  <a:cubicBezTo>
                    <a:pt x="11278" y="13209"/>
                    <a:pt x="11258" y="13207"/>
                    <a:pt x="11237" y="13205"/>
                  </a:cubicBezTo>
                  <a:cubicBezTo>
                    <a:pt x="10888" y="13164"/>
                    <a:pt x="10673" y="12907"/>
                    <a:pt x="10673" y="12610"/>
                  </a:cubicBezTo>
                  <a:lnTo>
                    <a:pt x="10673" y="12005"/>
                  </a:lnTo>
                  <a:close/>
                  <a:moveTo>
                    <a:pt x="2523" y="1"/>
                  </a:moveTo>
                  <a:cubicBezTo>
                    <a:pt x="2390" y="1"/>
                    <a:pt x="2267" y="134"/>
                    <a:pt x="2267" y="308"/>
                  </a:cubicBezTo>
                  <a:lnTo>
                    <a:pt x="2267" y="9658"/>
                  </a:lnTo>
                  <a:lnTo>
                    <a:pt x="298" y="9658"/>
                  </a:lnTo>
                  <a:cubicBezTo>
                    <a:pt x="124" y="9658"/>
                    <a:pt x="1" y="9832"/>
                    <a:pt x="1" y="9955"/>
                  </a:cubicBezTo>
                  <a:lnTo>
                    <a:pt x="1" y="11708"/>
                  </a:lnTo>
                  <a:cubicBezTo>
                    <a:pt x="1" y="11882"/>
                    <a:pt x="124" y="12005"/>
                    <a:pt x="298" y="12005"/>
                  </a:cubicBezTo>
                  <a:lnTo>
                    <a:pt x="1364" y="12005"/>
                  </a:lnTo>
                  <a:lnTo>
                    <a:pt x="1364" y="12610"/>
                  </a:lnTo>
                  <a:cubicBezTo>
                    <a:pt x="1364" y="13263"/>
                    <a:pt x="1880" y="13802"/>
                    <a:pt x="2533" y="13802"/>
                  </a:cubicBezTo>
                  <a:cubicBezTo>
                    <a:pt x="2557" y="13802"/>
                    <a:pt x="2581" y="13801"/>
                    <a:pt x="2605" y="13799"/>
                  </a:cubicBezTo>
                  <a:cubicBezTo>
                    <a:pt x="3199" y="13758"/>
                    <a:pt x="3712" y="13246"/>
                    <a:pt x="3712" y="12610"/>
                  </a:cubicBezTo>
                  <a:lnTo>
                    <a:pt x="3712" y="12005"/>
                  </a:lnTo>
                  <a:lnTo>
                    <a:pt x="10078" y="12005"/>
                  </a:lnTo>
                  <a:lnTo>
                    <a:pt x="10078" y="12610"/>
                  </a:lnTo>
                  <a:cubicBezTo>
                    <a:pt x="10078" y="13263"/>
                    <a:pt x="10594" y="13802"/>
                    <a:pt x="11247" y="13802"/>
                  </a:cubicBezTo>
                  <a:cubicBezTo>
                    <a:pt x="11271" y="13802"/>
                    <a:pt x="11295" y="13801"/>
                    <a:pt x="11319" y="13799"/>
                  </a:cubicBezTo>
                  <a:cubicBezTo>
                    <a:pt x="11954" y="13758"/>
                    <a:pt x="12426" y="13246"/>
                    <a:pt x="12426" y="12610"/>
                  </a:cubicBezTo>
                  <a:lnTo>
                    <a:pt x="12426" y="12005"/>
                  </a:lnTo>
                  <a:lnTo>
                    <a:pt x="13492" y="12005"/>
                  </a:lnTo>
                  <a:cubicBezTo>
                    <a:pt x="13666" y="12005"/>
                    <a:pt x="13799" y="11882"/>
                    <a:pt x="13799" y="11708"/>
                  </a:cubicBezTo>
                  <a:lnTo>
                    <a:pt x="13799" y="9955"/>
                  </a:lnTo>
                  <a:cubicBezTo>
                    <a:pt x="13799" y="9832"/>
                    <a:pt x="13666" y="9658"/>
                    <a:pt x="13492" y="9658"/>
                  </a:cubicBezTo>
                  <a:lnTo>
                    <a:pt x="11575" y="9658"/>
                  </a:lnTo>
                  <a:lnTo>
                    <a:pt x="11575" y="308"/>
                  </a:lnTo>
                  <a:cubicBezTo>
                    <a:pt x="11575" y="134"/>
                    <a:pt x="11442" y="1"/>
                    <a:pt x="1127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a:off x="7078238" y="2641900"/>
              <a:ext cx="38475" cy="15150"/>
            </a:xfrm>
            <a:custGeom>
              <a:avLst/>
              <a:gdLst/>
              <a:ahLst/>
              <a:cxnLst/>
              <a:rect l="l" t="t" r="r" b="b"/>
              <a:pathLst>
                <a:path w="1539" h="606" extrusionOk="0">
                  <a:moveTo>
                    <a:pt x="339" y="0"/>
                  </a:moveTo>
                  <a:cubicBezTo>
                    <a:pt x="175" y="0"/>
                    <a:pt x="0" y="134"/>
                    <a:pt x="41" y="349"/>
                  </a:cubicBezTo>
                  <a:cubicBezTo>
                    <a:pt x="82" y="472"/>
                    <a:pt x="216" y="605"/>
                    <a:pt x="339" y="605"/>
                  </a:cubicBezTo>
                  <a:lnTo>
                    <a:pt x="1200" y="605"/>
                  </a:lnTo>
                  <a:cubicBezTo>
                    <a:pt x="1415" y="605"/>
                    <a:pt x="1538" y="431"/>
                    <a:pt x="1497" y="216"/>
                  </a:cubicBezTo>
                  <a:cubicBezTo>
                    <a:pt x="1497" y="9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7188188" y="2663425"/>
              <a:ext cx="37425" cy="14900"/>
            </a:xfrm>
            <a:custGeom>
              <a:avLst/>
              <a:gdLst/>
              <a:ahLst/>
              <a:cxnLst/>
              <a:rect l="l" t="t" r="r" b="b"/>
              <a:pathLst>
                <a:path w="1497" h="596" extrusionOk="0">
                  <a:moveTo>
                    <a:pt x="297" y="0"/>
                  </a:moveTo>
                  <a:cubicBezTo>
                    <a:pt x="133" y="0"/>
                    <a:pt x="0" y="165"/>
                    <a:pt x="41" y="380"/>
                  </a:cubicBezTo>
                  <a:cubicBezTo>
                    <a:pt x="41" y="513"/>
                    <a:pt x="174" y="595"/>
                    <a:pt x="349" y="595"/>
                  </a:cubicBezTo>
                  <a:lnTo>
                    <a:pt x="1200" y="595"/>
                  </a:lnTo>
                  <a:cubicBezTo>
                    <a:pt x="1374" y="595"/>
                    <a:pt x="1497" y="472"/>
                    <a:pt x="1497" y="257"/>
                  </a:cubicBezTo>
                  <a:cubicBezTo>
                    <a:pt x="1456"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7188188" y="2620625"/>
              <a:ext cx="37425" cy="13875"/>
            </a:xfrm>
            <a:custGeom>
              <a:avLst/>
              <a:gdLst/>
              <a:ahLst/>
              <a:cxnLst/>
              <a:rect l="l" t="t" r="r" b="b"/>
              <a:pathLst>
                <a:path w="1497" h="555" extrusionOk="0">
                  <a:moveTo>
                    <a:pt x="297" y="0"/>
                  </a:moveTo>
                  <a:cubicBezTo>
                    <a:pt x="133" y="0"/>
                    <a:pt x="0" y="134"/>
                    <a:pt x="41" y="339"/>
                  </a:cubicBezTo>
                  <a:cubicBezTo>
                    <a:pt x="41" y="472"/>
                    <a:pt x="174" y="554"/>
                    <a:pt x="349" y="554"/>
                  </a:cubicBezTo>
                  <a:lnTo>
                    <a:pt x="1200" y="554"/>
                  </a:lnTo>
                  <a:cubicBezTo>
                    <a:pt x="1374" y="554"/>
                    <a:pt x="1497" y="431"/>
                    <a:pt x="1497" y="216"/>
                  </a:cubicBezTo>
                  <a:cubicBezTo>
                    <a:pt x="1456" y="8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6" name="Google Shape;536;p46"/>
          <p:cNvCxnSpPr/>
          <p:nvPr/>
        </p:nvCxnSpPr>
        <p:spPr>
          <a:xfrm>
            <a:off x="7044950" y="358336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46"/>
          <p:cNvCxnSpPr>
            <a:cxnSpLocks/>
          </p:cNvCxnSpPr>
          <p:nvPr/>
        </p:nvCxnSpPr>
        <p:spPr>
          <a:xfrm>
            <a:off x="4571998" y="358336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8" name="Google Shape;538;p46"/>
          <p:cNvCxnSpPr>
            <a:cxnSpLocks/>
          </p:cNvCxnSpPr>
          <p:nvPr/>
        </p:nvCxnSpPr>
        <p:spPr>
          <a:xfrm>
            <a:off x="2099051" y="3583365"/>
            <a:ext cx="0" cy="1694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57CCB206-EEC6-FC3D-7FF9-D6F860035EDD}"/>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9A5401E2-0EFB-945E-E4BD-F09FCC8945D4}"/>
              </a:ext>
            </a:extLst>
          </p:cNvPr>
          <p:cNvSpPr txBox="1">
            <a:spLocks noGrp="1"/>
          </p:cNvSpPr>
          <p:nvPr>
            <p:ph type="title"/>
          </p:nvPr>
        </p:nvSpPr>
        <p:spPr>
          <a:xfrm>
            <a:off x="1216475" y="21508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Preliminary EDA</a:t>
            </a:r>
            <a:endParaRPr/>
          </a:p>
        </p:txBody>
      </p:sp>
      <p:sp>
        <p:nvSpPr>
          <p:cNvPr id="331" name="Google Shape;331;p36">
            <a:extLst>
              <a:ext uri="{FF2B5EF4-FFF2-40B4-BE49-F238E27FC236}">
                <a16:creationId xmlns:a16="http://schemas.microsoft.com/office/drawing/2014/main" id="{926D0455-3ADA-763A-C4DD-F4C2F3C121A3}"/>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251365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E2877-3FF1-F944-0711-F7629DFA8AC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755E496-C598-95C6-16CD-12CABE16EAC9}"/>
              </a:ext>
            </a:extLst>
          </p:cNvPr>
          <p:cNvSpPr>
            <a:spLocks noGrp="1"/>
          </p:cNvSpPr>
          <p:nvPr>
            <p:ph type="body" idx="1"/>
          </p:nvPr>
        </p:nvSpPr>
        <p:spPr>
          <a:xfrm>
            <a:off x="720000" y="1386737"/>
            <a:ext cx="7704000" cy="2917635"/>
          </a:xfrm>
        </p:spPr>
        <p:txBody>
          <a:bodyPr/>
          <a:lstStyle/>
          <a:p>
            <a:r>
              <a:rPr lang="en-US" sz="1200" dirty="0"/>
              <a:t>Download daily </a:t>
            </a:r>
            <a:r>
              <a:rPr lang="en-US" sz="1200" b="1" dirty="0"/>
              <a:t>Binance</a:t>
            </a:r>
            <a:r>
              <a:rPr lang="en-US" sz="1200" dirty="0"/>
              <a:t> </a:t>
            </a:r>
            <a:r>
              <a:rPr lang="en-US" sz="1200" b="1" dirty="0"/>
              <a:t>BTC/USD</a:t>
            </a:r>
            <a:r>
              <a:rPr lang="en-US" sz="1200" dirty="0"/>
              <a:t> data from 3/8/2020 to 3/16/2025</a:t>
            </a:r>
          </a:p>
          <a:p>
            <a:endParaRPr lang="en-US" sz="1200" dirty="0"/>
          </a:p>
          <a:p>
            <a:r>
              <a:rPr lang="en-US" sz="1200" dirty="0"/>
              <a:t>Compute daily log returns and their summary statistics</a:t>
            </a:r>
          </a:p>
          <a:p>
            <a:pPr lvl="1"/>
            <a:r>
              <a:rPr lang="en-US" sz="1200" b="1" dirty="0"/>
              <a:t>Left-skewed </a:t>
            </a:r>
            <a:r>
              <a:rPr lang="en-US" sz="1200" dirty="0"/>
              <a:t>distribution</a:t>
            </a:r>
            <a:r>
              <a:rPr lang="en-US" sz="1200" b="1" dirty="0"/>
              <a:t> </a:t>
            </a:r>
            <a:r>
              <a:rPr lang="en-US" sz="1200" dirty="0"/>
              <a:t>(extremely negative returns are more frequent/severe)</a:t>
            </a:r>
          </a:p>
          <a:p>
            <a:pPr lvl="1"/>
            <a:r>
              <a:rPr lang="en-US" sz="1200" dirty="0"/>
              <a:t>Extreme kurtosis (&gt;&gt; 3) indicates </a:t>
            </a:r>
            <a:r>
              <a:rPr lang="en-US" sz="1200" b="1" dirty="0"/>
              <a:t>fat tails</a:t>
            </a:r>
            <a:r>
              <a:rPr lang="en-US" sz="1200" dirty="0"/>
              <a:t> and </a:t>
            </a:r>
            <a:r>
              <a:rPr lang="en-US" sz="1200" b="1" dirty="0"/>
              <a:t>peakedness</a:t>
            </a:r>
          </a:p>
          <a:p>
            <a:endParaRPr lang="en-US" sz="1200" dirty="0"/>
          </a:p>
          <a:p>
            <a:endParaRPr lang="en-US" sz="1200" dirty="0"/>
          </a:p>
          <a:p>
            <a:endParaRPr lang="en-US" sz="1200" dirty="0"/>
          </a:p>
          <a:p>
            <a:pPr marL="177800" indent="0">
              <a:buNone/>
            </a:pPr>
            <a:endParaRPr lang="en-US" sz="1200" dirty="0"/>
          </a:p>
          <a:p>
            <a:endParaRPr lang="en-US" sz="1200" dirty="0"/>
          </a:p>
          <a:p>
            <a:r>
              <a:rPr lang="en-US" sz="1200" dirty="0"/>
              <a:t>ADF Stationarity Test</a:t>
            </a:r>
          </a:p>
          <a:p>
            <a:pPr lvl="1"/>
            <a:r>
              <a:rPr lang="en-US" sz="1200" dirty="0"/>
              <a:t>Test statistics = -14.31 (p-value &lt; 0.01)</a:t>
            </a:r>
          </a:p>
          <a:p>
            <a:pPr lvl="1"/>
            <a:r>
              <a:rPr lang="en-US" sz="1200" dirty="0"/>
              <a:t>Return series is </a:t>
            </a:r>
            <a:r>
              <a:rPr lang="en-US" sz="1200" b="1" dirty="0"/>
              <a:t>stationary</a:t>
            </a:r>
          </a:p>
          <a:p>
            <a:endParaRPr lang="en-US" sz="1200" dirty="0"/>
          </a:p>
        </p:txBody>
      </p:sp>
      <p:pic>
        <p:nvPicPr>
          <p:cNvPr id="5" name="Picture 4">
            <a:extLst>
              <a:ext uri="{FF2B5EF4-FFF2-40B4-BE49-F238E27FC236}">
                <a16:creationId xmlns:a16="http://schemas.microsoft.com/office/drawing/2014/main" id="{3F723B99-53BD-55AE-45D5-3D65F31D44DF}"/>
              </a:ext>
            </a:extLst>
          </p:cNvPr>
          <p:cNvPicPr>
            <a:picLocks noChangeAspect="1"/>
          </p:cNvPicPr>
          <p:nvPr/>
        </p:nvPicPr>
        <p:blipFill>
          <a:blip r:embed="rId2"/>
          <a:stretch>
            <a:fillRect/>
          </a:stretch>
        </p:blipFill>
        <p:spPr>
          <a:xfrm>
            <a:off x="1226676" y="2771938"/>
            <a:ext cx="6690647" cy="499086"/>
          </a:xfrm>
          <a:prstGeom prst="rect">
            <a:avLst/>
          </a:prstGeom>
        </p:spPr>
      </p:pic>
      <p:sp>
        <p:nvSpPr>
          <p:cNvPr id="2" name="Title 1">
            <a:extLst>
              <a:ext uri="{FF2B5EF4-FFF2-40B4-BE49-F238E27FC236}">
                <a16:creationId xmlns:a16="http://schemas.microsoft.com/office/drawing/2014/main" id="{56B16AAE-CEAF-6629-90A4-D79E7D4DBC16}"/>
              </a:ext>
            </a:extLst>
          </p:cNvPr>
          <p:cNvSpPr>
            <a:spLocks noGrp="1"/>
          </p:cNvSpPr>
          <p:nvPr>
            <p:ph type="title"/>
          </p:nvPr>
        </p:nvSpPr>
        <p:spPr/>
        <p:txBody>
          <a:bodyPr/>
          <a:lstStyle/>
          <a:p>
            <a:r>
              <a:rPr lang="en-US"/>
              <a:t>Data Collection &amp; Pre-Processing</a:t>
            </a:r>
          </a:p>
        </p:txBody>
      </p:sp>
    </p:spTree>
    <p:extLst>
      <p:ext uri="{BB962C8B-B14F-4D97-AF65-F5344CB8AC3E}">
        <p14:creationId xmlns:p14="http://schemas.microsoft.com/office/powerpoint/2010/main" val="58758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17757-E067-FD35-BAEA-859283943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22FE3F-0A79-7F48-EE9B-8EA8E576F944}"/>
              </a:ext>
            </a:extLst>
          </p:cNvPr>
          <p:cNvSpPr>
            <a:spLocks noGrp="1"/>
          </p:cNvSpPr>
          <p:nvPr>
            <p:ph type="title"/>
          </p:nvPr>
        </p:nvSpPr>
        <p:spPr/>
        <p:txBody>
          <a:bodyPr/>
          <a:lstStyle/>
          <a:p>
            <a:r>
              <a:rPr lang="en-US"/>
              <a:t>ARMA Demeaning</a:t>
            </a:r>
          </a:p>
        </p:txBody>
      </p:sp>
      <p:sp>
        <p:nvSpPr>
          <p:cNvPr id="4" name="Text Placeholder 2">
            <a:extLst>
              <a:ext uri="{FF2B5EF4-FFF2-40B4-BE49-F238E27FC236}">
                <a16:creationId xmlns:a16="http://schemas.microsoft.com/office/drawing/2014/main" id="{DF452E85-AB18-251B-517A-B0181E84E14E}"/>
              </a:ext>
            </a:extLst>
          </p:cNvPr>
          <p:cNvSpPr>
            <a:spLocks noGrp="1"/>
          </p:cNvSpPr>
          <p:nvPr>
            <p:ph type="body" idx="1"/>
          </p:nvPr>
        </p:nvSpPr>
        <p:spPr>
          <a:xfrm>
            <a:off x="720000" y="3073597"/>
            <a:ext cx="7704000" cy="1468665"/>
          </a:xfrm>
        </p:spPr>
        <p:txBody>
          <a:bodyPr/>
          <a:lstStyle/>
          <a:p>
            <a:r>
              <a:rPr lang="en-US" sz="1200"/>
              <a:t>Remove serial correlation in the return series to isolate volatility dynamics</a:t>
            </a:r>
          </a:p>
          <a:p>
            <a:pPr lvl="1"/>
            <a:r>
              <a:rPr lang="en-US" sz="1200"/>
              <a:t>Ensure that volatility models focus on </a:t>
            </a:r>
            <a:r>
              <a:rPr lang="en-US" sz="1200" b="1"/>
              <a:t>conditional variance </a:t>
            </a:r>
            <a:r>
              <a:rPr lang="en-US" sz="1200"/>
              <a:t>(not predictability of returns) </a:t>
            </a:r>
          </a:p>
          <a:p>
            <a:pPr marL="609600" lvl="1" indent="0">
              <a:buNone/>
            </a:pPr>
            <a:endParaRPr lang="en-US" sz="600"/>
          </a:p>
          <a:p>
            <a:r>
              <a:rPr lang="en-US" sz="1200"/>
              <a:t>Fit an </a:t>
            </a:r>
            <a:r>
              <a:rPr lang="en-US" sz="1200" b="1"/>
              <a:t>ARMA(p, q)</a:t>
            </a:r>
            <a:r>
              <a:rPr lang="en-US" sz="1200"/>
              <a:t> model to the return series</a:t>
            </a:r>
          </a:p>
          <a:p>
            <a:pPr lvl="1"/>
            <a:r>
              <a:rPr lang="en-US" sz="1200"/>
              <a:t>Grid search for optimal p, q values using </a:t>
            </a:r>
            <a:r>
              <a:rPr lang="en-US" sz="1200" b="1"/>
              <a:t>AIC criteria </a:t>
            </a:r>
            <a:r>
              <a:rPr lang="en-US" sz="1200"/>
              <a:t>(final specification: ARMA(0, 4))</a:t>
            </a:r>
            <a:endParaRPr lang="en-US" sz="1200" b="1"/>
          </a:p>
          <a:p>
            <a:pPr marL="609600" lvl="1" indent="0">
              <a:buNone/>
            </a:pPr>
            <a:r>
              <a:rPr lang="en-US" sz="600"/>
              <a:t>	</a:t>
            </a:r>
          </a:p>
          <a:p>
            <a:r>
              <a:rPr lang="en-US" sz="1200"/>
              <a:t>Use </a:t>
            </a:r>
            <a:r>
              <a:rPr lang="en-US" sz="1200" b="1"/>
              <a:t>residuals</a:t>
            </a:r>
            <a:r>
              <a:rPr lang="en-US" sz="1200"/>
              <a:t> from ARMA model as the input to GARCH-type volatility models</a:t>
            </a:r>
          </a:p>
        </p:txBody>
      </p:sp>
      <p:pic>
        <p:nvPicPr>
          <p:cNvPr id="8" name="Picture 7">
            <a:extLst>
              <a:ext uri="{FF2B5EF4-FFF2-40B4-BE49-F238E27FC236}">
                <a16:creationId xmlns:a16="http://schemas.microsoft.com/office/drawing/2014/main" id="{3125F974-B30F-D43A-5FB6-918DB87EC304}"/>
              </a:ext>
            </a:extLst>
          </p:cNvPr>
          <p:cNvPicPr>
            <a:picLocks noChangeAspect="1"/>
          </p:cNvPicPr>
          <p:nvPr/>
        </p:nvPicPr>
        <p:blipFill>
          <a:blip r:embed="rId2"/>
          <a:stretch>
            <a:fillRect/>
          </a:stretch>
        </p:blipFill>
        <p:spPr>
          <a:xfrm>
            <a:off x="720000" y="1304923"/>
            <a:ext cx="7704000" cy="1679464"/>
          </a:xfrm>
          <a:prstGeom prst="rect">
            <a:avLst/>
          </a:prstGeom>
        </p:spPr>
      </p:pic>
    </p:spTree>
    <p:extLst>
      <p:ext uri="{BB962C8B-B14F-4D97-AF65-F5344CB8AC3E}">
        <p14:creationId xmlns:p14="http://schemas.microsoft.com/office/powerpoint/2010/main" val="2719581693"/>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1469</Words>
  <Application>Microsoft Office PowerPoint</Application>
  <PresentationFormat>On-screen Show (16:9)</PresentationFormat>
  <Paragraphs>198</Paragraphs>
  <Slides>28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Hanken Grotesk</vt:lpstr>
      <vt:lpstr>Arial</vt:lpstr>
      <vt:lpstr>Figtree Black</vt:lpstr>
      <vt:lpstr>Cambria Math</vt:lpstr>
      <vt:lpstr>Wingdings</vt:lpstr>
      <vt:lpstr>Elegant Black &amp; White Thesis Defense by Slidesgo</vt:lpstr>
      <vt:lpstr>Cryptocurrency Volatility Modeling</vt:lpstr>
      <vt:lpstr>Table of Contents</vt:lpstr>
      <vt:lpstr>Introduction</vt:lpstr>
      <vt:lpstr>Why Cryptocurrency?</vt:lpstr>
      <vt:lpstr>Current Challenges</vt:lpstr>
      <vt:lpstr>Research Objectives</vt:lpstr>
      <vt:lpstr>Preliminary EDA</vt:lpstr>
      <vt:lpstr>Data Collection &amp; Pre-Processing</vt:lpstr>
      <vt:lpstr>ARMA Demeaning</vt:lpstr>
      <vt:lpstr>Leverage Effect</vt:lpstr>
      <vt:lpstr>GARCH(1, 1)</vt:lpstr>
      <vt:lpstr>EGARCH(1, 1)</vt:lpstr>
      <vt:lpstr>GJR-GARCH(1, 1)</vt:lpstr>
      <vt:lpstr>Model Comparison 1</vt:lpstr>
      <vt:lpstr>Heavy Tails</vt:lpstr>
      <vt:lpstr>Alternative Distributions</vt:lpstr>
      <vt:lpstr>Impact of Distributional Assumptions</vt:lpstr>
      <vt:lpstr>Model Comparison 2</vt:lpstr>
      <vt:lpstr>Hybrid Models</vt:lpstr>
      <vt:lpstr>Cryptocurrency Volatility Index (CVX)</vt:lpstr>
      <vt:lpstr>CVX-GARCH(1, 1)</vt:lpstr>
      <vt:lpstr>RT-GARCH(1, 1)</vt:lpstr>
      <vt:lpstr>Model Comparison 3</vt:lpstr>
      <vt:lpstr>RNN-GARCH(1, 1)</vt:lpstr>
      <vt:lpstr>Future Work</vt:lpstr>
      <vt:lpstr>Next Steps</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Minseo Kim</cp:lastModifiedBy>
  <cp:revision>1</cp:revision>
  <dcterms:modified xsi:type="dcterms:W3CDTF">2025-05-02T20:28:22Z</dcterms:modified>
</cp:coreProperties>
</file>