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2" r:id="rId3"/>
    <p:sldId id="291" r:id="rId4"/>
    <p:sldId id="293" r:id="rId5"/>
    <p:sldId id="294" r:id="rId6"/>
    <p:sldId id="297" r:id="rId7"/>
    <p:sldId id="295" r:id="rId8"/>
    <p:sldId id="298" r:id="rId9"/>
    <p:sldId id="299" r:id="rId10"/>
    <p:sldId id="300" r:id="rId11"/>
    <p:sldId id="296" r:id="rId12"/>
    <p:sldId id="285" r:id="rId13"/>
    <p:sldId id="28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빈" initials="김" lastIdx="3" clrIdx="0">
    <p:extLst>
      <p:ext uri="{19B8F6BF-5375-455C-9EA6-DF929625EA0E}">
        <p15:presenceInfo xmlns:p15="http://schemas.microsoft.com/office/powerpoint/2012/main" userId="c50c475cef6053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8F0FD"/>
    <a:srgbClr val="000000"/>
    <a:srgbClr val="B27FE5"/>
    <a:srgbClr val="D3B6F0"/>
    <a:srgbClr val="9ECB7F"/>
    <a:srgbClr val="85B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1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7T16:56:24.313" idx="3">
    <p:pos x="10" y="10"/>
    <p:text>※ 프로젝트 내용 소개를 위한 웹 아키텍쳐와 각각에 설치 여부 등등 설명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7T16:56:00.082" idx="2">
    <p:pos x="55" y="48"/>
    <p:text>※ 주차별 활동 내용을 흐름에 따라 구별하여 진행 과정 설명(간트차트 활용)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7T16:56:00.082" idx="2">
    <p:pos x="55" y="48"/>
    <p:text>※ 주차별 활동 내용을 흐름에 따라 구별하여 진행 과정 설명(간트차트 활용)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08D7731-8365-45F7-BA17-8181AF5D90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65CBAC-51D0-458F-B06C-B6A1580F9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D2206-F45D-478D-BFB1-ABAEAD250DB4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5C818B-A4E6-460E-910E-9B5D99FC67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21C46C-7BA5-4735-A518-110AD4CAF3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63389-471D-44CB-81A5-2A9EBF19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6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6DB36-32E5-4EBE-B730-D6CE078D50E0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F24CF-57ED-420D-9CD6-4B1E9BB8D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5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BC58C5-4D61-4269-A928-E48F4D9D1AF4}"/>
              </a:ext>
            </a:extLst>
          </p:cNvPr>
          <p:cNvSpPr/>
          <p:nvPr userDrawn="1"/>
        </p:nvSpPr>
        <p:spPr>
          <a:xfrm>
            <a:off x="-134815" y="352337"/>
            <a:ext cx="12414738" cy="427839"/>
          </a:xfrm>
          <a:prstGeom prst="rect">
            <a:avLst/>
          </a:prstGeom>
          <a:solidFill>
            <a:schemeClr val="tx1"/>
          </a:solidFill>
          <a:ln w="28575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D4CCA-608D-4F1D-865D-AC1E6B9B604B}"/>
              </a:ext>
            </a:extLst>
          </p:cNvPr>
          <p:cNvSpPr txBox="1"/>
          <p:nvPr userDrawn="1"/>
        </p:nvSpPr>
        <p:spPr>
          <a:xfrm>
            <a:off x="56389" y="396978"/>
            <a:ext cx="613758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경성대학교 입시정보"/>
          <p:cNvPicPr>
            <a:picLocks noChangeAspect="1" noChangeArrowheads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3" y="6211068"/>
            <a:ext cx="522129" cy="5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 userDrawn="1"/>
        </p:nvCxnSpPr>
        <p:spPr>
          <a:xfrm flipH="1">
            <a:off x="726829" y="352337"/>
            <a:ext cx="140675" cy="4278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2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A2D8-4452-4BB7-8C17-67DEB12B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6016A-8CFD-4F53-BA8D-775012238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658C1-610E-4463-8649-CE845B3C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594BB-20E7-40FC-8184-680C1647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6C305-6972-4D98-82D4-5AFBFA99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3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7B89E3-4EB7-4251-A5D3-8ADAF6E7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74BC2A-CB54-4C8A-A9F6-7DE53198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E57C9-C27F-4BCD-A005-152D75F6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ADCEC-3B9D-4EDC-A77A-75AEEF0D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30662-ADDD-4EF8-9722-E8EB92C5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A77F5-8934-434D-B524-D689413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3B811-91A5-40E2-A05A-DA42F7D0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0C458-5C30-4C0A-A668-0FB48A4E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01599-9117-4F46-9EBB-3C951776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DBA77-0C36-435D-876E-64679087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3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C07A2-66DB-43DC-9BF9-5D00FBC8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781A0-56DD-4237-A7CD-621A5595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07307-F8F0-4B56-AB8B-82D45E02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66861-2C8D-4988-B991-EE3BB770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72BE5-97AB-45AC-B3E7-4EC446AE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5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CC956-7712-4B2C-B620-5D6A0A85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C494F-2A8E-4398-B621-8B8926A1D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68687-0485-4A96-9449-B2135E48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C6769-B166-46B2-9E51-09CA8888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430CD-F944-4093-BD45-CF979B8E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8B212-ABBB-42E2-BAB8-5F5B4F4F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4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627AC-1F96-4679-949B-DF2F4CBE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22793-0336-4DD5-9224-B6D66688F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DA6BD-B917-4F75-AC8B-E935B0EEB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E4CE5C-A69F-4B25-97D4-222CA2995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69ED45-79AD-43FD-B696-0F6CBF56C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6905AD-7D0A-422F-96DE-1D32E9F4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E3E3E4-71EC-4DF5-A8C8-93F5EF37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4B94A0-4AA0-46E6-B438-99C2125F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6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A5463-FB67-400A-9266-309E473C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0DBF3C-7108-4B51-B6FD-6E5BB33A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D74434-A0AE-4195-BE71-F4CD7FCB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56102-FBF5-46AF-9E73-DE7ADDCF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614BFC-2652-4DB6-888A-E1E507C0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F192AD-95E7-4C21-B03E-404FD522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D89E0D-7BA4-424F-8297-532E935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546E3-0F2A-4629-916A-84691CFD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424C5-241D-424A-93A5-8F04A508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D6D34-2CC0-4C62-AC50-F8D82690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BB7B2-C959-4FCB-85EF-DF1252FA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0D0B3-E70C-4F86-B0B5-D1FAC469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89A03-138B-4C10-94A8-15AA1E1F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2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3D7C-7F59-4C86-AE36-58255FBA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AC7EC4-771C-4C1F-8102-319B01304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5C64D-BF5B-421E-8179-14012DAE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18459-4865-44A9-A37C-0D5E9278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37383-F33F-4EF7-A1CD-E7959911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EBDB0-0A2C-4FD6-9019-B16E6EB6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3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40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slab.kr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69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Онлайн-заяка на обучение в Южной Корее в Kyungsung University"/>
          <p:cNvPicPr>
            <a:picLocks noChangeAspect="1" noChangeArrowheads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948" y="268041"/>
            <a:ext cx="1732143" cy="5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5B5A77-D8E8-4C89-BFCA-1D9786E7B292}"/>
              </a:ext>
            </a:extLst>
          </p:cNvPr>
          <p:cNvSpPr/>
          <p:nvPr/>
        </p:nvSpPr>
        <p:spPr>
          <a:xfrm>
            <a:off x="3412067" y="3776133"/>
            <a:ext cx="8779933" cy="2129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56E03-0432-46A4-9CD8-E744D72A090F}"/>
              </a:ext>
            </a:extLst>
          </p:cNvPr>
          <p:cNvSpPr txBox="1"/>
          <p:nvPr/>
        </p:nvSpPr>
        <p:spPr>
          <a:xfrm>
            <a:off x="2863385" y="2693876"/>
            <a:ext cx="6465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3200" b="1" i="1" dirty="0" smtClean="0">
                <a:solidFill>
                  <a:schemeClr val="bg1"/>
                </a:solidFill>
              </a:rPr>
              <a:t>I-Brand </a:t>
            </a:r>
            <a:r>
              <a:rPr lang="ko-KR" altLang="en-US" sz="3200" b="1" i="1" dirty="0" smtClean="0">
                <a:solidFill>
                  <a:schemeClr val="bg1"/>
                </a:solidFill>
              </a:rPr>
              <a:t>열정</a:t>
            </a:r>
            <a:r>
              <a:rPr lang="en-US" altLang="ko-KR" sz="3200" b="1" i="1" dirty="0" smtClean="0">
                <a:solidFill>
                  <a:schemeClr val="bg1"/>
                </a:solidFill>
              </a:rPr>
              <a:t>+</a:t>
            </a:r>
            <a:r>
              <a:rPr lang="ko-KR" altLang="en-US" sz="3200" b="1" i="1" dirty="0" err="1" smtClean="0">
                <a:solidFill>
                  <a:schemeClr val="bg1"/>
                </a:solidFill>
              </a:rPr>
              <a:t>학기제</a:t>
            </a:r>
            <a:r>
              <a:rPr lang="ko-KR" altLang="en-US" sz="3200" b="1" i="1" dirty="0" smtClean="0">
                <a:solidFill>
                  <a:schemeClr val="bg1"/>
                </a:solidFill>
              </a:rPr>
              <a:t> 결과 </a:t>
            </a:r>
            <a:r>
              <a:rPr lang="ko-KR" altLang="en-US" sz="3200" b="1" i="1" dirty="0" err="1" smtClean="0">
                <a:solidFill>
                  <a:schemeClr val="bg1"/>
                </a:solidFill>
              </a:rPr>
              <a:t>공유회</a:t>
            </a:r>
            <a:endParaRPr lang="ko-KR" altLang="en-US" sz="3200" b="1" i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0" y="1921933"/>
            <a:ext cx="8348134" cy="2129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200000">
            <a:off x="8248656" y="1899912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200000">
            <a:off x="3278070" y="3659852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977552" y="4328970"/>
            <a:ext cx="3764182" cy="987751"/>
            <a:chOff x="8106506" y="4369695"/>
            <a:chExt cx="3764182" cy="9877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EB9F6D-286D-418C-816C-38912A4F3078}"/>
                </a:ext>
              </a:extLst>
            </p:cNvPr>
            <p:cNvSpPr txBox="1"/>
            <p:nvPr/>
          </p:nvSpPr>
          <p:spPr>
            <a:xfrm>
              <a:off x="8189872" y="4739031"/>
              <a:ext cx="36808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소프트웨어학과 </a:t>
              </a:r>
              <a:r>
                <a:rPr lang="en-US" altLang="ko-KR" sz="1400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ko-KR" altLang="en-US" sz="1400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학년 </a:t>
              </a:r>
              <a:r>
                <a:rPr lang="en-US" altLang="ko-KR" sz="1400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2021763013 </a:t>
              </a:r>
              <a:r>
                <a:rPr lang="ko-KR" altLang="en-US" sz="1400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김민영</a:t>
              </a:r>
              <a:endParaRPr lang="en-US" altLang="ko-KR" sz="1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ko-KR" altLang="en-US" sz="1400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소프트웨어학과 </a:t>
              </a:r>
              <a:r>
                <a:rPr lang="en-US" altLang="ko-KR" sz="1400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ko-KR" altLang="en-US" sz="1400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학년 </a:t>
              </a:r>
              <a:r>
                <a:rPr lang="en-US" altLang="ko-KR" sz="1400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2022564004 </a:t>
              </a:r>
              <a:r>
                <a:rPr lang="ko-KR" altLang="en-US" sz="1400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김다빈  </a:t>
              </a:r>
              <a:endParaRPr lang="en-US" altLang="ko-KR" sz="1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8106506" y="4536831"/>
              <a:ext cx="3764181" cy="82061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EB9F6D-286D-418C-816C-38912A4F3078}"/>
                </a:ext>
              </a:extLst>
            </p:cNvPr>
            <p:cNvSpPr txBox="1"/>
            <p:nvPr/>
          </p:nvSpPr>
          <p:spPr>
            <a:xfrm>
              <a:off x="8277798" y="4369695"/>
              <a:ext cx="14927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 </a:t>
              </a:r>
              <a:r>
                <a:rPr lang="ko-KR" altLang="en-US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아카이브</a:t>
              </a:r>
              <a:endParaRPr lang="en-US" altLang="ko-KR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진행 결과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03489" y="643597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７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2568" y="12851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+mj-ea"/>
                <a:ea typeface="+mj-ea"/>
              </a:rPr>
              <a:t>세미나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25415" y="1255183"/>
            <a:ext cx="826478" cy="36219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183" y="1837568"/>
            <a:ext cx="2846137" cy="213469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693" y="1964658"/>
            <a:ext cx="3356428" cy="1839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9399" y="4069344"/>
            <a:ext cx="2735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※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세미나 자료 캡쳐</a:t>
            </a:r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일부</a:t>
            </a:r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),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세미나 활동 사진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25415" y="4566039"/>
            <a:ext cx="5375031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 smtClean="0">
                <a:solidFill>
                  <a:schemeClr val="accent4"/>
                </a:solidFill>
                <a:latin typeface="+mj-ea"/>
                <a:ea typeface="+mj-ea"/>
              </a:rPr>
              <a:t>[ </a:t>
            </a:r>
            <a:r>
              <a:rPr lang="ko-KR" altLang="en-US" sz="1300" b="1" dirty="0" smtClean="0">
                <a:solidFill>
                  <a:schemeClr val="bg1"/>
                </a:solidFill>
                <a:latin typeface="+mj-ea"/>
                <a:ea typeface="+mj-ea"/>
              </a:rPr>
              <a:t>활동 내용 </a:t>
            </a:r>
            <a:r>
              <a:rPr lang="en-US" altLang="ko-KR" sz="1300" b="1" dirty="0" smtClean="0">
                <a:solidFill>
                  <a:schemeClr val="accent4"/>
                </a:solidFill>
                <a:latin typeface="+mj-ea"/>
                <a:ea typeface="+mj-ea"/>
              </a:rPr>
              <a:t>]</a:t>
            </a:r>
          </a:p>
          <a:p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•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j-ea"/>
                <a:ea typeface="+mj-ea"/>
              </a:rPr>
              <a:t>웹서버</a:t>
            </a:r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웹사이트 구축 시 필요한 기본 개념을 정리한 책자 제작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• ”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+mj-ea"/>
                <a:ea typeface="+mj-ea"/>
              </a:rPr>
              <a:t>CloudFlare</a:t>
            </a:r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+mj-ea"/>
                <a:ea typeface="+mj-ea"/>
              </a:rPr>
              <a:t>CloudPanel</a:t>
            </a:r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, WordPress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를 이용한 웹사이트 구축</a:t>
            </a:r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”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이라는 주제로 학과 학우들을 대상으로 정보 공유 목적의 세미나 진행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•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세미나에 참여한 학우들에게 준비한 책자 배부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363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후기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65819" y="643597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８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634044" y="3012832"/>
            <a:ext cx="1658815" cy="500142"/>
            <a:chOff x="8634044" y="3012832"/>
            <a:chExt cx="1658815" cy="500142"/>
          </a:xfrm>
        </p:grpSpPr>
        <p:sp>
          <p:nvSpPr>
            <p:cNvPr id="38" name="TextBox 37"/>
            <p:cNvSpPr txBox="1"/>
            <p:nvPr/>
          </p:nvSpPr>
          <p:spPr>
            <a:xfrm>
              <a:off x="9165933" y="309362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bg1"/>
                  </a:solidFill>
                </a:rPr>
                <a:t>경험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8634044" y="3012832"/>
              <a:ext cx="1658815" cy="50014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68414" y="3012832"/>
            <a:ext cx="1658815" cy="500142"/>
            <a:chOff x="2268414" y="3012832"/>
            <a:chExt cx="1658815" cy="500142"/>
          </a:xfrm>
        </p:grpSpPr>
        <p:sp>
          <p:nvSpPr>
            <p:cNvPr id="7" name="TextBox 6"/>
            <p:cNvSpPr txBox="1"/>
            <p:nvPr/>
          </p:nvSpPr>
          <p:spPr>
            <a:xfrm>
              <a:off x="2800303" y="309362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bg1"/>
                  </a:solidFill>
                </a:rPr>
                <a:t>도전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68414" y="3012832"/>
              <a:ext cx="1658815" cy="50014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451229" y="3012832"/>
            <a:ext cx="1658815" cy="500142"/>
            <a:chOff x="5451229" y="3012832"/>
            <a:chExt cx="1658815" cy="500142"/>
          </a:xfrm>
        </p:grpSpPr>
        <p:sp>
          <p:nvSpPr>
            <p:cNvPr id="9" name="TextBox 8"/>
            <p:cNvSpPr txBox="1"/>
            <p:nvPr/>
          </p:nvSpPr>
          <p:spPr>
            <a:xfrm>
              <a:off x="5983118" y="309362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bg1"/>
                  </a:solidFill>
                </a:rPr>
                <a:t>개발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451229" y="3012832"/>
              <a:ext cx="1658815" cy="50014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55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5357366" y="2451919"/>
            <a:ext cx="1731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4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369733"/>
            <a:ext cx="8348134" cy="2129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4448251" y="2452723"/>
            <a:ext cx="3226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ko-KR" altLang="en-US" sz="4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369733"/>
            <a:ext cx="8348134" cy="2129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90305" y="400538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진행 순서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03489" y="64359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A7043-EE50-4723-8CEF-A9981D8EA0A3}"/>
              </a:ext>
            </a:extLst>
          </p:cNvPr>
          <p:cNvSpPr txBox="1"/>
          <p:nvPr/>
        </p:nvSpPr>
        <p:spPr>
          <a:xfrm>
            <a:off x="3660154" y="201708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소개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033460" y="1600204"/>
            <a:ext cx="45719" cy="3786551"/>
            <a:chOff x="5984630" y="1195757"/>
            <a:chExt cx="52756" cy="459543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6008077" y="1213342"/>
              <a:ext cx="0" cy="457199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5984636" y="1195757"/>
              <a:ext cx="52750" cy="5275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984630" y="5738437"/>
              <a:ext cx="52750" cy="5275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연결선 28"/>
          <p:cNvCxnSpPr/>
          <p:nvPr/>
        </p:nvCxnSpPr>
        <p:spPr>
          <a:xfrm flipH="1">
            <a:off x="5289045" y="2186359"/>
            <a:ext cx="767863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6056907" y="2866293"/>
            <a:ext cx="767863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63A7043-EE50-4723-8CEF-A9981D8EA0A3}"/>
              </a:ext>
            </a:extLst>
          </p:cNvPr>
          <p:cNvSpPr txBox="1"/>
          <p:nvPr/>
        </p:nvSpPr>
        <p:spPr>
          <a:xfrm>
            <a:off x="6883682" y="2697016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진행 과정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5289044" y="3540375"/>
            <a:ext cx="767863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3A7043-EE50-4723-8CEF-A9981D8EA0A3}"/>
              </a:ext>
            </a:extLst>
          </p:cNvPr>
          <p:cNvSpPr txBox="1"/>
          <p:nvPr/>
        </p:nvSpPr>
        <p:spPr>
          <a:xfrm>
            <a:off x="3261247" y="3371098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진행 결과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6062761" y="4185144"/>
            <a:ext cx="767863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3A7043-EE50-4723-8CEF-A9981D8EA0A3}"/>
              </a:ext>
            </a:extLst>
          </p:cNvPr>
          <p:cNvSpPr txBox="1"/>
          <p:nvPr/>
        </p:nvSpPr>
        <p:spPr>
          <a:xfrm>
            <a:off x="6936431" y="4015867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후기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5294900" y="4853354"/>
            <a:ext cx="767863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3A7043-EE50-4723-8CEF-A9981D8EA0A3}"/>
              </a:ext>
            </a:extLst>
          </p:cNvPr>
          <p:cNvSpPr txBox="1"/>
          <p:nvPr/>
        </p:nvSpPr>
        <p:spPr>
          <a:xfrm>
            <a:off x="4392537" y="4684077"/>
            <a:ext cx="747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소개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03489" y="64359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3184" y="12435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주제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07487" y="1223696"/>
            <a:ext cx="732693" cy="34744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3440" y="1678994"/>
            <a:ext cx="408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웹사이트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및 안드로이드 앱을 이용한 </a:t>
            </a:r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CS-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아카이브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제작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3184" y="2198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  <a:latin typeface="+mj-ea"/>
                <a:ea typeface="+mj-ea"/>
              </a:rPr>
              <a:t>목표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7487" y="2179126"/>
            <a:ext cx="732693" cy="34744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440" y="2634424"/>
            <a:ext cx="659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•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웹사이트의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구조 및 서비스 방식 이해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 제작을 위한 전반적인 지식 학습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•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 앱의 다양한 개발 방법 및 서비스 방식 이해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 제작을 위한 전반적인 지식 학습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•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Computer System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연구실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이하 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CS Lab)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에서 지속적으로 사용할 수 있는 웹사이트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앱 제작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184" y="352958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요구 기술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7487" y="3509753"/>
            <a:ext cx="1098575" cy="34744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3440" y="3965051"/>
            <a:ext cx="4241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•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웹사이트 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: HTML, CSS, </a:t>
            </a:r>
            <a:r>
              <a:rPr lang="en-US" altLang="ko-KR" sz="1200" b="1" dirty="0" err="1">
                <a:solidFill>
                  <a:schemeClr val="bg1"/>
                </a:solidFill>
                <a:latin typeface="+mj-ea"/>
                <a:ea typeface="+mj-ea"/>
              </a:rPr>
              <a:t>Javascript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en-US" altLang="ko-KR" sz="1200" b="1" dirty="0" err="1">
                <a:solidFill>
                  <a:schemeClr val="bg1"/>
                </a:solidFill>
                <a:latin typeface="+mj-ea"/>
                <a:ea typeface="+mj-ea"/>
              </a:rPr>
              <a:t>Laragon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, WordPress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•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 안드로이드 앱 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: Android </a:t>
            </a:r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Studio(With Java), </a:t>
            </a:r>
            <a:r>
              <a:rPr lang="en-US" altLang="ko-KR" sz="1200" b="1" dirty="0" err="1">
                <a:solidFill>
                  <a:schemeClr val="bg1"/>
                </a:solidFill>
                <a:latin typeface="+mj-ea"/>
                <a:ea typeface="+mj-ea"/>
              </a:rPr>
              <a:t>WebView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184" y="466968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구현 기능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7487" y="4649852"/>
            <a:ext cx="1098575" cy="34744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440" y="5105150"/>
            <a:ext cx="5645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•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 로그인 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회원과 비회원이 사용할 수 있는 페이지를 구분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•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정보</a:t>
            </a:r>
            <a:r>
              <a:rPr lang="ko-KR" altLang="en-US" sz="12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제공 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: CS Lab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에 대한 정보 제공 및 홍보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•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자료</a:t>
            </a:r>
            <a:r>
              <a:rPr lang="ko-KR" altLang="en-US" sz="12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공유 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게시판 기능을 이용하여 자료 공유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공지사항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자료실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갤러리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en-US" altLang="ko-KR" sz="1200" b="1" dirty="0" err="1">
                <a:solidFill>
                  <a:schemeClr val="bg1"/>
                </a:solidFill>
                <a:latin typeface="+mj-ea"/>
                <a:ea typeface="+mj-ea"/>
              </a:rPr>
              <a:t>etc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•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 관리자 모드 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회원 관리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err="1">
                <a:solidFill>
                  <a:schemeClr val="bg1"/>
                </a:solidFill>
                <a:latin typeface="+mj-ea"/>
                <a:ea typeface="+mj-ea"/>
              </a:rPr>
              <a:t>게시글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 관리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기능 등을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지원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49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소개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03489" y="64359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766781" y="3240157"/>
            <a:ext cx="1409457" cy="1881979"/>
            <a:chOff x="8815997" y="2879115"/>
            <a:chExt cx="1409457" cy="1881979"/>
          </a:xfrm>
        </p:grpSpPr>
        <p:pic>
          <p:nvPicPr>
            <p:cNvPr id="27" name="Picture 2" descr="Cpu tower 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97" y="2879115"/>
              <a:ext cx="1409457" cy="140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9040337" y="4360984"/>
              <a:ext cx="960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Server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734798" y="3240157"/>
            <a:ext cx="1471004" cy="1875570"/>
            <a:chOff x="5023730" y="2881186"/>
            <a:chExt cx="1471004" cy="1875570"/>
          </a:xfrm>
        </p:grpSpPr>
        <p:pic>
          <p:nvPicPr>
            <p:cNvPr id="39" name="Picture 4" descr="Deskto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730" y="2881186"/>
              <a:ext cx="1471004" cy="1471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328139" y="4356646"/>
              <a:ext cx="883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Client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오른쪽 화살표 40"/>
          <p:cNvSpPr/>
          <p:nvPr/>
        </p:nvSpPr>
        <p:spPr>
          <a:xfrm>
            <a:off x="4454770" y="3449526"/>
            <a:ext cx="3312011" cy="24618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flipH="1">
            <a:off x="4454770" y="3988024"/>
            <a:ext cx="3312011" cy="24618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74128" y="3080194"/>
            <a:ext cx="100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request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25295" y="4195700"/>
            <a:ext cx="117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response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20730" y="2397380"/>
            <a:ext cx="1899139" cy="521677"/>
          </a:xfrm>
          <a:prstGeom prst="rect">
            <a:avLst/>
          </a:prstGeom>
          <a:solidFill>
            <a:schemeClr val="tx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Browser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27795" y="2421434"/>
            <a:ext cx="1899139" cy="521677"/>
          </a:xfrm>
          <a:prstGeom prst="rect">
            <a:avLst/>
          </a:prstGeom>
          <a:solidFill>
            <a:schemeClr val="tx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Web Server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899139" y="1436085"/>
            <a:ext cx="1452334" cy="767862"/>
            <a:chOff x="8969483" y="1137138"/>
            <a:chExt cx="1452334" cy="767862"/>
          </a:xfrm>
          <a:solidFill>
            <a:schemeClr val="tx1"/>
          </a:solidFill>
        </p:grpSpPr>
        <p:sp>
          <p:nvSpPr>
            <p:cNvPr id="48" name="정육면체 47"/>
            <p:cNvSpPr/>
            <p:nvPr/>
          </p:nvSpPr>
          <p:spPr>
            <a:xfrm>
              <a:off x="8969483" y="1137138"/>
              <a:ext cx="1452334" cy="767862"/>
            </a:xfrm>
            <a:prstGeom prst="cube">
              <a:avLst/>
            </a:prstGeom>
            <a:grp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67800" y="1463408"/>
              <a:ext cx="101412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smtClean="0">
                  <a:solidFill>
                    <a:schemeClr val="bg1"/>
                  </a:solidFill>
                </a:rPr>
                <a:t>Site files</a:t>
              </a:r>
              <a:endParaRPr lang="ko-KR" altLang="en-US" sz="16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7521939" y="2421436"/>
            <a:ext cx="1899139" cy="521677"/>
          </a:xfrm>
          <a:prstGeom prst="rect">
            <a:avLst/>
          </a:prstGeom>
          <a:solidFill>
            <a:schemeClr val="tx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Ubuntu Server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8893283" y="1436087"/>
            <a:ext cx="1452334" cy="767862"/>
            <a:chOff x="8969483" y="1137138"/>
            <a:chExt cx="1452334" cy="767862"/>
          </a:xfrm>
        </p:grpSpPr>
        <p:sp>
          <p:nvSpPr>
            <p:cNvPr id="52" name="정육면체 51"/>
            <p:cNvSpPr/>
            <p:nvPr/>
          </p:nvSpPr>
          <p:spPr>
            <a:xfrm>
              <a:off x="8969483" y="1137138"/>
              <a:ext cx="1452334" cy="767862"/>
            </a:xfrm>
            <a:prstGeom prst="cube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985737" y="1463408"/>
              <a:ext cx="1226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WordPress</a:t>
              </a:r>
              <a:endParaRPr lang="ko-KR" altLang="en-US" sz="1600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20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진행 과정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03489" y="643597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3074" y="1285189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주차별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진행 내용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34145" y="1255183"/>
            <a:ext cx="1597294" cy="36219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3185" y="1790594"/>
            <a:ext cx="62151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•1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주차 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~ 4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주차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  :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웹 서버 구축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웹사이트 구조 기반 제작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(WordPress, </a:t>
            </a:r>
            <a:r>
              <a:rPr lang="ko-KR" altLang="en-US" sz="1200" b="1" dirty="0" err="1">
                <a:solidFill>
                  <a:schemeClr val="bg1"/>
                </a:solidFill>
                <a:latin typeface="+mj-ea"/>
                <a:ea typeface="+mj-ea"/>
              </a:rPr>
              <a:t>목업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 디자인 등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•5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주차 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~ 8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주차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  :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웹사이트 콘텐츠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삽입 및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로그인 기능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회원 관리 기능 등 웹사이트의 주요 기능 구현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•9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주차 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~ 12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주차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  :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웹사이트 기반 앱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개발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및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앱의 주요 기능 구현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dist"/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•13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주차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～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 15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주차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  :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웹사이트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앱 동작 테스트 및 개발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마무리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실제 운영 준비 및 프로젝트 결과물 정리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57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3212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프로젝트 진행 과정</a:t>
            </a:r>
            <a:r>
              <a:rPr lang="ko-KR" altLang="en-US" sz="1600" b="1" i="1" kern="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600" b="1" i="1" kern="0" dirty="0" smtClean="0">
                <a:solidFill>
                  <a:schemeClr val="bg1"/>
                </a:solidFill>
                <a:latin typeface="+mj-ea"/>
                <a:ea typeface="+mj-ea"/>
              </a:rPr>
              <a:t>－ </a:t>
            </a:r>
            <a:r>
              <a:rPr lang="ko-KR" altLang="en-US" sz="1600" b="1" i="1" dirty="0" err="1" smtClean="0">
                <a:solidFill>
                  <a:schemeClr val="bg1"/>
                </a:solidFill>
                <a:latin typeface="+mj-ea"/>
                <a:ea typeface="+mj-ea"/>
              </a:rPr>
              <a:t>간트</a:t>
            </a:r>
            <a:r>
              <a:rPr lang="ko-KR" altLang="en-US" sz="1600" b="1" i="1" kern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600" b="1" i="1" dirty="0" smtClean="0">
                <a:solidFill>
                  <a:schemeClr val="bg1"/>
                </a:solidFill>
                <a:latin typeface="+mj-ea"/>
                <a:ea typeface="+mj-ea"/>
              </a:rPr>
              <a:t>차트</a:t>
            </a:r>
            <a:endParaRPr lang="ko-KR" altLang="en-US" sz="1600" b="1" i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03489" y="643597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６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25036"/>
              </p:ext>
            </p:extLst>
          </p:nvPr>
        </p:nvGraphicFramePr>
        <p:xfrm>
          <a:off x="1788715" y="2039038"/>
          <a:ext cx="8416222" cy="3318408"/>
        </p:xfrm>
        <a:graphic>
          <a:graphicData uri="http://schemas.openxmlformats.org/drawingml/2006/table">
            <a:tbl>
              <a:tblPr/>
              <a:tblGrid>
                <a:gridCol w="2450704">
                  <a:extLst>
                    <a:ext uri="{9D8B030D-6E8A-4147-A177-3AD203B41FA5}">
                      <a16:colId xmlns:a16="http://schemas.microsoft.com/office/drawing/2014/main" val="2459965635"/>
                    </a:ext>
                  </a:extLst>
                </a:gridCol>
                <a:gridCol w="2450704">
                  <a:extLst>
                    <a:ext uri="{9D8B030D-6E8A-4147-A177-3AD203B41FA5}">
                      <a16:colId xmlns:a16="http://schemas.microsoft.com/office/drawing/2014/main" val="1572767372"/>
                    </a:ext>
                  </a:extLst>
                </a:gridCol>
                <a:gridCol w="642019">
                  <a:extLst>
                    <a:ext uri="{9D8B030D-6E8A-4147-A177-3AD203B41FA5}">
                      <a16:colId xmlns:a16="http://schemas.microsoft.com/office/drawing/2014/main" val="917621562"/>
                    </a:ext>
                  </a:extLst>
                </a:gridCol>
                <a:gridCol w="191277">
                  <a:extLst>
                    <a:ext uri="{9D8B030D-6E8A-4147-A177-3AD203B41FA5}">
                      <a16:colId xmlns:a16="http://schemas.microsoft.com/office/drawing/2014/main" val="2826805679"/>
                    </a:ext>
                  </a:extLst>
                </a:gridCol>
                <a:gridCol w="693357">
                  <a:extLst>
                    <a:ext uri="{9D8B030D-6E8A-4147-A177-3AD203B41FA5}">
                      <a16:colId xmlns:a16="http://schemas.microsoft.com/office/drawing/2014/main" val="1810374596"/>
                    </a:ext>
                  </a:extLst>
                </a:gridCol>
                <a:gridCol w="209027">
                  <a:extLst>
                    <a:ext uri="{9D8B030D-6E8A-4147-A177-3AD203B41FA5}">
                      <a16:colId xmlns:a16="http://schemas.microsoft.com/office/drawing/2014/main" val="997647618"/>
                    </a:ext>
                  </a:extLst>
                </a:gridCol>
                <a:gridCol w="476987">
                  <a:extLst>
                    <a:ext uri="{9D8B030D-6E8A-4147-A177-3AD203B41FA5}">
                      <a16:colId xmlns:a16="http://schemas.microsoft.com/office/drawing/2014/main" val="371389539"/>
                    </a:ext>
                  </a:extLst>
                </a:gridCol>
                <a:gridCol w="124320">
                  <a:extLst>
                    <a:ext uri="{9D8B030D-6E8A-4147-A177-3AD203B41FA5}">
                      <a16:colId xmlns:a16="http://schemas.microsoft.com/office/drawing/2014/main" val="1741525718"/>
                    </a:ext>
                  </a:extLst>
                </a:gridCol>
                <a:gridCol w="350420">
                  <a:extLst>
                    <a:ext uri="{9D8B030D-6E8A-4147-A177-3AD203B41FA5}">
                      <a16:colId xmlns:a16="http://schemas.microsoft.com/office/drawing/2014/main" val="1530909492"/>
                    </a:ext>
                  </a:extLst>
                </a:gridCol>
                <a:gridCol w="476987">
                  <a:extLst>
                    <a:ext uri="{9D8B030D-6E8A-4147-A177-3AD203B41FA5}">
                      <a16:colId xmlns:a16="http://schemas.microsoft.com/office/drawing/2014/main" val="1049335133"/>
                    </a:ext>
                  </a:extLst>
                </a:gridCol>
                <a:gridCol w="350420">
                  <a:extLst>
                    <a:ext uri="{9D8B030D-6E8A-4147-A177-3AD203B41FA5}">
                      <a16:colId xmlns:a16="http://schemas.microsoft.com/office/drawing/2014/main" val="1611106566"/>
                    </a:ext>
                  </a:extLst>
                </a:gridCol>
              </a:tblGrid>
              <a:tr h="286646">
                <a:tc rowSpan="2"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내용 일정</a:t>
                      </a: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2023-2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학기</a:t>
                      </a: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33721"/>
                  </a:ext>
                </a:extLst>
              </a:tr>
              <a:tr h="28664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12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459944"/>
                  </a:ext>
                </a:extLst>
              </a:tr>
              <a:tr h="42832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웹사이트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제작</a:t>
                      </a: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요구사항 분석 및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프로토타입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제작</a:t>
                      </a: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21615"/>
                  </a:ext>
                </a:extLst>
              </a:tr>
              <a:tr h="428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웹 사이트 콘텐츠 구축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 추가</a:t>
                      </a: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436199"/>
                  </a:ext>
                </a:extLst>
              </a:tr>
              <a:tr h="32458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앱 제작</a:t>
                      </a: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WebView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Android)</a:t>
                      </a: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59969"/>
                  </a:ext>
                </a:extLst>
              </a:tr>
              <a:tr h="324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추가 기능 개발 </a:t>
                      </a: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63036"/>
                  </a:ext>
                </a:extLst>
              </a:tr>
              <a:tr h="32458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운영 및 관리</a:t>
                      </a: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베타 테스트</a:t>
                      </a: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2959"/>
                  </a:ext>
                </a:extLst>
              </a:tr>
              <a:tr h="324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서비스 오픈</a:t>
                      </a: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74959"/>
                  </a:ext>
                </a:extLst>
              </a:tr>
              <a:tr h="5901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결과물 제작</a:t>
                      </a: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프로젝트 완료 보고서 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책자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포스터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QR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코드 등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787" marR="36787" marT="10170" marB="101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1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진행 결과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03489" y="643597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７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3341" y="309362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+mj-ea"/>
                <a:ea typeface="+mj-ea"/>
              </a:rPr>
              <a:t>세미나</a:t>
            </a:r>
            <a:endParaRPr lang="en-US" altLang="ko-KR" sz="1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34044" y="3012832"/>
            <a:ext cx="1658815" cy="50014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5120" y="3093626"/>
            <a:ext cx="100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+mj-ea"/>
                <a:ea typeface="+mj-ea"/>
              </a:rPr>
              <a:t>웹사이트</a:t>
            </a:r>
            <a:endParaRPr lang="en-US" altLang="ko-KR" sz="1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68414" y="3012832"/>
            <a:ext cx="1658815" cy="50014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36682" y="3093626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안드로이드</a:t>
            </a:r>
            <a:r>
              <a:rPr lang="ko-KR" altLang="en-US" sz="1600" b="1" i="1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앱</a:t>
            </a:r>
            <a:endParaRPr lang="en-US" altLang="ko-KR" sz="1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51229" y="3012832"/>
            <a:ext cx="1658815" cy="50014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52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진행 결과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03489" y="643597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７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6937" y="1285189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웹사이트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96461" y="1255183"/>
            <a:ext cx="1072662" cy="36219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" name="그림 1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b="40944"/>
          <a:stretch/>
        </p:blipFill>
        <p:spPr>
          <a:xfrm>
            <a:off x="1172675" y="1975056"/>
            <a:ext cx="4315523" cy="36168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7543" y="5703367"/>
            <a:ext cx="3171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※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실제 제작한 웹사이트 </a:t>
            </a:r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main page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화면 일부 캡쳐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79477" y="2082749"/>
            <a:ext cx="4021015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 smtClean="0">
                <a:solidFill>
                  <a:srgbClr val="FFC000"/>
                </a:solidFill>
                <a:latin typeface="+mj-ea"/>
                <a:ea typeface="+mj-ea"/>
              </a:rPr>
              <a:t>[ </a:t>
            </a:r>
            <a:r>
              <a:rPr lang="ko-KR" altLang="en-US" sz="1300" b="1" dirty="0" smtClean="0">
                <a:solidFill>
                  <a:schemeClr val="bg1"/>
                </a:solidFill>
                <a:latin typeface="+mj-ea"/>
                <a:ea typeface="+mj-ea"/>
              </a:rPr>
              <a:t>활동 내용 </a:t>
            </a:r>
            <a:r>
              <a:rPr lang="en-US" altLang="ko-KR" sz="1300" b="1" dirty="0" smtClean="0">
                <a:solidFill>
                  <a:srgbClr val="FFC000"/>
                </a:solidFill>
                <a:latin typeface="+mj-ea"/>
                <a:ea typeface="+mj-ea"/>
              </a:rPr>
              <a:t>]</a:t>
            </a:r>
          </a:p>
          <a:p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• Ubuntu Server OS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기반 웹 서버에서 동작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•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사이트 서비스를 위한 서버 구축 및 도메인 연결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• WordPress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라는 </a:t>
            </a:r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CMS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를 이용하여 제작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• UI/UX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j-ea"/>
                <a:ea typeface="+mj-ea"/>
              </a:rPr>
              <a:t>반응형으로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 디자인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•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페이지 별 게시판</a:t>
            </a:r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로그인 등의 기능 구현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•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웹사이트 콘텐츠 백업 및 관리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34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진행 결과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03489" y="643597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７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2004" y="128518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안드로이드</a:t>
            </a:r>
            <a:r>
              <a:rPr lang="ko-KR" altLang="en-US" sz="1400" b="1" i="1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앱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79232" y="1255183"/>
            <a:ext cx="1354016" cy="36219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6908" y="1950588"/>
            <a:ext cx="4355936" cy="32075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08782" y="5251005"/>
            <a:ext cx="4062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※ </a:t>
            </a:r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Android Studio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를 이용한 안드로이드 앱 제작 과정 중 일부 캡쳐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9477" y="2082749"/>
            <a:ext cx="4050323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 smtClean="0">
                <a:solidFill>
                  <a:schemeClr val="accent4"/>
                </a:solidFill>
                <a:latin typeface="+mj-ea"/>
                <a:ea typeface="+mj-ea"/>
              </a:rPr>
              <a:t>[ </a:t>
            </a:r>
            <a:r>
              <a:rPr lang="ko-KR" altLang="en-US" sz="1300" b="1" dirty="0" smtClean="0">
                <a:solidFill>
                  <a:schemeClr val="bg1"/>
                </a:solidFill>
                <a:latin typeface="+mj-ea"/>
                <a:ea typeface="+mj-ea"/>
              </a:rPr>
              <a:t>활동 내용 </a:t>
            </a:r>
            <a:r>
              <a:rPr lang="en-US" altLang="ko-KR" sz="1300" b="1" dirty="0" smtClean="0">
                <a:solidFill>
                  <a:schemeClr val="accent4"/>
                </a:solidFill>
                <a:latin typeface="+mj-ea"/>
                <a:ea typeface="+mj-ea"/>
              </a:rPr>
              <a:t>]</a:t>
            </a:r>
          </a:p>
          <a:p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•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웹사이트를 기반으로 앱 제작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• 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+mj-ea"/>
                <a:ea typeface="+mj-ea"/>
              </a:rPr>
              <a:t>WebView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를 이용해 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+mj-ea"/>
                <a:ea typeface="+mj-ea"/>
              </a:rPr>
              <a:t>WebView</a:t>
            </a:r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 App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형태로 작업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•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탭 바 뷰</a:t>
            </a:r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(Tap bar view)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기능 구현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•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앱 아이콘</a:t>
            </a:r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앱스토어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j-ea"/>
                <a:ea typeface="+mj-ea"/>
              </a:rPr>
              <a:t>스크린샷</a:t>
            </a: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 등의 이미지 제작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61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542</Words>
  <Application>Microsoft Office PowerPoint</Application>
  <PresentationFormat>와이드스크린</PresentationFormat>
  <Paragraphs>117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김다빈</cp:lastModifiedBy>
  <cp:revision>787</cp:revision>
  <dcterms:created xsi:type="dcterms:W3CDTF">2023-09-09T09:10:22Z</dcterms:created>
  <dcterms:modified xsi:type="dcterms:W3CDTF">2023-12-27T13:36:31Z</dcterms:modified>
</cp:coreProperties>
</file>