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7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73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7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8.png"  /><Relationship Id="rId4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chat.openai.com/" TargetMode="External" /><Relationship Id="rId2" Type="http://schemas.openxmlformats.org/officeDocument/2006/relationships/hyperlink" Target="https://www.w3schools.com/graphics/tryit.asp?filename=trygame_canvas" TargetMode="External" /><Relationship Id="rId3" Type="http://schemas.openxmlformats.org/officeDocument/2006/relationships/hyperlink" Target="https://www.w3schools.com/graphics/tryit.asp?filename=trygame_component_simple" TargetMode="External" /><Relationship Id="rId4" Type="http://schemas.openxmlformats.org/officeDocument/2006/relationships/hyperlink" Target="https://www.w3schools.com/graphics/tryit.asp?filename=trygame_component_move" TargetMode="External" /><Relationship Id="rId5" Type="http://schemas.openxmlformats.org/officeDocument/2006/relationships/hyperlink" Target="https://www.w3schools.com/graphics/tryit.asp?filename=trygame_controllers_moving_stop" TargetMode="External" /><Relationship Id="rId6" Type="http://schemas.openxmlformats.org/officeDocument/2006/relationships/hyperlink" Target="https://www.w3schools.com/graphics/tryit.asp?filename=trygame_obstacle" TargetMode="External" /><Relationship Id="rId7" Type="http://schemas.openxmlformats.org/officeDocument/2006/relationships/hyperlink" Target="https://www.w3schools.com/graphics/tryit.asp?filename=trygame_obstacle_hit" TargetMode="External" /><Relationship Id="rId8" Type="http://schemas.openxmlformats.org/officeDocument/2006/relationships/hyperlink" Target="https://www.w3schools.com/graphics/tryit.asp?filename=trygame_obstacle_move" TargetMode="External" /><Relationship Id="rId9" Type="http://schemas.openxmlformats.org/officeDocument/2006/relationships/hyperlink" Target="https://www.w3schools.com/graphics/tryit.asp?filename=trygame_scor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2.png"  /><Relationship Id="rId7" Type="http://schemas.openxmlformats.org/officeDocument/2006/relationships/image" Target="../media/image5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9.png"  /><Relationship Id="rId4" Type="http://schemas.openxmlformats.org/officeDocument/2006/relationships/image" Target="../media/image2.png"  /><Relationship Id="rId5" Type="http://schemas.openxmlformats.org/officeDocument/2006/relationships/image" Target="../media/image5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348500"/>
            <a:ext cx="6096000" cy="11833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36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Canvas </a:t>
            </a:r>
            <a:r>
              <a:rPr lang="ko-KR" altLang="en-US" sz="36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게임 코드 분석</a:t>
            </a:r>
            <a:endParaRPr lang="ko-KR" altLang="en-US" sz="36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36000" y="6306145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1"/>
          <p:cNvSpPr txBox="1"/>
          <p:nvPr/>
        </p:nvSpPr>
        <p:spPr>
          <a:xfrm>
            <a:off x="9145149" y="5472357"/>
            <a:ext cx="2775259" cy="112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700" b="1" kern="0">
                <a:solidFill>
                  <a:schemeClr val="lt1"/>
                </a:solidFill>
              </a:rPr>
              <a:t>소프트웨어학과</a:t>
            </a:r>
            <a:endParaRPr lang="ko-KR" altLang="en-US" sz="1700" b="1" kern="0">
              <a:solidFill>
                <a:schemeClr val="lt1"/>
              </a:solidFill>
            </a:endParaRPr>
          </a:p>
          <a:p>
            <a:pPr lvl="0" algn="r">
              <a:defRPr/>
            </a:pPr>
            <a:r>
              <a:rPr lang="en-US" altLang="ko-KR" sz="1700" b="1" kern="0">
                <a:solidFill>
                  <a:schemeClr val="lt1"/>
                </a:solidFill>
              </a:rPr>
              <a:t>2021763013</a:t>
            </a:r>
            <a:r>
              <a:rPr lang="ko-KR" altLang="en-US" sz="1700" b="1" kern="0">
                <a:solidFill>
                  <a:schemeClr val="lt1"/>
                </a:solidFill>
              </a:rPr>
              <a:t> 김민영</a:t>
            </a:r>
            <a:endParaRPr lang="ko-KR" altLang="en-US" sz="1700" b="1" kern="0">
              <a:solidFill>
                <a:schemeClr val="lt1"/>
              </a:solidFill>
            </a:endParaRPr>
          </a:p>
          <a:p>
            <a:pPr lvl="0" algn="r">
              <a:defRPr/>
            </a:pPr>
            <a:r>
              <a:rPr lang="en-US" altLang="ko-KR" sz="1700" b="1" kern="0">
                <a:solidFill>
                  <a:schemeClr val="lt1"/>
                </a:solidFill>
              </a:rPr>
              <a:t>2023.11.08(</a:t>
            </a:r>
            <a:r>
              <a:rPr lang="ko-KR" altLang="en-US" sz="1700" b="1" kern="0">
                <a:solidFill>
                  <a:schemeClr val="lt1"/>
                </a:solidFill>
              </a:rPr>
              <a:t>수</a:t>
            </a:r>
            <a:r>
              <a:rPr lang="en-US" altLang="ko-KR" sz="1700" b="1" kern="0">
                <a:solidFill>
                  <a:schemeClr val="lt1"/>
                </a:solidFill>
              </a:rPr>
              <a:t>)</a:t>
            </a:r>
            <a:endParaRPr lang="en-US" altLang="ko-KR" sz="1700" b="1" kern="0">
              <a:solidFill>
                <a:schemeClr val="lt1"/>
              </a:solidFill>
            </a:endParaRPr>
          </a:p>
          <a:p>
            <a:pPr lvl="0" algn="r">
              <a:defRPr/>
            </a:pPr>
            <a:r>
              <a:rPr lang="ko-KR" altLang="en-US" sz="1700" b="1" kern="0">
                <a:solidFill>
                  <a:schemeClr val="lt1"/>
                </a:solidFill>
              </a:rPr>
              <a:t>게임프로그래밍</a:t>
            </a:r>
            <a:endParaRPr lang="ko-KR" altLang="en-US" sz="1700" b="1" kern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07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movingObstacles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장애물을 오른쪽에서 왼쪽으로 이동시키기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0037" y="1425725"/>
            <a:ext cx="4762912" cy="272819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7183" y="1430489"/>
            <a:ext cx="4709568" cy="382557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4805" y="1436204"/>
            <a:ext cx="4694327" cy="3833192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3190" y="1569184"/>
            <a:ext cx="3924331" cy="2029166"/>
          </a:xfrm>
          <a:prstGeom prst="rect">
            <a:avLst/>
          </a:prstGeom>
        </p:spPr>
      </p:pic>
      <p:cxnSp>
        <p:nvCxnSpPr>
          <p:cNvPr id="55" name=""/>
          <p:cNvCxnSpPr/>
          <p:nvPr/>
        </p:nvCxnSpPr>
        <p:spPr>
          <a:xfrm flipV="1">
            <a:off x="2470838" y="2676105"/>
            <a:ext cx="1341963" cy="4203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56" name=""/>
          <p:cNvSpPr txBox="1"/>
          <p:nvPr/>
        </p:nvSpPr>
        <p:spPr>
          <a:xfrm>
            <a:off x="1157288" y="3705784"/>
            <a:ext cx="3861547" cy="5880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장애물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(myObstacle)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좌표를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씩 감소시켜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장애물을 우측에서 좌측으로 이동시킴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(frame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파트에서 대부분 구현했다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08 multipleObstacles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장애물 여러개 생성하기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0520" y="1445728"/>
            <a:ext cx="4701947" cy="3833192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rcRect b="74330"/>
          <a:stretch>
            <a:fillRect/>
          </a:stretch>
        </p:blipFill>
        <p:spPr>
          <a:xfrm>
            <a:off x="239378" y="1510056"/>
            <a:ext cx="5039295" cy="890770"/>
          </a:xfrm>
          <a:prstGeom prst="rect">
            <a:avLst/>
          </a:prstGeom>
        </p:spPr>
      </p:pic>
      <p:cxnSp>
        <p:nvCxnSpPr>
          <p:cNvPr id="58" name=""/>
          <p:cNvCxnSpPr/>
          <p:nvPr/>
        </p:nvCxnSpPr>
        <p:spPr>
          <a:xfrm flipV="1">
            <a:off x="747934" y="1674578"/>
            <a:ext cx="1222899" cy="4203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0971" y="2447247"/>
            <a:ext cx="5059606" cy="4257884"/>
          </a:xfrm>
          <a:prstGeom prst="rect">
            <a:avLst/>
          </a:prstGeom>
        </p:spPr>
      </p:pic>
      <p:sp>
        <p:nvSpPr>
          <p:cNvPr id="61" name=""/>
          <p:cNvSpPr/>
          <p:nvPr/>
        </p:nvSpPr>
        <p:spPr>
          <a:xfrm>
            <a:off x="859772" y="2586457"/>
            <a:ext cx="2598362" cy="842543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646267" y="6156576"/>
            <a:ext cx="3019027" cy="510293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011674" y="1543609"/>
            <a:ext cx="3319744" cy="2547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장애물을 여러개 생성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저장하기 위해 배열로 변경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3410728" y="2725549"/>
            <a:ext cx="1862980" cy="587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장애물 배열을 루프를 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빨간 사각형과 충돌이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있는지 없는지 확인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5" name=""/>
          <p:cNvCxnSpPr/>
          <p:nvPr/>
        </p:nvCxnSpPr>
        <p:spPr>
          <a:xfrm flipV="1">
            <a:off x="907338" y="3745986"/>
            <a:ext cx="1222899" cy="4203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66" name=""/>
          <p:cNvSpPr/>
          <p:nvPr/>
        </p:nvSpPr>
        <p:spPr>
          <a:xfrm>
            <a:off x="816069" y="3747386"/>
            <a:ext cx="4426322" cy="194212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383149" y="3486150"/>
            <a:ext cx="2262190" cy="255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frameNo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씩 증가시킨다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464548" y="5323913"/>
            <a:ext cx="6473920" cy="14274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height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Math.floor(Math.random()*(maxHeight-minHeight+1)+minHeight);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(minheight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maxheight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사이에서 랜덤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gap = Math.floor(Math.random()*(maxGap-minGap+1)+minGap);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빨간 사각형이 지나가기위해 상하 장애물 간의 빈 공간을 마련하기 위함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(minGap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maxGap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사이에서 랜덤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상하 장애물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장애물 배열에 넣는다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장애물 배열을 루프하여 장애물을 출력한다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464548" y="4175030"/>
            <a:ext cx="2782981" cy="595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프레임넘버가 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이거나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150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배수일때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장애물을 생성한다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09 score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점수 출력하기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(1)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5475" y="1646164"/>
            <a:ext cx="5027470" cy="1349025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694" y="3291521"/>
            <a:ext cx="5024270" cy="3150959"/>
          </a:xfrm>
          <a:prstGeom prst="rect">
            <a:avLst/>
          </a:prstGeom>
        </p:spPr>
      </p:pic>
      <p:sp>
        <p:nvSpPr>
          <p:cNvPr id="62" name=""/>
          <p:cNvSpPr/>
          <p:nvPr/>
        </p:nvSpPr>
        <p:spPr>
          <a:xfrm>
            <a:off x="2285687" y="3320087"/>
            <a:ext cx="4552832" cy="306663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"/>
          <p:cNvCxnSpPr/>
          <p:nvPr/>
        </p:nvCxnSpPr>
        <p:spPr>
          <a:xfrm>
            <a:off x="2617916" y="2701320"/>
            <a:ext cx="4234480" cy="9803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64" name=""/>
          <p:cNvSpPr txBox="1"/>
          <p:nvPr/>
        </p:nvSpPr>
        <p:spPr>
          <a:xfrm>
            <a:off x="7033371" y="4861390"/>
            <a:ext cx="3420316" cy="1604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추가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: text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텍스트 글꼴 크기 지정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색 지정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ctx.fillText(this.text, this.x, this.y);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텍스트 그리기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색 지정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사각형 그리기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031691" y="2457448"/>
            <a:ext cx="3441328" cy="4228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 컴포넌트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new component(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글꼴 크기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글꼴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색상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x, y, type)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09 score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점수 출력하기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(2)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890" y="1640810"/>
            <a:ext cx="6256254" cy="4929929"/>
          </a:xfrm>
          <a:prstGeom prst="rect">
            <a:avLst/>
          </a:prstGeom>
        </p:spPr>
      </p:pic>
      <p:sp>
        <p:nvSpPr>
          <p:cNvPr id="63" name=""/>
          <p:cNvSpPr/>
          <p:nvPr/>
        </p:nvSpPr>
        <p:spPr>
          <a:xfrm>
            <a:off x="997011" y="5750361"/>
            <a:ext cx="2920976" cy="349209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4731" y="1459066"/>
            <a:ext cx="4671465" cy="3787468"/>
          </a:xfrm>
          <a:prstGeom prst="rect">
            <a:avLst/>
          </a:prstGeom>
        </p:spPr>
      </p:pic>
      <p:sp>
        <p:nvSpPr>
          <p:cNvPr id="66" name=""/>
          <p:cNvSpPr txBox="1"/>
          <p:nvPr/>
        </p:nvSpPr>
        <p:spPr>
          <a:xfrm>
            <a:off x="4034057" y="5717801"/>
            <a:ext cx="2353236" cy="5953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frame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개수를 점수로 이용해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텍스트를 점수로 설정하고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점수를 화면에 출력한다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/>
                </a:solidFill>
              </a:rPr>
              <a:t>출처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73" y="1273499"/>
            <a:ext cx="11462942" cy="39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분석한 코드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https://www.w3schools.com/graphics/tryit.asp?filename=trygame_canvas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https://www.w3schools.com/graphics/tryit.asp?filename=trygame_component_simple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https://www.w3schools.com/graphics/tryit.asp?filename=trygame_component_move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https://www.w3schools.com/graphics/tryit.asp?filename=trygame_controllers_moving_stop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https://www.w3schools.com/graphics/tryit.asp?filename=trygame_obstacle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7"/>
              </a:rPr>
              <a:t>https://www.w3schools.com/graphics/tryit.asp?filename=trygame_obstacle_hit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8"/>
              </a:rPr>
              <a:t>https://www.w3schools.com/graphics/tryit.asp?filename=trygame_obstacle_move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9"/>
              </a:rPr>
              <a:t>https://www.w3schools.com/graphics/tryit.asp?filename=trygame_score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출처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1400" b="1">
                <a:solidFill>
                  <a:prstClr val="black">
                    <a:lumMod val="75000"/>
                    <a:lumOff val="25000"/>
                  </a:prstClr>
                </a:solidFill>
                <a:hlinkClick r:id="rId10"/>
              </a:rPr>
              <a:t>https://chat.openai.com/</a:t>
            </a:r>
            <a:endParaRPr lang="en-US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00 </a:t>
            </a:r>
            <a:r>
              <a:rPr lang="ko-KR" altLang="en-US" sz="2800" b="1" i="1" kern="0">
                <a:solidFill>
                  <a:prstClr val="white"/>
                </a:solidFill>
              </a:rPr>
              <a:t>목차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9" name="Freeform 5"/>
          <p:cNvSpPr/>
          <p:nvPr/>
        </p:nvSpPr>
        <p:spPr>
          <a:xfrm>
            <a:off x="641018" y="3256862"/>
            <a:ext cx="3314348" cy="611510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white">
                    <a:lumMod val="50000"/>
                  </a:prstClr>
                </a:solidFill>
              </a:rPr>
              <a:t>01</a:t>
            </a:r>
            <a:r>
              <a:rPr lang="ko-KR" altLang="en-US" sz="1700" b="1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700" b="1">
                <a:solidFill>
                  <a:prstClr val="white">
                    <a:lumMod val="50000"/>
                  </a:prstClr>
                </a:solidFill>
              </a:rPr>
              <a:t>Canvas</a:t>
            </a:r>
            <a:endParaRPr lang="en-US" altLang="ko-KR" sz="17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0" name="Freeform 5"/>
          <p:cNvSpPr/>
          <p:nvPr/>
        </p:nvSpPr>
        <p:spPr>
          <a:xfrm>
            <a:off x="641018" y="1193372"/>
            <a:ext cx="3314348" cy="20333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</a:rPr>
              <a:t>IMAGE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36" name="Freeform 5"/>
          <p:cNvSpPr/>
          <p:nvPr/>
        </p:nvSpPr>
        <p:spPr>
          <a:xfrm>
            <a:off x="4438826" y="3256273"/>
            <a:ext cx="3314348" cy="599566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white">
                    <a:lumMod val="50000"/>
                  </a:prstClr>
                </a:solidFill>
              </a:rPr>
              <a:t>02 Component</a:t>
            </a:r>
            <a:endParaRPr lang="en-US" altLang="ko-KR" sz="17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Freeform 5"/>
          <p:cNvSpPr/>
          <p:nvPr/>
        </p:nvSpPr>
        <p:spPr>
          <a:xfrm>
            <a:off x="4438826" y="1193372"/>
            <a:ext cx="3314348" cy="20333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</a:rPr>
              <a:t>IMAGE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39" name="Freeform 5"/>
          <p:cNvSpPr/>
          <p:nvPr/>
        </p:nvSpPr>
        <p:spPr>
          <a:xfrm>
            <a:off x="8236634" y="3255684"/>
            <a:ext cx="3314348" cy="58762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white">
                    <a:lumMod val="50000"/>
                  </a:prstClr>
                </a:solidFill>
              </a:rPr>
              <a:t>03 Frame</a:t>
            </a:r>
            <a:endParaRPr lang="en-US" altLang="ko-KR" sz="1700" b="1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1" name="Freeform 5"/>
          <p:cNvSpPr/>
          <p:nvPr/>
        </p:nvSpPr>
        <p:spPr>
          <a:xfrm>
            <a:off x="8236634" y="1193372"/>
            <a:ext cx="3314348" cy="20333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>
                <a:solidFill>
                  <a:prstClr val="white"/>
                </a:solidFill>
              </a:rPr>
              <a:t>IMAGE</a:t>
            </a:r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49" name="Freeform 5"/>
          <p:cNvSpPr/>
          <p:nvPr/>
        </p:nvSpPr>
        <p:spPr>
          <a:xfrm>
            <a:off x="641018" y="6053703"/>
            <a:ext cx="3314348" cy="61151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04 Controllers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Freeform 5"/>
          <p:cNvSpPr/>
          <p:nvPr/>
        </p:nvSpPr>
        <p:spPr>
          <a:xfrm>
            <a:off x="641018" y="3990212"/>
            <a:ext cx="3314348" cy="2033336"/>
          </a:xfrm>
          <a:prstGeom prst="rect">
            <a:avLst/>
          </a:prstGeom>
          <a:solidFill>
            <a:srgbClr val="333f4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IMAGE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Freeform 5"/>
          <p:cNvSpPr/>
          <p:nvPr/>
        </p:nvSpPr>
        <p:spPr>
          <a:xfrm>
            <a:off x="4438826" y="6053114"/>
            <a:ext cx="3314348" cy="59956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05 06 07 08 Obstacles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Freeform 5"/>
          <p:cNvSpPr/>
          <p:nvPr/>
        </p:nvSpPr>
        <p:spPr>
          <a:xfrm>
            <a:off x="4438826" y="3990212"/>
            <a:ext cx="3314348" cy="2033336"/>
          </a:xfrm>
          <a:prstGeom prst="rect">
            <a:avLst/>
          </a:prstGeom>
          <a:solidFill>
            <a:srgbClr val="333f4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IMAGE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Freeform 5"/>
          <p:cNvSpPr/>
          <p:nvPr/>
        </p:nvSpPr>
        <p:spPr>
          <a:xfrm>
            <a:off x="8236634" y="6052525"/>
            <a:ext cx="3314348" cy="58762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144000" tIns="45720" rIns="91440" bIns="45720" anchor="ctr" anchorCtr="0">
            <a:prstTxWarp prst="textNoShape">
              <a:avLst/>
            </a:prstTxWarp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맑은 고딕"/>
                <a:ea typeface="맑은 고딕"/>
                <a:cs typeface="맑은 고딕"/>
              </a:rPr>
              <a:t>09 Score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Freeform 5"/>
          <p:cNvSpPr/>
          <p:nvPr/>
        </p:nvSpPr>
        <p:spPr>
          <a:xfrm>
            <a:off x="8236634" y="3990212"/>
            <a:ext cx="3314348" cy="2033336"/>
          </a:xfrm>
          <a:prstGeom prst="rect">
            <a:avLst/>
          </a:prstGeom>
          <a:solidFill>
            <a:srgbClr val="333f4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IMAGE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256" y="1267769"/>
            <a:ext cx="3163575" cy="1896502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7482" y="1259288"/>
            <a:ext cx="3192905" cy="1904093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4205" y="4043342"/>
            <a:ext cx="2360567" cy="1930334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06911" y="4049746"/>
            <a:ext cx="2363975" cy="1927195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786168">
            <a:off x="9379203" y="1286360"/>
            <a:ext cx="2120658" cy="1264657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0841011">
            <a:off x="9080011" y="1480769"/>
            <a:ext cx="2101692" cy="1265387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94168" y="1691423"/>
            <a:ext cx="2120658" cy="1264657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66310" y="1927542"/>
            <a:ext cx="2120658" cy="1264657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00233" y="4034324"/>
            <a:ext cx="2429638" cy="1969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01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Canvas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8" y="1097035"/>
            <a:ext cx="4247312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startGame( ) +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캔버스 그리기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4176" y="1435266"/>
            <a:ext cx="4747671" cy="2758679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900" y="1616496"/>
            <a:ext cx="5533659" cy="4948528"/>
          </a:xfrm>
          <a:prstGeom prst="rect">
            <a:avLst/>
          </a:prstGeom>
        </p:spPr>
      </p:pic>
      <p:sp>
        <p:nvSpPr>
          <p:cNvPr id="37" name="직사각형 13"/>
          <p:cNvSpPr/>
          <p:nvPr/>
        </p:nvSpPr>
        <p:spPr>
          <a:xfrm>
            <a:off x="6711285" y="1061442"/>
            <a:ext cx="4247312" cy="4130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1146641" y="2265969"/>
            <a:ext cx="2150128" cy="10015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1994086" y="3568653"/>
            <a:ext cx="63032" cy="2661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2" name=""/>
          <p:cNvCxnSpPr/>
          <p:nvPr/>
        </p:nvCxnSpPr>
        <p:spPr>
          <a:xfrm>
            <a:off x="1230685" y="3554645"/>
            <a:ext cx="1596838" cy="12046"/>
          </a:xfrm>
          <a:prstGeom prst="line">
            <a:avLst/>
          </a:prstGeom>
          <a:ln w="190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/>
          <p:nvPr/>
        </p:nvSpPr>
        <p:spPr>
          <a:xfrm>
            <a:off x="1866339" y="4218314"/>
            <a:ext cx="70036" cy="20310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4" name=""/>
          <p:cNvCxnSpPr/>
          <p:nvPr/>
        </p:nvCxnSpPr>
        <p:spPr>
          <a:xfrm>
            <a:off x="1439114" y="4209350"/>
            <a:ext cx="1260661" cy="7003"/>
          </a:xfrm>
          <a:prstGeom prst="line">
            <a:avLst/>
          </a:prstGeom>
          <a:noFill/>
          <a:ln w="1905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45" name=""/>
          <p:cNvSpPr txBox="1"/>
          <p:nvPr/>
        </p:nvSpPr>
        <p:spPr>
          <a:xfrm>
            <a:off x="3464858" y="2389794"/>
            <a:ext cx="2479302" cy="7515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&lt;style&gt;</a:t>
            </a:r>
            <a:r>
              <a:rPr lang="ko-KR" altLang="en-US" sz="1100">
                <a:solidFill>
                  <a:schemeClr val="lt1"/>
                </a:solidFill>
              </a:rPr>
              <a:t> 태그로 스타일 설정</a:t>
            </a:r>
            <a:endParaRPr lang="ko-KR" altLang="en-US" sz="11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&lt;canvas&gt;</a:t>
            </a:r>
            <a:r>
              <a:rPr lang="ko-KR" altLang="en-US" sz="1100">
                <a:solidFill>
                  <a:schemeClr val="lt1"/>
                </a:solidFill>
              </a:rPr>
              <a:t>를</a:t>
            </a:r>
            <a:r>
              <a:rPr lang="en-US" altLang="ko-KR" sz="1100">
                <a:solidFill>
                  <a:schemeClr val="lt1"/>
                </a:solidFill>
              </a:rPr>
              <a:t> </a:t>
            </a:r>
            <a:r>
              <a:rPr lang="ko-KR" altLang="en-US" sz="1100">
                <a:solidFill>
                  <a:schemeClr val="lt1"/>
                </a:solidFill>
              </a:rPr>
              <a:t>찾아 스타일을 설정</a:t>
            </a:r>
            <a:endParaRPr lang="ko-KR" altLang="en-US" sz="11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-</a:t>
            </a:r>
            <a:r>
              <a:rPr lang="ko-KR" altLang="en-US" sz="1100">
                <a:solidFill>
                  <a:schemeClr val="lt1"/>
                </a:solidFill>
              </a:rPr>
              <a:t> 테두리 </a:t>
            </a:r>
            <a:r>
              <a:rPr lang="en-US" altLang="ko-KR" sz="1100">
                <a:solidFill>
                  <a:schemeClr val="lt1"/>
                </a:solidFill>
              </a:rPr>
              <a:t>1px</a:t>
            </a:r>
            <a:r>
              <a:rPr lang="ko-KR" altLang="en-US" sz="1100">
                <a:solidFill>
                  <a:schemeClr val="lt1"/>
                </a:solidFill>
              </a:rPr>
              <a:t> 굵기</a:t>
            </a:r>
            <a:r>
              <a:rPr lang="en-US" altLang="ko-KR" sz="1100">
                <a:solidFill>
                  <a:schemeClr val="lt1"/>
                </a:solidFill>
              </a:rPr>
              <a:t>,</a:t>
            </a:r>
            <a:r>
              <a:rPr lang="ko-KR" altLang="en-US" sz="1100">
                <a:solidFill>
                  <a:schemeClr val="lt1"/>
                </a:solidFill>
              </a:rPr>
              <a:t> 실선</a:t>
            </a:r>
            <a:r>
              <a:rPr lang="en-US" altLang="ko-KR" sz="1100">
                <a:solidFill>
                  <a:schemeClr val="lt1"/>
                </a:solidFill>
              </a:rPr>
              <a:t>,</a:t>
            </a:r>
            <a:r>
              <a:rPr lang="ko-KR" altLang="en-US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chemeClr val="lt1"/>
                </a:solidFill>
              </a:rPr>
              <a:t>#d3d3d3</a:t>
            </a:r>
            <a:endParaRPr lang="ko-KR" altLang="en-US" sz="11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- </a:t>
            </a:r>
            <a:r>
              <a:rPr lang="ko-KR" altLang="en-US" sz="1100">
                <a:solidFill>
                  <a:schemeClr val="lt1"/>
                </a:solidFill>
              </a:rPr>
              <a:t>배경색 </a:t>
            </a:r>
            <a:r>
              <a:rPr lang="en-US" altLang="ko-KR" sz="1100">
                <a:solidFill>
                  <a:schemeClr val="lt1"/>
                </a:solidFill>
              </a:rPr>
              <a:t>#f1f1f1</a:t>
            </a:r>
            <a:r>
              <a:rPr lang="ko-KR" altLang="en-US" sz="1100">
                <a:solidFill>
                  <a:schemeClr val="lt1"/>
                </a:solidFill>
              </a:rPr>
              <a:t> 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474103" y="3238500"/>
            <a:ext cx="2479302" cy="588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ffff00"/>
                </a:solidFill>
                <a:latin typeface="맑은 고딕"/>
                <a:ea typeface="맑은 고딕"/>
                <a:cs typeface="맑은 고딕"/>
              </a:rPr>
              <a:t>&lt;body onload=”startGame()”&gt;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웹페이지의 전체 내용이 로드되면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startGame(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 실행된다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845950" y="4202205"/>
            <a:ext cx="5098678" cy="19299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myGameArea.start(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함수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생성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myGameArea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객체에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canvas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속성 추가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document.createElement(”canvas”);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 html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&lt;canvas&gt;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태그를 동적으로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캔버스 사이즈를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width 480, height 270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으로 설정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속성 추가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this.canvas.getContext(”2d”);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canvas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그래픽 컨텍스트를 가져온다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이 컨텍스트를 사용하여 그림을 그릴 수 있다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document.body.insertBefore(this.canvas, document.body.childNodes[0]);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 canvas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요소를 웹페이지의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body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요소 안의 가장 첫번째 자식으로 삽입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1097895" y="4470446"/>
            <a:ext cx="5063657" cy="14917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02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Component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5082223" cy="44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component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생성자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함수 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조작할 컴포넌트 만들기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0037" y="1425725"/>
            <a:ext cx="4762912" cy="272819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875" y="1991737"/>
            <a:ext cx="5484033" cy="4108882"/>
          </a:xfrm>
          <a:prstGeom prst="rect">
            <a:avLst/>
          </a:prstGeom>
        </p:spPr>
      </p:pic>
      <p:cxnSp>
        <p:nvCxnSpPr>
          <p:cNvPr id="41" name=""/>
          <p:cNvCxnSpPr/>
          <p:nvPr/>
        </p:nvCxnSpPr>
        <p:spPr>
          <a:xfrm>
            <a:off x="1232308" y="2808615"/>
            <a:ext cx="3277160" cy="559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rcRect l="77140" b="88980"/>
          <a:stretch>
            <a:fillRect/>
          </a:stretch>
        </p:blipFill>
        <p:spPr>
          <a:xfrm>
            <a:off x="897435" y="2951945"/>
            <a:ext cx="5021792" cy="1625111"/>
          </a:xfrm>
          <a:prstGeom prst="rect">
            <a:avLst/>
          </a:prstGeom>
        </p:spPr>
      </p:pic>
      <p:cxnSp>
        <p:nvCxnSpPr>
          <p:cNvPr id="46" name=""/>
          <p:cNvCxnSpPr/>
          <p:nvPr/>
        </p:nvCxnSpPr>
        <p:spPr>
          <a:xfrm flipV="1">
            <a:off x="985499" y="2171840"/>
            <a:ext cx="1037664" cy="4763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47" name=""/>
          <p:cNvSpPr txBox="1"/>
          <p:nvPr/>
        </p:nvSpPr>
        <p:spPr>
          <a:xfrm>
            <a:off x="901735" y="2994113"/>
            <a:ext cx="3599890" cy="10997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조작할 컴포넌트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(myGamePiece)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 width : 30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 height : 30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 color : “red”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 x : 10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 y : 120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756866" y="4209208"/>
            <a:ext cx="4776508" cy="14276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component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생성자 함수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파라미터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width, height, color, x, 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ctx = myGameArea.context;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ctx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myGameArea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저장하여 그림을 그림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ctx.fillStyle = color;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채울 색을 지정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ctx.fillRect(this.x, this.y, this.width, this.height);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곽찬 사각형을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(x, y, width, hegith)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맞춰 출력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908796" y="4638535"/>
            <a:ext cx="3831009" cy="142174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03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Frame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5475535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frame interval(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생성한 컴포넌트를 움직여 확인하기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096000" y="1117471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002" y="1845328"/>
            <a:ext cx="4709568" cy="274343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912" y="1582591"/>
            <a:ext cx="5543989" cy="4935399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7650153" y="3429000"/>
            <a:ext cx="990100" cy="1879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2c7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45" name=""/>
          <p:cNvCxnSpPr/>
          <p:nvPr/>
        </p:nvCxnSpPr>
        <p:spPr>
          <a:xfrm>
            <a:off x="1309349" y="2892659"/>
            <a:ext cx="3070749" cy="7562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46" name=""/>
          <p:cNvSpPr/>
          <p:nvPr/>
        </p:nvSpPr>
        <p:spPr>
          <a:xfrm>
            <a:off x="1020856" y="2992670"/>
            <a:ext cx="4685457" cy="54628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"/>
          <p:cNvCxnSpPr/>
          <p:nvPr/>
        </p:nvCxnSpPr>
        <p:spPr>
          <a:xfrm>
            <a:off x="1062539" y="4777489"/>
            <a:ext cx="1601658" cy="6722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48" name=""/>
          <p:cNvSpPr/>
          <p:nvPr/>
        </p:nvSpPr>
        <p:spPr>
          <a:xfrm>
            <a:off x="774047" y="5708415"/>
            <a:ext cx="1813950" cy="77040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6096000" y="4671170"/>
            <a:ext cx="5493404" cy="17658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this.interval = setInterval(updateGameArea, 20);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updateGameArea( 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20ms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마다 실행되도록 설정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myGameArea.clear(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this.context.clearRect(0, 0, this.canvas.width, this.canvas.height);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(x, y, width, height)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영역을 모두 지운다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updateGameArea( )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myGameArea.clear( ); :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 안에서 지정된 영역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지운다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myGamePiece.x += 1; 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생성한 컴포넌트의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좌표를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씩 증가시킨다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myGamePiece.update( ); :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생성한 컴포넌트를 새로그린다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-&gt;20ms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마다 화면이 지워지고 생성한 컴포넌트가 좌표를 이동하며 새로 그려진다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Freeform 5"/>
          <p:cNvSpPr/>
          <p:nvPr/>
        </p:nvSpPr>
        <p:spPr>
          <a:xfrm>
            <a:off x="8747903" y="1088317"/>
            <a:ext cx="3314348" cy="2033336"/>
          </a:xfrm>
          <a:prstGeom prst="rect">
            <a:avLst/>
          </a:prstGeom>
          <a:solidFill>
            <a:srgbClr val="333f4f">
              <a:alpha val="100000"/>
            </a:srgbClr>
          </a:solidFill>
          <a:ln>
            <a:solidFill>
              <a:srgbClr val="2bc0d4">
                <a:alpha val="100000"/>
              </a:srgbClr>
            </a:solidFill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IMAGE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786168">
            <a:off x="9890472" y="1181305"/>
            <a:ext cx="2120658" cy="1264657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41011">
            <a:off x="9591280" y="1375714"/>
            <a:ext cx="2101692" cy="1265387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05437" y="1586368"/>
            <a:ext cx="2120658" cy="1264657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7579" y="1822487"/>
            <a:ext cx="2120658" cy="1264657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2771714" y="4310804"/>
            <a:ext cx="2829486" cy="424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 생성자 함수에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update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 함수를 생성해 사각형을 그릴 수 있게 수정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04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Controllers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생성한 컴포넌트를 버튼으로 움직이기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0037" y="1425725"/>
            <a:ext cx="4762912" cy="2728196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6709" y="1418104"/>
            <a:ext cx="4709568" cy="2743437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6081" y="1411437"/>
            <a:ext cx="4724809" cy="3863674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5497" y="1573552"/>
            <a:ext cx="4198983" cy="3360711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6"/>
          <a:srcRect r="68680" b="33420"/>
          <a:stretch>
            <a:fillRect/>
          </a:stretch>
        </p:blipFill>
        <p:spPr>
          <a:xfrm>
            <a:off x="4490087" y="2154926"/>
            <a:ext cx="2200716" cy="278319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7"/>
          <a:srcRect t="70050"/>
          <a:stretch>
            <a:fillRect/>
          </a:stretch>
        </p:blipFill>
        <p:spPr>
          <a:xfrm>
            <a:off x="166139" y="5042135"/>
            <a:ext cx="6538670" cy="1214826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859771" y="3300832"/>
            <a:ext cx="1596836" cy="595311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572901" y="5162129"/>
            <a:ext cx="6086193" cy="7914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112808" y="4425483"/>
            <a:ext cx="2318218" cy="2589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씩 증가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새로운 좌표 입력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3" name=""/>
          <p:cNvCxnSpPr/>
          <p:nvPr/>
        </p:nvCxnSpPr>
        <p:spPr>
          <a:xfrm flipV="1">
            <a:off x="901454" y="4616123"/>
            <a:ext cx="1216456" cy="281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55" name=""/>
          <p:cNvSpPr/>
          <p:nvPr/>
        </p:nvSpPr>
        <p:spPr>
          <a:xfrm rot="15244276" flipH="1">
            <a:off x="7554592" y="4037200"/>
            <a:ext cx="85461" cy="16094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 txBox="1"/>
          <p:nvPr/>
        </p:nvSpPr>
        <p:spPr>
          <a:xfrm>
            <a:off x="6880411" y="5238467"/>
            <a:ext cx="5493404" cy="9223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&lt;button onmousedown=”moveup( )”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마우스 버튼을 누르면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moveup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을 실행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           onmouseup=”clearmove( )”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마우스 버튼을 때면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clearmove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를 실행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           ontouchstart=”moveup( )”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버튼을 터치하면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moveup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을 실행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&gt;UP&lt;/button&gt;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&lt;br&gt;&lt;br&gt; :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줄바꿈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357968" y="1520635"/>
            <a:ext cx="2516840" cy="5920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speedX, speedY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증가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감소시켜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해당방향으로 좌표를 이동시킨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설정하여 멈출 수도 있다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416268" y="3349994"/>
            <a:ext cx="1774451" cy="4200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speedX, speedY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를 더해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새로운 좌표를 저장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05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Obstacles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장애물 생성하기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0037" y="1425725"/>
            <a:ext cx="4762912" cy="2728196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2271" y="1440014"/>
            <a:ext cx="4732430" cy="3825571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rcRect b="82870"/>
          <a:stretch>
            <a:fillRect/>
          </a:stretch>
        </p:blipFill>
        <p:spPr>
          <a:xfrm>
            <a:off x="386293" y="1713099"/>
            <a:ext cx="5597718" cy="1283659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rcRect t="86720"/>
          <a:stretch>
            <a:fillRect/>
          </a:stretch>
        </p:blipFill>
        <p:spPr>
          <a:xfrm>
            <a:off x="386293" y="3080690"/>
            <a:ext cx="5599344" cy="995403"/>
          </a:xfrm>
          <a:prstGeom prst="rect">
            <a:avLst/>
          </a:prstGeom>
        </p:spPr>
      </p:pic>
      <p:cxnSp>
        <p:nvCxnSpPr>
          <p:cNvPr id="49" name=""/>
          <p:cNvCxnSpPr/>
          <p:nvPr/>
        </p:nvCxnSpPr>
        <p:spPr>
          <a:xfrm flipV="1">
            <a:off x="1218860" y="3581819"/>
            <a:ext cx="1216456" cy="281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50" name=""/>
          <p:cNvSpPr txBox="1"/>
          <p:nvPr/>
        </p:nvSpPr>
        <p:spPr>
          <a:xfrm>
            <a:off x="2570288" y="3343555"/>
            <a:ext cx="3193678" cy="4169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맵이 업데이트 될때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프레임이 새로 생성될 때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장애물을 그린다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2631640" y="2675965"/>
            <a:ext cx="2892519" cy="255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컴포넌트 생성자 함수로 장애물을 생성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2" name=""/>
          <p:cNvCxnSpPr/>
          <p:nvPr/>
        </p:nvCxnSpPr>
        <p:spPr>
          <a:xfrm>
            <a:off x="1217180" y="2687312"/>
            <a:ext cx="3578376" cy="8403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cxnSp>
        <p:nvCxnSpPr>
          <p:cNvPr id="53" name=""/>
          <p:cNvCxnSpPr/>
          <p:nvPr/>
        </p:nvCxnSpPr>
        <p:spPr>
          <a:xfrm>
            <a:off x="951040" y="2056980"/>
            <a:ext cx="980012" cy="1399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06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crash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장애물과의 충돌 감지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(1)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983" y="1563822"/>
            <a:ext cx="5030699" cy="5048992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1034863" y="3538957"/>
            <a:ext cx="4125163" cy="2836488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579253" y="3918694"/>
            <a:ext cx="4407834" cy="42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아래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4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경우가 아니면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crash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하고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아래의 경우에 해당한다면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crash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true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하고 충돌 판정을 한다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7491836" y="2368307"/>
            <a:ext cx="574300" cy="5322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55" name=""/>
          <p:cNvCxnSpPr/>
          <p:nvPr/>
        </p:nvCxnSpPr>
        <p:spPr>
          <a:xfrm>
            <a:off x="6980567" y="2007617"/>
            <a:ext cx="1484780" cy="0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/>
          <p:nvPr/>
        </p:nvCxnSpPr>
        <p:spPr>
          <a:xfrm rot="16200000" flipV="1">
            <a:off x="6425946" y="2524559"/>
            <a:ext cx="1396393" cy="21012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57" name=""/>
          <p:cNvSpPr txBox="1"/>
          <p:nvPr/>
        </p:nvSpPr>
        <p:spPr>
          <a:xfrm>
            <a:off x="8177241" y="1963633"/>
            <a:ext cx="279813" cy="262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x</a:t>
            </a:r>
            <a:endParaRPr lang="en-US" altLang="ko-KR" sz="1100"/>
          </a:p>
        </p:txBody>
      </p:sp>
      <p:sp>
        <p:nvSpPr>
          <p:cNvPr id="58" name=""/>
          <p:cNvSpPr txBox="1"/>
          <p:nvPr/>
        </p:nvSpPr>
        <p:spPr>
          <a:xfrm>
            <a:off x="6872316" y="1765289"/>
            <a:ext cx="279812" cy="26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192803" y="1757725"/>
            <a:ext cx="587973" cy="2624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myleft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704911" y="1753523"/>
            <a:ext cx="700033" cy="2615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myright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770342" y="2235825"/>
            <a:ext cx="447899" cy="2625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top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526894" y="2763958"/>
            <a:ext cx="693026" cy="2627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bottom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"/>
          <p:cNvCxnSpPr/>
          <p:nvPr/>
        </p:nvCxnSpPr>
        <p:spPr>
          <a:xfrm rot="10800000">
            <a:off x="7113637" y="2371809"/>
            <a:ext cx="392206" cy="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/>
          <p:nvPr/>
        </p:nvCxnSpPr>
        <p:spPr>
          <a:xfrm rot="10800000">
            <a:off x="7120641" y="2890081"/>
            <a:ext cx="371194" cy="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endCxn id="59" idx="2"/>
          </p:cNvCxnSpPr>
          <p:nvPr/>
        </p:nvCxnSpPr>
        <p:spPr>
          <a:xfrm rot="16200000" flipV="1">
            <a:off x="7314038" y="2187009"/>
            <a:ext cx="350548" cy="5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60" idx="2"/>
          </p:cNvCxnSpPr>
          <p:nvPr/>
        </p:nvCxnSpPr>
        <p:spPr>
          <a:xfrm rot="16200000" flipV="1">
            <a:off x="7880775" y="2186448"/>
            <a:ext cx="352509" cy="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9955449" y="2189853"/>
            <a:ext cx="581304" cy="987518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9451184" y="2004256"/>
            <a:ext cx="1484780" cy="0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2" name=""/>
          <p:cNvCxnSpPr/>
          <p:nvPr/>
        </p:nvCxnSpPr>
        <p:spPr>
          <a:xfrm rot="16200000" flipV="1">
            <a:off x="8896563" y="2521197"/>
            <a:ext cx="1396393" cy="21012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83" name=""/>
          <p:cNvSpPr txBox="1"/>
          <p:nvPr/>
        </p:nvSpPr>
        <p:spPr>
          <a:xfrm>
            <a:off x="10668870" y="1813194"/>
            <a:ext cx="454904" cy="26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9342933" y="1761927"/>
            <a:ext cx="279812" cy="26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9593385" y="1754363"/>
            <a:ext cx="756061" cy="262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otherleft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196540" y="1603084"/>
            <a:ext cx="966171" cy="2624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otherright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883773" y="2070538"/>
            <a:ext cx="805086" cy="2611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othertop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675341" y="3027296"/>
            <a:ext cx="1015196" cy="261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otherbottom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9" name=""/>
          <p:cNvCxnSpPr/>
          <p:nvPr/>
        </p:nvCxnSpPr>
        <p:spPr>
          <a:xfrm rot="10800000">
            <a:off x="9584254" y="2206522"/>
            <a:ext cx="392206" cy="7003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0" name=""/>
          <p:cNvCxnSpPr/>
          <p:nvPr/>
        </p:nvCxnSpPr>
        <p:spPr>
          <a:xfrm rot="10800000">
            <a:off x="9591258" y="3153419"/>
            <a:ext cx="371194" cy="7003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1" name=""/>
          <p:cNvCxnSpPr>
            <a:endCxn id="85" idx="2"/>
          </p:cNvCxnSpPr>
          <p:nvPr/>
        </p:nvCxnSpPr>
        <p:spPr>
          <a:xfrm rot="5400000" flipH="1" flipV="1">
            <a:off x="9792499" y="2182528"/>
            <a:ext cx="348867" cy="8964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cxnSp>
        <p:nvCxnSpPr>
          <p:cNvPr id="92" name=""/>
          <p:cNvCxnSpPr/>
          <p:nvPr/>
        </p:nvCxnSpPr>
        <p:spPr>
          <a:xfrm rot="16200000" flipV="1">
            <a:off x="10441779" y="2095163"/>
            <a:ext cx="175092" cy="1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93" name=""/>
          <p:cNvSpPr/>
          <p:nvPr/>
        </p:nvSpPr>
        <p:spPr>
          <a:xfrm>
            <a:off x="6257508" y="5003651"/>
            <a:ext cx="574300" cy="532279"/>
          </a:xfrm>
          <a:prstGeom prst="rect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7701385" y="4987963"/>
            <a:ext cx="574300" cy="532279"/>
          </a:xfrm>
          <a:prstGeom prst="rect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9170756" y="4973956"/>
            <a:ext cx="574300" cy="532279"/>
          </a:xfrm>
          <a:prstGeom prst="rect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/>
          <p:nvPr/>
        </p:nvSpPr>
        <p:spPr>
          <a:xfrm>
            <a:off x="10612115" y="4966953"/>
            <a:ext cx="574300" cy="532279"/>
          </a:xfrm>
          <a:prstGeom prst="rect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6683051" y="5539908"/>
            <a:ext cx="252132" cy="476250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8152142" y="4508686"/>
            <a:ext cx="252132" cy="476250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9741977" y="5279091"/>
            <a:ext cx="252132" cy="476250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11184734" y="4704789"/>
            <a:ext cx="252132" cy="476250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</a:rPr>
              <a:t>06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r>
              <a:rPr lang="en-US" altLang="ko-KR" sz="2800" b="1" i="1" kern="0">
                <a:solidFill>
                  <a:prstClr val="white"/>
                </a:solidFill>
              </a:rPr>
              <a:t>crash</a:t>
            </a:r>
            <a:r>
              <a:rPr lang="ko-KR" altLang="en-US" sz="2800" b="1" i="1" kern="0">
                <a:solidFill>
                  <a:prstClr val="white"/>
                </a:solidFill>
              </a:rPr>
              <a:t> </a:t>
            </a:r>
            <a:endParaRPr lang="ko-KR" altLang="en-US" sz="2800" b="1" i="1" kern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2439" y="1097035"/>
            <a:ext cx="4472904" cy="4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장애물과의 충돌 감지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(2)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231" y="1587611"/>
            <a:ext cx="5141445" cy="1939317"/>
          </a:xfrm>
          <a:prstGeom prst="rect">
            <a:avLst/>
          </a:prstGeom>
        </p:spPr>
      </p:pic>
      <p:sp>
        <p:nvSpPr>
          <p:cNvPr id="53" name="직사각형 13"/>
          <p:cNvSpPr/>
          <p:nvPr/>
        </p:nvSpPr>
        <p:spPr>
          <a:xfrm>
            <a:off x="6711285" y="1061442"/>
            <a:ext cx="4247312" cy="4150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0037" y="1425725"/>
            <a:ext cx="4762912" cy="2728196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7183" y="1430489"/>
            <a:ext cx="4709568" cy="3825571"/>
          </a:xfrm>
          <a:prstGeom prst="rect">
            <a:avLst/>
          </a:prstGeom>
        </p:spPr>
      </p:pic>
      <p:sp>
        <p:nvSpPr>
          <p:cNvPr id="56" name=""/>
          <p:cNvSpPr/>
          <p:nvPr/>
        </p:nvSpPr>
        <p:spPr>
          <a:xfrm>
            <a:off x="1609165" y="1760023"/>
            <a:ext cx="2850494" cy="52527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199933" y="5498724"/>
            <a:ext cx="5143220" cy="5953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장애물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(myObstacle)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충돌이 나면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(myGamePiece.crashWith( )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true)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myGameArea.stop( )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함수가 실행되며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clearInterval(this.interval) </a:t>
            </a:r>
            <a:r>
              <a:rPr xmlns:mc="http://schemas.openxmlformats.org/markup-compatibility/2006" xmlns:hp="http://schemas.haansoft.com/office/presentation/8.0" kumimoji="0" lang="en-US" altLang="ko-KR" sz="11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반복이 멈춘다</a:t>
            </a:r>
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rcRect t="29230"/>
          <a:stretch>
            <a:fillRect/>
          </a:stretch>
        </p:blipFill>
        <p:spPr>
          <a:xfrm>
            <a:off x="741499" y="3639910"/>
            <a:ext cx="5161623" cy="2515654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430678" y="5582275"/>
            <a:ext cx="2073530" cy="47527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1" name=""/>
          <p:cNvCxnSpPr/>
          <p:nvPr/>
        </p:nvCxnSpPr>
        <p:spPr>
          <a:xfrm>
            <a:off x="1742455" y="4823434"/>
            <a:ext cx="1012789" cy="2799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519</ep:Words>
  <ep:PresentationFormat>와이드스크린</ep:PresentationFormat>
  <ep:Paragraphs>171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2020-07-09T03:04:28.000</dcterms:created>
  <dc:creator>조현석</dc:creator>
  <cp:lastModifiedBy>pc</cp:lastModifiedBy>
  <dcterms:modified xsi:type="dcterms:W3CDTF">2023-11-07T20:05:16.124</dcterms:modified>
  <cp:revision>120</cp:revision>
  <dc:title>PowerPoint 프레젠테이션</dc:title>
  <cp:version/>
</cp:coreProperties>
</file>