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1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0654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08" y="612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presProps" Target="presProps.xml"  /><Relationship Id="rId18" Type="http://schemas.openxmlformats.org/officeDocument/2006/relationships/viewProps" Target="viewProps.xml"  /><Relationship Id="rId19" Type="http://schemas.openxmlformats.org/officeDocument/2006/relationships/theme" Target="theme/theme1.xml"  /><Relationship Id="rId2" Type="http://schemas.openxmlformats.org/officeDocument/2006/relationships/slide" Target="slides/slide1.xml"  /><Relationship Id="rId20" Type="http://schemas.openxmlformats.org/officeDocument/2006/relationships/tableStyles" Target="tableStyles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C4B5A23-C81F-4AF5-A748-1D1EE93505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26F8B85E-9692-4475-9B5C-3E3DB5D888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BC005B73-604A-4AB5-8137-DDC71FB76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D657B5ED-EDEA-4726-A63A-ABCD88DDA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EE561B83-F1A6-46DA-BD34-3B375CB34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107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39E36BD6-A4CF-4B25-AB1E-51253291E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8749623F-E56B-4F2D-8C1B-7FE5A67088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638878DC-1F89-454E-8C22-21927454B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A9C32D40-FC59-4599-8DB0-4EDB55159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C4BECE70-0B94-4918-8A6B-CE318F78D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9747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1CC509A6-106F-4F30-B678-2B05478C05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4728D6E4-1D89-4B38-BBBD-0F05169812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5C995D7F-87F4-4EAE-B067-A371E5D3C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B56F322D-4B78-410F-883C-30640F0A1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D8A676F9-DE6E-4CF9-8A5F-C636669B6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8294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F2AFF599-F9A5-411F-BFB9-C4FB2A3A3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193CECED-CCAF-4DDD-B539-F3AF15540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BC0C8BE3-B2E2-4859-8481-2ADA01A44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288CDC39-E89C-42A8-9B52-C7D6DAC2A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E1B28C08-4C0A-48B8-A2D2-41A018AB9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7314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B24B900-D8B5-4B2F-9A9B-DAFD43923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46D0AAEF-5449-4C97-B530-902BE63F1B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598CE2F0-2D83-432D-AAAB-53B7BDADB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F14A1FD5-451B-4844-91B8-CAAD13002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DC4FCB56-5F29-4966-828B-6F12C897F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8933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7A8BCA9-CCD6-4662-A75A-296836740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2DB64179-D214-4078-BA5F-DFCB5B7AB5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B1779CDF-61C0-406A-811C-6499DEFD46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AE2950D3-3FB5-4335-966B-7606E3544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6EA6937B-7D55-49EA-B7A1-89529F5A3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BB794612-C908-4F25-B9A3-09427AE34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958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3F3C1362-BBA7-4D01-B788-14FDB950E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65AC57B0-4E1F-4D85-8918-3867A4BE7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5E57D204-8AC0-4D04-AEF3-91D2112061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695EB064-60AB-4FE5-AF06-C9FE48BB48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79DB6808-33C3-4B13-8365-0D85B8DDBE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9C2640C7-3844-4222-AC6F-AB4902A4D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61889AA5-8486-41FD-8413-A10122960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72CBBB2D-B216-4BCD-8B81-731C681CF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9343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6649871-FAAA-407D-9245-5C61A8E32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3A38A7DA-9D13-4BB7-ADE4-F35E84E3A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43FEE6E1-89D7-49AE-A816-C7B25C1D5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516B1AE1-FDC9-44CA-9C12-53013C082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1144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275ACA46-7E3A-4F54-B5C7-2D501C805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3A6C4713-7972-4FE4-B6C4-CD4F252FD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7D64F96C-A2F1-409B-B68C-BE3C8992C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5529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113D69A-09A1-4C99-B3A6-6FFAF00F0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EA0AD2F4-8A1D-4D48-B8E0-B0A9F378B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1F2D0DD9-6BA7-496D-AB88-10339921C6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EE604958-49B0-4000-9AE8-1A82649DB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5A224506-57FE-4AE4-915B-1BCF662CF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106D5D81-A0DA-465B-9DDB-DA44E7CFA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8250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BD983AA-0F4A-45E5-9631-DE95D3748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4E327D0E-1174-49F8-B6E6-ED9C4C24CC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909C250D-0505-42BE-A5E8-7419DF44EF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1BEAFD8E-9839-4C72-8762-8562A9161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9BFA4037-6B16-4DCF-B42A-04CA15059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F41A69A5-76C9-4317-9EA8-5195D125D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71059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E67ADECC-9799-4216-9862-AA5ADA4C8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247C8BE3-DBC3-496D-978E-EEAF27BD15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3EA01D7B-4D81-4C57-A818-0D2B635AD1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D5504206-C714-4A83-8AB2-390F6A4DB1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DC61C595-D0A5-4894-99F9-5A8A1E0099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6773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https://github.com/min-young417/GameP" TargetMode="External"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9.png"  /><Relationship Id="rId3" Type="http://schemas.openxmlformats.org/officeDocument/2006/relationships/image" Target="../media/image20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1.png"  /><Relationship Id="rId3" Type="http://schemas.openxmlformats.org/officeDocument/2006/relationships/image" Target="../media/image22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3.png"  /><Relationship Id="rId3" Type="http://schemas.openxmlformats.org/officeDocument/2006/relationships/image" Target="../media/image24.png"  /><Relationship Id="rId4" Type="http://schemas.openxmlformats.org/officeDocument/2006/relationships/image" Target="../media/image25.png"  /><Relationship Id="rId5" Type="http://schemas.openxmlformats.org/officeDocument/2006/relationships/image" Target="../media/image26.png"  /><Relationship Id="rId6" Type="http://schemas.openxmlformats.org/officeDocument/2006/relationships/image" Target="../media/image27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8.png"  /><Relationship Id="rId3" Type="http://schemas.openxmlformats.org/officeDocument/2006/relationships/image" Target="../media/image29.png"  /><Relationship Id="rId4" Type="http://schemas.openxmlformats.org/officeDocument/2006/relationships/image" Target="../media/image30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1.png"  /><Relationship Id="rId3" Type="http://schemas.openxmlformats.org/officeDocument/2006/relationships/image" Target="../media/image32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3.png"  /><Relationship Id="rId3" Type="http://schemas.openxmlformats.org/officeDocument/2006/relationships/image" Target="../media/image34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2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Relationship Id="rId5" Type="http://schemas.openxmlformats.org/officeDocument/2006/relationships/image" Target="../media/image6.png"  /><Relationship Id="rId6" Type="http://schemas.openxmlformats.org/officeDocument/2006/relationships/image" Target="../media/image7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png"  /><Relationship Id="rId3" Type="http://schemas.openxmlformats.org/officeDocument/2006/relationships/image" Target="../media/image9.png"  /><Relationship Id="rId4" Type="http://schemas.openxmlformats.org/officeDocument/2006/relationships/image" Target="../media/image10.png"  /><Relationship Id="rId5" Type="http://schemas.openxmlformats.org/officeDocument/2006/relationships/image" Target="../media/image11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2.png"  /><Relationship Id="rId3" Type="http://schemas.openxmlformats.org/officeDocument/2006/relationships/image" Target="../media/image13.png"  /><Relationship Id="rId4" Type="http://schemas.openxmlformats.org/officeDocument/2006/relationships/image" Target="../media/image14.png"  /><Relationship Id="rId5" Type="http://schemas.openxmlformats.org/officeDocument/2006/relationships/image" Target="../media/image15.png"  /><Relationship Id="rId6" Type="http://schemas.openxmlformats.org/officeDocument/2006/relationships/image" Target="../media/image16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7.png"  /><Relationship Id="rId3" Type="http://schemas.openxmlformats.org/officeDocument/2006/relationships/image" Target="../media/image18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febe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모서리가 둥근 직사각형 14"/>
          <p:cNvSpPr/>
          <p:nvPr/>
        </p:nvSpPr>
        <p:spPr>
          <a:xfrm>
            <a:off x="1477304" y="2529271"/>
            <a:ext cx="9382539" cy="967409"/>
          </a:xfrm>
          <a:prstGeom prst="roundRect">
            <a:avLst>
              <a:gd name="adj" fmla="val 50000"/>
            </a:avLst>
          </a:prstGeom>
          <a:solidFill>
            <a:srgbClr val="ffebe2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이등변 삼각형 15"/>
          <p:cNvSpPr/>
          <p:nvPr/>
        </p:nvSpPr>
        <p:spPr>
          <a:xfrm rot="12600000">
            <a:off x="8063017" y="3187188"/>
            <a:ext cx="950822" cy="774693"/>
          </a:xfrm>
          <a:prstGeom prst="triangle">
            <a:avLst>
              <a:gd name="adj" fmla="val 0"/>
            </a:avLst>
          </a:prstGeom>
          <a:solidFill>
            <a:srgbClr val="ffebe2"/>
          </a:solidFill>
          <a:ln w="38100">
            <a:noFill/>
          </a:ln>
          <a:effectLst>
            <a:outerShdw dist="50800" dir="2700000" algn="tl" rotWithShape="0">
              <a:schemeClr val="tx1">
                <a:lumMod val="75000"/>
                <a:lumOff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404110" y="2605471"/>
            <a:ext cx="7393305" cy="7549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defRPr/>
            </a:pPr>
            <a:r>
              <a:rPr lang="en-US" altLang="ko-KR" sz="4400" b="1" kern="0">
                <a:solidFill>
                  <a:srgbClr val="f46128"/>
                </a:solidFill>
                <a:latin typeface="야놀자 야체 B"/>
                <a:ea typeface="야놀자 야체 B"/>
              </a:rPr>
              <a:t>GitHub</a:t>
            </a:r>
            <a:r>
              <a:rPr lang="en-US" altLang="ko-KR" sz="4400" b="1" kern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/>
                <a:ea typeface="야놀자 야체 B"/>
              </a:rPr>
              <a:t> GameProgramming</a:t>
            </a:r>
            <a:endParaRPr lang="en-US" altLang="ko-KR" sz="4400" b="1" kern="0">
              <a:solidFill>
                <a:prstClr val="black">
                  <a:lumMod val="75000"/>
                  <a:lumOff val="25000"/>
                </a:prstClr>
              </a:solidFill>
              <a:latin typeface="야놀자 야체 B"/>
              <a:ea typeface="야놀자 야체 B"/>
            </a:endParaRPr>
          </a:p>
        </p:txBody>
      </p:sp>
      <p:sp>
        <p:nvSpPr>
          <p:cNvPr id="37" name="TextBox 31"/>
          <p:cNvSpPr txBox="1"/>
          <p:nvPr/>
        </p:nvSpPr>
        <p:spPr>
          <a:xfrm>
            <a:off x="9145149" y="5472357"/>
            <a:ext cx="2775259" cy="11265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700" b="0" u="none" strike="noStrike" kern="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소프트웨어학과</a:t>
            </a:r>
            <a:endParaRPr xmlns:mc="http://schemas.openxmlformats.org/markup-compatibility/2006" xmlns:hp="http://schemas.haansoft.com/office/presentation/8.0" kumimoji="0" lang="ko-KR" altLang="en-US" sz="1700" b="0" u="none" strike="noStrike" kern="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lvl="0" indent="0" algn="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700" b="0" u="none" strike="noStrike" kern="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2021763013</a:t>
            </a:r>
            <a:r>
              <a:rPr xmlns:mc="http://schemas.openxmlformats.org/markup-compatibility/2006" xmlns:hp="http://schemas.haansoft.com/office/presentation/8.0" kumimoji="0" lang="ko-KR" altLang="en-US" sz="1700" b="0" u="none" strike="noStrike" kern="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김민영</a:t>
            </a:r>
            <a:endParaRPr xmlns:mc="http://schemas.openxmlformats.org/markup-compatibility/2006" xmlns:hp="http://schemas.haansoft.com/office/presentation/8.0" kumimoji="0" lang="ko-KR" altLang="en-US" sz="1700" b="0" u="none" strike="noStrike" kern="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lvl="0" indent="0" algn="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700" b="0" u="none" strike="noStrike" kern="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2023.12.13(</a:t>
            </a:r>
            <a:r>
              <a:rPr xmlns:mc="http://schemas.openxmlformats.org/markup-compatibility/2006" xmlns:hp="http://schemas.haansoft.com/office/presentation/8.0" kumimoji="0" lang="ko-KR" altLang="en-US" sz="1700" b="0" u="none" strike="noStrike" kern="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수</a:t>
            </a:r>
            <a:r>
              <a:rPr xmlns:mc="http://schemas.openxmlformats.org/markup-compatibility/2006" xmlns:hp="http://schemas.haansoft.com/office/presentation/8.0" kumimoji="0" lang="en-US" altLang="ko-KR" sz="1700" b="0" u="none" strike="noStrike" kern="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)</a:t>
            </a:r>
            <a:endParaRPr xmlns:mc="http://schemas.openxmlformats.org/markup-compatibility/2006" xmlns:hp="http://schemas.haansoft.com/office/presentation/8.0" kumimoji="0" lang="en-US" altLang="ko-KR" sz="1700" b="0" u="none" strike="noStrike" kern="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lvl="0" indent="0" algn="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700" b="0" u="none" strike="noStrike" kern="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게임프로그래밍</a:t>
            </a:r>
            <a:endParaRPr xmlns:mc="http://schemas.openxmlformats.org/markup-compatibility/2006" xmlns:hp="http://schemas.haansoft.com/office/presentation/8.0" kumimoji="0" lang="ko-KR" altLang="en-US" sz="1700" b="0" u="none" strike="noStrike" kern="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8" name="직사각형 21"/>
          <p:cNvSpPr/>
          <p:nvPr/>
        </p:nvSpPr>
        <p:spPr>
          <a:xfrm>
            <a:off x="328954" y="6226852"/>
            <a:ext cx="6926580" cy="368657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i="0" u="none" strike="noStrike" kern="0" cap="none" spc="0" normalizeH="0" baseline="0" mc:Ignorable="hp" hp:hslEmbossed="0">
                <a:solidFill>
                  <a:srgbClr val="f46128"/>
                </a:solidFill>
                <a:latin typeface="야놀자 야체 B"/>
                <a:ea typeface="야놀자 야체 B"/>
              </a:rPr>
              <a:t>GitHub</a:t>
            </a:r>
            <a:r>
              <a:rPr xmlns:mc="http://schemas.openxmlformats.org/markup-compatibility/2006" xmlns:hp="http://schemas.haansoft.com/office/presentation/8.0" kumimoji="0" lang="en-US" altLang="ko-KR" i="0" u="none" strike="noStrike" kern="0" cap="none" spc="0" normalizeH="0" baseline="0" mc:Ignorable="hp" hp:hslEmbossed="0">
                <a:solidFill>
                  <a:srgbClr val="404040"/>
                </a:solidFill>
                <a:latin typeface="야놀자 야체 B"/>
                <a:ea typeface="야놀자 야체 B"/>
              </a:rPr>
              <a:t> : </a:t>
            </a:r>
            <a:r>
              <a:rPr xmlns:mc="http://schemas.openxmlformats.org/markup-compatibility/2006" xmlns:hp="http://schemas.haansoft.com/office/presentation/8.0" kumimoji="0" lang="en-US" altLang="ko-KR" i="0" u="none" strike="noStrike" kern="0" cap="none" spc="0" normalizeH="0" baseline="0" mc:Ignorable="hp" hp:hslEmbossed="0">
                <a:solidFill>
                  <a:srgbClr val="404040"/>
                </a:solidFill>
                <a:latin typeface="야놀자 야체 B"/>
                <a:ea typeface="야놀자 야체 B"/>
                <a:hlinkClick r:id="rId2"/>
              </a:rPr>
              <a:t>https://github.com/min-young417/GameP</a:t>
            </a:r>
            <a:endParaRPr xmlns:mc="http://schemas.openxmlformats.org/markup-compatibility/2006" xmlns:hp="http://schemas.haansoft.com/office/presentation/8.0" kumimoji="0" lang="en-US" altLang="ko-KR" i="0" u="none" strike="noStrike" kern="0" cap="none" spc="0" normalizeH="0" baseline="0" mc:Ignorable="hp" hp:hslEmbossed="0">
              <a:solidFill>
                <a:srgbClr val="404040"/>
              </a:solidFill>
              <a:latin typeface="야놀자 야체 B"/>
              <a:ea typeface="야놀자 야체 B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febe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1"/>
          <p:cNvSpPr/>
          <p:nvPr/>
        </p:nvSpPr>
        <p:spPr>
          <a:xfrm>
            <a:off x="413029" y="1158611"/>
            <a:ext cx="6926580" cy="392059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0" cap="none" spc="0" normalizeH="0" baseline="0" mc:Ignorable="hp" hp:hslEmbossed="0">
                <a:solidFill>
                  <a:srgbClr val="f46128"/>
                </a:solidFill>
                <a:latin typeface="야놀자 야체 B"/>
                <a:ea typeface="야놀자 야체 B"/>
              </a:rPr>
              <a:t>week3/class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0" cap="none" spc="0" normalizeH="0" baseline="0" mc:Ignorable="hp" hp:hslEmbossed="0">
                <a:solidFill>
                  <a:schemeClr val="tx1"/>
                </a:solidFill>
                <a:latin typeface="야놀자 야체 B"/>
                <a:ea typeface="야놀자 야체 B"/>
              </a:rPr>
              <a:t>: 9/20 ~ 9/26 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0" cap="none" spc="0" normalizeH="0" baseline="0" mc:Ignorable="hp" hp:hslEmbossed="0">
              <a:solidFill>
                <a:schemeClr val="tx1"/>
              </a:solidFill>
              <a:latin typeface="야놀자 야체 B"/>
              <a:ea typeface="야놀자 야체 B"/>
            </a:endParaRPr>
          </a:p>
        </p:txBody>
      </p:sp>
      <p:sp>
        <p:nvSpPr>
          <p:cNvPr id="27" name="직사각형 4"/>
          <p:cNvSpPr/>
          <p:nvPr/>
        </p:nvSpPr>
        <p:spPr>
          <a:xfrm>
            <a:off x="2423160" y="164193"/>
            <a:ext cx="7393305" cy="757826"/>
          </a:xfrm>
          <a:prstGeom prst="rect">
            <a:avLst/>
          </a:prstGeom>
        </p:spPr>
        <p:txBody>
          <a:bodyPr wrap="none">
            <a:spAutoFit/>
          </a:bodyPr>
          <a:p>
            <a:pPr marL="0" indent="0" algn="ctr" defTabSz="232257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4400" b="1" i="0" u="none" strike="noStrike" kern="0" cap="none" spc="0" normalizeH="0" baseline="0" mc:Ignorable="hp" hp:hslEmbossed="0">
                <a:solidFill>
                  <a:srgbClr val="f46128"/>
                </a:solidFill>
                <a:latin typeface="야놀자 야체 B"/>
                <a:ea typeface="야놀자 야체 B"/>
              </a:rPr>
              <a:t>GitHub</a:t>
            </a:r>
            <a:r>
              <a:rPr xmlns:mc="http://schemas.openxmlformats.org/markup-compatibility/2006" xmlns:hp="http://schemas.haansoft.com/office/presentation/8.0" kumimoji="0" lang="en-US" altLang="ko-KR" sz="4400" b="1" i="0" u="none" strike="noStrike" kern="0" cap="none" spc="0" normalizeH="0" baseline="0" mc:Ignorable="hp" hp:hslEmbossed="0">
                <a:solidFill>
                  <a:srgbClr val="404040"/>
                </a:solidFill>
                <a:latin typeface="야놀자 야체 B"/>
                <a:ea typeface="야놀자 야체 B"/>
              </a:rPr>
              <a:t> GameProgramming</a:t>
            </a:r>
            <a:endParaRPr xmlns:mc="http://schemas.openxmlformats.org/markup-compatibility/2006" xmlns:hp="http://schemas.haansoft.com/office/presentation/8.0" kumimoji="0" lang="en-US" altLang="ko-KR" sz="4400" b="1" i="0" u="none" strike="noStrike" kern="0" cap="none" spc="0" normalizeH="0" baseline="0" mc:Ignorable="hp" hp:hslEmbossed="0">
              <a:solidFill>
                <a:srgbClr val="404040"/>
              </a:solidFill>
              <a:latin typeface="야놀자 야체 B"/>
              <a:ea typeface="야놀자 야체 B"/>
            </a:endParaRPr>
          </a:p>
        </p:txBody>
      </p:sp>
      <p:pic>
        <p:nvPicPr>
          <p:cNvPr id="3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045619" y="1656298"/>
            <a:ext cx="6692058" cy="2549655"/>
          </a:xfrm>
          <a:prstGeom prst="rect">
            <a:avLst/>
          </a:prstGeom>
        </p:spPr>
      </p:pic>
      <p:pic>
        <p:nvPicPr>
          <p:cNvPr id="3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064671" y="4344077"/>
            <a:ext cx="6660019" cy="21591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febe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1"/>
          <p:cNvSpPr/>
          <p:nvPr/>
        </p:nvSpPr>
        <p:spPr>
          <a:xfrm>
            <a:off x="413029" y="1158611"/>
            <a:ext cx="6926580" cy="392059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0" cap="none" spc="0" normalizeH="0" baseline="0" mc:Ignorable="hp" hp:hslEmbossed="0">
                <a:solidFill>
                  <a:srgbClr val="f46128"/>
                </a:solidFill>
                <a:latin typeface="야놀자 야체 B"/>
                <a:ea typeface="야놀자 야체 B"/>
              </a:rPr>
              <a:t>week3/report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0" cap="none" spc="0" normalizeH="0" baseline="0" mc:Ignorable="hp" hp:hslEmbossed="0">
                <a:solidFill>
                  <a:schemeClr val="tx1"/>
                </a:solidFill>
                <a:latin typeface="야놀자 야체 B"/>
                <a:ea typeface="야놀자 야체 B"/>
              </a:rPr>
              <a:t>: 9/20 ~ 9/26 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0" cap="none" spc="0" normalizeH="0" baseline="0" mc:Ignorable="hp" hp:hslEmbossed="0">
              <a:solidFill>
                <a:schemeClr val="tx1"/>
              </a:solidFill>
              <a:latin typeface="야놀자 야체 B"/>
              <a:ea typeface="야놀자 야체 B"/>
            </a:endParaRPr>
          </a:p>
        </p:txBody>
      </p:sp>
      <p:sp>
        <p:nvSpPr>
          <p:cNvPr id="27" name="직사각형 4"/>
          <p:cNvSpPr/>
          <p:nvPr/>
        </p:nvSpPr>
        <p:spPr>
          <a:xfrm>
            <a:off x="2423160" y="164193"/>
            <a:ext cx="7393305" cy="757826"/>
          </a:xfrm>
          <a:prstGeom prst="rect">
            <a:avLst/>
          </a:prstGeom>
        </p:spPr>
        <p:txBody>
          <a:bodyPr wrap="none">
            <a:spAutoFit/>
          </a:bodyPr>
          <a:p>
            <a:pPr marL="0" indent="0" algn="ctr" defTabSz="232257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4400" b="1" i="0" u="none" strike="noStrike" kern="0" cap="none" spc="0" normalizeH="0" baseline="0" mc:Ignorable="hp" hp:hslEmbossed="0">
                <a:solidFill>
                  <a:srgbClr val="f46128"/>
                </a:solidFill>
                <a:latin typeface="야놀자 야체 B"/>
                <a:ea typeface="야놀자 야체 B"/>
              </a:rPr>
              <a:t>GitHub</a:t>
            </a:r>
            <a:r>
              <a:rPr xmlns:mc="http://schemas.openxmlformats.org/markup-compatibility/2006" xmlns:hp="http://schemas.haansoft.com/office/presentation/8.0" kumimoji="0" lang="en-US" altLang="ko-KR" sz="4400" b="1" i="0" u="none" strike="noStrike" kern="0" cap="none" spc="0" normalizeH="0" baseline="0" mc:Ignorable="hp" hp:hslEmbossed="0">
                <a:solidFill>
                  <a:srgbClr val="404040"/>
                </a:solidFill>
                <a:latin typeface="야놀자 야체 B"/>
                <a:ea typeface="야놀자 야체 B"/>
              </a:rPr>
              <a:t> GameProgramming</a:t>
            </a:r>
            <a:endParaRPr xmlns:mc="http://schemas.openxmlformats.org/markup-compatibility/2006" xmlns:hp="http://schemas.haansoft.com/office/presentation/8.0" kumimoji="0" lang="en-US" altLang="ko-KR" sz="4400" b="1" i="0" u="none" strike="noStrike" kern="0" cap="none" spc="0" normalizeH="0" baseline="0" mc:Ignorable="hp" hp:hslEmbossed="0">
              <a:solidFill>
                <a:srgbClr val="404040"/>
              </a:solidFill>
              <a:latin typeface="야놀자 야체 B"/>
              <a:ea typeface="야놀자 야체 B"/>
            </a:endParaRPr>
          </a:p>
        </p:txBody>
      </p:sp>
      <p:pic>
        <p:nvPicPr>
          <p:cNvPr id="3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66808" y="2027076"/>
            <a:ext cx="5675504" cy="3437428"/>
          </a:xfrm>
          <a:prstGeom prst="rect">
            <a:avLst/>
          </a:prstGeom>
        </p:spPr>
      </p:pic>
      <p:pic>
        <p:nvPicPr>
          <p:cNvPr id="3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096000" y="2024650"/>
            <a:ext cx="5762994" cy="25613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febe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1"/>
          <p:cNvSpPr/>
          <p:nvPr/>
        </p:nvSpPr>
        <p:spPr>
          <a:xfrm>
            <a:off x="413029" y="1158611"/>
            <a:ext cx="6926580" cy="392059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0" cap="none" spc="0" normalizeH="0" baseline="0" mc:Ignorable="hp" hp:hslEmbossed="0">
                <a:solidFill>
                  <a:srgbClr val="f46128"/>
                </a:solidFill>
                <a:latin typeface="야놀자 야체 B"/>
                <a:ea typeface="야놀자 야체 B"/>
              </a:rPr>
              <a:t>week4/report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0" cap="none" spc="0" normalizeH="0" baseline="0" mc:Ignorable="hp" hp:hslEmbossed="0">
                <a:solidFill>
                  <a:schemeClr val="tx1"/>
                </a:solidFill>
                <a:latin typeface="야놀자 야체 B"/>
                <a:ea typeface="야놀자 야체 B"/>
              </a:rPr>
              <a:t>: 9/27 ~ 10/3 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0" cap="none" spc="0" normalizeH="0" baseline="0" mc:Ignorable="hp" hp:hslEmbossed="0">
              <a:solidFill>
                <a:schemeClr val="tx1"/>
              </a:solidFill>
              <a:latin typeface="야놀자 야체 B"/>
              <a:ea typeface="야놀자 야체 B"/>
            </a:endParaRPr>
          </a:p>
        </p:txBody>
      </p:sp>
      <p:sp>
        <p:nvSpPr>
          <p:cNvPr id="27" name="직사각형 4"/>
          <p:cNvSpPr/>
          <p:nvPr/>
        </p:nvSpPr>
        <p:spPr>
          <a:xfrm>
            <a:off x="2423160" y="164193"/>
            <a:ext cx="7393305" cy="757826"/>
          </a:xfrm>
          <a:prstGeom prst="rect">
            <a:avLst/>
          </a:prstGeom>
        </p:spPr>
        <p:txBody>
          <a:bodyPr wrap="none">
            <a:spAutoFit/>
          </a:bodyPr>
          <a:p>
            <a:pPr marL="0" indent="0" algn="ctr" defTabSz="232257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4400" b="1" i="0" u="none" strike="noStrike" kern="0" cap="none" spc="0" normalizeH="0" baseline="0" mc:Ignorable="hp" hp:hslEmbossed="0">
                <a:solidFill>
                  <a:srgbClr val="f46128"/>
                </a:solidFill>
                <a:latin typeface="야놀자 야체 B"/>
                <a:ea typeface="야놀자 야체 B"/>
              </a:rPr>
              <a:t>GitHub</a:t>
            </a:r>
            <a:r>
              <a:rPr xmlns:mc="http://schemas.openxmlformats.org/markup-compatibility/2006" xmlns:hp="http://schemas.haansoft.com/office/presentation/8.0" kumimoji="0" lang="en-US" altLang="ko-KR" sz="4400" b="1" i="0" u="none" strike="noStrike" kern="0" cap="none" spc="0" normalizeH="0" baseline="0" mc:Ignorable="hp" hp:hslEmbossed="0">
                <a:solidFill>
                  <a:srgbClr val="404040"/>
                </a:solidFill>
                <a:latin typeface="야놀자 야체 B"/>
                <a:ea typeface="야놀자 야체 B"/>
              </a:rPr>
              <a:t> GameProgramming</a:t>
            </a:r>
            <a:endParaRPr xmlns:mc="http://schemas.openxmlformats.org/markup-compatibility/2006" xmlns:hp="http://schemas.haansoft.com/office/presentation/8.0" kumimoji="0" lang="en-US" altLang="ko-KR" sz="4400" b="1" i="0" u="none" strike="noStrike" kern="0" cap="none" spc="0" normalizeH="0" baseline="0" mc:Ignorable="hp" hp:hslEmbossed="0">
              <a:solidFill>
                <a:srgbClr val="404040"/>
              </a:solidFill>
              <a:latin typeface="야놀자 야체 B"/>
              <a:ea typeface="야놀자 야체 B"/>
            </a:endParaRPr>
          </a:p>
        </p:txBody>
      </p:sp>
      <p:pic>
        <p:nvPicPr>
          <p:cNvPr id="35" name=""/>
          <p:cNvPicPr>
            <a:picLocks noChangeAspect="1"/>
          </p:cNvPicPr>
          <p:nvPr/>
        </p:nvPicPr>
        <p:blipFill rotWithShape="1">
          <a:blip r:embed="rId2"/>
          <a:srcRect l="30600" t="22120"/>
          <a:stretch>
            <a:fillRect/>
          </a:stretch>
        </p:blipFill>
        <p:spPr>
          <a:xfrm>
            <a:off x="341270" y="1792846"/>
            <a:ext cx="4201249" cy="2324114"/>
          </a:xfrm>
          <a:prstGeom prst="rect">
            <a:avLst/>
          </a:prstGeom>
        </p:spPr>
      </p:pic>
      <p:pic>
        <p:nvPicPr>
          <p:cNvPr id="36" name=""/>
          <p:cNvPicPr>
            <a:picLocks noChangeAspect="1"/>
          </p:cNvPicPr>
          <p:nvPr/>
        </p:nvPicPr>
        <p:blipFill rotWithShape="1">
          <a:blip r:embed="rId3"/>
          <a:srcRect l="1940" t="3830" r="25060" b="24760"/>
          <a:stretch>
            <a:fillRect/>
          </a:stretch>
        </p:blipFill>
        <p:spPr>
          <a:xfrm>
            <a:off x="331975" y="4185396"/>
            <a:ext cx="4212136" cy="2085643"/>
          </a:xfrm>
          <a:prstGeom prst="rect">
            <a:avLst/>
          </a:prstGeom>
        </p:spPr>
      </p:pic>
      <p:pic>
        <p:nvPicPr>
          <p:cNvPr id="37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924483" y="1491004"/>
            <a:ext cx="3369764" cy="3593792"/>
          </a:xfrm>
          <a:prstGeom prst="rect">
            <a:avLst/>
          </a:prstGeom>
        </p:spPr>
      </p:pic>
      <p:pic>
        <p:nvPicPr>
          <p:cNvPr id="38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8384093" y="1492004"/>
            <a:ext cx="2817947" cy="3062811"/>
          </a:xfrm>
          <a:prstGeom prst="rect">
            <a:avLst/>
          </a:prstGeom>
        </p:spPr>
      </p:pic>
      <p:pic>
        <p:nvPicPr>
          <p:cNvPr id="39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8392422" y="4591580"/>
            <a:ext cx="2840709" cy="17733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febe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1"/>
          <p:cNvSpPr/>
          <p:nvPr/>
        </p:nvSpPr>
        <p:spPr>
          <a:xfrm>
            <a:off x="413029" y="1158611"/>
            <a:ext cx="6926580" cy="392059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0" cap="none" spc="0" normalizeH="0" baseline="0" mc:Ignorable="hp" hp:hslEmbossed="0">
                <a:solidFill>
                  <a:srgbClr val="f46128"/>
                </a:solidFill>
                <a:latin typeface="야놀자 야체 B"/>
                <a:ea typeface="야놀자 야체 B"/>
              </a:rPr>
              <a:t>week10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0" cap="none" spc="0" normalizeH="0" baseline="0" mc:Ignorable="hp" hp:hslEmbossed="0">
                <a:solidFill>
                  <a:schemeClr val="tx1"/>
                </a:solidFill>
                <a:latin typeface="야놀자 야체 B"/>
                <a:ea typeface="야놀자 야체 B"/>
              </a:rPr>
              <a:t>: 11/8 ~ 11/14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0" cap="none" spc="0" normalizeH="0" baseline="0" mc:Ignorable="hp" hp:hslEmbossed="0">
              <a:solidFill>
                <a:schemeClr val="tx1"/>
              </a:solidFill>
              <a:latin typeface="야놀자 야체 B"/>
              <a:ea typeface="야놀자 야체 B"/>
            </a:endParaRPr>
          </a:p>
        </p:txBody>
      </p:sp>
      <p:sp>
        <p:nvSpPr>
          <p:cNvPr id="27" name="직사각형 4"/>
          <p:cNvSpPr/>
          <p:nvPr/>
        </p:nvSpPr>
        <p:spPr>
          <a:xfrm>
            <a:off x="2423160" y="164193"/>
            <a:ext cx="7393305" cy="757826"/>
          </a:xfrm>
          <a:prstGeom prst="rect">
            <a:avLst/>
          </a:prstGeom>
        </p:spPr>
        <p:txBody>
          <a:bodyPr wrap="none">
            <a:spAutoFit/>
          </a:bodyPr>
          <a:p>
            <a:pPr marL="0" indent="0" algn="ctr" defTabSz="232257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4400" b="1" i="0" u="none" strike="noStrike" kern="0" cap="none" spc="0" normalizeH="0" baseline="0" mc:Ignorable="hp" hp:hslEmbossed="0">
                <a:solidFill>
                  <a:srgbClr val="f46128"/>
                </a:solidFill>
                <a:latin typeface="야놀자 야체 B"/>
                <a:ea typeface="야놀자 야체 B"/>
              </a:rPr>
              <a:t>GitHub</a:t>
            </a:r>
            <a:r>
              <a:rPr xmlns:mc="http://schemas.openxmlformats.org/markup-compatibility/2006" xmlns:hp="http://schemas.haansoft.com/office/presentation/8.0" kumimoji="0" lang="en-US" altLang="ko-KR" sz="4400" b="1" i="0" u="none" strike="noStrike" kern="0" cap="none" spc="0" normalizeH="0" baseline="0" mc:Ignorable="hp" hp:hslEmbossed="0">
                <a:solidFill>
                  <a:srgbClr val="404040"/>
                </a:solidFill>
                <a:latin typeface="야놀자 야체 B"/>
                <a:ea typeface="야놀자 야체 B"/>
              </a:rPr>
              <a:t> GameProgramming</a:t>
            </a:r>
            <a:endParaRPr xmlns:mc="http://schemas.openxmlformats.org/markup-compatibility/2006" xmlns:hp="http://schemas.haansoft.com/office/presentation/8.0" kumimoji="0" lang="en-US" altLang="ko-KR" sz="4400" b="1" i="0" u="none" strike="noStrike" kern="0" cap="none" spc="0" normalizeH="0" baseline="0" mc:Ignorable="hp" hp:hslEmbossed="0">
              <a:solidFill>
                <a:srgbClr val="404040"/>
              </a:solidFill>
              <a:latin typeface="야놀자 야체 B"/>
              <a:ea typeface="야놀자 야체 B"/>
            </a:endParaRPr>
          </a:p>
        </p:txBody>
      </p:sp>
      <p:pic>
        <p:nvPicPr>
          <p:cNvPr id="4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69761" y="1656078"/>
            <a:ext cx="6402508" cy="2671245"/>
          </a:xfrm>
          <a:prstGeom prst="rect">
            <a:avLst/>
          </a:prstGeom>
        </p:spPr>
      </p:pic>
      <p:pic>
        <p:nvPicPr>
          <p:cNvPr id="4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66749" y="4463659"/>
            <a:ext cx="6431572" cy="2059548"/>
          </a:xfrm>
          <a:prstGeom prst="rect">
            <a:avLst/>
          </a:prstGeom>
        </p:spPr>
      </p:pic>
      <p:pic>
        <p:nvPicPr>
          <p:cNvPr id="45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299654" y="1659817"/>
            <a:ext cx="4046242" cy="488301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febe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1"/>
          <p:cNvSpPr/>
          <p:nvPr/>
        </p:nvSpPr>
        <p:spPr>
          <a:xfrm>
            <a:off x="413029" y="1158611"/>
            <a:ext cx="6926580" cy="392059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0" cap="none" spc="0" normalizeH="0" baseline="0" mc:Ignorable="hp" hp:hslEmbossed="0">
                <a:solidFill>
                  <a:srgbClr val="f46128"/>
                </a:solidFill>
                <a:latin typeface="야놀자 야체 B"/>
                <a:ea typeface="야놀자 야체 B"/>
              </a:rPr>
              <a:t>week13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0" cap="none" spc="0" normalizeH="0" baseline="0" mc:Ignorable="hp" hp:hslEmbossed="0">
                <a:solidFill>
                  <a:schemeClr val="tx1"/>
                </a:solidFill>
                <a:latin typeface="야놀자 야체 B"/>
                <a:ea typeface="야놀자 야체 B"/>
              </a:rPr>
              <a:t>: 11/29 ~ 11/14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0" cap="none" spc="0" normalizeH="0" baseline="0" mc:Ignorable="hp" hp:hslEmbossed="0">
              <a:solidFill>
                <a:schemeClr val="tx1"/>
              </a:solidFill>
              <a:latin typeface="야놀자 야체 B"/>
              <a:ea typeface="야놀자 야체 B"/>
            </a:endParaRPr>
          </a:p>
        </p:txBody>
      </p:sp>
      <p:sp>
        <p:nvSpPr>
          <p:cNvPr id="27" name="직사각형 4"/>
          <p:cNvSpPr/>
          <p:nvPr/>
        </p:nvSpPr>
        <p:spPr>
          <a:xfrm>
            <a:off x="2423160" y="164193"/>
            <a:ext cx="7393305" cy="757826"/>
          </a:xfrm>
          <a:prstGeom prst="rect">
            <a:avLst/>
          </a:prstGeom>
        </p:spPr>
        <p:txBody>
          <a:bodyPr wrap="none">
            <a:spAutoFit/>
          </a:bodyPr>
          <a:p>
            <a:pPr marL="0" indent="0" algn="ctr" defTabSz="232257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4400" b="1" i="0" u="none" strike="noStrike" kern="0" cap="none" spc="0" normalizeH="0" baseline="0" mc:Ignorable="hp" hp:hslEmbossed="0">
                <a:solidFill>
                  <a:srgbClr val="f46128"/>
                </a:solidFill>
                <a:latin typeface="야놀자 야체 B"/>
                <a:ea typeface="야놀자 야체 B"/>
              </a:rPr>
              <a:t>GitHub</a:t>
            </a:r>
            <a:r>
              <a:rPr xmlns:mc="http://schemas.openxmlformats.org/markup-compatibility/2006" xmlns:hp="http://schemas.haansoft.com/office/presentation/8.0" kumimoji="0" lang="en-US" altLang="ko-KR" sz="4400" b="1" i="0" u="none" strike="noStrike" kern="0" cap="none" spc="0" normalizeH="0" baseline="0" mc:Ignorable="hp" hp:hslEmbossed="0">
                <a:solidFill>
                  <a:srgbClr val="404040"/>
                </a:solidFill>
                <a:latin typeface="야놀자 야체 B"/>
                <a:ea typeface="야놀자 야체 B"/>
              </a:rPr>
              <a:t> GameProgramming</a:t>
            </a:r>
            <a:endParaRPr xmlns:mc="http://schemas.openxmlformats.org/markup-compatibility/2006" xmlns:hp="http://schemas.haansoft.com/office/presentation/8.0" kumimoji="0" lang="en-US" altLang="ko-KR" sz="4400" b="1" i="0" u="none" strike="noStrike" kern="0" cap="none" spc="0" normalizeH="0" baseline="0" mc:Ignorable="hp" hp:hslEmbossed="0">
              <a:solidFill>
                <a:srgbClr val="404040"/>
              </a:solidFill>
              <a:latin typeface="야놀자 야체 B"/>
              <a:ea typeface="야놀자 야체 B"/>
            </a:endParaRPr>
          </a:p>
        </p:txBody>
      </p:sp>
      <p:pic>
        <p:nvPicPr>
          <p:cNvPr id="4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05398" y="1741737"/>
            <a:ext cx="4747119" cy="4725950"/>
          </a:xfrm>
          <a:prstGeom prst="rect">
            <a:avLst/>
          </a:prstGeom>
        </p:spPr>
      </p:pic>
      <p:pic>
        <p:nvPicPr>
          <p:cNvPr id="47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273145" y="2593882"/>
            <a:ext cx="6750013" cy="16702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febe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4"/>
          <p:cNvSpPr/>
          <p:nvPr/>
        </p:nvSpPr>
        <p:spPr>
          <a:xfrm>
            <a:off x="2423160" y="164193"/>
            <a:ext cx="7393305" cy="757826"/>
          </a:xfrm>
          <a:prstGeom prst="rect">
            <a:avLst/>
          </a:prstGeom>
        </p:spPr>
        <p:txBody>
          <a:bodyPr wrap="none">
            <a:spAutoFit/>
          </a:bodyPr>
          <a:p>
            <a:pPr marL="0" indent="0" algn="ctr" defTabSz="232257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4400" b="1" i="0" u="none" strike="noStrike" kern="0" cap="none" spc="0" normalizeH="0" baseline="0" mc:Ignorable="hp" hp:hslEmbossed="0">
                <a:solidFill>
                  <a:srgbClr val="f46128"/>
                </a:solidFill>
                <a:latin typeface="야놀자 야체 B"/>
                <a:ea typeface="야놀자 야체 B"/>
              </a:rPr>
              <a:t>GitHub</a:t>
            </a:r>
            <a:r>
              <a:rPr xmlns:mc="http://schemas.openxmlformats.org/markup-compatibility/2006" xmlns:hp="http://schemas.haansoft.com/office/presentation/8.0" kumimoji="0" lang="en-US" altLang="ko-KR" sz="4400" b="1" i="0" u="none" strike="noStrike" kern="0" cap="none" spc="0" normalizeH="0" baseline="0" mc:Ignorable="hp" hp:hslEmbossed="0">
                <a:solidFill>
                  <a:srgbClr val="404040"/>
                </a:solidFill>
                <a:latin typeface="야놀자 야체 B"/>
                <a:ea typeface="야놀자 야체 B"/>
              </a:rPr>
              <a:t> GameProgramming</a:t>
            </a:r>
            <a:endParaRPr xmlns:mc="http://schemas.openxmlformats.org/markup-compatibility/2006" xmlns:hp="http://schemas.haansoft.com/office/presentation/8.0" kumimoji="0" lang="en-US" altLang="ko-KR" sz="4400" b="1" i="0" u="none" strike="noStrike" kern="0" cap="none" spc="0" normalizeH="0" baseline="0" mc:Ignorable="hp" hp:hslEmbossed="0">
              <a:solidFill>
                <a:srgbClr val="404040"/>
              </a:solidFill>
              <a:latin typeface="야놀자 야체 B"/>
              <a:ea typeface="야놀자 야체 B"/>
            </a:endParaRPr>
          </a:p>
        </p:txBody>
      </p:sp>
      <p:pic>
        <p:nvPicPr>
          <p:cNvPr id="4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87194" y="1817454"/>
            <a:ext cx="5608806" cy="1920406"/>
          </a:xfrm>
          <a:prstGeom prst="rect">
            <a:avLst/>
          </a:prstGeom>
        </p:spPr>
      </p:pic>
      <p:pic>
        <p:nvPicPr>
          <p:cNvPr id="4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89960" y="3961279"/>
            <a:ext cx="5606040" cy="1922289"/>
          </a:xfrm>
          <a:prstGeom prst="rect">
            <a:avLst/>
          </a:prstGeom>
        </p:spPr>
      </p:pic>
      <p:sp>
        <p:nvSpPr>
          <p:cNvPr id="50" name="직사각형 21"/>
          <p:cNvSpPr/>
          <p:nvPr/>
        </p:nvSpPr>
        <p:spPr>
          <a:xfrm>
            <a:off x="413029" y="1158611"/>
            <a:ext cx="6926580" cy="392059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000" b="0" i="0" u="none" strike="noStrike" kern="0" cap="none" spc="0" normalizeH="0" baseline="0" mc:Ignorable="hp" hp:hslEmbossed="0">
                <a:solidFill>
                  <a:schemeClr val="tx1"/>
                </a:solidFill>
                <a:latin typeface="야놀자 야체 B"/>
                <a:ea typeface="야놀자 야체 B"/>
              </a:rPr>
              <a:t>추가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0" cap="none" spc="0" normalizeH="0" baseline="0" mc:Ignorable="hp" hp:hslEmbossed="0">
                <a:solidFill>
                  <a:schemeClr val="tx1"/>
                </a:solidFill>
                <a:latin typeface="야놀자 야체 B"/>
                <a:ea typeface="야놀자 야체 B"/>
              </a:rPr>
              <a:t>: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0" cap="none" spc="0" normalizeH="0" baseline="0" mc:Ignorable="hp" hp:hslEmbossed="0">
                <a:solidFill>
                  <a:srgbClr val="f46128"/>
                </a:solidFill>
                <a:latin typeface="야놀자 야체 B"/>
                <a:ea typeface="야놀자 야체 B"/>
              </a:rPr>
              <a:t> 발표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0" cap="none" spc="0" normalizeH="0" baseline="0" mc:Ignorable="hp" hp:hslEmbossed="0">
                <a:solidFill>
                  <a:srgbClr val="f46128"/>
                </a:solidFill>
                <a:latin typeface="야놀자 야체 B"/>
                <a:ea typeface="야놀자 야체 B"/>
              </a:rPr>
              <a:t>ppt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0" cap="none" spc="0" normalizeH="0" baseline="0" mc:Ignorable="hp" hp:hslEmbossed="0">
              <a:solidFill>
                <a:srgbClr val="f46128"/>
              </a:solidFill>
              <a:latin typeface="야놀자 야체 B"/>
              <a:ea typeface="야놀자 야체 B"/>
            </a:endParaRPr>
          </a:p>
        </p:txBody>
      </p:sp>
      <p:sp>
        <p:nvSpPr>
          <p:cNvPr id="51" name="직사각형 21"/>
          <p:cNvSpPr/>
          <p:nvPr/>
        </p:nvSpPr>
        <p:spPr>
          <a:xfrm>
            <a:off x="6539565" y="1184944"/>
            <a:ext cx="1176563" cy="318661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0" cap="none" spc="0" normalizeH="0" baseline="0">
                <a:solidFill>
                  <a:schemeClr val="tx1"/>
                </a:solidFill>
                <a:effectLst/>
                <a:latin typeface="야놀자 야체 B"/>
                <a:ea typeface="야놀자 야체 B"/>
              </a:rPr>
              <a:t>점수</a:t>
            </a:r>
            <a:r>
              <a:rPr kumimoji="0" lang="en-US" altLang="ko-KR" sz="1500" b="0" i="0" u="none" strike="noStrike" kern="0" cap="none" spc="0" normalizeH="0" baseline="0">
                <a:solidFill>
                  <a:schemeClr val="tx1"/>
                </a:solidFill>
                <a:effectLst/>
                <a:latin typeface="야놀자 야체 B"/>
                <a:ea typeface="야놀자 야체 B"/>
              </a:rPr>
              <a:t>(20/20)</a:t>
            </a:r>
            <a:endParaRPr kumimoji="0" lang="en-US" altLang="ko-KR" sz="1500" b="0" i="0" u="none" strike="noStrike" kern="0" cap="none" spc="0" normalizeH="0" baseline="0">
              <a:solidFill>
                <a:schemeClr val="tx1"/>
              </a:solidFill>
              <a:effectLst/>
              <a:latin typeface="야놀자 야체 B"/>
              <a:ea typeface="야놀자 야체 B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febe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모서리가 둥근 직사각형 14"/>
          <p:cNvSpPr/>
          <p:nvPr/>
        </p:nvSpPr>
        <p:spPr>
          <a:xfrm>
            <a:off x="1477304" y="2529271"/>
            <a:ext cx="9382539" cy="967409"/>
          </a:xfrm>
          <a:prstGeom prst="roundRect">
            <a:avLst>
              <a:gd name="adj" fmla="val 50000"/>
            </a:avLst>
          </a:prstGeom>
          <a:solidFill>
            <a:srgbClr val="ffebe2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이등변 삼각형 15"/>
          <p:cNvSpPr/>
          <p:nvPr/>
        </p:nvSpPr>
        <p:spPr>
          <a:xfrm rot="12600000">
            <a:off x="8063017" y="3187188"/>
            <a:ext cx="950822" cy="774693"/>
          </a:xfrm>
          <a:prstGeom prst="triangle">
            <a:avLst>
              <a:gd name="adj" fmla="val 0"/>
            </a:avLst>
          </a:prstGeom>
          <a:solidFill>
            <a:srgbClr val="ffebe2"/>
          </a:solidFill>
          <a:ln w="38100">
            <a:noFill/>
          </a:ln>
          <a:effectLst>
            <a:outerShdw dist="50800" dir="2700000" algn="tl" rotWithShape="0">
              <a:schemeClr val="tx1">
                <a:lumMod val="75000"/>
                <a:lumOff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109085" y="2605471"/>
            <a:ext cx="3888105" cy="7549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defRPr/>
            </a:pPr>
            <a:r>
              <a:rPr lang="en-US" altLang="ko-KR" sz="4400" b="1" kern="0">
                <a:solidFill>
                  <a:srgbClr val="f46128"/>
                </a:solidFill>
                <a:latin typeface="야놀자 야체 B"/>
                <a:ea typeface="야놀자 야체 B"/>
              </a:rPr>
              <a:t>01</a:t>
            </a:r>
            <a:r>
              <a:rPr lang="en-US" altLang="ko-KR" sz="4400" b="1" kern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/>
                <a:ea typeface="야놀자 야체 B"/>
              </a:rPr>
              <a:t> Repository</a:t>
            </a:r>
            <a:endParaRPr lang="en-US" altLang="ko-KR" sz="4400" b="1" kern="0">
              <a:solidFill>
                <a:prstClr val="black">
                  <a:lumMod val="75000"/>
                  <a:lumOff val="25000"/>
                </a:prstClr>
              </a:solidFill>
              <a:latin typeface="야놀자 야체 B"/>
              <a:ea typeface="야놀자 야체 B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febe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1"/>
          <p:cNvSpPr/>
          <p:nvPr/>
        </p:nvSpPr>
        <p:spPr>
          <a:xfrm>
            <a:off x="293966" y="1172617"/>
            <a:ext cx="6926582" cy="395702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0" cap="none" spc="0" normalizeH="0" baseline="0" mc:Ignorable="hp" hp:hslEmbossed="0">
                <a:solidFill>
                  <a:srgbClr val="f46128"/>
                </a:solidFill>
                <a:latin typeface="야놀자 야체 B"/>
                <a:ea typeface="야놀자 야체 B"/>
              </a:rPr>
              <a:t>Repository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0" cap="none" spc="0" normalizeH="0" baseline="0" mc:Ignorable="hp" hp:hslEmbossed="0">
                <a:solidFill>
                  <a:srgbClr val="404040"/>
                </a:solidFill>
                <a:latin typeface="야놀자 야체 B"/>
                <a:ea typeface="야놀자 야체 B"/>
              </a:rPr>
              <a:t> 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0" cap="none" spc="0" normalizeH="0" baseline="0" mc:Ignorable="hp" hp:hslEmbossed="0">
              <a:solidFill>
                <a:srgbClr val="404040"/>
              </a:solidFill>
              <a:latin typeface="야놀자 야체 B"/>
              <a:ea typeface="야놀자 야체 B"/>
            </a:endParaRPr>
          </a:p>
        </p:txBody>
      </p:sp>
      <p:pic>
        <p:nvPicPr>
          <p:cNvPr id="2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11922" y="2003534"/>
            <a:ext cx="5863971" cy="4120777"/>
          </a:xfrm>
          <a:prstGeom prst="rect">
            <a:avLst/>
          </a:prstGeom>
        </p:spPr>
      </p:pic>
      <p:sp>
        <p:nvSpPr>
          <p:cNvPr id="27" name="직사각형 4"/>
          <p:cNvSpPr/>
          <p:nvPr/>
        </p:nvSpPr>
        <p:spPr>
          <a:xfrm>
            <a:off x="2423160" y="164193"/>
            <a:ext cx="7393305" cy="757826"/>
          </a:xfrm>
          <a:prstGeom prst="rect">
            <a:avLst/>
          </a:prstGeom>
        </p:spPr>
        <p:txBody>
          <a:bodyPr wrap="none">
            <a:spAutoFit/>
          </a:bodyPr>
          <a:p>
            <a:pPr marL="0" indent="0" algn="ctr" defTabSz="232257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4400" b="1" i="0" u="none" strike="noStrike" kern="0" cap="none" spc="0" normalizeH="0" baseline="0" mc:Ignorable="hp" hp:hslEmbossed="0">
                <a:solidFill>
                  <a:srgbClr val="f46128"/>
                </a:solidFill>
                <a:latin typeface="야놀자 야체 B"/>
                <a:ea typeface="야놀자 야체 B"/>
              </a:rPr>
              <a:t>GitHub</a:t>
            </a:r>
            <a:r>
              <a:rPr xmlns:mc="http://schemas.openxmlformats.org/markup-compatibility/2006" xmlns:hp="http://schemas.haansoft.com/office/presentation/8.0" kumimoji="0" lang="en-US" altLang="ko-KR" sz="4400" b="1" i="0" u="none" strike="noStrike" kern="0" cap="none" spc="0" normalizeH="0" baseline="0" mc:Ignorable="hp" hp:hslEmbossed="0">
                <a:solidFill>
                  <a:srgbClr val="404040"/>
                </a:solidFill>
                <a:latin typeface="야놀자 야체 B"/>
                <a:ea typeface="야놀자 야체 B"/>
              </a:rPr>
              <a:t> GameProgramming</a:t>
            </a:r>
            <a:endParaRPr xmlns:mc="http://schemas.openxmlformats.org/markup-compatibility/2006" xmlns:hp="http://schemas.haansoft.com/office/presentation/8.0" kumimoji="0" lang="en-US" altLang="ko-KR" sz="4400" b="1" i="0" u="none" strike="noStrike" kern="0" cap="none" spc="0" normalizeH="0" baseline="0" mc:Ignorable="hp" hp:hslEmbossed="0">
              <a:solidFill>
                <a:srgbClr val="404040"/>
              </a:solidFill>
              <a:latin typeface="야놀자 야체 B"/>
              <a:ea typeface="야놀자 야체 B"/>
            </a:endParaRPr>
          </a:p>
        </p:txBody>
      </p:sp>
      <p:pic>
        <p:nvPicPr>
          <p:cNvPr id="29" name=""/>
          <p:cNvPicPr>
            <a:picLocks noChangeAspect="1"/>
          </p:cNvPicPr>
          <p:nvPr/>
        </p:nvPicPr>
        <p:blipFill rotWithShape="1">
          <a:blip r:embed="rId3"/>
          <a:srcRect l="4040" t="26060" r="34070" b="36520"/>
          <a:stretch>
            <a:fillRect/>
          </a:stretch>
        </p:blipFill>
        <p:spPr>
          <a:xfrm>
            <a:off x="6402461" y="2006873"/>
            <a:ext cx="2390877" cy="4133725"/>
          </a:xfrm>
          <a:prstGeom prst="rect">
            <a:avLst/>
          </a:prstGeom>
        </p:spPr>
      </p:pic>
      <p:pic>
        <p:nvPicPr>
          <p:cNvPr id="30" name=""/>
          <p:cNvPicPr>
            <a:picLocks noChangeAspect="1"/>
          </p:cNvPicPr>
          <p:nvPr/>
        </p:nvPicPr>
        <p:blipFill rotWithShape="1">
          <a:blip r:embed="rId4"/>
          <a:srcRect l="2360" t="63270" r="31680" b="3860"/>
          <a:stretch>
            <a:fillRect/>
          </a:stretch>
        </p:blipFill>
        <p:spPr>
          <a:xfrm>
            <a:off x="8960505" y="1996502"/>
            <a:ext cx="2896547" cy="412910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febe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모서리가 둥근 직사각형 14"/>
          <p:cNvSpPr/>
          <p:nvPr/>
        </p:nvSpPr>
        <p:spPr>
          <a:xfrm>
            <a:off x="1477304" y="2529271"/>
            <a:ext cx="9382539" cy="967409"/>
          </a:xfrm>
          <a:prstGeom prst="roundRect">
            <a:avLst>
              <a:gd name="adj" fmla="val 50000"/>
            </a:avLst>
          </a:prstGeom>
          <a:solidFill>
            <a:srgbClr val="ffebe2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이등변 삼각형 15"/>
          <p:cNvSpPr/>
          <p:nvPr/>
        </p:nvSpPr>
        <p:spPr>
          <a:xfrm rot="12600000">
            <a:off x="8063017" y="3187188"/>
            <a:ext cx="950822" cy="774693"/>
          </a:xfrm>
          <a:prstGeom prst="triangle">
            <a:avLst>
              <a:gd name="adj" fmla="val 0"/>
            </a:avLst>
          </a:prstGeom>
          <a:solidFill>
            <a:srgbClr val="ffebe2"/>
          </a:solidFill>
          <a:ln w="38100">
            <a:noFill/>
          </a:ln>
          <a:effectLst>
            <a:outerShdw dist="50800" dir="2700000" algn="tl" rotWithShape="0">
              <a:schemeClr val="tx1">
                <a:lumMod val="75000"/>
                <a:lumOff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623435" y="2605471"/>
            <a:ext cx="2859405" cy="7549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defRPr/>
            </a:pPr>
            <a:r>
              <a:rPr lang="en-US" altLang="ko-KR" sz="4400" b="1" kern="0">
                <a:solidFill>
                  <a:srgbClr val="f46128"/>
                </a:solidFill>
                <a:latin typeface="야놀자 야체 B"/>
                <a:ea typeface="야놀자 야체 B"/>
              </a:rPr>
              <a:t>02</a:t>
            </a:r>
            <a:r>
              <a:rPr lang="en-US" altLang="ko-KR" sz="4400" b="1" kern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/>
                <a:ea typeface="야놀자 야체 B"/>
              </a:rPr>
              <a:t> Project</a:t>
            </a:r>
            <a:endParaRPr lang="en-US" altLang="ko-KR" sz="4400" b="1" kern="0">
              <a:solidFill>
                <a:prstClr val="black">
                  <a:lumMod val="75000"/>
                  <a:lumOff val="25000"/>
                </a:prstClr>
              </a:solidFill>
              <a:latin typeface="야놀자 야체 B"/>
              <a:ea typeface="야놀자 야체 B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febe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1"/>
          <p:cNvSpPr/>
          <p:nvPr/>
        </p:nvSpPr>
        <p:spPr>
          <a:xfrm>
            <a:off x="413029" y="1158611"/>
            <a:ext cx="6926580" cy="392059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0" cap="none" spc="0" normalizeH="0" baseline="0" mc:Ignorable="hp" hp:hslEmbossed="0">
                <a:solidFill>
                  <a:srgbClr val="f46128"/>
                </a:solidFill>
                <a:latin typeface="야놀자 야체 B"/>
                <a:ea typeface="야놀자 야체 B"/>
              </a:rPr>
              <a:t>week6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0" cap="none" spc="0" normalizeH="0" baseline="0" mc:Ignorable="hp" hp:hslEmbossed="0">
                <a:solidFill>
                  <a:schemeClr val="tx1"/>
                </a:solidFill>
                <a:latin typeface="야놀자 야체 B"/>
                <a:ea typeface="야놀자 야체 B"/>
              </a:rPr>
              <a:t>: </a:t>
            </a:r>
            <a:r>
              <a:rPr xmlns:mc="http://schemas.openxmlformats.org/markup-compatibility/2006" xmlns:hp="http://schemas.haansoft.com/office/presentation/8.0" kumimoji="0" lang="en-US" altLang="ko-KR" b="0" i="0" u="none" strike="noStrike" kern="0" cap="none" spc="0" normalizeH="0" baseline="0" mc:Ignorable="hp" hp:hslEmbossed="0">
                <a:solidFill>
                  <a:schemeClr val="tx1"/>
                </a:solidFill>
                <a:latin typeface="야놀자 야체 B"/>
                <a:ea typeface="야놀자 야체 B"/>
              </a:rPr>
              <a:t>10/11 ~ 11/17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0" cap="none" spc="0" normalizeH="0" baseline="0" mc:Ignorable="hp" hp:hslEmbossed="0">
                <a:solidFill>
                  <a:schemeClr val="tx1"/>
                </a:solidFill>
                <a:latin typeface="야놀자 야체 B"/>
                <a:ea typeface="야놀자 야체 B"/>
              </a:rPr>
              <a:t> *Project - 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0" cap="none" spc="0" normalizeH="0" baseline="0" mc:Ignorable="hp" hp:hslEmbossed="0">
                <a:solidFill>
                  <a:schemeClr val="tx1"/>
                </a:solidFill>
                <a:latin typeface="야놀자 야체 B"/>
                <a:ea typeface="야놀자 야체 B"/>
              </a:rPr>
              <a:t>지뢰찾기</a:t>
            </a:r>
            <a:endParaRPr xmlns:mc="http://schemas.openxmlformats.org/markup-compatibility/2006" xmlns:hp="http://schemas.haansoft.com/office/presentation/8.0" kumimoji="0" lang="ko-KR" altLang="en-US" sz="2000" b="0" i="0" u="none" strike="noStrike" kern="0" cap="none" spc="0" normalizeH="0" baseline="0" mc:Ignorable="hp" hp:hslEmbossed="0">
              <a:solidFill>
                <a:schemeClr val="tx1"/>
              </a:solidFill>
              <a:latin typeface="야놀자 야체 B"/>
              <a:ea typeface="야놀자 야체 B"/>
            </a:endParaRPr>
          </a:p>
        </p:txBody>
      </p:sp>
      <p:sp>
        <p:nvSpPr>
          <p:cNvPr id="27" name="직사각형 4"/>
          <p:cNvSpPr/>
          <p:nvPr/>
        </p:nvSpPr>
        <p:spPr>
          <a:xfrm>
            <a:off x="2423160" y="164193"/>
            <a:ext cx="7393305" cy="757826"/>
          </a:xfrm>
          <a:prstGeom prst="rect">
            <a:avLst/>
          </a:prstGeom>
        </p:spPr>
        <p:txBody>
          <a:bodyPr wrap="none">
            <a:spAutoFit/>
          </a:bodyPr>
          <a:p>
            <a:pPr marL="0" indent="0" algn="ctr" defTabSz="232257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4400" b="1" i="0" u="none" strike="noStrike" kern="0" cap="none" spc="0" normalizeH="0" baseline="0" mc:Ignorable="hp" hp:hslEmbossed="0">
                <a:solidFill>
                  <a:srgbClr val="f46128"/>
                </a:solidFill>
                <a:latin typeface="야놀자 야체 B"/>
                <a:ea typeface="야놀자 야체 B"/>
              </a:rPr>
              <a:t>GitHub</a:t>
            </a:r>
            <a:r>
              <a:rPr xmlns:mc="http://schemas.openxmlformats.org/markup-compatibility/2006" xmlns:hp="http://schemas.haansoft.com/office/presentation/8.0" kumimoji="0" lang="en-US" altLang="ko-KR" sz="4400" b="1" i="0" u="none" strike="noStrike" kern="0" cap="none" spc="0" normalizeH="0" baseline="0" mc:Ignorable="hp" hp:hslEmbossed="0">
                <a:solidFill>
                  <a:srgbClr val="404040"/>
                </a:solidFill>
                <a:latin typeface="야놀자 야체 B"/>
                <a:ea typeface="야놀자 야체 B"/>
              </a:rPr>
              <a:t> GameProgramming</a:t>
            </a:r>
            <a:endParaRPr xmlns:mc="http://schemas.openxmlformats.org/markup-compatibility/2006" xmlns:hp="http://schemas.haansoft.com/office/presentation/8.0" kumimoji="0" lang="en-US" altLang="ko-KR" sz="4400" b="1" i="0" u="none" strike="noStrike" kern="0" cap="none" spc="0" normalizeH="0" baseline="0" mc:Ignorable="hp" hp:hslEmbossed="0">
              <a:solidFill>
                <a:srgbClr val="404040"/>
              </a:solidFill>
              <a:latin typeface="야놀자 야체 B"/>
              <a:ea typeface="야놀자 야체 B"/>
            </a:endParaRPr>
          </a:p>
        </p:txBody>
      </p:sp>
      <p:pic>
        <p:nvPicPr>
          <p:cNvPr id="33" name=""/>
          <p:cNvPicPr>
            <a:picLocks noChangeAspect="1"/>
          </p:cNvPicPr>
          <p:nvPr/>
        </p:nvPicPr>
        <p:blipFill rotWithShape="1">
          <a:blip r:embed="rId2"/>
          <a:srcRect l="30930" t="22070"/>
          <a:stretch>
            <a:fillRect/>
          </a:stretch>
        </p:blipFill>
        <p:spPr>
          <a:xfrm>
            <a:off x="178077" y="1853962"/>
            <a:ext cx="4523167" cy="2334918"/>
          </a:xfrm>
          <a:prstGeom prst="rect">
            <a:avLst/>
          </a:prstGeom>
        </p:spPr>
      </p:pic>
      <p:pic>
        <p:nvPicPr>
          <p:cNvPr id="34" name=""/>
          <p:cNvPicPr>
            <a:picLocks noChangeAspect="1"/>
          </p:cNvPicPr>
          <p:nvPr/>
        </p:nvPicPr>
        <p:blipFill rotWithShape="1">
          <a:blip r:embed="rId3"/>
          <a:srcRect l="2280" t="21190" r="35160" b="27720"/>
          <a:stretch>
            <a:fillRect/>
          </a:stretch>
        </p:blipFill>
        <p:spPr>
          <a:xfrm>
            <a:off x="172693" y="4278849"/>
            <a:ext cx="4513914" cy="2118603"/>
          </a:xfrm>
          <a:prstGeom prst="rect">
            <a:avLst/>
          </a:prstGeom>
        </p:spPr>
      </p:pic>
      <p:pic>
        <p:nvPicPr>
          <p:cNvPr id="35" name=""/>
          <p:cNvPicPr>
            <a:picLocks noChangeAspect="1"/>
          </p:cNvPicPr>
          <p:nvPr/>
        </p:nvPicPr>
        <p:blipFill rotWithShape="1">
          <a:blip r:embed="rId4"/>
          <a:srcRect l="32850" t="6030"/>
          <a:stretch>
            <a:fillRect/>
          </a:stretch>
        </p:blipFill>
        <p:spPr>
          <a:xfrm>
            <a:off x="4732712" y="1847879"/>
            <a:ext cx="2036760" cy="4513597"/>
          </a:xfrm>
          <a:prstGeom prst="rect">
            <a:avLst/>
          </a:prstGeom>
        </p:spPr>
      </p:pic>
      <p:pic>
        <p:nvPicPr>
          <p:cNvPr id="36" name=""/>
          <p:cNvPicPr>
            <a:picLocks noChangeAspect="1"/>
          </p:cNvPicPr>
          <p:nvPr/>
        </p:nvPicPr>
        <p:blipFill rotWithShape="1">
          <a:blip r:embed="rId5"/>
          <a:srcRect l="34530" r="4160"/>
          <a:stretch>
            <a:fillRect/>
          </a:stretch>
        </p:blipFill>
        <p:spPr>
          <a:xfrm>
            <a:off x="6812947" y="1848139"/>
            <a:ext cx="1966023" cy="4525232"/>
          </a:xfrm>
          <a:prstGeom prst="rect">
            <a:avLst/>
          </a:prstGeom>
        </p:spPr>
      </p:pic>
      <p:pic>
        <p:nvPicPr>
          <p:cNvPr id="37" name=""/>
          <p:cNvPicPr>
            <a:picLocks noChangeAspect="1"/>
          </p:cNvPicPr>
          <p:nvPr/>
        </p:nvPicPr>
        <p:blipFill rotWithShape="1">
          <a:blip r:embed="rId6"/>
          <a:srcRect l="26100"/>
          <a:stretch>
            <a:fillRect/>
          </a:stretch>
        </p:blipFill>
        <p:spPr>
          <a:xfrm>
            <a:off x="8850825" y="1846442"/>
            <a:ext cx="3192351" cy="452721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febe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1"/>
          <p:cNvSpPr/>
          <p:nvPr/>
        </p:nvSpPr>
        <p:spPr>
          <a:xfrm>
            <a:off x="413029" y="1158611"/>
            <a:ext cx="6926580" cy="392059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0" cap="none" spc="0" normalizeH="0" baseline="0" mc:Ignorable="hp" hp:hslEmbossed="0">
                <a:solidFill>
                  <a:srgbClr val="f46128"/>
                </a:solidFill>
                <a:latin typeface="야놀자 야체 B"/>
                <a:ea typeface="야놀자 야체 B"/>
              </a:rPr>
              <a:t>week11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0" cap="none" spc="0" normalizeH="0" baseline="0" mc:Ignorable="hp" hp:hslEmbossed="0">
                <a:solidFill>
                  <a:schemeClr val="tx1"/>
                </a:solidFill>
                <a:latin typeface="야놀자 야체 B"/>
                <a:ea typeface="야놀자 야체 B"/>
              </a:rPr>
              <a:t>: </a:t>
            </a:r>
            <a:r>
              <a:rPr xmlns:mc="http://schemas.openxmlformats.org/markup-compatibility/2006" xmlns:hp="http://schemas.haansoft.com/office/presentation/8.0" kumimoji="0" lang="en-US" altLang="ko-KR" b="0" i="0" u="none" strike="noStrike" kern="0" cap="none" spc="0" normalizeH="0" baseline="0" mc:Ignorable="hp" hp:hslEmbossed="0">
                <a:solidFill>
                  <a:schemeClr val="tx1"/>
                </a:solidFill>
                <a:latin typeface="야놀자 야체 B"/>
                <a:ea typeface="야놀자 야체 B"/>
              </a:rPr>
              <a:t>11/15~11/21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0" cap="none" spc="0" normalizeH="0" baseline="0" mc:Ignorable="hp" hp:hslEmbossed="0">
                <a:solidFill>
                  <a:schemeClr val="tx1"/>
                </a:solidFill>
                <a:latin typeface="야놀자 야체 B"/>
                <a:ea typeface="야놀자 야체 B"/>
              </a:rPr>
              <a:t> *Project - Tappy Plane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0" cap="none" spc="0" normalizeH="0" baseline="0" mc:Ignorable="hp" hp:hslEmbossed="0">
              <a:solidFill>
                <a:schemeClr val="tx1"/>
              </a:solidFill>
              <a:latin typeface="야놀자 야체 B"/>
              <a:ea typeface="야놀자 야체 B"/>
            </a:endParaRPr>
          </a:p>
        </p:txBody>
      </p:sp>
      <p:sp>
        <p:nvSpPr>
          <p:cNvPr id="27" name="직사각형 4"/>
          <p:cNvSpPr/>
          <p:nvPr/>
        </p:nvSpPr>
        <p:spPr>
          <a:xfrm>
            <a:off x="2423160" y="164193"/>
            <a:ext cx="7393305" cy="757826"/>
          </a:xfrm>
          <a:prstGeom prst="rect">
            <a:avLst/>
          </a:prstGeom>
        </p:spPr>
        <p:txBody>
          <a:bodyPr wrap="none">
            <a:spAutoFit/>
          </a:bodyPr>
          <a:p>
            <a:pPr marL="0" indent="0" algn="ctr" defTabSz="232257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4400" b="1" i="0" u="none" strike="noStrike" kern="0" cap="none" spc="0" normalizeH="0" baseline="0" mc:Ignorable="hp" hp:hslEmbossed="0">
                <a:solidFill>
                  <a:srgbClr val="f46128"/>
                </a:solidFill>
                <a:latin typeface="야놀자 야체 B"/>
                <a:ea typeface="야놀자 야체 B"/>
              </a:rPr>
              <a:t>GitHub</a:t>
            </a:r>
            <a:r>
              <a:rPr xmlns:mc="http://schemas.openxmlformats.org/markup-compatibility/2006" xmlns:hp="http://schemas.haansoft.com/office/presentation/8.0" kumimoji="0" lang="en-US" altLang="ko-KR" sz="4400" b="1" i="0" u="none" strike="noStrike" kern="0" cap="none" spc="0" normalizeH="0" baseline="0" mc:Ignorable="hp" hp:hslEmbossed="0">
                <a:solidFill>
                  <a:srgbClr val="404040"/>
                </a:solidFill>
                <a:latin typeface="야놀자 야체 B"/>
                <a:ea typeface="야놀자 야체 B"/>
              </a:rPr>
              <a:t> GameProgramming</a:t>
            </a:r>
            <a:endParaRPr xmlns:mc="http://schemas.openxmlformats.org/markup-compatibility/2006" xmlns:hp="http://schemas.haansoft.com/office/presentation/8.0" kumimoji="0" lang="en-US" altLang="ko-KR" sz="4400" b="1" i="0" u="none" strike="noStrike" kern="0" cap="none" spc="0" normalizeH="0" baseline="0" mc:Ignorable="hp" hp:hslEmbossed="0">
              <a:solidFill>
                <a:srgbClr val="404040"/>
              </a:solidFill>
              <a:latin typeface="야놀자 야체 B"/>
              <a:ea typeface="야놀자 야체 B"/>
            </a:endParaRPr>
          </a:p>
        </p:txBody>
      </p:sp>
      <p:pic>
        <p:nvPicPr>
          <p:cNvPr id="40" name=""/>
          <p:cNvPicPr>
            <a:picLocks noChangeAspect="1"/>
          </p:cNvPicPr>
          <p:nvPr/>
        </p:nvPicPr>
        <p:blipFill rotWithShape="1">
          <a:blip r:embed="rId2"/>
          <a:srcRect l="30400" t="23740"/>
          <a:stretch>
            <a:fillRect/>
          </a:stretch>
        </p:blipFill>
        <p:spPr>
          <a:xfrm>
            <a:off x="190869" y="2008755"/>
            <a:ext cx="4540815" cy="2049075"/>
          </a:xfrm>
          <a:prstGeom prst="rect">
            <a:avLst/>
          </a:prstGeom>
        </p:spPr>
      </p:pic>
      <p:pic>
        <p:nvPicPr>
          <p:cNvPr id="41" name=""/>
          <p:cNvPicPr>
            <a:picLocks noChangeAspect="1"/>
          </p:cNvPicPr>
          <p:nvPr/>
        </p:nvPicPr>
        <p:blipFill rotWithShape="1">
          <a:blip r:embed="rId3"/>
          <a:srcRect l="1940" t="3260" r="25640" b="44350"/>
          <a:stretch>
            <a:fillRect/>
          </a:stretch>
        </p:blipFill>
        <p:spPr>
          <a:xfrm>
            <a:off x="209224" y="4116302"/>
            <a:ext cx="4508451" cy="1581659"/>
          </a:xfrm>
          <a:prstGeom prst="rect">
            <a:avLst/>
          </a:prstGeom>
        </p:spPr>
      </p:pic>
      <p:pic>
        <p:nvPicPr>
          <p:cNvPr id="42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818311" y="2018362"/>
            <a:ext cx="4168341" cy="3670716"/>
          </a:xfrm>
          <a:prstGeom prst="rect">
            <a:avLst/>
          </a:prstGeom>
        </p:spPr>
      </p:pic>
      <p:pic>
        <p:nvPicPr>
          <p:cNvPr id="43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4783465" y="2022549"/>
            <a:ext cx="2992249" cy="366725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febe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1"/>
          <p:cNvSpPr/>
          <p:nvPr/>
        </p:nvSpPr>
        <p:spPr>
          <a:xfrm>
            <a:off x="413029" y="1158611"/>
            <a:ext cx="6926580" cy="392059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0" cap="none" spc="0" normalizeH="0" baseline="0" mc:Ignorable="hp" hp:hslEmbossed="0">
                <a:solidFill>
                  <a:srgbClr val="f46128"/>
                </a:solidFill>
                <a:latin typeface="야놀자 야체 B"/>
                <a:ea typeface="야놀자 야체 B"/>
              </a:rPr>
              <a:t>week15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0" cap="none" spc="0" normalizeH="0" baseline="0" mc:Ignorable="hp" hp:hslEmbossed="0">
                <a:solidFill>
                  <a:schemeClr val="tx1"/>
                </a:solidFill>
                <a:latin typeface="야놀자 야체 B"/>
                <a:ea typeface="야놀자 야체 B"/>
              </a:rPr>
              <a:t>: </a:t>
            </a:r>
            <a:r>
              <a:rPr xmlns:mc="http://schemas.openxmlformats.org/markup-compatibility/2006" xmlns:hp="http://schemas.haansoft.com/office/presentation/8.0" kumimoji="0" lang="en-US" altLang="ko-KR" b="0" i="0" u="none" strike="noStrike" kern="0" cap="none" spc="0" normalizeH="0" baseline="0" mc:Ignorable="hp" hp:hslEmbossed="0">
                <a:solidFill>
                  <a:schemeClr val="tx1"/>
                </a:solidFill>
                <a:latin typeface="야놀자 야체 B"/>
                <a:ea typeface="야놀자 야체 B"/>
              </a:rPr>
              <a:t>12/13 ~ 12/19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0" cap="none" spc="0" normalizeH="0" baseline="0" mc:Ignorable="hp" hp:hslEmbossed="0">
                <a:solidFill>
                  <a:schemeClr val="tx1"/>
                </a:solidFill>
                <a:latin typeface="야놀자 야체 B"/>
                <a:ea typeface="야놀자 야체 B"/>
              </a:rPr>
              <a:t> *Project - Jump!! Jump!!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0" cap="none" spc="0" normalizeH="0" baseline="0" mc:Ignorable="hp" hp:hslEmbossed="0">
              <a:solidFill>
                <a:schemeClr val="tx1"/>
              </a:solidFill>
              <a:latin typeface="야놀자 야체 B"/>
              <a:ea typeface="야놀자 야체 B"/>
            </a:endParaRPr>
          </a:p>
        </p:txBody>
      </p:sp>
      <p:sp>
        <p:nvSpPr>
          <p:cNvPr id="27" name="직사각형 4"/>
          <p:cNvSpPr/>
          <p:nvPr/>
        </p:nvSpPr>
        <p:spPr>
          <a:xfrm>
            <a:off x="2423160" y="164193"/>
            <a:ext cx="7393305" cy="757826"/>
          </a:xfrm>
          <a:prstGeom prst="rect">
            <a:avLst/>
          </a:prstGeom>
        </p:spPr>
        <p:txBody>
          <a:bodyPr wrap="none">
            <a:spAutoFit/>
          </a:bodyPr>
          <a:p>
            <a:pPr marL="0" indent="0" algn="ctr" defTabSz="232257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4400" b="1" i="0" u="none" strike="noStrike" kern="0" cap="none" spc="0" normalizeH="0" baseline="0" mc:Ignorable="hp" hp:hslEmbossed="0">
                <a:solidFill>
                  <a:srgbClr val="f46128"/>
                </a:solidFill>
                <a:latin typeface="야놀자 야체 B"/>
                <a:ea typeface="야놀자 야체 B"/>
              </a:rPr>
              <a:t>GitHub</a:t>
            </a:r>
            <a:r>
              <a:rPr xmlns:mc="http://schemas.openxmlformats.org/markup-compatibility/2006" xmlns:hp="http://schemas.haansoft.com/office/presentation/8.0" kumimoji="0" lang="en-US" altLang="ko-KR" sz="4400" b="1" i="0" u="none" strike="noStrike" kern="0" cap="none" spc="0" normalizeH="0" baseline="0" mc:Ignorable="hp" hp:hslEmbossed="0">
                <a:solidFill>
                  <a:srgbClr val="404040"/>
                </a:solidFill>
                <a:latin typeface="야놀자 야체 B"/>
                <a:ea typeface="야놀자 야체 B"/>
              </a:rPr>
              <a:t> GameProgramming</a:t>
            </a:r>
            <a:endParaRPr xmlns:mc="http://schemas.openxmlformats.org/markup-compatibility/2006" xmlns:hp="http://schemas.haansoft.com/office/presentation/8.0" kumimoji="0" lang="en-US" altLang="ko-KR" sz="4400" b="1" i="0" u="none" strike="noStrike" kern="0" cap="none" spc="0" normalizeH="0" baseline="0" mc:Ignorable="hp" hp:hslEmbossed="0">
              <a:solidFill>
                <a:srgbClr val="404040"/>
              </a:solidFill>
              <a:latin typeface="야놀자 야체 B"/>
              <a:ea typeface="야놀자 야체 B"/>
            </a:endParaRPr>
          </a:p>
        </p:txBody>
      </p:sp>
      <p:pic>
        <p:nvPicPr>
          <p:cNvPr id="42" name=""/>
          <p:cNvPicPr>
            <a:picLocks noChangeAspect="1"/>
          </p:cNvPicPr>
          <p:nvPr/>
        </p:nvPicPr>
        <p:blipFill rotWithShape="1">
          <a:blip r:embed="rId2"/>
          <a:srcRect l="30380" t="25730"/>
          <a:stretch>
            <a:fillRect/>
          </a:stretch>
        </p:blipFill>
        <p:spPr>
          <a:xfrm>
            <a:off x="229887" y="1863636"/>
            <a:ext cx="4682445" cy="1913462"/>
          </a:xfrm>
          <a:prstGeom prst="rect">
            <a:avLst/>
          </a:prstGeom>
        </p:spPr>
      </p:pic>
      <p:pic>
        <p:nvPicPr>
          <p:cNvPr id="43" name=""/>
          <p:cNvPicPr>
            <a:picLocks noChangeAspect="1"/>
          </p:cNvPicPr>
          <p:nvPr/>
        </p:nvPicPr>
        <p:blipFill rotWithShape="1">
          <a:blip r:embed="rId3"/>
          <a:srcRect l="2160" t="8470" r="39920"/>
          <a:stretch>
            <a:fillRect/>
          </a:stretch>
        </p:blipFill>
        <p:spPr>
          <a:xfrm>
            <a:off x="213233" y="3833668"/>
            <a:ext cx="4705830" cy="2043753"/>
          </a:xfrm>
          <a:prstGeom prst="rect">
            <a:avLst/>
          </a:prstGeom>
        </p:spPr>
      </p:pic>
      <p:sp>
        <p:nvSpPr>
          <p:cNvPr id="44" name="직사각형 21"/>
          <p:cNvSpPr/>
          <p:nvPr/>
        </p:nvSpPr>
        <p:spPr>
          <a:xfrm>
            <a:off x="418351" y="6115532"/>
            <a:ext cx="6926580" cy="388138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000" b="0" i="0" u="none" strike="noStrike" kern="0" cap="none" spc="0" normalizeH="0" baseline="0" mc:Ignorable="hp" hp:hslEmbossed="0">
                <a:solidFill>
                  <a:srgbClr val="000000"/>
                </a:solidFill>
                <a:latin typeface="야놀자 야체 B"/>
                <a:ea typeface="야놀자 야체 B"/>
              </a:rPr>
              <a:t>*15</a:t>
            </a:r>
            <a:r>
              <a:rPr xmlns:mc="http://schemas.openxmlformats.org/markup-compatibility/2006" xmlns:hp="http://schemas.haansoft.com/office/presentation/8.0" kumimoji="0" lang="ko-KR" altLang="en-US" sz="1000" b="0" i="0" u="none" strike="noStrike" kern="0" cap="none" spc="0" normalizeH="0" baseline="0" mc:Ignorable="hp" hp:hslEmbossed="0">
                <a:solidFill>
                  <a:srgbClr val="000000"/>
                </a:solidFill>
                <a:latin typeface="야놀자 야체 B"/>
                <a:ea typeface="야놀자 야체 B"/>
              </a:rPr>
              <a:t>주차 발표이기 때문에 </a:t>
            </a:r>
            <a:r>
              <a:rPr xmlns:mc="http://schemas.openxmlformats.org/markup-compatibility/2006" xmlns:hp="http://schemas.haansoft.com/office/presentation/8.0" kumimoji="0" lang="en-US" altLang="ko-KR" sz="1000" b="0" i="0" u="none" strike="noStrike" kern="0" cap="none" spc="0" normalizeH="0" baseline="0" mc:Ignorable="hp" hp:hslEmbossed="0">
                <a:solidFill>
                  <a:srgbClr val="000000"/>
                </a:solidFill>
                <a:latin typeface="야놀자 야체 B"/>
                <a:ea typeface="야놀자 야체 B"/>
              </a:rPr>
              <a:t>15</a:t>
            </a:r>
            <a:r>
              <a:rPr xmlns:mc="http://schemas.openxmlformats.org/markup-compatibility/2006" xmlns:hp="http://schemas.haansoft.com/office/presentation/8.0" kumimoji="0" lang="ko-KR" altLang="en-US" sz="1000" b="0" i="0" u="none" strike="noStrike" kern="0" cap="none" spc="0" normalizeH="0" baseline="0" mc:Ignorable="hp" hp:hslEmbossed="0">
                <a:solidFill>
                  <a:srgbClr val="000000"/>
                </a:solidFill>
                <a:latin typeface="야놀자 야체 B"/>
                <a:ea typeface="야놀자 야체 B"/>
              </a:rPr>
              <a:t>주차 디렉토리에 포함됨</a:t>
            </a:r>
            <a:endParaRPr xmlns:mc="http://schemas.openxmlformats.org/markup-compatibility/2006" xmlns:hp="http://schemas.haansoft.com/office/presentation/8.0" kumimoji="0" lang="ko-KR" altLang="en-US" sz="1000" b="0" i="0" u="none" strike="noStrike" kern="0" cap="none" spc="0" normalizeH="0" baseline="0" mc:Ignorable="hp" hp:hslEmbossed="0">
              <a:solidFill>
                <a:srgbClr val="000000"/>
              </a:solidFill>
              <a:latin typeface="야놀자 야체 B"/>
              <a:ea typeface="야놀자 야체 B"/>
            </a:endParaRPr>
          </a:p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000" b="0" i="0" u="none" strike="noStrike" kern="0" cap="none" spc="0" normalizeH="0" baseline="0" mc:Ignorable="hp" hp:hslEmbossed="0">
                <a:solidFill>
                  <a:srgbClr val="000000"/>
                </a:solidFill>
                <a:latin typeface="야놀자 야체 B"/>
                <a:ea typeface="야놀자 야체 B"/>
              </a:rPr>
              <a:t>*</a:t>
            </a:r>
            <a:r>
              <a:rPr xmlns:mc="http://schemas.openxmlformats.org/markup-compatibility/2006" xmlns:hp="http://schemas.haansoft.com/office/presentation/8.0" kumimoji="0" lang="ko-KR" altLang="en-US" sz="1000" b="0" i="0" u="none" strike="noStrike" kern="0" cap="none" spc="0" normalizeH="0" baseline="0" mc:Ignorable="hp" hp:hslEmbossed="0">
                <a:solidFill>
                  <a:srgbClr val="000000"/>
                </a:solidFill>
                <a:latin typeface="야놀자 야체 B"/>
                <a:ea typeface="야놀자 야체 B"/>
              </a:rPr>
              <a:t>실제 기간 </a:t>
            </a:r>
            <a:r>
              <a:rPr xmlns:mc="http://schemas.openxmlformats.org/markup-compatibility/2006" xmlns:hp="http://schemas.haansoft.com/office/presentation/8.0" kumimoji="0" lang="en-US" altLang="ko-KR" sz="1000" b="0" i="0" u="none" strike="noStrike" kern="0" cap="none" spc="0" normalizeH="0" baseline="0" mc:Ignorable="hp" hp:hslEmbossed="0">
                <a:solidFill>
                  <a:srgbClr val="000000"/>
                </a:solidFill>
                <a:latin typeface="야놀자 야체 B"/>
                <a:ea typeface="야놀자 야체 B"/>
              </a:rPr>
              <a:t>:</a:t>
            </a:r>
            <a:r>
              <a:rPr xmlns:mc="http://schemas.openxmlformats.org/markup-compatibility/2006" xmlns:hp="http://schemas.haansoft.com/office/presentation/8.0" kumimoji="0" lang="ko-KR" altLang="en-US" sz="1000" b="0" i="0" u="none" strike="noStrike" kern="0" cap="none" spc="0" normalizeH="0" baseline="0" mc:Ignorable="hp" hp:hslEmbossed="0">
                <a:solidFill>
                  <a:srgbClr val="000000"/>
                </a:solidFill>
                <a:latin typeface="야놀자 야체 B"/>
                <a:ea typeface="야놀자 야체 B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000" b="0" i="0" u="none" strike="noStrike" kern="0" cap="none" spc="0" normalizeH="0" baseline="0" mc:Ignorable="hp" hp:hslEmbossed="0">
                <a:solidFill>
                  <a:srgbClr val="000000"/>
                </a:solidFill>
                <a:latin typeface="야놀자 야체 B"/>
                <a:ea typeface="야놀자 야체 B"/>
              </a:rPr>
              <a:t>12/6</a:t>
            </a:r>
            <a:r>
              <a:rPr xmlns:mc="http://schemas.openxmlformats.org/markup-compatibility/2006" xmlns:hp="http://schemas.haansoft.com/office/presentation/8.0" kumimoji="0" lang="ko-KR" altLang="en-US" sz="1000" b="0" i="0" u="none" strike="noStrike" kern="0" cap="none" spc="0" normalizeH="0" baseline="0" mc:Ignorable="hp" hp:hslEmbossed="0">
                <a:solidFill>
                  <a:srgbClr val="000000"/>
                </a:solidFill>
                <a:latin typeface="야놀자 야체 B"/>
                <a:ea typeface="야놀자 야체 B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000" b="0" i="0" u="none" strike="noStrike" kern="0" cap="none" spc="0" normalizeH="0" baseline="0" mc:Ignorable="hp" hp:hslEmbossed="0">
                <a:solidFill>
                  <a:srgbClr val="000000"/>
                </a:solidFill>
                <a:latin typeface="야놀자 야체 B"/>
                <a:ea typeface="야놀자 야체 B"/>
              </a:rPr>
              <a:t>~</a:t>
            </a:r>
            <a:r>
              <a:rPr xmlns:mc="http://schemas.openxmlformats.org/markup-compatibility/2006" xmlns:hp="http://schemas.haansoft.com/office/presentation/8.0" kumimoji="0" lang="ko-KR" altLang="en-US" sz="1000" b="0" i="0" u="none" strike="noStrike" kern="0" cap="none" spc="0" normalizeH="0" baseline="0" mc:Ignorable="hp" hp:hslEmbossed="0">
                <a:solidFill>
                  <a:srgbClr val="000000"/>
                </a:solidFill>
                <a:latin typeface="야놀자 야체 B"/>
                <a:ea typeface="야놀자 야체 B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000" b="0" i="0" u="none" strike="noStrike" kern="0" cap="none" spc="0" normalizeH="0" baseline="0" mc:Ignorable="hp" hp:hslEmbossed="0">
                <a:solidFill>
                  <a:srgbClr val="000000"/>
                </a:solidFill>
                <a:latin typeface="야놀자 야체 B"/>
                <a:ea typeface="야놀자 야체 B"/>
              </a:rPr>
              <a:t>12/12</a:t>
            </a:r>
            <a:endParaRPr xmlns:mc="http://schemas.openxmlformats.org/markup-compatibility/2006" xmlns:hp="http://schemas.haansoft.com/office/presentation/8.0" kumimoji="0" lang="en-US" altLang="ko-KR" sz="1000" b="0" i="0" u="none" strike="noStrike" kern="0" cap="none" spc="0" normalizeH="0" baseline="0" mc:Ignorable="hp" hp:hslEmbossed="0">
              <a:solidFill>
                <a:srgbClr val="000000"/>
              </a:solidFill>
              <a:latin typeface="야놀자 야체 B"/>
              <a:ea typeface="야놀자 야체 B"/>
            </a:endParaRPr>
          </a:p>
        </p:txBody>
      </p:sp>
      <p:pic>
        <p:nvPicPr>
          <p:cNvPr id="45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479678" y="1753451"/>
            <a:ext cx="2782518" cy="2945995"/>
          </a:xfrm>
          <a:prstGeom prst="rect">
            <a:avLst/>
          </a:prstGeom>
        </p:spPr>
      </p:pic>
      <p:pic>
        <p:nvPicPr>
          <p:cNvPr id="46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8378963" y="1757197"/>
            <a:ext cx="3157240" cy="2748810"/>
          </a:xfrm>
          <a:prstGeom prst="rect">
            <a:avLst/>
          </a:prstGeom>
        </p:spPr>
      </p:pic>
      <p:pic>
        <p:nvPicPr>
          <p:cNvPr id="47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8379531" y="4596000"/>
            <a:ext cx="3180669" cy="189249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febe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모서리가 둥근 직사각형 14"/>
          <p:cNvSpPr/>
          <p:nvPr/>
        </p:nvSpPr>
        <p:spPr>
          <a:xfrm>
            <a:off x="1477304" y="2529271"/>
            <a:ext cx="9382539" cy="967409"/>
          </a:xfrm>
          <a:prstGeom prst="roundRect">
            <a:avLst>
              <a:gd name="adj" fmla="val 50000"/>
            </a:avLst>
          </a:prstGeom>
          <a:solidFill>
            <a:srgbClr val="ffebe2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이등변 삼각형 15"/>
          <p:cNvSpPr/>
          <p:nvPr/>
        </p:nvSpPr>
        <p:spPr>
          <a:xfrm rot="12600000">
            <a:off x="8063017" y="3187188"/>
            <a:ext cx="950822" cy="774693"/>
          </a:xfrm>
          <a:prstGeom prst="triangle">
            <a:avLst>
              <a:gd name="adj" fmla="val 0"/>
            </a:avLst>
          </a:prstGeom>
          <a:solidFill>
            <a:srgbClr val="ffebe2"/>
          </a:solidFill>
          <a:ln w="38100">
            <a:noFill/>
          </a:ln>
          <a:effectLst>
            <a:outerShdw dist="50800" dir="2700000" algn="tl" rotWithShape="0">
              <a:schemeClr val="tx1">
                <a:lumMod val="75000"/>
                <a:lumOff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509010" y="2605471"/>
            <a:ext cx="5069205" cy="7549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defRPr/>
            </a:pPr>
            <a:r>
              <a:rPr lang="en-US" altLang="ko-KR" sz="4400" b="1" kern="0">
                <a:solidFill>
                  <a:srgbClr val="f46128"/>
                </a:solidFill>
                <a:latin typeface="야놀자 야체 B"/>
                <a:ea typeface="야놀자 야체 B"/>
              </a:rPr>
              <a:t>03</a:t>
            </a:r>
            <a:r>
              <a:rPr lang="en-US" altLang="ko-KR" sz="4400" b="1" kern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/>
                <a:ea typeface="야놀자 야체 B"/>
              </a:rPr>
              <a:t> Other Directory</a:t>
            </a:r>
            <a:endParaRPr lang="en-US" altLang="ko-KR" sz="4400" b="1" kern="0">
              <a:solidFill>
                <a:prstClr val="black">
                  <a:lumMod val="75000"/>
                  <a:lumOff val="25000"/>
                </a:prstClr>
              </a:solidFill>
              <a:latin typeface="야놀자 야체 B"/>
              <a:ea typeface="야놀자 야체 B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febe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1"/>
          <p:cNvSpPr/>
          <p:nvPr/>
        </p:nvSpPr>
        <p:spPr>
          <a:xfrm>
            <a:off x="413029" y="1158611"/>
            <a:ext cx="6926580" cy="392059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0" cap="none" spc="0" normalizeH="0" baseline="0" mc:Ignorable="hp" hp:hslEmbossed="0">
                <a:solidFill>
                  <a:srgbClr val="f46128"/>
                </a:solidFill>
                <a:latin typeface="야놀자 야체 B"/>
                <a:ea typeface="야놀자 야체 B"/>
              </a:rPr>
              <a:t>week1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0" cap="none" spc="0" normalizeH="0" baseline="0" mc:Ignorable="hp" hp:hslEmbossed="0">
                <a:solidFill>
                  <a:schemeClr val="tx1"/>
                </a:solidFill>
                <a:latin typeface="야놀자 야체 B"/>
                <a:ea typeface="야놀자 야체 B"/>
              </a:rPr>
              <a:t>: 9/6 ~ 9/12 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0" cap="none" spc="0" normalizeH="0" baseline="0" mc:Ignorable="hp" hp:hslEmbossed="0">
              <a:solidFill>
                <a:schemeClr val="tx1"/>
              </a:solidFill>
              <a:latin typeface="야놀자 야체 B"/>
              <a:ea typeface="야놀자 야체 B"/>
            </a:endParaRPr>
          </a:p>
        </p:txBody>
      </p:sp>
      <p:sp>
        <p:nvSpPr>
          <p:cNvPr id="27" name="직사각형 4"/>
          <p:cNvSpPr/>
          <p:nvPr/>
        </p:nvSpPr>
        <p:spPr>
          <a:xfrm>
            <a:off x="2423160" y="164193"/>
            <a:ext cx="7393305" cy="757826"/>
          </a:xfrm>
          <a:prstGeom prst="rect">
            <a:avLst/>
          </a:prstGeom>
        </p:spPr>
        <p:txBody>
          <a:bodyPr wrap="none">
            <a:spAutoFit/>
          </a:bodyPr>
          <a:p>
            <a:pPr marL="0" indent="0" algn="ctr" defTabSz="232257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4400" b="1" i="0" u="none" strike="noStrike" kern="0" cap="none" spc="0" normalizeH="0" baseline="0" mc:Ignorable="hp" hp:hslEmbossed="0">
                <a:solidFill>
                  <a:srgbClr val="f46128"/>
                </a:solidFill>
                <a:latin typeface="야놀자 야체 B"/>
                <a:ea typeface="야놀자 야체 B"/>
              </a:rPr>
              <a:t>GitHub</a:t>
            </a:r>
            <a:r>
              <a:rPr xmlns:mc="http://schemas.openxmlformats.org/markup-compatibility/2006" xmlns:hp="http://schemas.haansoft.com/office/presentation/8.0" kumimoji="0" lang="en-US" altLang="ko-KR" sz="4400" b="1" i="0" u="none" strike="noStrike" kern="0" cap="none" spc="0" normalizeH="0" baseline="0" mc:Ignorable="hp" hp:hslEmbossed="0">
                <a:solidFill>
                  <a:srgbClr val="404040"/>
                </a:solidFill>
                <a:latin typeface="야놀자 야체 B"/>
                <a:ea typeface="야놀자 야체 B"/>
              </a:rPr>
              <a:t> GameProgramming</a:t>
            </a:r>
            <a:endParaRPr xmlns:mc="http://schemas.openxmlformats.org/markup-compatibility/2006" xmlns:hp="http://schemas.haansoft.com/office/presentation/8.0" kumimoji="0" lang="en-US" altLang="ko-KR" sz="4400" b="1" i="0" u="none" strike="noStrike" kern="0" cap="none" spc="0" normalizeH="0" baseline="0" mc:Ignorable="hp" hp:hslEmbossed="0">
              <a:solidFill>
                <a:srgbClr val="404040"/>
              </a:solidFill>
              <a:latin typeface="야놀자 야체 B"/>
              <a:ea typeface="야놀자 야체 B"/>
            </a:endParaRPr>
          </a:p>
        </p:txBody>
      </p:sp>
      <p:pic>
        <p:nvPicPr>
          <p:cNvPr id="31" name=""/>
          <p:cNvPicPr>
            <a:picLocks noChangeAspect="1"/>
          </p:cNvPicPr>
          <p:nvPr/>
        </p:nvPicPr>
        <p:blipFill rotWithShape="1">
          <a:blip r:embed="rId2"/>
          <a:srcRect b="19700"/>
          <a:stretch>
            <a:fillRect/>
          </a:stretch>
        </p:blipFill>
        <p:spPr>
          <a:xfrm>
            <a:off x="2006203" y="1647207"/>
            <a:ext cx="8203113" cy="3163771"/>
          </a:xfrm>
          <a:prstGeom prst="rect">
            <a:avLst/>
          </a:prstGeom>
        </p:spPr>
      </p:pic>
      <p:pic>
        <p:nvPicPr>
          <p:cNvPr id="32" name=""/>
          <p:cNvPicPr>
            <a:picLocks noChangeAspect="1"/>
          </p:cNvPicPr>
          <p:nvPr/>
        </p:nvPicPr>
        <p:blipFill rotWithShape="1">
          <a:blip r:embed="rId3"/>
          <a:srcRect t="22720" b="14670"/>
          <a:stretch>
            <a:fillRect/>
          </a:stretch>
        </p:blipFill>
        <p:spPr>
          <a:xfrm>
            <a:off x="2011326" y="5009053"/>
            <a:ext cx="8169348" cy="155535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110</ep:Words>
  <ep:PresentationFormat>와이드스크린</ep:PresentationFormat>
  <ep:Paragraphs>34</ep:Paragraphs>
  <ep:Slides>15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ep:HeadingPairs>
  <ep:TitlesOfParts>
    <vt:vector size="16" baseType="lpstr">
      <vt:lpstr>1_Office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2019-09-18T04:17:56.000</dcterms:created>
  <dc:creator>조땡</dc:creator>
  <cp:lastModifiedBy>pc</cp:lastModifiedBy>
  <dcterms:modified xsi:type="dcterms:W3CDTF">2023-12-09T18:13:53.474</dcterms:modified>
  <cp:revision>42</cp:revision>
  <dc:title>PowerPoint 프레젠테이션</dc:title>
  <cp:version/>
</cp:coreProperties>
</file>