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7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1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5.png"  /><Relationship Id="rId11" Type="http://schemas.openxmlformats.org/officeDocument/2006/relationships/hyperlink" Target="https://m.blog.naver.com/PostView.naver?isHttpsRedirect=true&amp;blogId=bestheroz&amp;logNo=110261152" TargetMode="External" /><Relationship Id="rId12" Type="http://schemas.openxmlformats.org/officeDocument/2006/relationships/image" Target="../media/image12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9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8.png"  /><Relationship Id="rId5" Type="http://schemas.openxmlformats.org/officeDocument/2006/relationships/image" Target="../media/image18.png"  /><Relationship Id="rId6" Type="http://schemas.openxmlformats.org/officeDocument/2006/relationships/image" Target="../media/image18.png"  /><Relationship Id="rId7" Type="http://schemas.openxmlformats.org/officeDocument/2006/relationships/image" Target="../media/image18.png"  /><Relationship Id="rId8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18.png"  /><Relationship Id="rId5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18.png"  /><Relationship Id="rId4" Type="http://schemas.openxmlformats.org/officeDocument/2006/relationships/image" Target="../media/image2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867377" y="2366761"/>
            <a:ext cx="9622367" cy="1184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야구 스코어보드 프로그램 </a:t>
            </a:r>
            <a:endParaRPr lang="ko-KR" altLang="en-US" sz="4800" b="1" i="1" kern="0">
              <a:solidFill>
                <a:srgbClr val="ff7876"/>
              </a:solidFill>
            </a:endParaRPr>
          </a:p>
        </p:txBody>
      </p:sp>
      <p:sp>
        <p:nvSpPr>
          <p:cNvPr id="106" name=""/>
          <p:cNvSpPr/>
          <p:nvPr/>
        </p:nvSpPr>
        <p:spPr>
          <a:xfrm>
            <a:off x="1039643" y="3535396"/>
            <a:ext cx="8552234" cy="45720"/>
          </a:xfrm>
          <a:prstGeom prst="rect">
            <a:avLst/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8" name="TextBox 31"/>
          <p:cNvSpPr txBox="1"/>
          <p:nvPr/>
        </p:nvSpPr>
        <p:spPr>
          <a:xfrm>
            <a:off x="9145149" y="5529507"/>
            <a:ext cx="2775259" cy="1003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소프트웨어학과</a:t>
            </a:r>
            <a:endParaRPr lang="ko-KR" altLang="en-US" sz="1500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r">
              <a:defRPr/>
            </a:pPr>
            <a:r>
              <a:rPr lang="en-US" altLang="ko-KR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2021763013</a:t>
            </a:r>
            <a:r>
              <a:rPr lang="ko-KR" altLang="en-US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 김민영</a:t>
            </a:r>
            <a:endParaRPr lang="ko-KR" altLang="en-US" sz="1500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r">
              <a:defRPr/>
            </a:pPr>
            <a:r>
              <a:rPr lang="en-US" altLang="ko-KR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2023.10.04(</a:t>
            </a:r>
            <a:r>
              <a:rPr lang="ko-KR" altLang="en-US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수</a:t>
            </a:r>
            <a:r>
              <a:rPr lang="en-US" altLang="ko-KR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500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r">
              <a:defRPr/>
            </a:pPr>
            <a:r>
              <a:rPr lang="ko-KR" altLang="en-US" sz="1500" kern="0">
                <a:solidFill>
                  <a:prstClr val="black">
                    <a:lumMod val="75000"/>
                    <a:lumOff val="25000"/>
                  </a:prstClr>
                </a:solidFill>
              </a:rPr>
              <a:t>게임프로그래밍</a:t>
            </a:r>
            <a:endParaRPr lang="ko-KR" altLang="en-US" sz="15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86"/>
          <p:cNvSpPr/>
          <p:nvPr/>
        </p:nvSpPr>
        <p:spPr>
          <a:xfrm>
            <a:off x="914302" y="147303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rgbClr val="ff7876"/>
                </a:solidFill>
              </a:rPr>
              <a:t>9</a:t>
            </a:r>
            <a:r>
              <a:rPr lang="ko-KR" altLang="en-US" sz="1600" b="1">
                <a:solidFill>
                  <a:srgbClr val="ff7876"/>
                </a:solidFill>
              </a:rPr>
              <a:t>이닝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97" name="사각형: 둥근 모서리 96"/>
          <p:cNvSpPr/>
          <p:nvPr/>
        </p:nvSpPr>
        <p:spPr>
          <a:xfrm>
            <a:off x="6505575" y="1492692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7876"/>
                </a:solidFill>
              </a:rPr>
              <a:t>연장전</a:t>
            </a:r>
            <a:r>
              <a:rPr lang="en-US" altLang="ko-KR" sz="1600" b="1">
                <a:solidFill>
                  <a:srgbClr val="ff7876"/>
                </a:solidFill>
              </a:rPr>
              <a:t>(12</a:t>
            </a:r>
            <a:r>
              <a:rPr lang="ko-KR" altLang="en-US" sz="1600" b="1">
                <a:solidFill>
                  <a:srgbClr val="ff7876"/>
                </a:solidFill>
              </a:rPr>
              <a:t>이닝</a:t>
            </a:r>
            <a:r>
              <a:rPr lang="en-US" altLang="ko-KR" sz="1600" b="1">
                <a:solidFill>
                  <a:srgbClr val="ff7876"/>
                </a:solidFill>
              </a:rPr>
              <a:t>)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"/>
          <p:cNvGraphicFramePr>
            <a:graphicFrameLocks noGrp="1"/>
          </p:cNvGraphicFramePr>
          <p:nvPr/>
        </p:nvGraphicFramePr>
        <p:xfrm>
          <a:off x="333915" y="2409036"/>
          <a:ext cx="2748064" cy="35413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0773"/>
                <a:gridCol w="526600"/>
                <a:gridCol w="531332"/>
                <a:gridCol w="532395"/>
                <a:gridCol w="496962"/>
              </a:tblGrid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안타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실책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포볼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점수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3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3171555" y="2408833"/>
          <a:ext cx="2748064" cy="35413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0773"/>
                <a:gridCol w="526600"/>
                <a:gridCol w="531332"/>
                <a:gridCol w="532395"/>
                <a:gridCol w="496962"/>
              </a:tblGrid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안타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실책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포볼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점수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3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6162675" y="2399307"/>
          <a:ext cx="2748064" cy="35413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0773"/>
                <a:gridCol w="526600"/>
                <a:gridCol w="531332"/>
                <a:gridCol w="532395"/>
                <a:gridCol w="496962"/>
              </a:tblGrid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안타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실책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포볼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점수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3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9030037" y="2389175"/>
          <a:ext cx="2748064" cy="3541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0773"/>
                <a:gridCol w="526600"/>
                <a:gridCol w="531332"/>
                <a:gridCol w="532395"/>
                <a:gridCol w="496962"/>
              </a:tblGrid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안타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실책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포볼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점수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2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회초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3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회말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86"/>
          <p:cNvSpPr/>
          <p:nvPr/>
        </p:nvSpPr>
        <p:spPr>
          <a:xfrm>
            <a:off x="914302" y="147303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rgbClr val="ff7876"/>
                </a:solidFill>
              </a:rPr>
              <a:t>9</a:t>
            </a:r>
            <a:r>
              <a:rPr lang="ko-KR" altLang="en-US" sz="1600" b="1">
                <a:solidFill>
                  <a:srgbClr val="ff7876"/>
                </a:solidFill>
              </a:rPr>
              <a:t>이닝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97" name="사각형: 둥근 모서리 96"/>
          <p:cNvSpPr/>
          <p:nvPr/>
        </p:nvSpPr>
        <p:spPr>
          <a:xfrm>
            <a:off x="6505575" y="1492692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7876"/>
                </a:solidFill>
              </a:rPr>
              <a:t>연장전</a:t>
            </a:r>
            <a:r>
              <a:rPr lang="en-US" altLang="ko-KR" sz="1600" b="1">
                <a:solidFill>
                  <a:srgbClr val="ff7876"/>
                </a:solidFill>
              </a:rPr>
              <a:t>(12</a:t>
            </a:r>
            <a:r>
              <a:rPr lang="ko-KR" altLang="en-US" sz="1600" b="1">
                <a:solidFill>
                  <a:srgbClr val="ff7876"/>
                </a:solidFill>
              </a:rPr>
              <a:t>이닝</a:t>
            </a:r>
            <a:r>
              <a:rPr lang="en-US" altLang="ko-KR" sz="1600" b="1">
                <a:solidFill>
                  <a:srgbClr val="ff7876"/>
                </a:solidFill>
              </a:rPr>
              <a:t>)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34320" t="22050" r="20920" b="72920"/>
          <a:stretch>
            <a:fillRect/>
          </a:stretch>
        </p:blipFill>
        <p:spPr>
          <a:xfrm>
            <a:off x="357197" y="2094980"/>
            <a:ext cx="5434813" cy="942886"/>
          </a:xfrm>
          <a:prstGeom prst="rect">
            <a:avLst/>
          </a:prstGeom>
        </p:spPr>
      </p:pic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rcRect r="21770" b="19680"/>
          <a:stretch>
            <a:fillRect/>
          </a:stretch>
        </p:blipFill>
        <p:spPr>
          <a:xfrm>
            <a:off x="471535" y="3327133"/>
            <a:ext cx="5291400" cy="2983612"/>
          </a:xfrm>
          <a:prstGeom prst="rect">
            <a:avLst/>
          </a:prstGeom>
        </p:spPr>
      </p:pic>
      <p:pic>
        <p:nvPicPr>
          <p:cNvPr id="108" name=""/>
          <p:cNvPicPr>
            <a:picLocks noChangeAspect="1"/>
          </p:cNvPicPr>
          <p:nvPr/>
        </p:nvPicPr>
        <p:blipFill rotWithShape="1">
          <a:blip r:embed="rId4"/>
          <a:srcRect l="32780" t="21570" r="20630" b="73290"/>
          <a:stretch>
            <a:fillRect/>
          </a:stretch>
        </p:blipFill>
        <p:spPr>
          <a:xfrm>
            <a:off x="6096000" y="2056994"/>
            <a:ext cx="5715426" cy="978735"/>
          </a:xfrm>
          <a:prstGeom prst="rect">
            <a:avLst/>
          </a:prstGeom>
        </p:spPr>
      </p:pic>
      <p:pic>
        <p:nvPicPr>
          <p:cNvPr id="109" name=""/>
          <p:cNvPicPr>
            <a:picLocks noChangeAspect="1"/>
          </p:cNvPicPr>
          <p:nvPr/>
        </p:nvPicPr>
        <p:blipFill rotWithShape="1">
          <a:blip r:embed="rId5"/>
          <a:srcRect r="28680" b="18570"/>
          <a:stretch>
            <a:fillRect/>
          </a:stretch>
        </p:blipFill>
        <p:spPr>
          <a:xfrm>
            <a:off x="6239889" y="3335980"/>
            <a:ext cx="5461665" cy="298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/>
          <p:cNvSpPr/>
          <p:nvPr/>
        </p:nvSpPr>
        <p:spPr>
          <a:xfrm>
            <a:off x="3476503" y="1667583"/>
            <a:ext cx="5238993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defRPr/>
            </a:pP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60333" y="1759713"/>
            <a:ext cx="10271334" cy="49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ffffff"/>
                </a:solidFill>
              </a:rPr>
              <a:t>야구 스코어 보드 프로그램</a:t>
            </a:r>
            <a:endParaRPr lang="en-US" altLang="ko-KR" b="1">
              <a:solidFill>
                <a:srgbClr val="ffffff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33671" y="2906948"/>
            <a:ext cx="10524658" cy="265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회초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회말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회초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회말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...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각각 안타수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실책수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포볼수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점수를 입력받아 스코어보드를 업데이트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이닝 진행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이닝 동안 무승부면 연장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이닝까지 진행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그래도 무승부이면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무승부입니다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.”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출력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경기가 끝나면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경기가 끝났습니다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.”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출력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소개</a:t>
            </a:r>
            <a:endParaRPr lang="en-US" altLang="ko-KR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/>
          <p:cNvSpPr/>
          <p:nvPr/>
        </p:nvSpPr>
        <p:spPr>
          <a:xfrm>
            <a:off x="881773" y="1431894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7876"/>
                </a:solidFill>
              </a:rPr>
              <a:t>기존 소스</a:t>
            </a:r>
            <a:endParaRPr lang="ko-KR" altLang="en-US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분석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94"/>
          <p:cNvSpPr/>
          <p:nvPr/>
        </p:nvSpPr>
        <p:spPr>
          <a:xfrm>
            <a:off x="600612" y="1913915"/>
            <a:ext cx="3016121" cy="4508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오류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2"/>
          <a:srcRect r="10250"/>
          <a:stretch>
            <a:fillRect/>
          </a:stretch>
        </p:blipFill>
        <p:spPr>
          <a:xfrm>
            <a:off x="580105" y="2481776"/>
            <a:ext cx="5879035" cy="1538900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9811" y="4302447"/>
            <a:ext cx="5904257" cy="2023525"/>
          </a:xfrm>
          <a:prstGeom prst="rect">
            <a:avLst/>
          </a:prstGeom>
        </p:spPr>
      </p:pic>
      <p:pic>
        <p:nvPicPr>
          <p:cNvPr id="116" name=""/>
          <p:cNvPicPr>
            <a:picLocks noChangeAspect="1"/>
          </p:cNvPicPr>
          <p:nvPr/>
        </p:nvPicPr>
        <p:blipFill rotWithShape="1">
          <a:blip r:embed="rId4"/>
          <a:srcRect r="38240"/>
          <a:stretch>
            <a:fillRect/>
          </a:stretch>
        </p:blipFill>
        <p:spPr>
          <a:xfrm>
            <a:off x="6980126" y="2822446"/>
            <a:ext cx="4276483" cy="868588"/>
          </a:xfrm>
          <a:prstGeom prst="rect">
            <a:avLst/>
          </a:prstGeom>
        </p:spPr>
      </p:pic>
      <p:sp>
        <p:nvSpPr>
          <p:cNvPr id="117" name="직사각형 94"/>
          <p:cNvSpPr/>
          <p:nvPr/>
        </p:nvSpPr>
        <p:spPr>
          <a:xfrm>
            <a:off x="6792268" y="1853522"/>
            <a:ext cx="3016121" cy="4508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직사각형 94"/>
          <p:cNvSpPr/>
          <p:nvPr/>
        </p:nvSpPr>
        <p:spPr>
          <a:xfrm>
            <a:off x="6914268" y="2269379"/>
            <a:ext cx="4434740" cy="3861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void gotoxy(int x, inty)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함수를 추가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직사각형 94"/>
          <p:cNvSpPr/>
          <p:nvPr/>
        </p:nvSpPr>
        <p:spPr>
          <a:xfrm>
            <a:off x="6904542" y="4306513"/>
            <a:ext cx="3016122" cy="3861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반복문을 수정하여 위치 맞추기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/>
          <p:cNvSpPr/>
          <p:nvPr/>
        </p:nvSpPr>
        <p:spPr>
          <a:xfrm>
            <a:off x="871640" y="1573756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rgbClr val="ff7876"/>
                </a:solidFill>
              </a:rPr>
              <a:t>main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분석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"/>
          <p:cNvPicPr>
            <a:picLocks noChangeAspect="1"/>
          </p:cNvPicPr>
          <p:nvPr/>
        </p:nvPicPr>
        <p:blipFill rotWithShape="1">
          <a:blip r:embed="rId2"/>
          <a:srcRect r="31210"/>
          <a:stretch>
            <a:fillRect/>
          </a:stretch>
        </p:blipFill>
        <p:spPr>
          <a:xfrm>
            <a:off x="579811" y="2528759"/>
            <a:ext cx="5835155" cy="3305555"/>
          </a:xfrm>
          <a:prstGeom prst="rect">
            <a:avLst/>
          </a:prstGeom>
        </p:spPr>
      </p:pic>
      <p:sp>
        <p:nvSpPr>
          <p:cNvPr id="114" name="직사각형 94"/>
          <p:cNvSpPr/>
          <p:nvPr/>
        </p:nvSpPr>
        <p:spPr>
          <a:xfrm>
            <a:off x="6570151" y="4170325"/>
            <a:ext cx="4789396" cy="15731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scoreboard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출력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1~9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이닝까지의 경기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경기가 끝나지 않았으면 다음으로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10~12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이닝까지의 경기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경기가 끝나지 않았으면 다음으로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이닝에도 경기가 끝나지 않을 경우 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무승부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출력하고 경기 종료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직사각형 94"/>
          <p:cNvSpPr/>
          <p:nvPr/>
        </p:nvSpPr>
        <p:spPr>
          <a:xfrm>
            <a:off x="6576636" y="2450556"/>
            <a:ext cx="4789396" cy="157661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baseball[12][2] -&gt;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이닝까지의 점수를 각각 저장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r[2] -&gt;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총 점수를 저장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h[2] -&gt;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안타를 친 총 횟수를 저장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e[2] -&gt;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실책을 한 총 횟수를 저장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b[2] -&gt;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포볼을 한 총 횟수를 저장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/>
          <p:cNvSpPr/>
          <p:nvPr/>
        </p:nvSpPr>
        <p:spPr>
          <a:xfrm>
            <a:off x="8157252" y="975910"/>
            <a:ext cx="3698778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rgbClr val="ff7876"/>
                </a:solidFill>
              </a:rPr>
              <a:t>void draw_check02(int c, int r)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분석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"/>
          <p:cNvPicPr>
            <a:picLocks noChangeAspect="1"/>
          </p:cNvPicPr>
          <p:nvPr/>
        </p:nvPicPr>
        <p:blipFill rotWithShape="1">
          <a:blip r:embed="rId2"/>
          <a:srcRect t="2410" r="47410"/>
          <a:stretch>
            <a:fillRect/>
          </a:stretch>
        </p:blipFill>
        <p:spPr>
          <a:xfrm>
            <a:off x="200028" y="1023642"/>
            <a:ext cx="3161480" cy="3687980"/>
          </a:xfrm>
          <a:prstGeom prst="rect">
            <a:avLst/>
          </a:prstGeom>
        </p:spPr>
      </p:pic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rcRect r="47620" b="4760"/>
          <a:stretch>
            <a:fillRect/>
          </a:stretch>
        </p:blipFill>
        <p:spPr>
          <a:xfrm>
            <a:off x="203231" y="4618757"/>
            <a:ext cx="3133594" cy="2027291"/>
          </a:xfrm>
          <a:prstGeom prst="rect">
            <a:avLst/>
          </a:prstGeom>
        </p:spPr>
      </p:pic>
      <p:pic>
        <p:nvPicPr>
          <p:cNvPr id="122" name=""/>
          <p:cNvPicPr>
            <a:picLocks noChangeAspect="1"/>
          </p:cNvPicPr>
          <p:nvPr/>
        </p:nvPicPr>
        <p:blipFill rotWithShape="1">
          <a:blip r:embed="rId4"/>
          <a:srcRect t="80800"/>
          <a:stretch>
            <a:fillRect/>
          </a:stretch>
        </p:blipFill>
        <p:spPr>
          <a:xfrm>
            <a:off x="3268771" y="5956325"/>
            <a:ext cx="4816257" cy="190180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5"/>
          <a:srcRect t="22500" b="50120"/>
          <a:stretch>
            <a:fillRect/>
          </a:stretch>
        </p:blipFill>
        <p:spPr>
          <a:xfrm>
            <a:off x="3268771" y="3920001"/>
            <a:ext cx="4816257" cy="271244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6"/>
          <a:srcRect t="12270" b="70570"/>
          <a:stretch>
            <a:fillRect/>
          </a:stretch>
        </p:blipFill>
        <p:spPr>
          <a:xfrm>
            <a:off x="3268771" y="3059913"/>
            <a:ext cx="4816257" cy="169915"/>
          </a:xfrm>
          <a:prstGeom prst="rect">
            <a:avLst/>
          </a:prstGeom>
        </p:spPr>
      </p:pic>
      <p:pic>
        <p:nvPicPr>
          <p:cNvPr id="127" name=""/>
          <p:cNvPicPr>
            <a:picLocks noChangeAspect="1"/>
          </p:cNvPicPr>
          <p:nvPr/>
        </p:nvPicPr>
        <p:blipFill rotWithShape="1">
          <a:blip r:embed="rId7"/>
          <a:srcRect b="83870"/>
          <a:stretch>
            <a:fillRect/>
          </a:stretch>
        </p:blipFill>
        <p:spPr>
          <a:xfrm>
            <a:off x="3268770" y="2036888"/>
            <a:ext cx="4816257" cy="159781"/>
          </a:xfrm>
          <a:prstGeom prst="rect">
            <a:avLst/>
          </a:prstGeom>
        </p:spPr>
      </p:pic>
      <p:cxnSp>
        <p:nvCxnSpPr>
          <p:cNvPr id="128" name=""/>
          <p:cNvCxnSpPr/>
          <p:nvPr/>
        </p:nvCxnSpPr>
        <p:spPr>
          <a:xfrm flipV="1">
            <a:off x="194958" y="2575803"/>
            <a:ext cx="7913855" cy="405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"/>
          <p:cNvCxnSpPr/>
          <p:nvPr/>
        </p:nvCxnSpPr>
        <p:spPr>
          <a:xfrm flipV="1">
            <a:off x="184825" y="3568024"/>
            <a:ext cx="7954792" cy="29993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31" name=""/>
          <p:cNvCxnSpPr/>
          <p:nvPr/>
        </p:nvCxnSpPr>
        <p:spPr>
          <a:xfrm flipV="1">
            <a:off x="205091" y="4620640"/>
            <a:ext cx="7924394" cy="50258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pic>
        <p:nvPicPr>
          <p:cNvPr id="132" name=""/>
          <p:cNvPicPr>
            <a:picLocks noChangeAspect="1"/>
          </p:cNvPicPr>
          <p:nvPr/>
        </p:nvPicPr>
        <p:blipFill rotWithShape="1">
          <a:blip r:embed="rId8"/>
          <a:srcRect t="12270" b="70570"/>
          <a:stretch>
            <a:fillRect/>
          </a:stretch>
        </p:blipFill>
        <p:spPr>
          <a:xfrm>
            <a:off x="3268771" y="5015983"/>
            <a:ext cx="4816257" cy="169915"/>
          </a:xfrm>
          <a:prstGeom prst="rect">
            <a:avLst/>
          </a:prstGeom>
        </p:spPr>
      </p:pic>
      <p:cxnSp>
        <p:nvCxnSpPr>
          <p:cNvPr id="133" name=""/>
          <p:cNvCxnSpPr/>
          <p:nvPr/>
        </p:nvCxnSpPr>
        <p:spPr>
          <a:xfrm flipV="1">
            <a:off x="174692" y="5503221"/>
            <a:ext cx="7955199" cy="932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34" name=""/>
          <p:cNvCxnSpPr/>
          <p:nvPr/>
        </p:nvCxnSpPr>
        <p:spPr>
          <a:xfrm flipV="1">
            <a:off x="205091" y="1613981"/>
            <a:ext cx="7884268" cy="5998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pic>
        <p:nvPicPr>
          <p:cNvPr id="13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95905" y="3246606"/>
            <a:ext cx="3604694" cy="1320531"/>
          </a:xfrm>
          <a:prstGeom prst="rect">
            <a:avLst/>
          </a:prstGeom>
        </p:spPr>
      </p:pic>
      <p:pic>
        <p:nvPicPr>
          <p:cNvPr id="136" name=""/>
          <p:cNvPicPr>
            <a:picLocks noChangeAspect="1"/>
          </p:cNvPicPr>
          <p:nvPr/>
        </p:nvPicPr>
        <p:blipFill rotWithShape="1">
          <a:blip r:embed="rId10"/>
          <a:srcRect l="8290" t="7510" r="63420" b="79630"/>
          <a:stretch>
            <a:fillRect/>
          </a:stretch>
        </p:blipFill>
        <p:spPr>
          <a:xfrm>
            <a:off x="8492453" y="4994756"/>
            <a:ext cx="2835103" cy="810214"/>
          </a:xfrm>
          <a:prstGeom prst="rect">
            <a:avLst/>
          </a:prstGeom>
        </p:spPr>
      </p:pic>
      <p:sp>
        <p:nvSpPr>
          <p:cNvPr id="137" name=""/>
          <p:cNvSpPr txBox="1"/>
          <p:nvPr/>
        </p:nvSpPr>
        <p:spPr>
          <a:xfrm>
            <a:off x="8406319" y="6099040"/>
            <a:ext cx="3597206" cy="5951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표</a:t>
            </a:r>
            <a:r>
              <a:rPr lang="en-US" altLang="ko-KR" sz="1100"/>
              <a:t>2</a:t>
            </a:r>
            <a:r>
              <a:rPr lang="ko-KR" altLang="en-US" sz="1100"/>
              <a:t> 이미지 출처 </a:t>
            </a:r>
            <a:r>
              <a:rPr lang="en-US" altLang="ko-KR" sz="1100"/>
              <a:t>:</a:t>
            </a:r>
            <a:endParaRPr lang="en-US" altLang="ko-KR" sz="1100">
              <a:hlinkClick r:id="rId11"/>
            </a:endParaRPr>
          </a:p>
          <a:p>
            <a:pPr>
              <a:defRPr/>
            </a:pPr>
            <a:r>
              <a:rPr lang="en-US" altLang="ko-KR" sz="1100">
                <a:hlinkClick r:id="rId11"/>
              </a:rPr>
              <a:t>https://m.blog.naver.com/PostView.naver?isHttpsRedirect=true&amp;blogId=bestheroz&amp;logNo=110261152</a:t>
            </a:r>
            <a:endParaRPr lang="en-US" altLang="ko-KR" sz="1100"/>
          </a:p>
        </p:txBody>
      </p:sp>
      <p:pic>
        <p:nvPicPr>
          <p:cNvPr id="138" name=""/>
          <p:cNvPicPr>
            <a:picLocks noChangeAspect="1"/>
          </p:cNvPicPr>
          <p:nvPr/>
        </p:nvPicPr>
        <p:blipFill rotWithShape="1">
          <a:blip r:embed="rId12"/>
          <a:srcRect r="44040"/>
          <a:stretch>
            <a:fillRect/>
          </a:stretch>
        </p:blipFill>
        <p:spPr>
          <a:xfrm>
            <a:off x="8407409" y="1665651"/>
            <a:ext cx="3513959" cy="1423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/>
          <p:cNvSpPr/>
          <p:nvPr/>
        </p:nvSpPr>
        <p:spPr>
          <a:xfrm>
            <a:off x="770310" y="1310298"/>
            <a:ext cx="5776038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rgbClr val="ff7876"/>
                </a:solidFill>
              </a:rPr>
              <a:t>void display_scoreboard(int r[], int h[], int e[], int b[]) 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분석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"/>
          <p:cNvPicPr>
            <a:picLocks noChangeAspect="1"/>
          </p:cNvPicPr>
          <p:nvPr/>
        </p:nvPicPr>
        <p:blipFill rotWithShape="1">
          <a:blip r:embed="rId2"/>
          <a:srcRect r="44250"/>
          <a:stretch>
            <a:fillRect/>
          </a:stretch>
        </p:blipFill>
        <p:spPr>
          <a:xfrm>
            <a:off x="954733" y="1835027"/>
            <a:ext cx="4174232" cy="4728159"/>
          </a:xfrm>
          <a:prstGeom prst="rect">
            <a:avLst/>
          </a:prstGeom>
        </p:spPr>
      </p:pic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6891" y="3276755"/>
            <a:ext cx="4785774" cy="1013547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4"/>
          <a:srcRect t="14960"/>
          <a:stretch>
            <a:fillRect/>
          </a:stretch>
        </p:blipFill>
        <p:spPr>
          <a:xfrm>
            <a:off x="6280700" y="4430492"/>
            <a:ext cx="4778154" cy="1036911"/>
          </a:xfrm>
          <a:prstGeom prst="rect">
            <a:avLst/>
          </a:prstGeom>
        </p:spPr>
      </p:pic>
      <p:pic>
        <p:nvPicPr>
          <p:cNvPr id="116" name=""/>
          <p:cNvPicPr>
            <a:picLocks noChangeAspect="1"/>
          </p:cNvPicPr>
          <p:nvPr/>
        </p:nvPicPr>
        <p:blipFill rotWithShape="1">
          <a:blip r:embed="rId5"/>
          <a:srcRect b="79780"/>
          <a:stretch>
            <a:fillRect/>
          </a:stretch>
        </p:blipFill>
        <p:spPr>
          <a:xfrm>
            <a:off x="6280700" y="2890278"/>
            <a:ext cx="4778154" cy="246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/>
          <p:cNvSpPr/>
          <p:nvPr/>
        </p:nvSpPr>
        <p:spPr>
          <a:xfrm>
            <a:off x="4793104" y="1148171"/>
            <a:ext cx="7012264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rgbClr val="ff7876"/>
                </a:solidFill>
              </a:rPr>
              <a:t>void control_scoreboard(int st, int end, int r[], int h[], int e[], int b[])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분석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"/>
          <p:cNvPicPr>
            <a:picLocks noChangeAspect="1"/>
          </p:cNvPicPr>
          <p:nvPr/>
        </p:nvPicPr>
        <p:blipFill rotWithShape="1">
          <a:blip r:embed="rId2"/>
          <a:srcRect r="30460"/>
          <a:stretch>
            <a:fillRect/>
          </a:stretch>
        </p:blipFill>
        <p:spPr>
          <a:xfrm>
            <a:off x="274607" y="1161812"/>
            <a:ext cx="4488901" cy="5486875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3"/>
          <a:srcRect t="34530" r="46290" b="61760"/>
          <a:stretch>
            <a:fillRect/>
          </a:stretch>
        </p:blipFill>
        <p:spPr>
          <a:xfrm>
            <a:off x="3993412" y="2645597"/>
            <a:ext cx="4205175" cy="153089"/>
          </a:xfrm>
          <a:prstGeom prst="rect">
            <a:avLst/>
          </a:prstGeom>
        </p:spPr>
      </p:pic>
      <p:pic>
        <p:nvPicPr>
          <p:cNvPr id="116" name=""/>
          <p:cNvPicPr>
            <a:picLocks noChangeAspect="1"/>
          </p:cNvPicPr>
          <p:nvPr/>
        </p:nvPicPr>
        <p:blipFill rotWithShape="1">
          <a:blip r:embed="rId4"/>
          <a:srcRect t="38450" r="46120" b="56970"/>
          <a:stretch>
            <a:fillRect/>
          </a:stretch>
        </p:blipFill>
        <p:spPr>
          <a:xfrm>
            <a:off x="3986798" y="3429000"/>
            <a:ext cx="4218404" cy="189258"/>
          </a:xfrm>
          <a:prstGeom prst="rect">
            <a:avLst/>
          </a:prstGeom>
        </p:spPr>
      </p:pic>
      <p:pic>
        <p:nvPicPr>
          <p:cNvPr id="118" name=""/>
          <p:cNvPicPr>
            <a:picLocks noChangeAspect="1"/>
          </p:cNvPicPr>
          <p:nvPr/>
        </p:nvPicPr>
        <p:blipFill rotWithShape="1">
          <a:blip r:embed="rId5"/>
          <a:srcRect t="42370" r="45780" b="53540"/>
          <a:stretch>
            <a:fillRect/>
          </a:stretch>
        </p:blipFill>
        <p:spPr>
          <a:xfrm>
            <a:off x="3973568" y="4294594"/>
            <a:ext cx="4244862" cy="168993"/>
          </a:xfrm>
          <a:prstGeom prst="rect">
            <a:avLst/>
          </a:prstGeom>
        </p:spPr>
      </p:pic>
      <p:pic>
        <p:nvPicPr>
          <p:cNvPr id="119" name=""/>
          <p:cNvPicPr>
            <a:picLocks noChangeAspect="1"/>
          </p:cNvPicPr>
          <p:nvPr/>
        </p:nvPicPr>
        <p:blipFill rotWithShape="1">
          <a:blip r:embed="rId6"/>
          <a:srcRect t="49720" r="46370" b="45700"/>
          <a:stretch>
            <a:fillRect/>
          </a:stretch>
        </p:blipFill>
        <p:spPr>
          <a:xfrm>
            <a:off x="3996720" y="5769557"/>
            <a:ext cx="4198560" cy="189257"/>
          </a:xfrm>
          <a:prstGeom prst="rect">
            <a:avLst/>
          </a:prstGeom>
        </p:spPr>
      </p:pic>
      <p:pic>
        <p:nvPicPr>
          <p:cNvPr id="120" name=""/>
          <p:cNvPicPr>
            <a:picLocks noChangeAspect="1"/>
          </p:cNvPicPr>
          <p:nvPr/>
        </p:nvPicPr>
        <p:blipFill rotWithShape="1">
          <a:blip r:embed="rId7"/>
          <a:srcRect t="45800" r="46200" b="50110"/>
          <a:stretch>
            <a:fillRect/>
          </a:stretch>
        </p:blipFill>
        <p:spPr>
          <a:xfrm>
            <a:off x="3990105" y="5070363"/>
            <a:ext cx="4211788" cy="168993"/>
          </a:xfrm>
          <a:prstGeom prst="rect">
            <a:avLst/>
          </a:prstGeom>
        </p:spPr>
      </p:pic>
      <p:cxnSp>
        <p:nvCxnSpPr>
          <p:cNvPr id="121" name=""/>
          <p:cNvCxnSpPr/>
          <p:nvPr/>
        </p:nvCxnSpPr>
        <p:spPr>
          <a:xfrm flipV="1">
            <a:off x="265281" y="2150218"/>
            <a:ext cx="7913855" cy="4053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22" name=""/>
          <p:cNvCxnSpPr/>
          <p:nvPr/>
        </p:nvCxnSpPr>
        <p:spPr>
          <a:xfrm flipV="1">
            <a:off x="275819" y="3234244"/>
            <a:ext cx="7913855" cy="4053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23" name=""/>
          <p:cNvCxnSpPr/>
          <p:nvPr/>
        </p:nvCxnSpPr>
        <p:spPr>
          <a:xfrm flipV="1">
            <a:off x="285952" y="4035965"/>
            <a:ext cx="7913855" cy="4053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24" name=""/>
          <p:cNvCxnSpPr/>
          <p:nvPr/>
        </p:nvCxnSpPr>
        <p:spPr>
          <a:xfrm flipV="1">
            <a:off x="296086" y="4725616"/>
            <a:ext cx="7913855" cy="4053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25" name=""/>
          <p:cNvCxnSpPr/>
          <p:nvPr/>
        </p:nvCxnSpPr>
        <p:spPr>
          <a:xfrm flipV="1">
            <a:off x="285952" y="5474240"/>
            <a:ext cx="7913855" cy="4053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26" name=""/>
          <p:cNvCxnSpPr/>
          <p:nvPr/>
        </p:nvCxnSpPr>
        <p:spPr>
          <a:xfrm flipV="1">
            <a:off x="285952" y="6203815"/>
            <a:ext cx="7913855" cy="4053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pic>
        <p:nvPicPr>
          <p:cNvPr id="127" name=""/>
          <p:cNvPicPr>
            <a:picLocks noChangeAspect="1"/>
          </p:cNvPicPr>
          <p:nvPr/>
        </p:nvPicPr>
        <p:blipFill rotWithShape="1">
          <a:blip r:embed="rId8"/>
          <a:srcRect l="52310" t="2300" r="28460" b="65410"/>
          <a:stretch>
            <a:fillRect/>
          </a:stretch>
        </p:blipFill>
        <p:spPr>
          <a:xfrm>
            <a:off x="9286723" y="3429000"/>
            <a:ext cx="1781327" cy="1581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/>
          <p:cNvSpPr/>
          <p:nvPr/>
        </p:nvSpPr>
        <p:spPr>
          <a:xfrm>
            <a:off x="431665" y="4380591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rgbClr val="ff7876"/>
                </a:solidFill>
              </a:rPr>
              <a:t>void gotoxy(int x, int y)</a:t>
            </a:r>
            <a:endParaRPr lang="en-US" altLang="ko-KR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분석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190" y="1801445"/>
            <a:ext cx="6462319" cy="2286198"/>
          </a:xfrm>
          <a:prstGeom prst="rect">
            <a:avLst/>
          </a:prstGeom>
        </p:spPr>
      </p:pic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867" y="5012466"/>
            <a:ext cx="6454699" cy="784928"/>
          </a:xfrm>
          <a:prstGeom prst="rect">
            <a:avLst/>
          </a:prstGeom>
        </p:spPr>
      </p:pic>
      <p:sp>
        <p:nvSpPr>
          <p:cNvPr id="115" name="사각형: 둥근 모서리 96"/>
          <p:cNvSpPr/>
          <p:nvPr/>
        </p:nvSpPr>
        <p:spPr>
          <a:xfrm>
            <a:off x="476455" y="1158306"/>
            <a:ext cx="7012264" cy="361868"/>
          </a:xfrm>
          <a:prstGeom prst="roundRect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787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7876"/>
                </a:solidFill>
                <a:latin typeface="맑은 고딕"/>
                <a:ea typeface="맑은 고딕"/>
                <a:cs typeface="맑은 고딕"/>
              </a:rPr>
              <a:t>void control_scoreboard(int st, int end, int r[], int h[], int e[], int b[])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7876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6" name=""/>
          <p:cNvPicPr>
            <a:picLocks noChangeAspect="1"/>
          </p:cNvPicPr>
          <p:nvPr/>
        </p:nvPicPr>
        <p:blipFill rotWithShape="1">
          <a:blip r:embed="rId4"/>
          <a:srcRect t="53160" r="52790" b="42020"/>
          <a:stretch>
            <a:fillRect/>
          </a:stretch>
        </p:blipFill>
        <p:spPr>
          <a:xfrm>
            <a:off x="4661549" y="1877102"/>
            <a:ext cx="3695852" cy="199391"/>
          </a:xfrm>
          <a:prstGeom prst="rect">
            <a:avLst/>
          </a:prstGeom>
        </p:spPr>
      </p:pic>
      <p:cxnSp>
        <p:nvCxnSpPr>
          <p:cNvPr id="117" name=""/>
          <p:cNvCxnSpPr/>
          <p:nvPr/>
        </p:nvCxnSpPr>
        <p:spPr>
          <a:xfrm flipV="1">
            <a:off x="447269" y="2224594"/>
            <a:ext cx="7913855" cy="4053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pic>
        <p:nvPicPr>
          <p:cNvPr id="118" name=""/>
          <p:cNvPicPr>
            <a:picLocks noChangeAspect="1"/>
          </p:cNvPicPr>
          <p:nvPr/>
        </p:nvPicPr>
        <p:blipFill rotWithShape="1">
          <a:blip r:embed="rId5"/>
          <a:srcRect t="31800" r="44580" b="38140"/>
          <a:stretch>
            <a:fillRect/>
          </a:stretch>
        </p:blipFill>
        <p:spPr>
          <a:xfrm>
            <a:off x="4633960" y="2565134"/>
            <a:ext cx="3748350" cy="1116713"/>
          </a:xfrm>
          <a:prstGeom prst="rect">
            <a:avLst/>
          </a:prstGeom>
        </p:spPr>
      </p:pic>
      <p:sp>
        <p:nvSpPr>
          <p:cNvPr id="119" name="직사각형 94"/>
          <p:cNvSpPr/>
          <p:nvPr/>
        </p:nvSpPr>
        <p:spPr>
          <a:xfrm>
            <a:off x="8634036" y="1869530"/>
            <a:ext cx="2922498" cy="15766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9(~12)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회말초이고 후공이 선공보다 점수가 높으면 경기 종료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이거나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9(~12)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회말이고 점수가 같지 않으면 경기 종료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/>
          <p:cNvSpPr/>
          <p:nvPr/>
        </p:nvSpPr>
        <p:spPr>
          <a:xfrm>
            <a:off x="6323182" y="1867612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7876"/>
                </a:solidFill>
              </a:rPr>
              <a:t>무승부</a:t>
            </a:r>
            <a:endParaRPr lang="ko-KR" altLang="en-US" sz="1600" b="1">
              <a:solidFill>
                <a:srgbClr val="ff7876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39117" y="332194"/>
            <a:ext cx="4713765" cy="8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</a:t>
            </a:r>
            <a:endParaRPr lang="ko-KR" altLang="en-US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"/>
          <p:cNvPicPr>
            <a:picLocks noChangeAspect="1"/>
          </p:cNvPicPr>
          <p:nvPr/>
        </p:nvPicPr>
        <p:blipFill rotWithShape="1">
          <a:blip r:embed="rId2"/>
          <a:srcRect r="33400" b="47410"/>
          <a:stretch>
            <a:fillRect/>
          </a:stretch>
        </p:blipFill>
        <p:spPr>
          <a:xfrm>
            <a:off x="501848" y="1487804"/>
            <a:ext cx="5594152" cy="2125848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3"/>
          <a:srcRect r="28460" b="36400"/>
          <a:stretch>
            <a:fillRect/>
          </a:stretch>
        </p:blipFill>
        <p:spPr>
          <a:xfrm>
            <a:off x="495147" y="3860945"/>
            <a:ext cx="5600852" cy="2631306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09689" y="2489231"/>
            <a:ext cx="5432709" cy="304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418</ep:Words>
  <ep:PresentationFormat>와이드스크린</ep:PresentationFormat>
  <ep:Paragraphs>52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13_Office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2020-09-01T02:41:10.000</dcterms:created>
  <dc:creator>조현석</dc:creator>
  <cp:lastModifiedBy>pc</cp:lastModifiedBy>
  <dcterms:modified xsi:type="dcterms:W3CDTF">2023-09-27T15:50:29.233</dcterms:modified>
  <cp:revision>35</cp:revision>
  <dc:title>PowerPoint 프레젠테이션</dc:title>
  <cp:version/>
</cp:coreProperties>
</file>