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91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65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8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2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3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2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8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00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9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1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7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2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803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7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1.png"  /><Relationship Id="rId4" Type="http://schemas.openxmlformats.org/officeDocument/2006/relationships/image" Target="../media/image20.png"  /><Relationship Id="rId5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ocs.unity3d.com/kr/2023.2/Manual/class-TilemapCollider2D.html" TargetMode="External"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3.png"  /><Relationship Id="rId7" Type="http://schemas.openxmlformats.org/officeDocument/2006/relationships/image" Target="../media/image21.png"  /><Relationship Id="rId8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kenney.nl/assets/pixel-platformer" TargetMode="External" /><Relationship Id="rId3" Type="http://schemas.openxmlformats.org/officeDocument/2006/relationships/hyperlink" Target="https://docs.unity3d.com/kr/2023.2/Manual/class-Tilemap.html" TargetMode="External" /><Relationship Id="rId4" Type="http://schemas.openxmlformats.org/officeDocument/2006/relationships/hyperlink" Target="https://learn.unity.com/tutorial/weokeupeulrou-sogae#" TargetMode="External" /><Relationship Id="rId5" Type="http://schemas.openxmlformats.org/officeDocument/2006/relationships/hyperlink" Target="https://blog.naver.com/pxkey/221298663537" TargetMode="External" /><Relationship Id="rId6" Type="http://schemas.openxmlformats.org/officeDocument/2006/relationships/hyperlink" Target="https://www.youtube.com/watch?v=v_Y5FH_tCpc&amp;amp;list=PLO-mt5Iu5TeZGR_y6mHmTWyo0RyGgO0N_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2.png"  /><Relationship Id="rId4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hyperlink" Target="https://docs.unity3d.com/kr/2023.2/Manual/Tilemap-CreatingTiles.html" TargetMode="External" /><Relationship Id="rId5" Type="http://schemas.openxmlformats.org/officeDocument/2006/relationships/hyperlink" Target="https://docs.unity3d.com/kr/2023.2/Manual/texture-type-sprite.html" TargetMode="External" /><Relationship Id="rId6" Type="http://schemas.openxmlformats.org/officeDocument/2006/relationships/hyperlink" Target="https://docs.unity3d.com/kr/2023.2/Manual/class-TextureImporter.html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hyperlink" Target="https://docs.unity3d.com/kr/2023.2/Manual/tile-palette-tools-landing.html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.png"  /><Relationship Id="rId4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16639" y="2639178"/>
            <a:ext cx="5938160" cy="99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Unity 2D</a:t>
            </a:r>
            <a:r>
              <a:rPr lang="ko-KR" altLang="en-US" sz="4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게임 </a:t>
            </a:r>
            <a:r>
              <a:rPr lang="en-US" altLang="ko-KR" sz="4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4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4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Tilemap </a:t>
            </a:r>
            <a:endParaRPr lang="en-US" altLang="ko-KR" sz="4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86"/>
          <p:cNvSpPr/>
          <p:nvPr/>
        </p:nvSpPr>
        <p:spPr>
          <a:xfrm>
            <a:off x="3235733" y="3587562"/>
            <a:ext cx="5713285" cy="112713"/>
          </a:xfrm>
          <a:prstGeom prst="rect">
            <a:avLst/>
          </a:prstGeom>
          <a:gradFill flip="none" rotWithShape="1">
            <a:gsLst>
              <a:gs pos="94000">
                <a:srgbClr val="ff3d3d">
                  <a:alpha val="100000"/>
                </a:srgbClr>
              </a:gs>
              <a:gs pos="100000">
                <a:srgbClr val="fe8485">
                  <a:alpha val="100000"/>
                </a:srgbClr>
              </a:gs>
            </a:gsLst>
            <a:path path="rect">
              <a:fillToRect t="100000" r="100000"/>
            </a:path>
            <a:tileRect l="-100000" b="-100000"/>
          </a:gradFill>
          <a:ln w="19050" cap="flat" cmpd="sng" algn="ctr">
            <a:noFill/>
            <a:prstDash val="solid"/>
            <a:miter/>
          </a:ln>
          <a:scene3d>
            <a:camera prst="orthographicFront"/>
            <a:lightRig rig="threePt" dir="t"/>
          </a:scene3d>
          <a:sp3d prstMaterial="matte"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TextBox 31"/>
          <p:cNvSpPr txBox="1"/>
          <p:nvPr/>
        </p:nvSpPr>
        <p:spPr>
          <a:xfrm>
            <a:off x="9145149" y="5472357"/>
            <a:ext cx="2775259" cy="112656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소프트웨어학과</a:t>
            </a:r>
            <a:endPara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2021763013</a:t>
            </a:r>
            <a:r>
              <a: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김민영</a:t>
            </a:r>
            <a:endPara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2023.11.29(</a:t>
            </a:r>
            <a:r>
              <a: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</a:t>
            </a:r>
            <a:r>
              <a:rPr xmlns:mc="http://schemas.openxmlformats.org/markup-compatibility/2006" xmlns:hp="http://schemas.haansoft.com/office/presentation/8.0" kumimoji="0" lang="en-US" altLang="ko-KR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게임프로그래밍</a:t>
            </a:r>
            <a:endPara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/>
          <p:cNvPicPr/>
          <p:nvPr/>
        </p:nvPicPr>
        <p:blipFill rotWithShape="1">
          <a:blip r:embed="rId2"/>
          <a:srcRect l="14630" t="5070" r="5070" b="27580"/>
          <a:stretch>
            <a:fillRect/>
          </a:stretch>
        </p:blipFill>
        <p:spPr>
          <a:xfrm>
            <a:off x="5842675" y="1289858"/>
            <a:ext cx="5994747" cy="36679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227729" y="1731659"/>
            <a:ext cx="5570317" cy="105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lt1"/>
                </a:solidFill>
              </a:rPr>
              <a:t>1) Hierachy -&gt; + -&gt; 2D Object -&gt; Tilemap -&gt; Rectangular</a:t>
            </a:r>
            <a:endParaRPr lang="en-US" altLang="ko-KR" sz="1400" b="1">
              <a:solidFill>
                <a:schemeClr val="lt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lt1"/>
                </a:solidFill>
              </a:rPr>
              <a:t>2)</a:t>
            </a:r>
            <a:r>
              <a:rPr lang="ko-KR" altLang="en-US" sz="1400" b="1">
                <a:solidFill>
                  <a:schemeClr val="lt1"/>
                </a:solidFill>
              </a:rPr>
              <a:t> </a:t>
            </a:r>
            <a:r>
              <a:rPr lang="en-US" altLang="ko-KR" sz="1400" b="1">
                <a:solidFill>
                  <a:schemeClr val="lt1"/>
                </a:solidFill>
              </a:rPr>
              <a:t>Tile Palette -&gt; </a:t>
            </a:r>
            <a:r>
              <a:rPr lang="ko-KR" altLang="en-US" sz="1400" b="1">
                <a:solidFill>
                  <a:schemeClr val="lt1"/>
                </a:solidFill>
              </a:rPr>
              <a:t>붓 아이콘 선택 </a:t>
            </a:r>
            <a:endParaRPr lang="ko-KR" altLang="en-US" sz="1400" b="1">
              <a:solidFill>
                <a:schemeClr val="lt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lt1"/>
                </a:solidFill>
              </a:rPr>
              <a:t>3)</a:t>
            </a:r>
            <a:r>
              <a:rPr lang="ko-KR" altLang="en-US" sz="1400" b="1">
                <a:solidFill>
                  <a:schemeClr val="lt1"/>
                </a:solidFill>
              </a:rPr>
              <a:t> 그릴 </a:t>
            </a:r>
            <a:r>
              <a:rPr lang="en-US" altLang="ko-KR" sz="1400" b="1">
                <a:solidFill>
                  <a:schemeClr val="lt1"/>
                </a:solidFill>
              </a:rPr>
              <a:t>Tile</a:t>
            </a:r>
            <a:r>
              <a:rPr lang="ko-KR" altLang="en-US" sz="1400" b="1">
                <a:solidFill>
                  <a:schemeClr val="lt1"/>
                </a:solidFill>
              </a:rPr>
              <a:t> 선택 </a:t>
            </a:r>
            <a:r>
              <a:rPr lang="en-US" altLang="ko-KR" sz="1400" b="1">
                <a:solidFill>
                  <a:schemeClr val="lt1"/>
                </a:solidFill>
              </a:rPr>
              <a:t>-&gt;</a:t>
            </a:r>
            <a:r>
              <a:rPr lang="ko-KR" altLang="en-US" sz="1400" b="1">
                <a:solidFill>
                  <a:schemeClr val="lt1"/>
                </a:solidFill>
              </a:rPr>
              <a:t> </a:t>
            </a:r>
            <a:r>
              <a:rPr lang="en-US" altLang="ko-KR" sz="1400" b="1">
                <a:solidFill>
                  <a:schemeClr val="lt1"/>
                </a:solidFill>
              </a:rPr>
              <a:t>Tilemap</a:t>
            </a:r>
            <a:r>
              <a:rPr lang="ko-KR" altLang="en-US" sz="1400" b="1">
                <a:solidFill>
                  <a:schemeClr val="lt1"/>
                </a:solidFill>
              </a:rPr>
              <a:t>에 그리기</a:t>
            </a:r>
            <a:endParaRPr lang="ko-KR" altLang="en-US" sz="1400" b="1">
              <a:solidFill>
                <a:schemeClr val="lt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54739" y="137278"/>
            <a:ext cx="5938160" cy="82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05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타일맵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7042629" y="3646235"/>
            <a:ext cx="300166" cy="291240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/>
          <p:nvPr/>
        </p:nvSpPr>
        <p:spPr>
          <a:xfrm>
            <a:off x="10662213" y="2724436"/>
            <a:ext cx="170438" cy="164445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"/>
          <p:cNvSpPr/>
          <p:nvPr/>
        </p:nvSpPr>
        <p:spPr>
          <a:xfrm>
            <a:off x="10654966" y="3522021"/>
            <a:ext cx="559619" cy="558175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6" name=""/>
          <p:cNvPicPr/>
          <p:nvPr/>
        </p:nvPicPr>
        <p:blipFill rotWithShape="1">
          <a:blip r:embed="rId3"/>
          <a:srcRect t="39030" b="37150"/>
          <a:stretch>
            <a:fillRect/>
          </a:stretch>
        </p:blipFill>
        <p:spPr>
          <a:xfrm>
            <a:off x="5865376" y="5137919"/>
            <a:ext cx="5988690" cy="1318480"/>
          </a:xfrm>
          <a:prstGeom prst="rect">
            <a:avLst/>
          </a:prstGeom>
        </p:spPr>
      </p:pic>
      <p:pic>
        <p:nvPicPr>
          <p:cNvPr id="35" name=""/>
          <p:cNvPicPr/>
          <p:nvPr/>
        </p:nvPicPr>
        <p:blipFill rotWithShape="1">
          <a:blip r:embed="rId4"/>
          <a:srcRect r="45730" b="58710"/>
          <a:stretch>
            <a:fillRect/>
          </a:stretch>
        </p:blipFill>
        <p:spPr>
          <a:xfrm>
            <a:off x="474267" y="1278278"/>
            <a:ext cx="5042574" cy="2777153"/>
          </a:xfrm>
          <a:prstGeom prst="rect">
            <a:avLst/>
          </a:prstGeom>
        </p:spPr>
      </p:pic>
      <p:pic>
        <p:nvPicPr>
          <p:cNvPr id="36" name=""/>
          <p:cNvPicPr/>
          <p:nvPr/>
        </p:nvPicPr>
        <p:blipFill rotWithShape="1">
          <a:blip r:embed="rId5"/>
          <a:srcRect r="57220" b="77300"/>
          <a:stretch>
            <a:fillRect/>
          </a:stretch>
        </p:blipFill>
        <p:spPr>
          <a:xfrm>
            <a:off x="459882" y="4311019"/>
            <a:ext cx="5072974" cy="2188520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485419" y="2402622"/>
            <a:ext cx="1891310" cy="178767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485419" y="1794645"/>
            <a:ext cx="644953" cy="168633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2329622" y="2716138"/>
            <a:ext cx="1475858" cy="188900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"/>
          <p:cNvSpPr/>
          <p:nvPr/>
        </p:nvSpPr>
        <p:spPr>
          <a:xfrm>
            <a:off x="3798903" y="3319350"/>
            <a:ext cx="1658252" cy="219298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"/>
          <p:cNvSpPr/>
          <p:nvPr/>
        </p:nvSpPr>
        <p:spPr>
          <a:xfrm>
            <a:off x="485420" y="1966905"/>
            <a:ext cx="219368" cy="148368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698617" y="5929306"/>
            <a:ext cx="1445459" cy="381426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928735" y="1236127"/>
            <a:ext cx="2992755" cy="51246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1) Hierarchy -&gt; Gird -&gt; Tilemap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2) Inspector -&gt; Add Component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2-a) Tilemap Collider 2D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추가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 algn="l" defTabSz="232257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(*Rigidbody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가 자동으로 추가된다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2-b) Composite Collider 2D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추가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3)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Rigidbody 2D 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   -&gt; Body Type : Static 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https://docs.unity3d.com/kr/2023.2/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  <a:hlinkClick r:id="rId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Manual/class-TilemapCollider2D.html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54739" y="137278"/>
            <a:ext cx="5938160" cy="82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물리 설정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3" name=""/>
          <p:cNvPicPr/>
          <p:nvPr/>
        </p:nvPicPr>
        <p:blipFill rotWithShape="1">
          <a:blip r:embed="rId3"/>
          <a:srcRect l="76830" t="25140" b="13320"/>
          <a:stretch>
            <a:fillRect/>
          </a:stretch>
        </p:blipFill>
        <p:spPr>
          <a:xfrm>
            <a:off x="5904943" y="1230829"/>
            <a:ext cx="2894387" cy="5147350"/>
          </a:xfrm>
          <a:prstGeom prst="rect">
            <a:avLst/>
          </a:prstGeom>
        </p:spPr>
      </p:pic>
      <p:pic>
        <p:nvPicPr>
          <p:cNvPr id="24" name=""/>
          <p:cNvPicPr/>
          <p:nvPr/>
        </p:nvPicPr>
        <p:blipFill rotWithShape="1">
          <a:blip r:embed="rId4"/>
          <a:srcRect l="76970" t="66040" b="4210"/>
          <a:stretch>
            <a:fillRect/>
          </a:stretch>
        </p:blipFill>
        <p:spPr>
          <a:xfrm>
            <a:off x="3100285" y="4030491"/>
            <a:ext cx="2590395" cy="2360783"/>
          </a:xfrm>
          <a:prstGeom prst="rect">
            <a:avLst/>
          </a:prstGeom>
        </p:spPr>
      </p:pic>
      <p:pic>
        <p:nvPicPr>
          <p:cNvPr id="26" name=""/>
          <p:cNvPicPr/>
          <p:nvPr/>
        </p:nvPicPr>
        <p:blipFill rotWithShape="1">
          <a:blip r:embed="rId5"/>
          <a:srcRect l="76970" t="65290" b="3340"/>
          <a:stretch>
            <a:fillRect/>
          </a:stretch>
        </p:blipFill>
        <p:spPr>
          <a:xfrm>
            <a:off x="3099114" y="1236603"/>
            <a:ext cx="2590395" cy="2472245"/>
          </a:xfrm>
          <a:prstGeom prst="rect">
            <a:avLst/>
          </a:prstGeom>
        </p:spPr>
      </p:pic>
      <p:pic>
        <p:nvPicPr>
          <p:cNvPr id="27" name=""/>
          <p:cNvPicPr/>
          <p:nvPr/>
        </p:nvPicPr>
        <p:blipFill rotWithShape="1">
          <a:blip r:embed="rId6"/>
          <a:srcRect l="-140" r="77960" b="73920"/>
          <a:stretch>
            <a:fillRect/>
          </a:stretch>
        </p:blipFill>
        <p:spPr>
          <a:xfrm>
            <a:off x="312142" y="1205799"/>
            <a:ext cx="2590395" cy="2502642"/>
          </a:xfrm>
          <a:prstGeom prst="rect">
            <a:avLst/>
          </a:prstGeom>
        </p:spPr>
      </p:pic>
      <p:sp>
        <p:nvSpPr>
          <p:cNvPr id="29" name=""/>
          <p:cNvSpPr/>
          <p:nvPr/>
        </p:nvSpPr>
        <p:spPr>
          <a:xfrm>
            <a:off x="606610" y="2830022"/>
            <a:ext cx="1404927" cy="371293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" name=""/>
          <p:cNvPicPr/>
          <p:nvPr/>
        </p:nvPicPr>
        <p:blipFill rotWithShape="1">
          <a:blip r:embed="rId7"/>
          <a:srcRect l="76830" t="91750"/>
          <a:stretch>
            <a:fillRect/>
          </a:stretch>
        </p:blipFill>
        <p:spPr>
          <a:xfrm>
            <a:off x="311335" y="5678599"/>
            <a:ext cx="2600528" cy="709105"/>
          </a:xfrm>
          <a:prstGeom prst="rect">
            <a:avLst/>
          </a:prstGeom>
        </p:spPr>
      </p:pic>
      <p:pic>
        <p:nvPicPr>
          <p:cNvPr id="31" name=""/>
          <p:cNvPicPr/>
          <p:nvPr/>
        </p:nvPicPr>
        <p:blipFill rotWithShape="1">
          <a:blip r:embed="rId8"/>
          <a:srcRect l="76830" t="8070" b="74300"/>
          <a:stretch>
            <a:fillRect/>
          </a:stretch>
        </p:blipFill>
        <p:spPr>
          <a:xfrm>
            <a:off x="322077" y="4026924"/>
            <a:ext cx="2590394" cy="1580542"/>
          </a:xfrm>
          <a:prstGeom prst="rect">
            <a:avLst/>
          </a:prstGeom>
        </p:spPr>
      </p:pic>
      <p:sp>
        <p:nvSpPr>
          <p:cNvPr id="32" name=""/>
          <p:cNvSpPr/>
          <p:nvPr/>
        </p:nvSpPr>
        <p:spPr>
          <a:xfrm>
            <a:off x="323292" y="4014972"/>
            <a:ext cx="817214" cy="219298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"/>
          <p:cNvSpPr/>
          <p:nvPr/>
        </p:nvSpPr>
        <p:spPr>
          <a:xfrm>
            <a:off x="566485" y="5859175"/>
            <a:ext cx="2002773" cy="239565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"/>
          <p:cNvSpPr/>
          <p:nvPr/>
        </p:nvSpPr>
        <p:spPr>
          <a:xfrm>
            <a:off x="3413851" y="1979257"/>
            <a:ext cx="1972374" cy="199033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"/>
          <p:cNvSpPr/>
          <p:nvPr/>
        </p:nvSpPr>
        <p:spPr>
          <a:xfrm>
            <a:off x="3373319" y="4573299"/>
            <a:ext cx="1982507" cy="199032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"/>
          <p:cNvSpPr/>
          <p:nvPr/>
        </p:nvSpPr>
        <p:spPr>
          <a:xfrm>
            <a:off x="5926830" y="1239550"/>
            <a:ext cx="1759581" cy="259830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"/>
          <p:cNvSpPr/>
          <p:nvPr/>
        </p:nvSpPr>
        <p:spPr>
          <a:xfrm>
            <a:off x="5936963" y="2921622"/>
            <a:ext cx="1415061" cy="178767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5926831" y="3114856"/>
            <a:ext cx="2752613" cy="209165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5926830" y="4015985"/>
            <a:ext cx="1911577" cy="22943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54739" y="137278"/>
            <a:ext cx="5938160" cy="82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물리 설정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227728" y="1686763"/>
            <a:ext cx="5760720" cy="4680585"/>
          </a:xfrm>
          <a:prstGeom prst="rect">
            <a:avLst/>
          </a:prstGeom>
        </p:spPr>
      </p:pic>
      <p:pic>
        <p:nvPicPr>
          <p:cNvPr id="15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02660" y="1683480"/>
            <a:ext cx="5760720" cy="4680585"/>
          </a:xfrm>
          <a:prstGeom prst="rect">
            <a:avLst/>
          </a:prstGeom>
        </p:spPr>
      </p:pic>
      <p:sp>
        <p:nvSpPr>
          <p:cNvPr id="16" name="직사각형 10"/>
          <p:cNvSpPr/>
          <p:nvPr/>
        </p:nvSpPr>
        <p:spPr>
          <a:xfrm>
            <a:off x="206264" y="1101359"/>
            <a:ext cx="2533125" cy="41549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플레이어를 생성하여 테스트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24236" y="1195596"/>
            <a:ext cx="8796929" cy="20124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에셋 출처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en-US" sz="1400" b="1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https://www.kenney.nl/assets/pixel-platformer</a:t>
            </a:r>
            <a:endParaRPr lang="en-US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Unity Document (2023.2 ver) :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https://docs.unity3d.com/kr/2023.2/Manual/class-Tilemap.html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- Unity Learn :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https://learn.unity.com/tutorial/weokeupeulrou-sogae#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  <a:hlinkClick r:id="rId5"/>
              </a:rPr>
              <a:t>https://blog.naver.com/pxkey/221298663537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  <a:hlinkClick r:id="rId6"/>
              </a:rPr>
              <a:t>https://www.youtube.com/watch?v=v_Y5FH_tCpc&amp;list=PLO-mt5Iu5TeZGR_y6mHmTWyo0RyGgO0N_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54739" y="137278"/>
            <a:ext cx="5938160" cy="82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07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출처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54739" y="137278"/>
            <a:ext cx="5938160" cy="82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00 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5" name="모서리가 둥근 직사각형 10"/>
          <p:cNvSpPr/>
          <p:nvPr/>
        </p:nvSpPr>
        <p:spPr>
          <a:xfrm>
            <a:off x="693285" y="1237437"/>
            <a:ext cx="2830417" cy="2182832"/>
          </a:xfrm>
          <a:prstGeom prst="round1Rect">
            <a:avLst>
              <a:gd name="adj" fmla="val 9336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i="1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01535" y="3420268"/>
            <a:ext cx="2822167" cy="303213"/>
          </a:xfrm>
          <a:prstGeom prst="rect">
            <a:avLst/>
          </a:prstGeom>
          <a:gradFill flip="none" rotWithShape="1">
            <a:gsLst>
              <a:gs pos="94000">
                <a:srgbClr val="ff3d3d"/>
              </a:gs>
              <a:gs pos="100000">
                <a:srgbClr val="fe8485"/>
              </a:gs>
            </a:gsLst>
            <a:path path="rect">
              <a:fillToRect t="100000" r="100000"/>
            </a:path>
            <a:tileRect l="-100000" b="-100000"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b="1">
                <a:solidFill>
                  <a:prstClr val="white"/>
                </a:solidFill>
              </a:rPr>
              <a:t>01</a:t>
            </a:r>
            <a:r>
              <a:rPr lang="ko-KR" altLang="en-US" sz="1050" b="1">
                <a:solidFill>
                  <a:prstClr val="white"/>
                </a:solidFill>
              </a:rPr>
              <a:t> 타일맵 소개</a:t>
            </a:r>
            <a:endParaRPr lang="ko-KR" altLang="en-US" sz="1050" b="1">
              <a:solidFill>
                <a:prstClr val="white"/>
              </a:solidFill>
            </a:endParaRPr>
          </a:p>
        </p:txBody>
      </p:sp>
      <p:sp>
        <p:nvSpPr>
          <p:cNvPr id="89" name="모서리가 둥근 직사각형 10"/>
          <p:cNvSpPr/>
          <p:nvPr/>
        </p:nvSpPr>
        <p:spPr>
          <a:xfrm>
            <a:off x="4675498" y="1237437"/>
            <a:ext cx="2830417" cy="2182832"/>
          </a:xfrm>
          <a:prstGeom prst="round1Rect">
            <a:avLst>
              <a:gd name="adj" fmla="val 9336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i="1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683748" y="3420268"/>
            <a:ext cx="2822167" cy="303213"/>
          </a:xfrm>
          <a:prstGeom prst="rect">
            <a:avLst/>
          </a:prstGeom>
          <a:gradFill flip="none" rotWithShape="1">
            <a:gsLst>
              <a:gs pos="94000">
                <a:srgbClr val="ff3d3d"/>
              </a:gs>
              <a:gs pos="100000">
                <a:srgbClr val="fe8485"/>
              </a:gs>
            </a:gsLst>
            <a:path path="rect">
              <a:fillToRect t="100000" r="100000"/>
            </a:path>
            <a:tileRect l="-100000" b="-100000"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b="1">
                <a:solidFill>
                  <a:prstClr val="white"/>
                </a:solidFill>
              </a:rPr>
              <a:t>02</a:t>
            </a:r>
            <a:r>
              <a:rPr lang="ko-KR" altLang="en-US" sz="1050" b="1">
                <a:solidFill>
                  <a:prstClr val="white"/>
                </a:solidFill>
              </a:rPr>
              <a:t> </a:t>
            </a:r>
            <a:r>
              <a:rPr lang="en-US" altLang="ko-KR" sz="1050" b="1">
                <a:solidFill>
                  <a:prstClr val="white"/>
                </a:solidFill>
              </a:rPr>
              <a:t>2D</a:t>
            </a:r>
            <a:r>
              <a:rPr lang="ko-KR" altLang="en-US" sz="1050" b="1">
                <a:solidFill>
                  <a:prstClr val="white"/>
                </a:solidFill>
              </a:rPr>
              <a:t> 프로젝트 생성</a:t>
            </a:r>
            <a:endParaRPr lang="ko-KR" altLang="en-US" sz="1050" b="1">
              <a:solidFill>
                <a:prstClr val="white"/>
              </a:solidFill>
            </a:endParaRPr>
          </a:p>
        </p:txBody>
      </p:sp>
      <p:sp>
        <p:nvSpPr>
          <p:cNvPr id="93" name="모서리가 둥근 직사각형 10"/>
          <p:cNvSpPr/>
          <p:nvPr/>
        </p:nvSpPr>
        <p:spPr>
          <a:xfrm>
            <a:off x="8657710" y="1237437"/>
            <a:ext cx="2830417" cy="2182832"/>
          </a:xfrm>
          <a:prstGeom prst="round1Rect">
            <a:avLst>
              <a:gd name="adj" fmla="val 9336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 i="1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665960" y="3420268"/>
            <a:ext cx="2822167" cy="303213"/>
          </a:xfrm>
          <a:prstGeom prst="rect">
            <a:avLst/>
          </a:prstGeom>
          <a:gradFill flip="none" rotWithShape="1">
            <a:gsLst>
              <a:gs pos="94000">
                <a:srgbClr val="ff3d3d"/>
              </a:gs>
              <a:gs pos="100000">
                <a:srgbClr val="fe8485"/>
              </a:gs>
            </a:gsLst>
            <a:path path="rect">
              <a:fillToRect t="100000" r="100000"/>
            </a:path>
            <a:tileRect l="-100000" b="-100000"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b="1">
                <a:solidFill>
                  <a:prstClr val="white"/>
                </a:solidFill>
              </a:rPr>
              <a:t>03</a:t>
            </a:r>
            <a:r>
              <a:rPr lang="ko-KR" altLang="en-US" sz="1050" b="1">
                <a:solidFill>
                  <a:prstClr val="white"/>
                </a:solidFill>
              </a:rPr>
              <a:t> 타일 에셋용 스프라이트</a:t>
            </a:r>
            <a:endParaRPr lang="ko-KR" altLang="en-US" sz="1050" b="1">
              <a:solidFill>
                <a:prstClr val="white"/>
              </a:solidFill>
            </a:endParaRPr>
          </a:p>
        </p:txBody>
      </p:sp>
      <p:sp>
        <p:nvSpPr>
          <p:cNvPr id="96" name="모서리가 둥근 직사각형 10"/>
          <p:cNvSpPr/>
          <p:nvPr/>
        </p:nvSpPr>
        <p:spPr>
          <a:xfrm>
            <a:off x="694454" y="4124728"/>
            <a:ext cx="2830417" cy="2182832"/>
          </a:xfrm>
          <a:prstGeom prst="round1Rect">
            <a:avLst>
              <a:gd name="adj" fmla="val 9336"/>
            </a:avLst>
          </a:prstGeom>
          <a:solidFill>
            <a:srgbClr val="333f4f">
              <a:alpha val="100000"/>
            </a:srgbClr>
          </a:solidFill>
          <a:ln w="12700" cap="flat" cmpd="sng" algn="ctr">
            <a:solidFill>
              <a:srgbClr val="40404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1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직사각형 86"/>
          <p:cNvSpPr/>
          <p:nvPr/>
        </p:nvSpPr>
        <p:spPr>
          <a:xfrm>
            <a:off x="702704" y="6307559"/>
            <a:ext cx="2822167" cy="303213"/>
          </a:xfrm>
          <a:prstGeom prst="rect">
            <a:avLst/>
          </a:prstGeom>
          <a:gradFill flip="none" rotWithShape="1">
            <a:gsLst>
              <a:gs pos="94000">
                <a:srgbClr val="ff3d3d">
                  <a:alpha val="100000"/>
                </a:srgbClr>
              </a:gs>
              <a:gs pos="100000">
                <a:srgbClr val="fe8485">
                  <a:alpha val="100000"/>
                </a:srgbClr>
              </a:gs>
            </a:gsLst>
            <a:path path="rect">
              <a:fillToRect t="100000" r="100000"/>
            </a:path>
            <a:tileRect l="-100000" b="-100000"/>
          </a:gradFill>
          <a:ln w="19050" cap="flat" cmpd="sng" algn="ctr">
            <a:solidFill>
              <a:srgbClr val="404040">
                <a:alpha val="100000"/>
              </a:srgbClr>
            </a:solidFill>
            <a:prstDash val="solid"/>
            <a:miter/>
          </a:ln>
          <a:scene3d>
            <a:camera prst="orthographicFront"/>
            <a:lightRig rig="threePt" dir="t"/>
          </a:scene3d>
          <a:sp3d prstMaterial="matte"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04</a:t>
            </a: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타일 팔레트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모서리가 둥근 직사각형 10"/>
          <p:cNvSpPr/>
          <p:nvPr/>
        </p:nvSpPr>
        <p:spPr>
          <a:xfrm>
            <a:off x="4676666" y="4124728"/>
            <a:ext cx="2830417" cy="2182832"/>
          </a:xfrm>
          <a:prstGeom prst="round1Rect">
            <a:avLst>
              <a:gd name="adj" fmla="val 9336"/>
            </a:avLst>
          </a:prstGeom>
          <a:solidFill>
            <a:srgbClr val="333f4f">
              <a:alpha val="100000"/>
            </a:srgbClr>
          </a:solidFill>
          <a:ln w="12700" cap="flat" cmpd="sng" algn="ctr">
            <a:solidFill>
              <a:srgbClr val="40404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1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직사각형 90"/>
          <p:cNvSpPr/>
          <p:nvPr/>
        </p:nvSpPr>
        <p:spPr>
          <a:xfrm>
            <a:off x="4684916" y="6307559"/>
            <a:ext cx="2822167" cy="303213"/>
          </a:xfrm>
          <a:prstGeom prst="rect">
            <a:avLst/>
          </a:prstGeom>
          <a:gradFill flip="none" rotWithShape="1">
            <a:gsLst>
              <a:gs pos="94000">
                <a:srgbClr val="ff3d3d">
                  <a:alpha val="100000"/>
                </a:srgbClr>
              </a:gs>
              <a:gs pos="100000">
                <a:srgbClr val="fe8485">
                  <a:alpha val="100000"/>
                </a:srgbClr>
              </a:gs>
            </a:gsLst>
            <a:path path="rect">
              <a:fillToRect t="100000" r="100000"/>
            </a:path>
            <a:tileRect l="-100000" b="-100000"/>
          </a:gradFill>
          <a:ln w="19050" cap="flat" cmpd="sng" algn="ctr">
            <a:solidFill>
              <a:srgbClr val="404040">
                <a:alpha val="100000"/>
              </a:srgbClr>
            </a:solidFill>
            <a:prstDash val="solid"/>
            <a:miter/>
          </a:ln>
          <a:scene3d>
            <a:camera prst="orthographicFront"/>
            <a:lightRig rig="threePt" dir="t"/>
          </a:scene3d>
          <a:sp3d prstMaterial="matte"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05</a:t>
            </a: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타일맵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모서리가 둥근 직사각형 10"/>
          <p:cNvSpPr/>
          <p:nvPr/>
        </p:nvSpPr>
        <p:spPr>
          <a:xfrm>
            <a:off x="8658878" y="4124728"/>
            <a:ext cx="2830417" cy="2182832"/>
          </a:xfrm>
          <a:prstGeom prst="round1Rect">
            <a:avLst>
              <a:gd name="adj" fmla="val 9336"/>
            </a:avLst>
          </a:prstGeom>
          <a:solidFill>
            <a:srgbClr val="333f4f">
              <a:alpha val="100000"/>
            </a:srgbClr>
          </a:solidFill>
          <a:ln w="12700" cap="flat" cmpd="sng" algn="ctr">
            <a:solidFill>
              <a:srgbClr val="40404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1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직사각형 94"/>
          <p:cNvSpPr/>
          <p:nvPr/>
        </p:nvSpPr>
        <p:spPr>
          <a:xfrm>
            <a:off x="8667128" y="6307559"/>
            <a:ext cx="2822167" cy="303213"/>
          </a:xfrm>
          <a:prstGeom prst="rect">
            <a:avLst/>
          </a:prstGeom>
          <a:gradFill flip="none" rotWithShape="1">
            <a:gsLst>
              <a:gs pos="94000">
                <a:srgbClr val="ff3d3d">
                  <a:alpha val="100000"/>
                </a:srgbClr>
              </a:gs>
              <a:gs pos="100000">
                <a:srgbClr val="fe8485">
                  <a:alpha val="100000"/>
                </a:srgbClr>
              </a:gs>
            </a:gsLst>
            <a:path path="rect">
              <a:fillToRect t="100000" r="100000"/>
            </a:path>
            <a:tileRect l="-100000" b="-100000"/>
          </a:gradFill>
          <a:ln w="19050" cap="flat" cmpd="sng" algn="ctr">
            <a:solidFill>
              <a:srgbClr val="404040">
                <a:alpha val="100000"/>
              </a:srgbClr>
            </a:solidFill>
            <a:prstDash val="solid"/>
            <a:miter/>
          </a:ln>
          <a:scene3d>
            <a:camera prst="orthographicFront"/>
            <a:lightRig rig="threePt" dir="t"/>
          </a:scene3d>
          <a:sp3d prstMaterial="matte"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06</a:t>
            </a: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물리 설정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" name=""/>
          <p:cNvPicPr/>
          <p:nvPr/>
        </p:nvPicPr>
        <p:blipFill rotWithShape="1">
          <a:blip r:embed="rId2"/>
          <a:srcRect l="19340" t="18570" r="29410" b="31150"/>
          <a:stretch>
            <a:fillRect/>
          </a:stretch>
        </p:blipFill>
        <p:spPr>
          <a:xfrm>
            <a:off x="4681463" y="4085388"/>
            <a:ext cx="2829074" cy="2198654"/>
          </a:xfrm>
          <a:prstGeom prst="rect">
            <a:avLst/>
          </a:prstGeom>
        </p:spPr>
      </p:pic>
      <p:pic>
        <p:nvPicPr>
          <p:cNvPr id="103" name=""/>
          <p:cNvPicPr/>
          <p:nvPr/>
        </p:nvPicPr>
        <p:blipFill rotWithShape="1">
          <a:blip r:embed="rId3"/>
          <a:srcRect l="70360" t="29270" r="5350" b="36770"/>
          <a:stretch>
            <a:fillRect/>
          </a:stretch>
        </p:blipFill>
        <p:spPr>
          <a:xfrm>
            <a:off x="995409" y="4134841"/>
            <a:ext cx="2225607" cy="2158123"/>
          </a:xfrm>
          <a:prstGeom prst="rect">
            <a:avLst/>
          </a:prstGeom>
        </p:spPr>
      </p:pic>
      <p:pic>
        <p:nvPicPr>
          <p:cNvPr id="105" name=""/>
          <p:cNvPicPr/>
          <p:nvPr/>
        </p:nvPicPr>
        <p:blipFill rotWithShape="1">
          <a:blip r:embed="rId4"/>
          <a:srcRect l="15690" t="71400" r="57200" b="5420"/>
          <a:stretch>
            <a:fillRect/>
          </a:stretch>
        </p:blipFill>
        <p:spPr>
          <a:xfrm>
            <a:off x="8653236" y="1221225"/>
            <a:ext cx="2835381" cy="2188724"/>
          </a:xfrm>
          <a:prstGeom prst="rect">
            <a:avLst/>
          </a:prstGeom>
        </p:spPr>
      </p:pic>
      <p:pic>
        <p:nvPicPr>
          <p:cNvPr id="106" name=""/>
          <p:cNvPicPr>
            <a:picLocks noChangeAspect="1"/>
          </p:cNvPicPr>
          <p:nvPr/>
        </p:nvPicPr>
        <p:blipFill rotWithShape="1">
          <a:blip r:embed="rId5"/>
          <a:srcRect l="18800" t="16970" r="26540" b="30610"/>
          <a:stretch>
            <a:fillRect/>
          </a:stretch>
        </p:blipFill>
        <p:spPr>
          <a:xfrm>
            <a:off x="8639444" y="4123514"/>
            <a:ext cx="2857362" cy="2166430"/>
          </a:xfrm>
          <a:prstGeom prst="rect">
            <a:avLst/>
          </a:prstGeom>
        </p:spPr>
      </p:pic>
      <p:pic>
        <p:nvPicPr>
          <p:cNvPr id="107" name="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4680261" y="1231603"/>
            <a:ext cx="2842422" cy="2187871"/>
          </a:xfrm>
          <a:prstGeom prst="rect">
            <a:avLst/>
          </a:prstGeom>
        </p:spPr>
      </p:pic>
      <p:pic>
        <p:nvPicPr>
          <p:cNvPr id="10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0060" y="1222529"/>
            <a:ext cx="2847360" cy="2206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54739" y="137278"/>
            <a:ext cx="5938160" cy="82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타일맵 소개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10"/>
          <p:cNvSpPr/>
          <p:nvPr/>
        </p:nvSpPr>
        <p:spPr>
          <a:xfrm>
            <a:off x="4006942" y="1889787"/>
            <a:ext cx="7566526" cy="37471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Tilemap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Tilemap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컴포넌트는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Tile Assets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를 저장 및 관리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배치된 타일에 있는 필요한 정보를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Tilemap Render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및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Tilemap Colider 2D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와 같은 다른 관련 컴포넌트로 전송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2D Tilemap Editor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패키지는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2D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템플릿으로 프로젝트를 생성하면 자동으로 설치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(*2D Tilemap Editor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Unity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레지스트리지에서 패키지 관리자를 통해 직접 설치 가능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Tilemap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에 그릴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Tile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을 작성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편집 및 선택하려면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Tile Palette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를 이용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rcRect b="17990"/>
          <a:stretch>
            <a:fillRect/>
          </a:stretch>
        </p:blipFill>
        <p:spPr>
          <a:xfrm>
            <a:off x="257312" y="1052401"/>
            <a:ext cx="3368332" cy="5543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2409" y="1317618"/>
            <a:ext cx="24022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1)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프로젝트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새 프로젝트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54739" y="137278"/>
            <a:ext cx="5938160" cy="82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2D 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생성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5" name=""/>
          <p:cNvPicPr/>
          <p:nvPr/>
        </p:nvPicPr>
        <p:blipFill rotWithShape="1">
          <a:blip r:embed="rId2"/>
          <a:srcRect b="-90"/>
          <a:stretch>
            <a:fillRect/>
          </a:stretch>
        </p:blipFill>
        <p:spPr>
          <a:xfrm>
            <a:off x="224990" y="1896053"/>
            <a:ext cx="5760720" cy="4680585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5171073" y="2269461"/>
            <a:ext cx="711869" cy="340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7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181725" y="1893020"/>
            <a:ext cx="5760720" cy="4680585"/>
          </a:xfrm>
          <a:prstGeom prst="rect">
            <a:avLst/>
          </a:prstGeom>
        </p:spPr>
      </p:pic>
      <p:sp>
        <p:nvSpPr>
          <p:cNvPr id="18" name=""/>
          <p:cNvSpPr/>
          <p:nvPr/>
        </p:nvSpPr>
        <p:spPr>
          <a:xfrm>
            <a:off x="250157" y="2632414"/>
            <a:ext cx="1243264" cy="340894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7398921" y="2949747"/>
            <a:ext cx="2476501" cy="545927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10055894" y="5018677"/>
            <a:ext cx="1694448" cy="411078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"/>
          <p:cNvSpPr/>
          <p:nvPr/>
        </p:nvSpPr>
        <p:spPr>
          <a:xfrm>
            <a:off x="11139239" y="6231863"/>
            <a:ext cx="762002" cy="300788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직사각형 10"/>
          <p:cNvSpPr/>
          <p:nvPr/>
        </p:nvSpPr>
        <p:spPr>
          <a:xfrm>
            <a:off x="6185534" y="1302076"/>
            <a:ext cx="4445568" cy="4105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2D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선택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프로젝트 이름 설정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프로젝트 생성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8832" y="1418521"/>
            <a:ext cx="1973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2D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프로젝트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scene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창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54739" y="137278"/>
            <a:ext cx="5938160" cy="82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2D 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생성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17493" y="1947671"/>
            <a:ext cx="5760720" cy="4680585"/>
          </a:xfrm>
          <a:prstGeom prst="rect">
            <a:avLst/>
          </a:prstGeom>
        </p:spPr>
      </p:pic>
      <p:pic>
        <p:nvPicPr>
          <p:cNvPr id="15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195331" y="1957342"/>
            <a:ext cx="5760720" cy="4680585"/>
          </a:xfrm>
          <a:prstGeom prst="rect">
            <a:avLst/>
          </a:prstGeom>
        </p:spPr>
      </p:pic>
      <p:sp>
        <p:nvSpPr>
          <p:cNvPr id="16" name="직사각형 10"/>
          <p:cNvSpPr/>
          <p:nvPr/>
        </p:nvSpPr>
        <p:spPr>
          <a:xfrm>
            <a:off x="6185534" y="1388528"/>
            <a:ext cx="1973580" cy="41549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2D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프로젝트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창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29162" y="1357724"/>
            <a:ext cx="4390052" cy="168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폴더 생성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1) Project -&gt;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우클릭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or +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버튼 선택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2)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Create -&gt; Folder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타일 이미지 가져오기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3)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원하는 이미지 드로그 앤 드롭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54739" y="137278"/>
            <a:ext cx="5938160" cy="82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타일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에셋용 스프라이트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4" name=""/>
          <p:cNvPicPr/>
          <p:nvPr/>
        </p:nvPicPr>
        <p:blipFill rotWithShape="1">
          <a:blip r:embed="rId2"/>
          <a:srcRect r="45430" b="59340"/>
          <a:stretch>
            <a:fillRect/>
          </a:stretch>
        </p:blipFill>
        <p:spPr>
          <a:xfrm>
            <a:off x="450379" y="3619500"/>
            <a:ext cx="4440019" cy="2998938"/>
          </a:xfrm>
          <a:prstGeom prst="rect">
            <a:avLst/>
          </a:prstGeom>
        </p:spPr>
      </p:pic>
      <p:pic>
        <p:nvPicPr>
          <p:cNvPr id="15" name=""/>
          <p:cNvPicPr/>
          <p:nvPr/>
        </p:nvPicPr>
        <p:blipFill rotWithShape="1">
          <a:blip r:embed="rId3"/>
          <a:srcRect t="67640" r="38120"/>
          <a:stretch>
            <a:fillRect/>
          </a:stretch>
        </p:blipFill>
        <p:spPr>
          <a:xfrm>
            <a:off x="5299222" y="3655320"/>
            <a:ext cx="6473119" cy="2960481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844292" y="5520124"/>
            <a:ext cx="2059555" cy="209166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"/>
          <p:cNvSpPr/>
          <p:nvPr/>
        </p:nvSpPr>
        <p:spPr>
          <a:xfrm>
            <a:off x="2891762" y="3939379"/>
            <a:ext cx="1613704" cy="239564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07243" y="1251381"/>
            <a:ext cx="6476075" cy="2176242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5278407" y="4243775"/>
            <a:ext cx="347082" cy="280096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004550" y="1137432"/>
            <a:ext cx="5745490" cy="4689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1)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Pixels Per Unit(PPU) : 18 (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본인이 사용할 이미지에 맞춰서 설정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2)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Filter Mode : Point (no filter) 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(*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픽셀아트를 사용할 경우 흐리게 보이지않게 하기 위함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3) Compression : None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4) apply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75000"/>
                    <a:lumOff val="25000"/>
                  </a:prstClr>
                </a:solidFill>
              </a:rPr>
              <a:t>*Pixels Per Unit(PPU)</a:t>
            </a:r>
            <a:endParaRPr lang="en-US" altLang="ko-KR" sz="13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300" b="1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3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300" b="1">
                <a:solidFill>
                  <a:prstClr val="black">
                    <a:lumMod val="75000"/>
                    <a:lumOff val="25000"/>
                  </a:prstClr>
                </a:solidFill>
              </a:rPr>
              <a:t>선택한 스프라이트의 Unity 단위 1을 구성하는 픽셀 수</a:t>
            </a:r>
            <a:endParaRPr lang="en-US" altLang="ko-KR" sz="13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 b="1">
                <a:solidFill>
                  <a:prstClr val="black">
                    <a:lumMod val="75000"/>
                    <a:lumOff val="25000"/>
                  </a:prstClr>
                </a:solidFill>
              </a:rPr>
              <a:t>   타일맵에 렌더링된 타일 스프라이트의 크기를 결정</a:t>
            </a:r>
            <a:endParaRPr lang="ko-KR" altLang="en-US" sz="13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 b="1">
                <a:solidFill>
                  <a:prstClr val="black">
                    <a:lumMod val="75000"/>
                    <a:lumOff val="25000"/>
                  </a:prstClr>
                </a:solidFill>
              </a:rPr>
              <a:t>   타일 1개의 너비가 1 Unity 단위와 같아지도록 이 값을 타일 스프라이트 </a:t>
            </a:r>
            <a:endParaRPr lang="ko-KR" altLang="en-US" sz="13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 b="1">
                <a:solidFill>
                  <a:prstClr val="black">
                    <a:lumMod val="75000"/>
                    <a:lumOff val="25000"/>
                  </a:prstClr>
                </a:solidFill>
              </a:rPr>
              <a:t>   1개의 너비(단위: 픽셀)로 설정하는 것이 좋습니다</a:t>
            </a:r>
            <a:endParaRPr lang="ko-KR" altLang="en-US" sz="13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75000"/>
                    <a:lumOff val="25000"/>
                  </a:prstClr>
                </a:solidFill>
              </a:rPr>
              <a:t>*Filter Mode </a:t>
            </a:r>
            <a:endParaRPr lang="en-US" altLang="ko-KR" sz="13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75000"/>
                    <a:lumOff val="25000"/>
                  </a:prstClr>
                </a:solidFill>
              </a:rPr>
              <a:t> -  3D 변환 중 텍스처가 늘어날 때 Unity가 텍스처를 필터링하는 방법</a:t>
            </a:r>
            <a:endParaRPr lang="en-US" altLang="ko-KR" sz="13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75000"/>
                    <a:lumOff val="25000"/>
                  </a:prstClr>
                </a:solidFill>
              </a:rPr>
              <a:t>*Compression</a:t>
            </a:r>
            <a:endParaRPr lang="en-US" altLang="ko-KR" sz="13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75000"/>
                    <a:lumOff val="25000"/>
                  </a:prstClr>
                </a:solidFill>
              </a:rPr>
              <a:t> - 텍스처의 압축 타입을 선택</a:t>
            </a:r>
            <a:endParaRPr lang="en-US" altLang="ko-KR" sz="13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54739" y="137278"/>
            <a:ext cx="5938160" cy="82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타일 에셋용 스프라이트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3" name=""/>
          <p:cNvPicPr/>
          <p:nvPr/>
        </p:nvPicPr>
        <p:blipFill rotWithShape="1">
          <a:blip r:embed="rId2"/>
          <a:srcRect l="76880" t="4780" r="110" b="53230"/>
          <a:stretch>
            <a:fillRect/>
          </a:stretch>
        </p:blipFill>
        <p:spPr>
          <a:xfrm>
            <a:off x="342323" y="1326758"/>
            <a:ext cx="2561788" cy="5047874"/>
          </a:xfrm>
          <a:prstGeom prst="rect">
            <a:avLst/>
          </a:prstGeom>
        </p:spPr>
      </p:pic>
      <p:pic>
        <p:nvPicPr>
          <p:cNvPr id="24" name=""/>
          <p:cNvPicPr/>
          <p:nvPr/>
        </p:nvPicPr>
        <p:blipFill rotWithShape="1">
          <a:blip r:embed="rId3"/>
          <a:srcRect l="76880" t="46380" r="110"/>
          <a:stretch>
            <a:fillRect/>
          </a:stretch>
        </p:blipFill>
        <p:spPr>
          <a:xfrm>
            <a:off x="3094237" y="1348646"/>
            <a:ext cx="2652985" cy="5047875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651766" y="3634388"/>
            <a:ext cx="2221683" cy="272992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/>
          <p:nvPr/>
        </p:nvSpPr>
        <p:spPr>
          <a:xfrm>
            <a:off x="491461" y="5815803"/>
            <a:ext cx="2393944" cy="249898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"/>
          <p:cNvSpPr/>
          <p:nvPr/>
        </p:nvSpPr>
        <p:spPr>
          <a:xfrm>
            <a:off x="3316737" y="2320128"/>
            <a:ext cx="2383810" cy="199033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"/>
          <p:cNvSpPr/>
          <p:nvPr/>
        </p:nvSpPr>
        <p:spPr>
          <a:xfrm>
            <a:off x="5323067" y="2682178"/>
            <a:ext cx="407880" cy="209165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"/>
          <p:cNvSpPr/>
          <p:nvPr/>
        </p:nvSpPr>
        <p:spPr>
          <a:xfrm>
            <a:off x="3499131" y="5487088"/>
            <a:ext cx="803065" cy="178767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직사각형 10"/>
          <p:cNvSpPr/>
          <p:nvPr/>
        </p:nvSpPr>
        <p:spPr>
          <a:xfrm>
            <a:off x="5957131" y="5857860"/>
            <a:ext cx="6210186" cy="9506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  <a:hlinkClick r:id="rId4"/>
              </a:rPr>
              <a:t>https://docs.unity3d.com/kr/2023.2/Manual/Tilemap-CreatingTiles.html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  <a:hlinkClick r:id="rId5"/>
            </a:endParaRPr>
          </a:p>
          <a:p>
            <a:pPr marL="0" indent="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  <a:hlinkClick r:id="rId5"/>
              </a:rPr>
              <a:t> https://docs.unity3d.com/kr/2023.2/Manual/texture-type-sprite.html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  <a:hlinkClick r:id="rId6"/>
              </a:rPr>
              <a:t>https://docs.unity3d.com/kr/2023.2/Manual/class-TextureImporter.html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5244" y="5451445"/>
            <a:ext cx="3759969" cy="1052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1)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Window -&gt; 2D -&gt;TilePalette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2) No valid Palette -&gt; Create New Palette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3)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팔레트 이름 설정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Create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54739" y="137278"/>
            <a:ext cx="5938160" cy="82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타일 팔레트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2" name=""/>
          <p:cNvPicPr/>
          <p:nvPr/>
        </p:nvPicPr>
        <p:blipFill rotWithShape="1">
          <a:blip r:embed="rId2"/>
          <a:srcRect l="26650" t="2850" r="29970" b="38280"/>
          <a:stretch>
            <a:fillRect/>
          </a:stretch>
        </p:blipFill>
        <p:spPr>
          <a:xfrm>
            <a:off x="219232" y="1057230"/>
            <a:ext cx="3715156" cy="4184717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280470" y="4386246"/>
            <a:ext cx="1889812" cy="241429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/>
          <p:nvPr/>
        </p:nvSpPr>
        <p:spPr>
          <a:xfrm>
            <a:off x="282890" y="1031620"/>
            <a:ext cx="406153" cy="203768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"/>
          <p:cNvSpPr/>
          <p:nvPr/>
        </p:nvSpPr>
        <p:spPr>
          <a:xfrm>
            <a:off x="2168387" y="4578163"/>
            <a:ext cx="1673835" cy="194353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7" name=""/>
          <p:cNvPicPr/>
          <p:nvPr/>
        </p:nvPicPr>
        <p:blipFill rotWithShape="1">
          <a:blip r:embed="rId3"/>
          <a:srcRect l="70220" t="29460" r="5350" b="55350"/>
          <a:stretch>
            <a:fillRect/>
          </a:stretch>
        </p:blipFill>
        <p:spPr>
          <a:xfrm>
            <a:off x="4073972" y="1037972"/>
            <a:ext cx="3370633" cy="1621075"/>
          </a:xfrm>
          <a:prstGeom prst="rect">
            <a:avLst/>
          </a:prstGeom>
        </p:spPr>
      </p:pic>
      <p:pic>
        <p:nvPicPr>
          <p:cNvPr id="38" name=""/>
          <p:cNvPicPr/>
          <p:nvPr/>
        </p:nvPicPr>
        <p:blipFill rotWithShape="1">
          <a:blip r:embed="rId4"/>
          <a:srcRect l="68810" t="27390" r="2810" b="29810"/>
          <a:stretch>
            <a:fillRect/>
          </a:stretch>
        </p:blipFill>
        <p:spPr>
          <a:xfrm>
            <a:off x="4070609" y="2816536"/>
            <a:ext cx="3390898" cy="3789529"/>
          </a:xfrm>
          <a:prstGeom prst="rect">
            <a:avLst/>
          </a:prstGeom>
        </p:spPr>
      </p:pic>
      <p:sp>
        <p:nvSpPr>
          <p:cNvPr id="39" name=""/>
          <p:cNvSpPr/>
          <p:nvPr/>
        </p:nvSpPr>
        <p:spPr>
          <a:xfrm>
            <a:off x="4379196" y="1875088"/>
            <a:ext cx="1567240" cy="22943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"/>
          <p:cNvSpPr/>
          <p:nvPr/>
        </p:nvSpPr>
        <p:spPr>
          <a:xfrm>
            <a:off x="4378774" y="2120104"/>
            <a:ext cx="1688651" cy="219298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"/>
          <p:cNvSpPr/>
          <p:nvPr/>
        </p:nvSpPr>
        <p:spPr>
          <a:xfrm>
            <a:off x="5391977" y="4091779"/>
            <a:ext cx="1890797" cy="178766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5929436" y="5368534"/>
            <a:ext cx="1302673" cy="199032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8" name=""/>
          <p:cNvPicPr/>
          <p:nvPr/>
        </p:nvPicPr>
        <p:blipFill rotWithShape="1">
          <a:blip r:embed="rId5"/>
          <a:srcRect l="560" t="5070" r="48100" b="46530"/>
          <a:stretch>
            <a:fillRect/>
          </a:stretch>
        </p:blipFill>
        <p:spPr>
          <a:xfrm>
            <a:off x="7572960" y="1035828"/>
            <a:ext cx="4475131" cy="3313282"/>
          </a:xfrm>
          <a:prstGeom prst="rect">
            <a:avLst/>
          </a:prstGeom>
        </p:spPr>
      </p:pic>
      <p:pic>
        <p:nvPicPr>
          <p:cNvPr id="49" name=""/>
          <p:cNvPicPr/>
          <p:nvPr/>
        </p:nvPicPr>
        <p:blipFill rotWithShape="1">
          <a:blip r:embed="rId6"/>
          <a:srcRect t="73360" r="48880"/>
          <a:stretch>
            <a:fillRect/>
          </a:stretch>
        </p:blipFill>
        <p:spPr>
          <a:xfrm>
            <a:off x="7564190" y="4459701"/>
            <a:ext cx="4504352" cy="2127723"/>
          </a:xfrm>
          <a:prstGeom prst="rect">
            <a:avLst/>
          </a:prstGeom>
        </p:spPr>
      </p:pic>
      <p:sp>
        <p:nvSpPr>
          <p:cNvPr id="50" name=""/>
          <p:cNvSpPr/>
          <p:nvPr/>
        </p:nvSpPr>
        <p:spPr>
          <a:xfrm>
            <a:off x="8472609" y="1337637"/>
            <a:ext cx="2188641" cy="199032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"/>
          <p:cNvSpPr/>
          <p:nvPr/>
        </p:nvSpPr>
        <p:spPr>
          <a:xfrm>
            <a:off x="11154807" y="4122381"/>
            <a:ext cx="622958" cy="188899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8912582" y="4732185"/>
            <a:ext cx="2179094" cy="104007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직사각형 10"/>
          <p:cNvSpPr/>
          <p:nvPr/>
        </p:nvSpPr>
        <p:spPr>
          <a:xfrm>
            <a:off x="8676079" y="3226065"/>
            <a:ext cx="1877257" cy="41058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4)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폴더 선택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저장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직사각형 10"/>
          <p:cNvSpPr/>
          <p:nvPr/>
        </p:nvSpPr>
        <p:spPr>
          <a:xfrm>
            <a:off x="6396563" y="693225"/>
            <a:ext cx="5629702" cy="36721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  <a:hlinkClick r:id="rId7"/>
              </a:rPr>
              <a:t>https://docs.unity3d.com/kr/2023.2/Manual/tile-palette-tools-landing.html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41895" y="1269971"/>
            <a:ext cx="11036113" cy="1052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5)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생성한 팔레트로 설정  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6)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Tile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을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Tile Palette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로 드래그 앤 드롭 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7)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Tile asset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이름 설정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저장    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(*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여러개를 설정하여 사용 가능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54739" y="137278"/>
            <a:ext cx="5938160" cy="82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타일 팔레트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2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386826" y="1752094"/>
            <a:ext cx="7281962" cy="4802827"/>
          </a:xfrm>
          <a:prstGeom prst="rect">
            <a:avLst/>
          </a:prstGeom>
        </p:spPr>
      </p:pic>
      <p:pic>
        <p:nvPicPr>
          <p:cNvPr id="23" name=""/>
          <p:cNvPicPr/>
          <p:nvPr/>
        </p:nvPicPr>
        <p:blipFill rotWithShape="1">
          <a:blip r:embed="rId3"/>
          <a:srcRect l="70360" t="29290" r="5490" b="34800"/>
          <a:stretch>
            <a:fillRect/>
          </a:stretch>
        </p:blipFill>
        <p:spPr>
          <a:xfrm>
            <a:off x="8811180" y="4064514"/>
            <a:ext cx="2104012" cy="2451977"/>
          </a:xfrm>
          <a:prstGeom prst="rect">
            <a:avLst/>
          </a:prstGeom>
        </p:spPr>
      </p:pic>
      <p:pic>
        <p:nvPicPr>
          <p:cNvPr id="24" name=""/>
          <p:cNvPicPr/>
          <p:nvPr/>
        </p:nvPicPr>
        <p:blipFill rotWithShape="1">
          <a:blip r:embed="rId4"/>
          <a:srcRect l="70360" t="28710" r="4780" b="35090"/>
          <a:stretch>
            <a:fillRect/>
          </a:stretch>
        </p:blipFill>
        <p:spPr>
          <a:xfrm>
            <a:off x="8820923" y="1740094"/>
            <a:ext cx="2093879" cy="2188522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3849568" y="5635041"/>
            <a:ext cx="462560" cy="411826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"/>
          <p:cNvSpPr/>
          <p:nvPr/>
        </p:nvSpPr>
        <p:spPr>
          <a:xfrm>
            <a:off x="4467680" y="4145495"/>
            <a:ext cx="482826" cy="178767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"/>
          <p:cNvSpPr/>
          <p:nvPr/>
        </p:nvSpPr>
        <p:spPr>
          <a:xfrm>
            <a:off x="1650712" y="3780708"/>
            <a:ext cx="1891310" cy="178767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"/>
          <p:cNvSpPr/>
          <p:nvPr/>
        </p:nvSpPr>
        <p:spPr>
          <a:xfrm>
            <a:off x="6666942" y="3502363"/>
            <a:ext cx="837480" cy="188900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358</ep:Words>
  <ep:PresentationFormat>와이드스크린</ep:PresentationFormat>
  <ep:Paragraphs>79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2020-06-26T02:32:40.000</dcterms:created>
  <dc:creator>조현석</dc:creator>
  <cp:lastModifiedBy>pc</cp:lastModifiedBy>
  <dcterms:modified xsi:type="dcterms:W3CDTF">2023-11-28T16:22:42.230</dcterms:modified>
  <cp:revision>75</cp:revision>
  <dc:title>PowerPoint 프레젠테이션</dc:title>
  <cp:version/>
</cp:coreProperties>
</file>