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20034" autoAdjust="0"/>
    <p:restoredTop sz="94660"/>
  </p:normalViewPr>
  <p:slideViewPr>
    <p:cSldViewPr snapToGrid="0">
      <p:cViewPr varScale="1">
        <p:scale>
          <a:sx n="100" d="100"/>
          <a:sy n="100" d="100"/>
        </p:scale>
        <p:origin x="90" y="792"/>
      </p:cViewPr>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5" name="바닥글 개체 틀 4">
            <a:extLst>
              <a:ext uri="{FF2B5EF4-FFF2-40B4-BE49-F238E27FC236}">
                <a16:creationId xmlns=""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15286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5" name="바닥글 개체 틀 4">
            <a:extLst>
              <a:ext uri="{FF2B5EF4-FFF2-40B4-BE49-F238E27FC236}">
                <a16:creationId xmlns=""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9234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5" name="바닥글 개체 틀 4">
            <a:extLst>
              <a:ext uri="{FF2B5EF4-FFF2-40B4-BE49-F238E27FC236}">
                <a16:creationId xmlns=""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8065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5" name="바닥글 개체 틀 4">
            <a:extLst>
              <a:ext uri="{FF2B5EF4-FFF2-40B4-BE49-F238E27FC236}">
                <a16:creationId xmlns=""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588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5" name="바닥글 개체 틀 4">
            <a:extLst>
              <a:ext uri="{FF2B5EF4-FFF2-40B4-BE49-F238E27FC236}">
                <a16:creationId xmlns=""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292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6" name="바닥글 개체 틀 5">
            <a:extLst>
              <a:ext uri="{FF2B5EF4-FFF2-40B4-BE49-F238E27FC236}">
                <a16:creationId xmlns=""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8722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8" name="바닥글 개체 틀 7">
            <a:extLst>
              <a:ext uri="{FF2B5EF4-FFF2-40B4-BE49-F238E27FC236}">
                <a16:creationId xmlns=""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2069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4" name="바닥글 개체 틀 3">
            <a:extLst>
              <a:ext uri="{FF2B5EF4-FFF2-40B4-BE49-F238E27FC236}">
                <a16:creationId xmlns=""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6317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3" name="바닥글 개체 틀 2">
            <a:extLst>
              <a:ext uri="{FF2B5EF4-FFF2-40B4-BE49-F238E27FC236}">
                <a16:creationId xmlns=""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30460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6" name="바닥글 개체 틀 5">
            <a:extLst>
              <a:ext uri="{FF2B5EF4-FFF2-40B4-BE49-F238E27FC236}">
                <a16:creationId xmlns=""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3149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6" name="바닥글 개체 틀 5">
            <a:extLst>
              <a:ext uri="{FF2B5EF4-FFF2-40B4-BE49-F238E27FC236}">
                <a16:creationId xmlns=""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4038121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2020-08-06</a:t>
            </a:fld>
            <a:endParaRPr lang="ko-KR" altLang="en-US">
              <a:solidFill>
                <a:prstClr val="black">
                  <a:tint val="75000"/>
                </a:prstClr>
              </a:solidFill>
            </a:endParaRPr>
          </a:p>
        </p:txBody>
      </p:sp>
      <p:sp>
        <p:nvSpPr>
          <p:cNvPr id="5" name="바닥글 개체 틀 4">
            <a:extLst>
              <a:ext uri="{FF2B5EF4-FFF2-40B4-BE49-F238E27FC236}">
                <a16:creationId xmlns=""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260986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image" Target="../media/image12.png"  /><Relationship Id="rId4" Type="http://schemas.openxmlformats.org/officeDocument/2006/relationships/image" Target="../media/image13.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 Id="rId3" Type="http://schemas.openxmlformats.org/officeDocument/2006/relationships/image" Target="../media/image1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ata.go.kr/" TargetMode="External" /><Relationship Id="rId3" Type="http://schemas.openxmlformats.org/officeDocument/2006/relationships/hyperlink" Target="https://open.assembly.go.kr/portal/openapi/openApiIntroPage.do" TargetMode="External" /><Relationship Id="rId4" Type="http://schemas.openxmlformats.org/officeDocument/2006/relationships/hyperlink" Target="https://kosis.kr/serviceInfo/openAPIGuide.do" TargetMode="External" /><Relationship Id="rId5" Type="http://schemas.openxmlformats.org/officeDocument/2006/relationships/hyperlink" Target="https://data.seoul.go.kr/together/guide/useGuide.do" TargetMode="External" /><Relationship Id="rId6" Type="http://schemas.openxmlformats.org/officeDocument/2006/relationships/hyperlink" Target="https://luckygg.tistory.com/292" TargetMode="External" /><Relationship Id="rId7" Type="http://schemas.openxmlformats.org/officeDocument/2006/relationships/hyperlink" Target="https://luckygg.tistory.com/308" TargetMode="External" /><Relationship Id="rId8" Type="http://schemas.openxmlformats.org/officeDocument/2006/relationships/hyperlink" Target="https://velog.io/@jkh9615/%ED%82%A4%EC%9B%80%EC%A6%9D%EA%B6%8C-Open-API-%EC%82%AC%EC%9A%A9%ED%95%98%EA%B8%B0-3%EB%A1%9C%EA%B7%B8%EC%9D%B8-%ED%99%94%EB%A9%B4-%EB%9D%84%EC%9A%B0%EA%B8%B0-by-C" TargetMode="External" /><Relationship Id="rId9" Type="http://schemas.openxmlformats.org/officeDocument/2006/relationships/hyperlink" Target="https://developers.naver.com/docs/common/openapiguide/README.md"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 Id="rId3" Type="http://schemas.openxmlformats.org/officeDocument/2006/relationships/image" Target="../media/image5.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 Id="rId3" Type="http://schemas.openxmlformats.org/officeDocument/2006/relationships/image" Target="../media/image7.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사각형: 둥근 모서리 4"/>
          <p:cNvSpPr/>
          <p:nvPr/>
        </p:nvSpPr>
        <p:spPr>
          <a:xfrm>
            <a:off x="3396000" y="3429000"/>
            <a:ext cx="5400000" cy="122841"/>
          </a:xfrm>
          <a:prstGeom prst="roundRect">
            <a:avLst>
              <a:gd name="adj" fmla="val 50000"/>
            </a:avLst>
          </a:prstGeom>
          <a:solidFill>
            <a:srgbClr val="fbba00"/>
          </a:solidFill>
          <a:ln w="19050">
            <a:solidFill>
              <a:srgbClr val="6439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endParaRPr>
          </a:p>
        </p:txBody>
      </p:sp>
      <p:sp>
        <p:nvSpPr>
          <p:cNvPr id="56" name="직사각형 55"/>
          <p:cNvSpPr/>
          <p:nvPr/>
        </p:nvSpPr>
        <p:spPr>
          <a:xfrm>
            <a:off x="3048000" y="2335500"/>
            <a:ext cx="6096000" cy="1093500"/>
          </a:xfrm>
          <a:prstGeom prst="rect">
            <a:avLst/>
          </a:prstGeom>
        </p:spPr>
        <p:txBody>
          <a:bodyPr>
            <a:spAutoFit/>
          </a:bodyPr>
          <a:lstStyle/>
          <a:p>
            <a:pPr algn="ctr" latinLnBrk="0">
              <a:lnSpc>
                <a:spcPct val="150000"/>
              </a:lnSpc>
              <a:defRPr/>
            </a:pPr>
            <a:r>
              <a:rPr lang="en-US" altLang="ko-KR" sz="4400" b="1" i="1" kern="0">
                <a:solidFill>
                  <a:srgbClr val="643916"/>
                </a:solidFill>
              </a:rPr>
              <a:t>C# Open API</a:t>
            </a:r>
            <a:endParaRPr lang="en-US" altLang="ko-KR" sz="4400" b="1" i="1" kern="0">
              <a:solidFill>
                <a:srgbClr val="643916"/>
              </a:solidFill>
            </a:endParaRPr>
          </a:p>
        </p:txBody>
      </p:sp>
      <p:sp>
        <p:nvSpPr>
          <p:cNvPr id="88" name="직사각형 55"/>
          <p:cNvSpPr/>
          <p:nvPr/>
        </p:nvSpPr>
        <p:spPr>
          <a:xfrm>
            <a:off x="9001124" y="5154899"/>
            <a:ext cx="2962276" cy="1548795"/>
          </a:xfrm>
          <a:prstGeom prst="rect">
            <a:avLst/>
          </a:prstGeom>
        </p:spPr>
        <p:txBody>
          <a:bodyPr wrap="square">
            <a:spAutoFit/>
          </a:bodyPr>
          <a:p>
            <a:pPr marL="0" indent="0" algn="r" defTabSz="914400" rtl="0" eaLnBrk="1" latinLnBrk="0" hangingPunct="1">
              <a:lnSpc>
                <a:spcPct val="150000"/>
              </a:lnSpc>
              <a:spcBef>
                <a:spcPct val="0"/>
              </a:spcBef>
              <a:spcAft>
                <a:spcPts val="0"/>
              </a:spcAft>
              <a:buNone/>
              <a:defRPr/>
            </a:pPr>
            <a:r>
              <a:rPr xmlns:mc="http://schemas.openxmlformats.org/markup-compatibility/2006" xmlns:hp="http://schemas.haansoft.com/office/presentation/8.0" kumimoji="0" lang="ko-KR" altLang="en-US" sz="1600" u="none" strike="noStrike" kern="0" cap="none" spc="0" normalizeH="0" baseline="0" mc:Ignorable="hp" hp:hslEmbossed="0">
                <a:solidFill>
                  <a:srgbClr val="643916"/>
                </a:solidFill>
                <a:latin typeface="맑은 고딕"/>
                <a:ea typeface="맑은 고딕"/>
                <a:cs typeface="맑은 고딕"/>
              </a:rPr>
              <a:t>소프트웨어학과</a:t>
            </a:r>
            <a:endParaRPr xmlns:mc="http://schemas.openxmlformats.org/markup-compatibility/2006" xmlns:hp="http://schemas.haansoft.com/office/presentation/8.0" kumimoji="0" lang="ko-KR" altLang="en-US" sz="1600" u="none" strike="noStrike" kern="0" cap="none" spc="0" normalizeH="0" baseline="0" mc:Ignorable="hp" hp:hslEmbossed="0">
              <a:solidFill>
                <a:srgbClr val="643916"/>
              </a:solidFill>
              <a:latin typeface="맑은 고딕"/>
              <a:ea typeface="맑은 고딕"/>
              <a:cs typeface="맑은 고딕"/>
            </a:endParaRPr>
          </a:p>
          <a:p>
            <a:pPr marL="0" indent="0" algn="r" defTabSz="914400" rtl="0" eaLnBrk="1" latinLnBrk="0"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u="none" strike="noStrike" kern="0" cap="none" spc="0" normalizeH="0" baseline="0" mc:Ignorable="hp" hp:hslEmbossed="0">
                <a:solidFill>
                  <a:srgbClr val="643916"/>
                </a:solidFill>
                <a:latin typeface="맑은 고딕"/>
                <a:ea typeface="맑은 고딕"/>
                <a:cs typeface="맑은 고딕"/>
              </a:rPr>
              <a:t>2021763013</a:t>
            </a:r>
            <a:r>
              <a:rPr xmlns:mc="http://schemas.openxmlformats.org/markup-compatibility/2006" xmlns:hp="http://schemas.haansoft.com/office/presentation/8.0" kumimoji="0" lang="ko-KR" altLang="en-US" sz="1600" u="none" strike="noStrike" kern="0" cap="none" spc="0" normalizeH="0" baseline="0" mc:Ignorable="hp" hp:hslEmbossed="0">
                <a:solidFill>
                  <a:srgbClr val="643916"/>
                </a:solidFill>
                <a:latin typeface="맑은 고딕"/>
                <a:ea typeface="맑은 고딕"/>
                <a:cs typeface="맑은 고딕"/>
              </a:rPr>
              <a:t> 김민영</a:t>
            </a:r>
            <a:endParaRPr xmlns:mc="http://schemas.openxmlformats.org/markup-compatibility/2006" xmlns:hp="http://schemas.haansoft.com/office/presentation/8.0" kumimoji="0" lang="ko-KR" altLang="en-US" sz="1600" u="none" strike="noStrike" kern="0" cap="none" spc="0" normalizeH="0" baseline="0" mc:Ignorable="hp" hp:hslEmbossed="0">
              <a:solidFill>
                <a:srgbClr val="643916"/>
              </a:solidFill>
              <a:latin typeface="맑은 고딕"/>
              <a:ea typeface="맑은 고딕"/>
              <a:cs typeface="맑은 고딕"/>
            </a:endParaRPr>
          </a:p>
          <a:p>
            <a:pPr marL="0" indent="0" algn="r" defTabSz="914400" rtl="0" eaLnBrk="1" latinLnBrk="0"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u="none" strike="noStrike" kern="0" cap="none" spc="0" normalizeH="0" baseline="0" mc:Ignorable="hp" hp:hslEmbossed="0">
                <a:solidFill>
                  <a:srgbClr val="643916"/>
                </a:solidFill>
                <a:latin typeface="맑은 고딕"/>
                <a:ea typeface="맑은 고딕"/>
                <a:cs typeface="맑은 고딕"/>
              </a:rPr>
              <a:t>2023.06.05(</a:t>
            </a:r>
            <a:r>
              <a:rPr xmlns:mc="http://schemas.openxmlformats.org/markup-compatibility/2006" xmlns:hp="http://schemas.haansoft.com/office/presentation/8.0" kumimoji="0" lang="ko-KR" altLang="en-US" sz="1600" u="none" strike="noStrike" kern="0" cap="none" spc="0" normalizeH="0" baseline="0" mc:Ignorable="hp" hp:hslEmbossed="0">
                <a:solidFill>
                  <a:srgbClr val="643916"/>
                </a:solidFill>
                <a:latin typeface="맑은 고딕"/>
                <a:ea typeface="맑은 고딕"/>
                <a:cs typeface="맑은 고딕"/>
              </a:rPr>
              <a:t>월</a:t>
            </a:r>
            <a:r>
              <a:rPr xmlns:mc="http://schemas.openxmlformats.org/markup-compatibility/2006" xmlns:hp="http://schemas.haansoft.com/office/presentation/8.0" kumimoji="0" lang="en-US" altLang="ko-KR" sz="1600" u="none" strike="noStrike" kern="0" cap="none" spc="0" normalizeH="0" baseline="0" mc:Ignorable="hp" hp:hslEmbossed="0">
                <a:solidFill>
                  <a:srgbClr val="643916"/>
                </a:solidFill>
                <a:latin typeface="맑은 고딕"/>
                <a:ea typeface="맑은 고딕"/>
                <a:cs typeface="맑은 고딕"/>
              </a:rPr>
              <a:t>)</a:t>
            </a:r>
            <a:endParaRPr xmlns:mc="http://schemas.openxmlformats.org/markup-compatibility/2006" xmlns:hp="http://schemas.haansoft.com/office/presentation/8.0" kumimoji="0" lang="en-US" altLang="ko-KR" sz="1600" u="none" strike="noStrike" kern="0" cap="none" spc="0" normalizeH="0" baseline="0" mc:Ignorable="hp" hp:hslEmbossed="0">
              <a:solidFill>
                <a:srgbClr val="643916"/>
              </a:solidFill>
              <a:latin typeface="맑은 고딕"/>
              <a:ea typeface="맑은 고딕"/>
              <a:cs typeface="맑은 고딕"/>
            </a:endParaRPr>
          </a:p>
          <a:p>
            <a:pPr marL="0" indent="0" algn="r" defTabSz="914400" rtl="0" eaLnBrk="1" latinLnBrk="0" hangingPunct="1">
              <a:lnSpc>
                <a:spcPct val="150000"/>
              </a:lnSpc>
              <a:spcBef>
                <a:spcPct val="0"/>
              </a:spcBef>
              <a:spcAft>
                <a:spcPts val="0"/>
              </a:spcAft>
              <a:buNone/>
              <a:defRPr/>
            </a:pPr>
            <a:r>
              <a:rPr xmlns:mc="http://schemas.openxmlformats.org/markup-compatibility/2006" xmlns:hp="http://schemas.haansoft.com/office/presentation/8.0" kumimoji="0" lang="ko-KR" altLang="en-US" sz="1600" u="none" strike="noStrike" kern="0" cap="none" spc="0" normalizeH="0" baseline="0" mc:Ignorable="hp" hp:hslEmbossed="0">
                <a:solidFill>
                  <a:srgbClr val="643916"/>
                </a:solidFill>
                <a:latin typeface="맑은 고딕"/>
                <a:ea typeface="맑은 고딕"/>
                <a:cs typeface="맑은 고딕"/>
              </a:rPr>
              <a:t>객체지향프로그래밍</a:t>
            </a:r>
            <a:endParaRPr xmlns:mc="http://schemas.openxmlformats.org/markup-compatibility/2006" xmlns:hp="http://schemas.haansoft.com/office/presentation/8.0" kumimoji="0" lang="ko-KR" altLang="en-US" sz="1600" u="none" strike="noStrike" kern="0" cap="none" spc="0" normalizeH="0" baseline="0" mc:Ignorable="hp" hp:hslEmbossed="0">
              <a:solidFill>
                <a:srgbClr val="643916"/>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898389"/>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04</a:t>
            </a:r>
            <a:r>
              <a:rPr lang="ko-KR" altLang="en-US" sz="3200" b="1" i="1" kern="0">
                <a:solidFill>
                  <a:prstClr val="white"/>
                </a:solidFill>
              </a:rPr>
              <a:t> </a:t>
            </a:r>
            <a:r>
              <a:rPr lang="en-US" altLang="ko-KR" sz="3200" b="1" i="1" kern="0">
                <a:solidFill>
                  <a:prstClr val="white"/>
                </a:solidFill>
              </a:rPr>
              <a:t>C# Open API </a:t>
            </a:r>
            <a:r>
              <a:rPr lang="ko-KR" altLang="en-US" sz="3200" b="1" i="1" kern="0">
                <a:solidFill>
                  <a:prstClr val="white"/>
                </a:solidFill>
              </a:rPr>
              <a:t>활용 예제</a:t>
            </a:r>
            <a:endParaRPr lang="ko-KR" altLang="en-US" sz="3200" b="1" i="1" kern="0">
              <a:solidFill>
                <a:prstClr val="white"/>
              </a:solidFill>
            </a:endParaRPr>
          </a:p>
        </p:txBody>
      </p:sp>
      <p:pic>
        <p:nvPicPr>
          <p:cNvPr id="52" name=""/>
          <p:cNvPicPr>
            <a:picLocks noChangeAspect="1"/>
          </p:cNvPicPr>
          <p:nvPr/>
        </p:nvPicPr>
        <p:blipFill rotWithShape="1">
          <a:blip r:embed="rId2"/>
          <a:srcRect r="34330" b="37700"/>
          <a:stretch>
            <a:fillRect/>
          </a:stretch>
        </p:blipFill>
        <p:spPr>
          <a:xfrm>
            <a:off x="247384" y="1116059"/>
            <a:ext cx="4088940" cy="2964788"/>
          </a:xfrm>
          <a:prstGeom prst="rect">
            <a:avLst/>
          </a:prstGeom>
        </p:spPr>
      </p:pic>
      <p:pic>
        <p:nvPicPr>
          <p:cNvPr id="53" name=""/>
          <p:cNvPicPr>
            <a:picLocks noChangeAspect="1"/>
          </p:cNvPicPr>
          <p:nvPr/>
        </p:nvPicPr>
        <p:blipFill rotWithShape="1">
          <a:blip r:embed="rId3"/>
          <a:stretch>
            <a:fillRect/>
          </a:stretch>
        </p:blipFill>
        <p:spPr>
          <a:xfrm>
            <a:off x="4431022" y="1111344"/>
            <a:ext cx="7635901" cy="922099"/>
          </a:xfrm>
          <a:prstGeom prst="rect">
            <a:avLst/>
          </a:prstGeom>
        </p:spPr>
      </p:pic>
      <p:pic>
        <p:nvPicPr>
          <p:cNvPr id="55" name=""/>
          <p:cNvPicPr>
            <a:picLocks noChangeAspect="1"/>
          </p:cNvPicPr>
          <p:nvPr/>
        </p:nvPicPr>
        <p:blipFill rotWithShape="1">
          <a:blip r:embed="rId4"/>
          <a:stretch>
            <a:fillRect/>
          </a:stretch>
        </p:blipFill>
        <p:spPr>
          <a:xfrm>
            <a:off x="4438820" y="2166837"/>
            <a:ext cx="7605419" cy="3871295"/>
          </a:xfrm>
          <a:prstGeom prst="rect">
            <a:avLst/>
          </a:prstGeom>
        </p:spPr>
      </p:pic>
      <p:sp>
        <p:nvSpPr>
          <p:cNvPr id="56" name="직사각형 82"/>
          <p:cNvSpPr/>
          <p:nvPr/>
        </p:nvSpPr>
        <p:spPr>
          <a:xfrm>
            <a:off x="277591" y="4345710"/>
            <a:ext cx="4069885" cy="2100810"/>
          </a:xfrm>
          <a:prstGeom prst="rect">
            <a:avLst/>
          </a:prstGeom>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4)</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winform </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생성</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5) XML</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파일을 가져오는 코드 작성</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*sevicekey</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는 본인의 인증키</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요청변수에 있던 서비스키</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 노선아이디</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원하는 노선의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ID</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를 필수로 한다</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936874"/>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04</a:t>
            </a:r>
            <a:r>
              <a:rPr lang="ko-KR" altLang="en-US" sz="3200" b="1" i="1" kern="0">
                <a:solidFill>
                  <a:prstClr val="white"/>
                </a:solidFill>
              </a:rPr>
              <a:t> </a:t>
            </a:r>
            <a:r>
              <a:rPr lang="en-US" altLang="ko-KR" sz="3200" b="1" i="1" kern="0">
                <a:solidFill>
                  <a:prstClr val="white"/>
                </a:solidFill>
              </a:rPr>
              <a:t>C# Open</a:t>
            </a:r>
            <a:r>
              <a:rPr lang="ko-KR" altLang="en-US" sz="3200" b="1" i="1" kern="0">
                <a:solidFill>
                  <a:prstClr val="white"/>
                </a:solidFill>
              </a:rPr>
              <a:t> </a:t>
            </a:r>
            <a:r>
              <a:rPr lang="en-US" altLang="ko-KR" sz="3200" b="1" i="1" kern="0">
                <a:solidFill>
                  <a:prstClr val="white"/>
                </a:solidFill>
              </a:rPr>
              <a:t>API</a:t>
            </a:r>
            <a:r>
              <a:rPr lang="ko-KR" altLang="en-US" sz="3200" b="1" i="1" kern="0">
                <a:solidFill>
                  <a:prstClr val="white"/>
                </a:solidFill>
              </a:rPr>
              <a:t> 활용 예제</a:t>
            </a:r>
            <a:endParaRPr lang="ko-KR" altLang="en-US" sz="3200" b="1" i="1" kern="0">
              <a:solidFill>
                <a:prstClr val="white"/>
              </a:solidFill>
            </a:endParaRPr>
          </a:p>
        </p:txBody>
      </p:sp>
      <p:pic>
        <p:nvPicPr>
          <p:cNvPr id="86" name=""/>
          <p:cNvPicPr>
            <a:picLocks noChangeAspect="1"/>
          </p:cNvPicPr>
          <p:nvPr/>
        </p:nvPicPr>
        <p:blipFill rotWithShape="1">
          <a:blip r:embed="rId2"/>
          <a:stretch>
            <a:fillRect/>
          </a:stretch>
        </p:blipFill>
        <p:spPr>
          <a:xfrm>
            <a:off x="398292" y="1688778"/>
            <a:ext cx="7681626" cy="3414056"/>
          </a:xfrm>
          <a:prstGeom prst="rect">
            <a:avLst/>
          </a:prstGeom>
        </p:spPr>
      </p:pic>
      <p:sp>
        <p:nvSpPr>
          <p:cNvPr id="87" name="직사각형 82"/>
          <p:cNvSpPr/>
          <p:nvPr/>
        </p:nvSpPr>
        <p:spPr>
          <a:xfrm>
            <a:off x="402666" y="5236153"/>
            <a:ext cx="11449354" cy="1096067"/>
          </a:xfrm>
          <a:prstGeom prst="rect">
            <a:avLst/>
          </a:prstGeom>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6)</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업데이트 버튼을 선택하면 정보를 가져와 </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viewlist</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에 뿌려주는 코드를 작성한다</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*result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에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XML</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문서를 가져와 안의 정보를 읽고 버스 번호</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 막차 인지 아닌지</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 남은 좌석수를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viewlist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에 넣어 보여준다</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endParaRPr>
          </a:p>
        </p:txBody>
      </p:sp>
      <p:pic>
        <p:nvPicPr>
          <p:cNvPr id="88" name=""/>
          <p:cNvPicPr>
            <a:picLocks noChangeAspect="1"/>
          </p:cNvPicPr>
          <p:nvPr/>
        </p:nvPicPr>
        <p:blipFill rotWithShape="1">
          <a:blip r:embed="rId3"/>
          <a:stretch>
            <a:fillRect/>
          </a:stretch>
        </p:blipFill>
        <p:spPr>
          <a:xfrm>
            <a:off x="7216104" y="1953311"/>
            <a:ext cx="4652213" cy="280190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850284"/>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05</a:t>
            </a:r>
            <a:r>
              <a:rPr lang="ko-KR" altLang="en-US" sz="3200" b="1" i="1" kern="0">
                <a:solidFill>
                  <a:prstClr val="white"/>
                </a:solidFill>
              </a:rPr>
              <a:t> 출처</a:t>
            </a:r>
            <a:endParaRPr lang="ko-KR" altLang="en-US" sz="3200" b="1" i="1" kern="0">
              <a:solidFill>
                <a:prstClr val="white"/>
              </a:solidFill>
            </a:endParaRPr>
          </a:p>
        </p:txBody>
      </p:sp>
      <p:sp>
        <p:nvSpPr>
          <p:cNvPr id="83" name="직사각형 82"/>
          <p:cNvSpPr/>
          <p:nvPr/>
        </p:nvSpPr>
        <p:spPr>
          <a:xfrm>
            <a:off x="739411" y="1315029"/>
            <a:ext cx="10727763" cy="2369241"/>
          </a:xfrm>
          <a:prstGeom prst="rect">
            <a:avLst/>
          </a:prstGeom>
        </p:spPr>
        <p:txBody>
          <a:bodyPr wrap="square">
            <a:spAutoFit/>
          </a:bodyPr>
          <a:lstStyle/>
          <a:p>
            <a:pPr>
              <a:lnSpc>
                <a:spcPct val="150000"/>
              </a:lnSpc>
              <a:defRPr/>
            </a:pPr>
            <a:r>
              <a:rPr lang="en-US" altLang="ko-KR" sz="2000" b="1">
                <a:solidFill>
                  <a:srgbClr val="643916"/>
                </a:solidFill>
              </a:rPr>
              <a:t>Open API </a:t>
            </a:r>
            <a:r>
              <a:rPr lang="ko-KR" altLang="en-US" sz="2000" b="1">
                <a:solidFill>
                  <a:srgbClr val="643916"/>
                </a:solidFill>
              </a:rPr>
              <a:t>제공 사이트</a:t>
            </a:r>
            <a:endParaRPr lang="ko-KR" altLang="en-US" sz="2000" b="1">
              <a:solidFill>
                <a:srgbClr val="643916"/>
              </a:solidFill>
            </a:endParaRPr>
          </a:p>
          <a:p>
            <a:pPr>
              <a:lnSpc>
                <a:spcPct val="150000"/>
              </a:lnSpc>
              <a:defRPr/>
            </a:pPr>
            <a:r>
              <a:rPr lang="en-US" altLang="en-US" sz="1600">
                <a:solidFill>
                  <a:prstClr val="black">
                    <a:lumMod val="75000"/>
                    <a:lumOff val="25000"/>
                  </a:prstClr>
                </a:solidFill>
                <a:hlinkClick r:id="rId2"/>
              </a:rPr>
              <a:t>https://www.data.go.kr/</a:t>
            </a:r>
            <a:endParaRPr lang="en-US" altLang="en-US" sz="1600">
              <a:solidFill>
                <a:prstClr val="black">
                  <a:lumMod val="75000"/>
                  <a:lumOff val="25000"/>
                </a:prstClr>
              </a:solidFill>
            </a:endParaRPr>
          </a:p>
          <a:p>
            <a:pPr>
              <a:lnSpc>
                <a:spcPct val="150000"/>
              </a:lnSpc>
              <a:defRPr/>
            </a:pPr>
            <a:r>
              <a:rPr lang="en-US" altLang="en-US" sz="1600">
                <a:solidFill>
                  <a:prstClr val="black">
                    <a:lumMod val="75000"/>
                    <a:lumOff val="25000"/>
                  </a:prstClr>
                </a:solidFill>
                <a:hlinkClick r:id="rId3"/>
              </a:rPr>
              <a:t>https://open.assembly.go.kr/portal/openapi/openApiIntroPage.do</a:t>
            </a:r>
            <a:endParaRPr lang="en-US" altLang="en-US" sz="1600">
              <a:solidFill>
                <a:prstClr val="black">
                  <a:lumMod val="75000"/>
                  <a:lumOff val="25000"/>
                </a:prstClr>
              </a:solidFill>
            </a:endParaRPr>
          </a:p>
          <a:p>
            <a:pPr>
              <a:lnSpc>
                <a:spcPct val="150000"/>
              </a:lnSpc>
              <a:defRPr/>
            </a:pPr>
            <a:r>
              <a:rPr lang="en-US" altLang="en-US" sz="1600">
                <a:solidFill>
                  <a:prstClr val="black">
                    <a:lumMod val="75000"/>
                    <a:lumOff val="25000"/>
                  </a:prstClr>
                </a:solidFill>
                <a:hlinkClick r:id="rId4"/>
              </a:rPr>
              <a:t>https://kosis.kr/serviceInfo/openAPIGuide.do</a:t>
            </a:r>
            <a:endParaRPr lang="en-US" altLang="en-US" sz="1600">
              <a:solidFill>
                <a:prstClr val="black">
                  <a:lumMod val="75000"/>
                  <a:lumOff val="25000"/>
                </a:prstClr>
              </a:solidFill>
            </a:endParaRPr>
          </a:p>
          <a:p>
            <a:pPr>
              <a:lnSpc>
                <a:spcPct val="150000"/>
              </a:lnSpc>
              <a:defRPr/>
            </a:pPr>
            <a:r>
              <a:rPr lang="en-US" altLang="en-US" sz="1600">
                <a:solidFill>
                  <a:prstClr val="black">
                    <a:lumMod val="75000"/>
                    <a:lumOff val="25000"/>
                  </a:prstClr>
                </a:solidFill>
                <a:hlinkClick r:id="rId5"/>
              </a:rPr>
              <a:t>https://data.seoul.go.kr/together/guide/useGuide.do</a:t>
            </a:r>
            <a:endParaRPr lang="en-US" altLang="en-US" sz="1600">
              <a:solidFill>
                <a:prstClr val="black">
                  <a:lumMod val="75000"/>
                  <a:lumOff val="25000"/>
                </a:prstClr>
              </a:solidFill>
            </a:endParaRPr>
          </a:p>
          <a:p>
            <a:pPr>
              <a:lnSpc>
                <a:spcPct val="150000"/>
              </a:lnSpc>
              <a:defRPr/>
            </a:pPr>
            <a:r>
              <a:rPr lang="en-US" altLang="ko-KR" sz="1600">
                <a:solidFill>
                  <a:prstClr val="black">
                    <a:lumMod val="75000"/>
                    <a:lumOff val="25000"/>
                  </a:prstClr>
                </a:solidFill>
              </a:rPr>
              <a:t>*</a:t>
            </a:r>
            <a:r>
              <a:rPr lang="ko-KR" altLang="en-US" sz="1600">
                <a:solidFill>
                  <a:prstClr val="black">
                    <a:lumMod val="75000"/>
                    <a:lumOff val="25000"/>
                  </a:prstClr>
                </a:solidFill>
              </a:rPr>
              <a:t>이외에도 다양한 지자체나 사기업들에서 </a:t>
            </a:r>
            <a:r>
              <a:rPr lang="en-US" altLang="ko-KR" sz="1600">
                <a:solidFill>
                  <a:prstClr val="black">
                    <a:lumMod val="75000"/>
                    <a:lumOff val="25000"/>
                  </a:prstClr>
                </a:solidFill>
              </a:rPr>
              <a:t>Open API</a:t>
            </a:r>
            <a:r>
              <a:rPr lang="ko-KR" altLang="en-US" sz="1600">
                <a:solidFill>
                  <a:prstClr val="black">
                    <a:lumMod val="75000"/>
                    <a:lumOff val="25000"/>
                  </a:prstClr>
                </a:solidFill>
              </a:rPr>
              <a:t>를 제공하고 있다</a:t>
            </a:r>
            <a:r>
              <a:rPr lang="en-US" altLang="ko-KR" sz="1600">
                <a:solidFill>
                  <a:prstClr val="black">
                    <a:lumMod val="75000"/>
                    <a:lumOff val="25000"/>
                  </a:prstClr>
                </a:solidFill>
              </a:rPr>
              <a:t>.</a:t>
            </a:r>
            <a:endParaRPr lang="en-US" altLang="ko-KR" sz="1600">
              <a:solidFill>
                <a:prstClr val="black">
                  <a:lumMod val="75000"/>
                  <a:lumOff val="25000"/>
                </a:prstClr>
              </a:solidFill>
            </a:endParaRPr>
          </a:p>
        </p:txBody>
      </p:sp>
      <p:sp>
        <p:nvSpPr>
          <p:cNvPr id="84" name="직사각형 83"/>
          <p:cNvSpPr/>
          <p:nvPr/>
        </p:nvSpPr>
        <p:spPr>
          <a:xfrm>
            <a:off x="800102" y="3758816"/>
            <a:ext cx="10949052" cy="2744854"/>
          </a:xfrm>
          <a:prstGeom prst="rect">
            <a:avLst/>
          </a:prstGeom>
        </p:spPr>
        <p:txBody>
          <a:bodyPr wrap="square">
            <a:spAutoFit/>
          </a:bodyPr>
          <a:lstStyle/>
          <a:p>
            <a:pPr>
              <a:lnSpc>
                <a:spcPct val="150000"/>
              </a:lnSpc>
              <a:defRPr/>
            </a:pPr>
            <a:r>
              <a:rPr lang="ko-KR" altLang="en-US" sz="2000" b="1">
                <a:solidFill>
                  <a:srgbClr val="643916"/>
                </a:solidFill>
              </a:rPr>
              <a:t>출처</a:t>
            </a:r>
            <a:endParaRPr lang="ko-KR" altLang="en-US" sz="2000" b="1">
              <a:solidFill>
                <a:srgbClr val="643916"/>
              </a:solidFill>
            </a:endParaRPr>
          </a:p>
          <a:p>
            <a:pPr>
              <a:lnSpc>
                <a:spcPct val="150000"/>
              </a:lnSpc>
              <a:defRPr/>
            </a:pPr>
            <a:r>
              <a:rPr lang="en-US" altLang="en-US" sz="1600">
                <a:solidFill>
                  <a:prstClr val="black">
                    <a:lumMod val="75000"/>
                    <a:lumOff val="25000"/>
                  </a:prstClr>
                </a:solidFill>
                <a:hlinkClick r:id="rId6"/>
              </a:rPr>
              <a:t>https://luckygg.tistory.com/292</a:t>
            </a:r>
            <a:endParaRPr lang="en-US" altLang="en-US" sz="1600">
              <a:solidFill>
                <a:prstClr val="black">
                  <a:lumMod val="75000"/>
                  <a:lumOff val="25000"/>
                </a:prstClr>
              </a:solidFill>
            </a:endParaRPr>
          </a:p>
          <a:p>
            <a:pPr>
              <a:lnSpc>
                <a:spcPct val="150000"/>
              </a:lnSpc>
              <a:defRPr/>
            </a:pPr>
            <a:r>
              <a:rPr lang="en-US" altLang="en-US" sz="1600">
                <a:solidFill>
                  <a:prstClr val="black">
                    <a:lumMod val="75000"/>
                    <a:lumOff val="25000"/>
                  </a:prstClr>
                </a:solidFill>
                <a:hlinkClick r:id="rId7"/>
              </a:rPr>
              <a:t>https://luckygg.tistory.com/308</a:t>
            </a:r>
            <a:endParaRPr lang="en-US" altLang="en-US" sz="1600">
              <a:solidFill>
                <a:prstClr val="black">
                  <a:lumMod val="75000"/>
                  <a:lumOff val="25000"/>
                </a:prstClr>
              </a:solidFill>
            </a:endParaRPr>
          </a:p>
          <a:p>
            <a:pPr>
              <a:lnSpc>
                <a:spcPct val="150000"/>
              </a:lnSpc>
              <a:defRPr/>
            </a:pPr>
            <a:r>
              <a:rPr lang="en-US" altLang="en-US" sz="1600">
                <a:solidFill>
                  <a:prstClr val="black">
                    <a:lumMod val="75000"/>
                    <a:lumOff val="25000"/>
                  </a:prstClr>
                </a:solidFill>
                <a:hlinkClick r:id="rId8"/>
              </a:rPr>
              <a:t>https://velog.io/@jkh9615/%ED%82%A4%EC%9B%80%EC%A6%9D%EA%B6%8C-Open-API-%EC%82%AC%EC%9A%A9%ED%95%98%EA%B8%B0-3%EB%A1%9C%EA%B7%B8%EC%9D%B8-%ED%99%94%EB%A9%B4-%EB%9D%84%EC%9A%B0%EA%B8%B0-by-C</a:t>
            </a:r>
            <a:endParaRPr lang="en-US" altLang="en-US" sz="1600">
              <a:solidFill>
                <a:prstClr val="black">
                  <a:lumMod val="75000"/>
                  <a:lumOff val="25000"/>
                </a:prstClr>
              </a:solidFill>
            </a:endParaRPr>
          </a:p>
          <a:p>
            <a:pPr>
              <a:lnSpc>
                <a:spcPct val="150000"/>
              </a:lnSpc>
              <a:defRPr/>
            </a:pPr>
            <a:r>
              <a:rPr lang="en-US" altLang="en-US" sz="1600">
                <a:solidFill>
                  <a:prstClr val="black">
                    <a:lumMod val="75000"/>
                    <a:lumOff val="25000"/>
                  </a:prstClr>
                </a:solidFill>
                <a:hlinkClick r:id="rId9"/>
              </a:rPr>
              <a:t>https://developers.naver.com/docs/common/openapiguide/README.md</a:t>
            </a:r>
            <a:endParaRPr lang="en-US" altLang="en-US" sz="1600">
              <a:solidFill>
                <a:prstClr val="black">
                  <a:lumMod val="75000"/>
                  <a:lumOff val="25000"/>
                </a:prst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사각형: 둥근 모서리 4"/>
          <p:cNvSpPr/>
          <p:nvPr/>
        </p:nvSpPr>
        <p:spPr>
          <a:xfrm>
            <a:off x="1409113" y="3894442"/>
            <a:ext cx="9312862" cy="122841"/>
          </a:xfrm>
          <a:prstGeom prst="roundRect">
            <a:avLst>
              <a:gd name="adj" fmla="val 50000"/>
            </a:avLst>
          </a:prstGeom>
          <a:solidFill>
            <a:srgbClr val="fbba00"/>
          </a:solidFill>
          <a:ln w="19050">
            <a:solidFill>
              <a:srgbClr val="6439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endParaRPr>
          </a:p>
        </p:txBody>
      </p:sp>
      <p:sp>
        <p:nvSpPr>
          <p:cNvPr id="6" name="사각형: 둥근 모서리 5"/>
          <p:cNvSpPr/>
          <p:nvPr/>
        </p:nvSpPr>
        <p:spPr>
          <a:xfrm>
            <a:off x="2023152" y="3757862"/>
            <a:ext cx="74519" cy="396000"/>
          </a:xfrm>
          <a:prstGeom prst="roundRect">
            <a:avLst>
              <a:gd name="adj" fmla="val 50000"/>
            </a:avLst>
          </a:prstGeom>
          <a:solidFill>
            <a:schemeClr val="bg1"/>
          </a:solidFill>
          <a:ln w="19050">
            <a:solidFill>
              <a:srgbClr val="6439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endParaRPr>
          </a:p>
        </p:txBody>
      </p:sp>
      <p:cxnSp>
        <p:nvCxnSpPr>
          <p:cNvPr id="14" name="직선 연결선 13"/>
          <p:cNvCxnSpPr>
            <a:endCxn id="6" idx="0"/>
          </p:cNvCxnSpPr>
          <p:nvPr/>
        </p:nvCxnSpPr>
        <p:spPr>
          <a:xfrm flipH="1">
            <a:off x="2060412" y="3167322"/>
            <a:ext cx="4098" cy="590540"/>
          </a:xfrm>
          <a:prstGeom prst="line">
            <a:avLst/>
          </a:prstGeom>
          <a:ln w="19050">
            <a:solidFill>
              <a:srgbClr val="643916"/>
            </a:solidFill>
            <a:prstDash val="sysDash"/>
          </a:ln>
        </p:spPr>
        <p:style>
          <a:lnRef idx="1">
            <a:schemeClr val="accent1"/>
          </a:lnRef>
          <a:fillRef idx="0">
            <a:schemeClr val="accent1"/>
          </a:fillRef>
          <a:effectRef idx="0">
            <a:schemeClr val="accent1"/>
          </a:effectRef>
          <a:fontRef idx="minor">
            <a:schemeClr val="tx1"/>
          </a:fontRef>
        </p:style>
      </p:cxnSp>
      <p:sp>
        <p:nvSpPr>
          <p:cNvPr id="16" name="사각형: 둥근 모서리 15"/>
          <p:cNvSpPr/>
          <p:nvPr/>
        </p:nvSpPr>
        <p:spPr>
          <a:xfrm>
            <a:off x="3890052" y="3757862"/>
            <a:ext cx="74519" cy="396000"/>
          </a:xfrm>
          <a:prstGeom prst="roundRect">
            <a:avLst>
              <a:gd name="adj" fmla="val 50000"/>
            </a:avLst>
          </a:prstGeom>
          <a:solidFill>
            <a:schemeClr val="bg1"/>
          </a:solidFill>
          <a:ln w="19050">
            <a:solidFill>
              <a:srgbClr val="6439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endParaRPr>
          </a:p>
        </p:txBody>
      </p:sp>
      <p:cxnSp>
        <p:nvCxnSpPr>
          <p:cNvPr id="17" name="직선 연결선 16"/>
          <p:cNvCxnSpPr/>
          <p:nvPr/>
        </p:nvCxnSpPr>
        <p:spPr>
          <a:xfrm flipH="1">
            <a:off x="3923213" y="4153863"/>
            <a:ext cx="4098" cy="590540"/>
          </a:xfrm>
          <a:prstGeom prst="line">
            <a:avLst/>
          </a:prstGeom>
          <a:ln w="19050">
            <a:solidFill>
              <a:srgbClr val="643916"/>
            </a:solidFill>
            <a:prstDash val="sysDash"/>
          </a:ln>
        </p:spPr>
        <p:style>
          <a:lnRef idx="1">
            <a:schemeClr val="accent1"/>
          </a:lnRef>
          <a:fillRef idx="0">
            <a:schemeClr val="accent1"/>
          </a:fillRef>
          <a:effectRef idx="0">
            <a:schemeClr val="accent1"/>
          </a:effectRef>
          <a:fontRef idx="minor">
            <a:schemeClr val="tx1"/>
          </a:fontRef>
        </p:style>
      </p:cxnSp>
      <p:sp>
        <p:nvSpPr>
          <p:cNvPr id="18" name="사각형: 둥근 모서리 17"/>
          <p:cNvSpPr/>
          <p:nvPr/>
        </p:nvSpPr>
        <p:spPr>
          <a:xfrm>
            <a:off x="5935352" y="3757862"/>
            <a:ext cx="74519" cy="396000"/>
          </a:xfrm>
          <a:prstGeom prst="roundRect">
            <a:avLst>
              <a:gd name="adj" fmla="val 50000"/>
            </a:avLst>
          </a:prstGeom>
          <a:solidFill>
            <a:schemeClr val="bg1"/>
          </a:solidFill>
          <a:ln w="19050">
            <a:solidFill>
              <a:srgbClr val="6439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endParaRPr>
          </a:p>
        </p:txBody>
      </p:sp>
      <p:cxnSp>
        <p:nvCxnSpPr>
          <p:cNvPr id="25" name="직선 연결선 24"/>
          <p:cNvCxnSpPr>
            <a:endCxn id="18" idx="0"/>
          </p:cNvCxnSpPr>
          <p:nvPr/>
        </p:nvCxnSpPr>
        <p:spPr>
          <a:xfrm flipH="1">
            <a:off x="5972612" y="3167322"/>
            <a:ext cx="4098" cy="590540"/>
          </a:xfrm>
          <a:prstGeom prst="line">
            <a:avLst/>
          </a:prstGeom>
          <a:ln w="19050">
            <a:solidFill>
              <a:srgbClr val="643916"/>
            </a:solidFill>
            <a:prstDash val="sysDash"/>
          </a:ln>
        </p:spPr>
        <p:style>
          <a:lnRef idx="1">
            <a:schemeClr val="accent1"/>
          </a:lnRef>
          <a:fillRef idx="0">
            <a:schemeClr val="accent1"/>
          </a:fillRef>
          <a:effectRef idx="0">
            <a:schemeClr val="accent1"/>
          </a:effectRef>
          <a:fontRef idx="minor">
            <a:schemeClr val="tx1"/>
          </a:fontRef>
        </p:style>
      </p:cxnSp>
      <p:sp>
        <p:nvSpPr>
          <p:cNvPr id="26" name="사각형: 둥근 모서리 25"/>
          <p:cNvSpPr/>
          <p:nvPr/>
        </p:nvSpPr>
        <p:spPr>
          <a:xfrm>
            <a:off x="7802252" y="3757862"/>
            <a:ext cx="74519" cy="396000"/>
          </a:xfrm>
          <a:prstGeom prst="roundRect">
            <a:avLst>
              <a:gd name="adj" fmla="val 50000"/>
            </a:avLst>
          </a:prstGeom>
          <a:solidFill>
            <a:schemeClr val="bg1"/>
          </a:solidFill>
          <a:ln w="19050">
            <a:solidFill>
              <a:srgbClr val="6439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endParaRPr>
          </a:p>
        </p:txBody>
      </p:sp>
      <p:cxnSp>
        <p:nvCxnSpPr>
          <p:cNvPr id="27" name="직선 연결선 26"/>
          <p:cNvCxnSpPr/>
          <p:nvPr/>
        </p:nvCxnSpPr>
        <p:spPr>
          <a:xfrm flipH="1">
            <a:off x="7835413" y="4153863"/>
            <a:ext cx="4098" cy="590540"/>
          </a:xfrm>
          <a:prstGeom prst="line">
            <a:avLst/>
          </a:prstGeom>
          <a:ln w="19050">
            <a:solidFill>
              <a:srgbClr val="643916"/>
            </a:solidFill>
            <a:prstDash val="sysDash"/>
          </a:ln>
        </p:spPr>
        <p:style>
          <a:lnRef idx="1">
            <a:schemeClr val="accent1"/>
          </a:lnRef>
          <a:fillRef idx="0">
            <a:schemeClr val="accent1"/>
          </a:fillRef>
          <a:effectRef idx="0">
            <a:schemeClr val="accent1"/>
          </a:effectRef>
          <a:fontRef idx="minor">
            <a:schemeClr val="tx1"/>
          </a:fontRef>
        </p:style>
      </p:cxnSp>
      <p:sp>
        <p:nvSpPr>
          <p:cNvPr id="28" name="사각형: 둥근 모서리 27"/>
          <p:cNvSpPr/>
          <p:nvPr/>
        </p:nvSpPr>
        <p:spPr>
          <a:xfrm>
            <a:off x="9847552" y="3757862"/>
            <a:ext cx="74519" cy="396000"/>
          </a:xfrm>
          <a:prstGeom prst="roundRect">
            <a:avLst>
              <a:gd name="adj" fmla="val 50000"/>
            </a:avLst>
          </a:prstGeom>
          <a:solidFill>
            <a:schemeClr val="bg1"/>
          </a:solidFill>
          <a:ln w="19050">
            <a:solidFill>
              <a:srgbClr val="6439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solidFill>
                <a:prstClr val="white"/>
              </a:solidFill>
            </a:endParaRPr>
          </a:p>
        </p:txBody>
      </p:sp>
      <p:cxnSp>
        <p:nvCxnSpPr>
          <p:cNvPr id="35" name="직선 연결선 34"/>
          <p:cNvCxnSpPr>
            <a:endCxn id="28" idx="0"/>
          </p:cNvCxnSpPr>
          <p:nvPr/>
        </p:nvCxnSpPr>
        <p:spPr>
          <a:xfrm flipH="1">
            <a:off x="9884812" y="3167322"/>
            <a:ext cx="4098" cy="590540"/>
          </a:xfrm>
          <a:prstGeom prst="line">
            <a:avLst/>
          </a:prstGeom>
          <a:ln w="19050">
            <a:solidFill>
              <a:srgbClr val="643916"/>
            </a:solidFill>
            <a:prstDash val="sysDash"/>
          </a:ln>
        </p:spPr>
        <p:style>
          <a:lnRef idx="1">
            <a:schemeClr val="accent1"/>
          </a:lnRef>
          <a:fillRef idx="0">
            <a:schemeClr val="accent1"/>
          </a:fillRef>
          <a:effectRef idx="0">
            <a:schemeClr val="accent1"/>
          </a:effectRef>
          <a:fontRef idx="minor">
            <a:schemeClr val="tx1"/>
          </a:fontRef>
        </p:style>
      </p:cxnSp>
      <p:sp>
        <p:nvSpPr>
          <p:cNvPr id="46" name="직사각형 45"/>
          <p:cNvSpPr/>
          <p:nvPr/>
        </p:nvSpPr>
        <p:spPr>
          <a:xfrm>
            <a:off x="905719" y="2644322"/>
            <a:ext cx="2327219" cy="497023"/>
          </a:xfrm>
          <a:prstGeom prst="rect">
            <a:avLst/>
          </a:prstGeom>
        </p:spPr>
        <p:txBody>
          <a:bodyPr wrap="square">
            <a:spAutoFit/>
          </a:bodyPr>
          <a:lstStyle/>
          <a:p>
            <a:pPr algn="ctr">
              <a:lnSpc>
                <a:spcPct val="150000"/>
              </a:lnSpc>
              <a:defRPr/>
            </a:pPr>
            <a:r>
              <a:rPr lang="en-US" altLang="ko-KR" b="1">
                <a:solidFill>
                  <a:srgbClr val="643916"/>
                </a:solidFill>
              </a:rPr>
              <a:t>01</a:t>
            </a:r>
            <a:r>
              <a:rPr lang="ko-KR" altLang="en-US" b="1">
                <a:solidFill>
                  <a:srgbClr val="643916"/>
                </a:solidFill>
              </a:rPr>
              <a:t> </a:t>
            </a:r>
            <a:r>
              <a:rPr lang="en-US" altLang="ko-KR" b="1">
                <a:solidFill>
                  <a:srgbClr val="643916"/>
                </a:solidFill>
              </a:rPr>
              <a:t>API</a:t>
            </a:r>
            <a:endParaRPr lang="en-US" altLang="ko-KR" b="1">
              <a:solidFill>
                <a:srgbClr val="643916"/>
              </a:solidFill>
            </a:endParaRPr>
          </a:p>
        </p:txBody>
      </p:sp>
      <p:sp>
        <p:nvSpPr>
          <p:cNvPr id="47" name="직사각형 46"/>
          <p:cNvSpPr/>
          <p:nvPr/>
        </p:nvSpPr>
        <p:spPr>
          <a:xfrm>
            <a:off x="4813459" y="2631169"/>
            <a:ext cx="2327219" cy="500651"/>
          </a:xfrm>
          <a:prstGeom prst="rect">
            <a:avLst/>
          </a:prstGeom>
        </p:spPr>
        <p:txBody>
          <a:bodyPr wrap="square">
            <a:spAutoFit/>
          </a:bodyPr>
          <a:lstStyle/>
          <a:p>
            <a:pPr algn="ctr">
              <a:lnSpc>
                <a:spcPct val="150000"/>
              </a:lnSpc>
              <a:defRPr/>
            </a:pPr>
            <a:r>
              <a:rPr lang="en-US" altLang="ko-KR" b="1">
                <a:solidFill>
                  <a:srgbClr val="643916"/>
                </a:solidFill>
              </a:rPr>
              <a:t>03 OpenAPI</a:t>
            </a:r>
            <a:r>
              <a:rPr lang="ko-KR" altLang="en-US" sz="900">
                <a:solidFill>
                  <a:prstClr val="black">
                    <a:lumMod val="75000"/>
                    <a:lumOff val="25000"/>
                  </a:prstClr>
                </a:solidFill>
              </a:rPr>
              <a:t> </a:t>
            </a:r>
            <a:endParaRPr lang="ko-KR" altLang="en-US" sz="900">
              <a:solidFill>
                <a:prstClr val="black">
                  <a:lumMod val="75000"/>
                  <a:lumOff val="25000"/>
                </a:prstClr>
              </a:solidFill>
            </a:endParaRPr>
          </a:p>
        </p:txBody>
      </p:sp>
      <p:sp>
        <p:nvSpPr>
          <p:cNvPr id="48" name="직사각형 47"/>
          <p:cNvSpPr/>
          <p:nvPr/>
        </p:nvSpPr>
        <p:spPr>
          <a:xfrm>
            <a:off x="8664050" y="2634797"/>
            <a:ext cx="2327219" cy="497023"/>
          </a:xfrm>
          <a:prstGeom prst="rect">
            <a:avLst/>
          </a:prstGeom>
        </p:spPr>
        <p:txBody>
          <a:bodyPr wrap="square">
            <a:spAutoFit/>
          </a:bodyPr>
          <a:lstStyle/>
          <a:p>
            <a:pPr algn="ctr">
              <a:lnSpc>
                <a:spcPct val="150000"/>
              </a:lnSpc>
              <a:defRPr/>
            </a:pPr>
            <a:r>
              <a:rPr lang="en-US" altLang="ko-KR" b="1">
                <a:solidFill>
                  <a:srgbClr val="643916"/>
                </a:solidFill>
              </a:rPr>
              <a:t>05</a:t>
            </a:r>
            <a:r>
              <a:rPr lang="ko-KR" altLang="en-US" b="1">
                <a:solidFill>
                  <a:srgbClr val="643916"/>
                </a:solidFill>
              </a:rPr>
              <a:t> 출처</a:t>
            </a:r>
            <a:endParaRPr lang="ko-KR" altLang="en-US" b="1">
              <a:solidFill>
                <a:srgbClr val="643916"/>
              </a:solidFill>
            </a:endParaRPr>
          </a:p>
        </p:txBody>
      </p:sp>
      <p:sp>
        <p:nvSpPr>
          <p:cNvPr id="49" name="직사각형 48"/>
          <p:cNvSpPr/>
          <p:nvPr/>
        </p:nvSpPr>
        <p:spPr>
          <a:xfrm>
            <a:off x="2788731" y="4874531"/>
            <a:ext cx="2327219" cy="495664"/>
          </a:xfrm>
          <a:prstGeom prst="rect">
            <a:avLst/>
          </a:prstGeom>
        </p:spPr>
        <p:txBody>
          <a:bodyPr wrap="square">
            <a:spAutoFit/>
          </a:bodyPr>
          <a:lstStyle/>
          <a:p>
            <a:pPr algn="ctr">
              <a:lnSpc>
                <a:spcPct val="150000"/>
              </a:lnSpc>
              <a:defRPr/>
            </a:pPr>
            <a:r>
              <a:rPr lang="en-US" altLang="ko-KR" b="1">
                <a:solidFill>
                  <a:srgbClr val="643916"/>
                </a:solidFill>
              </a:rPr>
              <a:t>02 Open API</a:t>
            </a:r>
            <a:endParaRPr lang="en-US" altLang="ko-KR" b="1">
              <a:solidFill>
                <a:srgbClr val="643916"/>
              </a:solidFill>
            </a:endParaRPr>
          </a:p>
        </p:txBody>
      </p:sp>
      <p:sp>
        <p:nvSpPr>
          <p:cNvPr id="50" name="직사각형 49"/>
          <p:cNvSpPr/>
          <p:nvPr/>
        </p:nvSpPr>
        <p:spPr>
          <a:xfrm>
            <a:off x="6372620" y="4794703"/>
            <a:ext cx="3041594" cy="499292"/>
          </a:xfrm>
          <a:prstGeom prst="rect">
            <a:avLst/>
          </a:prstGeom>
        </p:spPr>
        <p:txBody>
          <a:bodyPr wrap="square">
            <a:spAutoFit/>
          </a:bodyPr>
          <a:lstStyle/>
          <a:p>
            <a:pPr algn="ctr">
              <a:lnSpc>
                <a:spcPct val="150000"/>
              </a:lnSpc>
              <a:defRPr/>
            </a:pPr>
            <a:r>
              <a:rPr lang="en-US" altLang="ko-KR" b="1">
                <a:solidFill>
                  <a:srgbClr val="643916"/>
                </a:solidFill>
              </a:rPr>
              <a:t>04 C# OpenAPI</a:t>
            </a:r>
            <a:r>
              <a:rPr lang="ko-KR" altLang="en-US" b="1">
                <a:solidFill>
                  <a:srgbClr val="643916"/>
                </a:solidFill>
              </a:rPr>
              <a:t> 활용 예제</a:t>
            </a:r>
            <a:endParaRPr lang="ko-KR" altLang="en-US" b="1">
              <a:solidFill>
                <a:srgbClr val="643916"/>
              </a:solidFill>
            </a:endParaRPr>
          </a:p>
        </p:txBody>
      </p:sp>
      <p:sp>
        <p:nvSpPr>
          <p:cNvPr id="51" name="직사각형 50"/>
          <p:cNvSpPr/>
          <p:nvPr/>
        </p:nvSpPr>
        <p:spPr>
          <a:xfrm>
            <a:off x="0" y="-3"/>
            <a:ext cx="12192000" cy="881168"/>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ko-KR" altLang="en-US" sz="3200" b="1" i="1" kern="0">
                <a:solidFill>
                  <a:prstClr val="white"/>
                </a:solidFill>
              </a:rPr>
              <a:t>목차</a:t>
            </a:r>
            <a:endParaRPr lang="ko-KR" altLang="en-US" sz="3200" b="1" i="1" kern="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840662"/>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01</a:t>
            </a:r>
            <a:r>
              <a:rPr lang="ko-KR" altLang="en-US" sz="3200" b="1" i="1" kern="0">
                <a:solidFill>
                  <a:prstClr val="white"/>
                </a:solidFill>
              </a:rPr>
              <a:t> </a:t>
            </a:r>
            <a:r>
              <a:rPr lang="en-US" altLang="ko-KR" sz="3200" b="1" i="1" kern="0">
                <a:solidFill>
                  <a:prstClr val="white"/>
                </a:solidFill>
              </a:rPr>
              <a:t>API</a:t>
            </a:r>
            <a:endParaRPr lang="en-US" altLang="ko-KR" sz="3200" b="1" i="1" kern="0">
              <a:solidFill>
                <a:prstClr val="white"/>
              </a:solidFill>
            </a:endParaRPr>
          </a:p>
        </p:txBody>
      </p:sp>
      <p:sp>
        <p:nvSpPr>
          <p:cNvPr id="83" name="직사각형 82"/>
          <p:cNvSpPr/>
          <p:nvPr/>
        </p:nvSpPr>
        <p:spPr>
          <a:xfrm>
            <a:off x="409807" y="1132225"/>
            <a:ext cx="11372385" cy="1275695"/>
          </a:xfrm>
          <a:prstGeom prst="rect">
            <a:avLst/>
          </a:prstGeom>
        </p:spPr>
        <p:txBody>
          <a:bodyPr wrap="square">
            <a:spAutoFit/>
          </a:bodyPr>
          <a:lstStyle/>
          <a:p>
            <a:pPr>
              <a:lnSpc>
                <a:spcPct val="150000"/>
              </a:lnSpc>
              <a:defRPr/>
            </a:pPr>
            <a:r>
              <a:rPr lang="en-US" altLang="ko-KR" sz="2000" b="1">
                <a:solidFill>
                  <a:srgbClr val="643916"/>
                </a:solidFill>
              </a:rPr>
              <a:t>API ( Application Programming Interface )</a:t>
            </a:r>
            <a:endParaRPr lang="en-US" altLang="ko-KR" sz="2000" b="1">
              <a:solidFill>
                <a:srgbClr val="643916"/>
              </a:solidFill>
            </a:endParaRPr>
          </a:p>
          <a:p>
            <a:pPr>
              <a:lnSpc>
                <a:spcPct val="150000"/>
              </a:lnSpc>
              <a:defRPr/>
            </a:pPr>
            <a:r>
              <a:rPr lang="ko-KR" altLang="en-US" sz="1600">
                <a:solidFill>
                  <a:prstClr val="black">
                    <a:lumMod val="75000"/>
                    <a:lumOff val="25000"/>
                  </a:prstClr>
                </a:solidFill>
              </a:rPr>
              <a:t>서로 다른 소프트웨어 애플리케이션들이 통신하고 상호작용할 수 있도록 하는 규칙과 프로토콜의 집합</a:t>
            </a:r>
            <a:endParaRPr lang="ko-KR" altLang="en-US" sz="1600">
              <a:solidFill>
                <a:prstClr val="black">
                  <a:lumMod val="75000"/>
                  <a:lumOff val="25000"/>
                </a:prstClr>
              </a:solidFill>
            </a:endParaRPr>
          </a:p>
          <a:p>
            <a:pPr>
              <a:lnSpc>
                <a:spcPct val="150000"/>
              </a:lnSpc>
              <a:defRPr/>
            </a:pPr>
            <a:r>
              <a:rPr lang="ko-KR" altLang="en-US" sz="1600">
                <a:solidFill>
                  <a:prstClr val="black">
                    <a:lumMod val="75000"/>
                    <a:lumOff val="25000"/>
                  </a:prstClr>
                </a:solidFill>
              </a:rPr>
              <a:t>서로 다른 시스템이나 응용 프로그램 간의 통신과 데이터 교환을 가능하게 함</a:t>
            </a:r>
            <a:endParaRPr lang="ko-KR" altLang="en-US" sz="1600">
              <a:solidFill>
                <a:prstClr val="black">
                  <a:lumMod val="75000"/>
                  <a:lumOff val="25000"/>
                </a:prstClr>
              </a:solidFill>
            </a:endParaRPr>
          </a:p>
        </p:txBody>
      </p:sp>
      <p:sp>
        <p:nvSpPr>
          <p:cNvPr id="86" name="직사각형 82"/>
          <p:cNvSpPr/>
          <p:nvPr/>
        </p:nvSpPr>
        <p:spPr>
          <a:xfrm>
            <a:off x="393047" y="2613894"/>
            <a:ext cx="2886475" cy="547944"/>
          </a:xfrm>
          <a:prstGeom prst="rect">
            <a:avLst/>
          </a:prstGeom>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2000" b="1" i="0" u="none" strike="noStrike" kern="1200" cap="none" spc="0" normalizeH="0" baseline="0" mc:Ignorable="hp" hp:hslEmbossed="0">
                <a:solidFill>
                  <a:srgbClr val="643916"/>
                </a:solidFill>
                <a:latin typeface="맑은 고딕"/>
                <a:ea typeface="맑은 고딕"/>
                <a:cs typeface="맑은 고딕"/>
              </a:rPr>
              <a:t>API</a:t>
            </a:r>
            <a:r>
              <a:rPr xmlns:mc="http://schemas.openxmlformats.org/markup-compatibility/2006" xmlns:hp="http://schemas.haansoft.com/office/presentation/8.0" kumimoji="0" lang="ko-KR" altLang="en-US" sz="2000" b="1" i="0" u="none" strike="noStrike" kern="1200" cap="none" spc="0" normalizeH="0" baseline="0" mc:Ignorable="hp" hp:hslEmbossed="0">
                <a:solidFill>
                  <a:srgbClr val="643916"/>
                </a:solidFill>
                <a:latin typeface="맑은 고딕"/>
                <a:ea typeface="맑은 고딕"/>
                <a:cs typeface="맑은 고딕"/>
              </a:rPr>
              <a:t>의 유형</a:t>
            </a:r>
            <a:endParaRPr xmlns:mc="http://schemas.openxmlformats.org/markup-compatibility/2006" xmlns:hp="http://schemas.haansoft.com/office/presentation/8.0" kumimoji="0" lang="ko-KR" altLang="en-US" sz="2000" b="1" i="0" u="none" strike="noStrike" kern="1200" cap="none" spc="0" normalizeH="0" baseline="0" mc:Ignorable="hp" hp:hslEmbossed="0">
              <a:solidFill>
                <a:srgbClr val="643916"/>
              </a:solidFill>
              <a:latin typeface="맑은 고딕"/>
              <a:ea typeface="맑은 고딕"/>
              <a:cs typeface="맑은 고딕"/>
            </a:endParaRPr>
          </a:p>
        </p:txBody>
      </p:sp>
      <p:sp>
        <p:nvSpPr>
          <p:cNvPr id="87" name="직사각형 83"/>
          <p:cNvSpPr/>
          <p:nvPr/>
        </p:nvSpPr>
        <p:spPr>
          <a:xfrm>
            <a:off x="359641" y="3178848"/>
            <a:ext cx="11472718" cy="3335115"/>
          </a:xfrm>
          <a:prstGeom prst="rect">
            <a:avLst/>
          </a:prstGeom>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643916"/>
                </a:solidFill>
                <a:latin typeface="맑은 고딕"/>
                <a:ea typeface="맑은 고딕"/>
                <a:cs typeface="맑은 고딕"/>
              </a:rPr>
              <a:t>일반적 분류</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643916"/>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rPr>
              <a:t>1) Web API</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 </a:t>
            </a: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HTTP를 통해 웹 서비스를 제공하고, 클라이언트가 웹을 통해 데이터를 요청하고 응답을 받는 방식입니다. 대표적으로 RESTful API와 SOAP API가 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rPr>
              <a:t>2) 라이브러리 API</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 </a:t>
            </a: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응용 프로그램에서 사용할 수 있는 함수와 클래스의 집합을 제공. 개발자는 라이브러리의 API를 호출하여 특정 기능을 수행하거나 데이터를 처리할 수 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rPr>
              <a:t>3) 운영체제 API</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 </a:t>
            </a: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운영체제의 기능과 리소스에 접근하기 위한 인터페이스를 제공합니다. 파일 시스템 조작, 네트워크 통신, 프로세스 관리 등과 같은 운영체제 수준의 작업을 수행할 수 있습니다.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rPr>
              <a:t>4) 외부 서비스 API</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제3자 서비스나 플랫폼이 제공하는 기능에 접근하기 위한 인터페이스를 제공합니다. 예를 들어, 소셜 미디어 API, 지도 서비스 API, 결제 처리 API 등이 있습니다.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2"/>
            <a:ext cx="12192000" cy="869526"/>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01 API</a:t>
            </a:r>
            <a:endParaRPr lang="en-US" altLang="ko-KR" sz="3200" b="1" i="1" kern="0">
              <a:solidFill>
                <a:prstClr val="white"/>
              </a:solidFill>
            </a:endParaRPr>
          </a:p>
        </p:txBody>
      </p:sp>
      <p:sp>
        <p:nvSpPr>
          <p:cNvPr id="83" name="직사각형 82"/>
          <p:cNvSpPr/>
          <p:nvPr/>
        </p:nvSpPr>
        <p:spPr>
          <a:xfrm>
            <a:off x="595093" y="1334272"/>
            <a:ext cx="2886475" cy="546309"/>
          </a:xfrm>
          <a:prstGeom prst="rect">
            <a:avLst/>
          </a:prstGeom>
        </p:spPr>
        <p:txBody>
          <a:bodyPr wrap="square">
            <a:spAutoFit/>
          </a:bodyPr>
          <a:lstStyle/>
          <a:p>
            <a:pPr>
              <a:lnSpc>
                <a:spcPct val="150000"/>
              </a:lnSpc>
              <a:defRPr/>
            </a:pPr>
            <a:r>
              <a:rPr lang="en-US" altLang="ko-KR" sz="2000" b="1">
                <a:solidFill>
                  <a:srgbClr val="643916"/>
                </a:solidFill>
              </a:rPr>
              <a:t>API</a:t>
            </a:r>
            <a:r>
              <a:rPr lang="ko-KR" altLang="en-US" sz="2000" b="1">
                <a:solidFill>
                  <a:srgbClr val="643916"/>
                </a:solidFill>
              </a:rPr>
              <a:t>의 유형</a:t>
            </a:r>
            <a:endParaRPr lang="ko-KR" altLang="en-US" sz="2000" b="1">
              <a:solidFill>
                <a:srgbClr val="643916"/>
              </a:solidFill>
            </a:endParaRPr>
          </a:p>
        </p:txBody>
      </p:sp>
      <p:sp>
        <p:nvSpPr>
          <p:cNvPr id="84" name="직사각형 83"/>
          <p:cNvSpPr/>
          <p:nvPr/>
        </p:nvSpPr>
        <p:spPr>
          <a:xfrm>
            <a:off x="299799" y="2168428"/>
            <a:ext cx="11472717" cy="2287367"/>
          </a:xfrm>
          <a:prstGeom prst="rect">
            <a:avLst/>
          </a:prstGeom>
        </p:spPr>
        <p:txBody>
          <a:bodyPr wrap="square">
            <a:spAutoFit/>
          </a:bodyPr>
          <a:lstStyle/>
          <a:p>
            <a:pPr>
              <a:lnSpc>
                <a:spcPct val="150000"/>
              </a:lnSpc>
              <a:defRPr/>
            </a:pPr>
            <a:r>
              <a:rPr lang="ko-KR" altLang="en-US" b="1">
                <a:solidFill>
                  <a:srgbClr val="643916"/>
                </a:solidFill>
              </a:rPr>
              <a:t>접근 방식에 따른 분류</a:t>
            </a:r>
            <a:endParaRPr lang="ko-KR" altLang="en-US" b="1">
              <a:solidFill>
                <a:srgbClr val="643916"/>
              </a:solidFill>
            </a:endParaRPr>
          </a:p>
          <a:p>
            <a:pPr>
              <a:lnSpc>
                <a:spcPct val="150000"/>
              </a:lnSpc>
              <a:defRPr/>
            </a:pPr>
            <a:r>
              <a:rPr lang="ko-KR" altLang="en-US" sz="1600" b="1">
                <a:solidFill>
                  <a:prstClr val="black">
                    <a:lumMod val="75000"/>
                    <a:lumOff val="25000"/>
                  </a:prstClr>
                </a:solidFill>
              </a:rPr>
              <a:t>1) Private API </a:t>
            </a:r>
            <a:r>
              <a:rPr lang="en-US" altLang="ko-KR" sz="1500">
                <a:solidFill>
                  <a:prstClr val="black">
                    <a:lumMod val="75000"/>
                    <a:lumOff val="25000"/>
                  </a:prstClr>
                </a:solidFill>
              </a:rPr>
              <a:t>:</a:t>
            </a:r>
            <a:r>
              <a:rPr lang="ko-KR" altLang="en-US" sz="1500">
                <a:solidFill>
                  <a:prstClr val="black">
                    <a:lumMod val="75000"/>
                    <a:lumOff val="25000"/>
                  </a:prstClr>
                </a:solidFill>
              </a:rPr>
              <a:t> Private API는 내부 API로, 기업이나 연구 단체 등에서 자체 제품과 운영 개선을 위해 단체 내부에서만 사용. 따라서 제삼자에게 노출되지 않는다.</a:t>
            </a:r>
            <a:endParaRPr lang="ko-KR" altLang="en-US" sz="1500">
              <a:solidFill>
                <a:prstClr val="black">
                  <a:lumMod val="75000"/>
                  <a:lumOff val="25000"/>
                </a:prstClr>
              </a:solidFill>
            </a:endParaRPr>
          </a:p>
          <a:p>
            <a:pPr>
              <a:lnSpc>
                <a:spcPct val="150000"/>
              </a:lnSpc>
              <a:defRPr/>
            </a:pPr>
            <a:r>
              <a:rPr lang="ko-KR" altLang="en-US" sz="1600" b="1">
                <a:solidFill>
                  <a:prstClr val="black">
                    <a:lumMod val="75000"/>
                    <a:lumOff val="25000"/>
                  </a:prstClr>
                </a:solidFill>
              </a:rPr>
              <a:t>2) Public API</a:t>
            </a:r>
            <a:r>
              <a:rPr lang="ko-KR" altLang="en-US" sz="1400">
                <a:solidFill>
                  <a:prstClr val="black">
                    <a:lumMod val="75000"/>
                    <a:lumOff val="25000"/>
                  </a:prstClr>
                </a:solidFill>
              </a:rPr>
              <a:t> </a:t>
            </a:r>
            <a:r>
              <a:rPr lang="en-US" altLang="ko-KR" sz="1500">
                <a:solidFill>
                  <a:prstClr val="black">
                    <a:lumMod val="75000"/>
                    <a:lumOff val="25000"/>
                  </a:prstClr>
                </a:solidFill>
              </a:rPr>
              <a:t>:</a:t>
            </a:r>
            <a:r>
              <a:rPr lang="ko-KR" altLang="en-US" sz="1500">
                <a:solidFill>
                  <a:prstClr val="black">
                    <a:lumMod val="75000"/>
                    <a:lumOff val="25000"/>
                  </a:prstClr>
                </a:solidFill>
              </a:rPr>
              <a:t> Public API는 말 그대로 public, 즉 개방형 API로, 모두에게 공개된다. Public API 중에서도 접속하는 대상에 대한 제약이 없는 경우를 OpenAPI라 한다.</a:t>
            </a:r>
            <a:endParaRPr lang="ko-KR" altLang="en-US" sz="1500">
              <a:solidFill>
                <a:prstClr val="black">
                  <a:lumMod val="75000"/>
                  <a:lumOff val="25000"/>
                </a:prstClr>
              </a:solidFill>
            </a:endParaRPr>
          </a:p>
          <a:p>
            <a:pPr>
              <a:lnSpc>
                <a:spcPct val="150000"/>
              </a:lnSpc>
              <a:defRPr/>
            </a:pPr>
            <a:r>
              <a:rPr lang="ko-KR" altLang="en-US" sz="1600" b="1">
                <a:solidFill>
                  <a:prstClr val="black">
                    <a:lumMod val="75000"/>
                    <a:lumOff val="25000"/>
                  </a:prstClr>
                </a:solidFill>
              </a:rPr>
              <a:t>3) Partner API</a:t>
            </a:r>
            <a:r>
              <a:rPr lang="ko-KR" altLang="en-US" sz="1400">
                <a:solidFill>
                  <a:prstClr val="black">
                    <a:lumMod val="75000"/>
                    <a:lumOff val="25000"/>
                  </a:prstClr>
                </a:solidFill>
              </a:rPr>
              <a:t> </a:t>
            </a:r>
            <a:r>
              <a:rPr lang="en-US" altLang="ko-KR" sz="1500">
                <a:solidFill>
                  <a:prstClr val="black">
                    <a:lumMod val="75000"/>
                    <a:lumOff val="25000"/>
                  </a:prstClr>
                </a:solidFill>
              </a:rPr>
              <a:t>:</a:t>
            </a:r>
            <a:r>
              <a:rPr lang="ko-KR" altLang="en-US" sz="1500">
                <a:solidFill>
                  <a:prstClr val="black">
                    <a:lumMod val="75000"/>
                    <a:lumOff val="25000"/>
                  </a:prstClr>
                </a:solidFill>
              </a:rPr>
              <a:t> Partner API는 특정 비즈니스 파트너 간의 데이터 공유. 그러므로 동의하는 특정인들만 사용할 수 있다.</a:t>
            </a:r>
            <a:endParaRPr lang="ko-KR" altLang="en-US" sz="1500">
              <a:solidFill>
                <a:prstClr val="black">
                  <a:lumMod val="75000"/>
                  <a:lumOff val="25000"/>
                </a:prstClr>
              </a:solidFill>
            </a:endParaRPr>
          </a:p>
        </p:txBody>
      </p:sp>
      <p:sp>
        <p:nvSpPr>
          <p:cNvPr id="86" name="직사각형 83"/>
          <p:cNvSpPr/>
          <p:nvPr/>
        </p:nvSpPr>
        <p:spPr>
          <a:xfrm>
            <a:off x="359640" y="4821380"/>
            <a:ext cx="11472717" cy="1548939"/>
          </a:xfrm>
          <a:prstGeom prst="rect">
            <a:avLst/>
          </a:prstGeom>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800" b="1" i="0" u="none" strike="noStrike" kern="1200" cap="none" spc="0" normalizeH="0" baseline="0" mc:Ignorable="hp" hp:hslEmbossed="0">
                <a:solidFill>
                  <a:srgbClr val="643916"/>
                </a:solidFill>
                <a:latin typeface="맑은 고딕"/>
                <a:ea typeface="맑은 고딕"/>
                <a:cs typeface="맑은 고딕"/>
              </a:rPr>
              <a:t>아키텍처 스타일에 따른 분류</a:t>
            </a:r>
            <a:endParaRPr xmlns:mc="http://schemas.openxmlformats.org/markup-compatibility/2006" xmlns:hp="http://schemas.haansoft.com/office/presentation/8.0" kumimoji="0" lang="ko-KR" altLang="en-US" sz="1800" b="1" i="0" u="none" strike="noStrike" kern="1200" cap="none" spc="0" normalizeH="0" baseline="0" mc:Ignorable="hp" hp:hslEmbossed="0">
              <a:solidFill>
                <a:srgbClr val="643916"/>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rPr>
              <a:t>SOAP, RPC, REST API, 그리고 GraphQL</a:t>
            </a:r>
            <a:endPar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각각 유형과 기능, 보완 지원방식 등에 차이가 있다</a:t>
            </a: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REST/RESTful API가 거의 표준처럼 가장 많이 사용되고 있다</a:t>
            </a:r>
            <a:r>
              <a:rPr xmlns:mc="http://schemas.openxmlformats.org/markup-compatibility/2006" xmlns:hp="http://schemas.haansoft.com/office/presentation/8.0" kumimoji="0" lang="en-US" altLang="ko-KR" sz="15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500" b="0" i="0" u="none" strike="noStrike" kern="1200" cap="none" spc="0" normalizeH="0" baseline="0" mc:Ignorable="hp" hp:hslEmbossed="0">
              <a:solidFill>
                <a:srgbClr val="40404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975359"/>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02</a:t>
            </a:r>
            <a:r>
              <a:rPr lang="ko-KR" altLang="en-US" sz="3200" b="1" i="1" kern="0">
                <a:solidFill>
                  <a:prstClr val="white"/>
                </a:solidFill>
              </a:rPr>
              <a:t> </a:t>
            </a:r>
            <a:r>
              <a:rPr lang="en-US" altLang="ko-KR" sz="3200" b="1" i="1" kern="0">
                <a:solidFill>
                  <a:prstClr val="white"/>
                </a:solidFill>
              </a:rPr>
              <a:t>Open API</a:t>
            </a:r>
            <a:endParaRPr lang="en-US" altLang="ko-KR" sz="3200" b="1" i="1" kern="0">
              <a:solidFill>
                <a:prstClr val="white"/>
              </a:solidFill>
            </a:endParaRPr>
          </a:p>
        </p:txBody>
      </p:sp>
      <p:sp>
        <p:nvSpPr>
          <p:cNvPr id="83" name="직사각형 82"/>
          <p:cNvSpPr/>
          <p:nvPr/>
        </p:nvSpPr>
        <p:spPr>
          <a:xfrm>
            <a:off x="472345" y="1199573"/>
            <a:ext cx="10987536" cy="3475297"/>
          </a:xfrm>
          <a:prstGeom prst="rect">
            <a:avLst/>
          </a:prstGeom>
        </p:spPr>
        <p:txBody>
          <a:bodyPr wrap="square">
            <a:spAutoFit/>
          </a:bodyPr>
          <a:lstStyle/>
          <a:p>
            <a:pPr>
              <a:lnSpc>
                <a:spcPct val="150000"/>
              </a:lnSpc>
              <a:defRPr/>
            </a:pPr>
            <a:r>
              <a:rPr lang="en-US" altLang="ko-KR" sz="2000" b="1">
                <a:solidFill>
                  <a:srgbClr val="643916"/>
                </a:solidFill>
              </a:rPr>
              <a:t>Open API</a:t>
            </a:r>
            <a:endParaRPr lang="ko-KR" altLang="en-US" sz="1600">
              <a:solidFill>
                <a:prstClr val="black">
                  <a:lumMod val="75000"/>
                  <a:lumOff val="25000"/>
                </a:prstClr>
              </a:solidFill>
            </a:endParaRPr>
          </a:p>
          <a:p>
            <a:pPr>
              <a:lnSpc>
                <a:spcPct val="150000"/>
              </a:lnSpc>
              <a:defRPr/>
            </a:pPr>
            <a:r>
              <a:rPr lang="ko-KR" altLang="en-US" sz="1600">
                <a:solidFill>
                  <a:prstClr val="black">
                    <a:lumMod val="75000"/>
                    <a:lumOff val="25000"/>
                  </a:prstClr>
                </a:solidFill>
              </a:rPr>
              <a:t>"Open API"라는 용어는 보편적인 의미로서 "공개적으로 사용 가능한 API"</a:t>
            </a:r>
            <a:endParaRPr lang="ko-KR" altLang="en-US" sz="1600">
              <a:solidFill>
                <a:prstClr val="black">
                  <a:lumMod val="75000"/>
                  <a:lumOff val="25000"/>
                </a:prstClr>
              </a:solidFill>
            </a:endParaRPr>
          </a:p>
          <a:p>
            <a:pPr>
              <a:lnSpc>
                <a:spcPct val="150000"/>
              </a:lnSpc>
              <a:defRPr/>
            </a:pPr>
            <a:r>
              <a:rPr lang="ko-KR" altLang="en-US" sz="1600">
                <a:solidFill>
                  <a:prstClr val="black">
                    <a:lumMod val="75000"/>
                    <a:lumOff val="25000"/>
                  </a:prstClr>
                </a:solidFill>
              </a:rPr>
              <a:t> API가 공개되어 다른 개발자들이 해당 API를 활용할 수 있다.</a:t>
            </a:r>
            <a:endParaRPr lang="ko-KR" altLang="en-US" sz="1600">
              <a:solidFill>
                <a:prstClr val="black">
                  <a:lumMod val="75000"/>
                  <a:lumOff val="25000"/>
                </a:prstClr>
              </a:solidFill>
            </a:endParaRPr>
          </a:p>
          <a:p>
            <a:pPr>
              <a:lnSpc>
                <a:spcPct val="150000"/>
              </a:lnSpc>
              <a:defRPr/>
            </a:pPr>
            <a:endParaRPr lang="ko-KR" altLang="en-US" sz="1600">
              <a:solidFill>
                <a:prstClr val="black">
                  <a:lumMod val="75000"/>
                  <a:lumOff val="25000"/>
                </a:prstClr>
              </a:solidFill>
            </a:endParaRPr>
          </a:p>
          <a:p>
            <a:pPr>
              <a:lnSpc>
                <a:spcPct val="150000"/>
              </a:lnSpc>
              <a:defRPr/>
            </a:pPr>
            <a:r>
              <a:rPr lang="ko-KR" altLang="en-US" sz="1600">
                <a:solidFill>
                  <a:prstClr val="black">
                    <a:lumMod val="75000"/>
                    <a:lumOff val="25000"/>
                  </a:prstClr>
                </a:solidFill>
              </a:rPr>
              <a:t>Open API 서비스는 아마존, 구글 등 글로벌 회사들이 자사의 서비스를 일반 개발자, 타사 등에 개방하여 다양한 Mashup 서비스가 생겨나게 하고, 이렇게 하는 것이 자사의 비즈니스를 더욱 확대하고 수익을 창출하게 되는 계기가 되는 것이 입증되었기에, 국내에서도 공공기관과 포털 사이트를 중심으로 Open API서비스가 보편화되고 있는 추세이다.</a:t>
            </a:r>
            <a:endParaRPr lang="ko-KR" altLang="en-US" sz="1600">
              <a:solidFill>
                <a:prstClr val="black">
                  <a:lumMod val="75000"/>
                  <a:lumOff val="25000"/>
                </a:prstClr>
              </a:solidFill>
            </a:endParaRPr>
          </a:p>
          <a:p>
            <a:pPr>
              <a:lnSpc>
                <a:spcPct val="150000"/>
              </a:lnSpc>
              <a:defRPr/>
            </a:pPr>
            <a:endParaRPr lang="ko-KR" altLang="en-US" sz="1600">
              <a:solidFill>
                <a:prstClr val="black">
                  <a:lumMod val="75000"/>
                  <a:lumOff val="25000"/>
                </a:prstClr>
              </a:solidFill>
            </a:endParaRPr>
          </a:p>
          <a:p>
            <a:pPr>
              <a:lnSpc>
                <a:spcPct val="150000"/>
              </a:lnSpc>
              <a:defRPr/>
            </a:pPr>
            <a:r>
              <a:rPr lang="ko-KR" altLang="en-US" sz="1600">
                <a:solidFill>
                  <a:prstClr val="black">
                    <a:lumMod val="75000"/>
                    <a:lumOff val="25000"/>
                  </a:prstClr>
                </a:solidFill>
              </a:rPr>
              <a:t>공공 데이터 포탈                             열린 국회 정보                                         서울시</a:t>
            </a:r>
            <a:endParaRPr lang="ko-KR" altLang="en-US" sz="1600">
              <a:solidFill>
                <a:prstClr val="black">
                  <a:lumMod val="75000"/>
                  <a:lumOff val="25000"/>
                </a:prstClr>
              </a:solidFill>
            </a:endParaRPr>
          </a:p>
        </p:txBody>
      </p:sp>
      <p:pic>
        <p:nvPicPr>
          <p:cNvPr id="86" name=""/>
          <p:cNvPicPr>
            <a:picLocks noChangeAspect="1"/>
          </p:cNvPicPr>
          <p:nvPr/>
        </p:nvPicPr>
        <p:blipFill rotWithShape="1">
          <a:blip r:embed="rId2"/>
          <a:stretch>
            <a:fillRect/>
          </a:stretch>
        </p:blipFill>
        <p:spPr>
          <a:xfrm>
            <a:off x="500516" y="4599159"/>
            <a:ext cx="3503615" cy="2077390"/>
          </a:xfrm>
          <a:prstGeom prst="rect">
            <a:avLst/>
          </a:prstGeom>
        </p:spPr>
      </p:pic>
      <p:pic>
        <p:nvPicPr>
          <p:cNvPr id="87" name=""/>
          <p:cNvPicPr>
            <a:picLocks noChangeAspect="1"/>
          </p:cNvPicPr>
          <p:nvPr/>
        </p:nvPicPr>
        <p:blipFill rotWithShape="1">
          <a:blip r:embed="rId3"/>
          <a:stretch>
            <a:fillRect/>
          </a:stretch>
        </p:blipFill>
        <p:spPr>
          <a:xfrm>
            <a:off x="4137337" y="4591332"/>
            <a:ext cx="4205965" cy="2064934"/>
          </a:xfrm>
          <a:prstGeom prst="rect">
            <a:avLst/>
          </a:prstGeom>
        </p:spPr>
      </p:pic>
      <p:pic>
        <p:nvPicPr>
          <p:cNvPr id="88" name=""/>
          <p:cNvPicPr>
            <a:picLocks noChangeAspect="1"/>
          </p:cNvPicPr>
          <p:nvPr/>
        </p:nvPicPr>
        <p:blipFill rotWithShape="1">
          <a:blip r:embed="rId4"/>
          <a:stretch>
            <a:fillRect/>
          </a:stretch>
        </p:blipFill>
        <p:spPr>
          <a:xfrm>
            <a:off x="8425956" y="4552222"/>
            <a:ext cx="3243056" cy="204268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936874"/>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03</a:t>
            </a:r>
            <a:r>
              <a:rPr lang="ko-KR" altLang="en-US" sz="3200" b="1" i="1" kern="0">
                <a:solidFill>
                  <a:prstClr val="white"/>
                </a:solidFill>
              </a:rPr>
              <a:t> </a:t>
            </a:r>
            <a:r>
              <a:rPr lang="en-US" altLang="ko-KR" sz="3200" b="1" i="1" kern="0">
                <a:solidFill>
                  <a:prstClr val="white"/>
                </a:solidFill>
              </a:rPr>
              <a:t>OpenAPI</a:t>
            </a:r>
            <a:endParaRPr lang="en-US" altLang="ko-KR" sz="3200" b="1" i="1" kern="0">
              <a:solidFill>
                <a:prstClr val="white"/>
              </a:solidFill>
            </a:endParaRPr>
          </a:p>
        </p:txBody>
      </p:sp>
      <p:sp>
        <p:nvSpPr>
          <p:cNvPr id="83" name="직사각형 82"/>
          <p:cNvSpPr/>
          <p:nvPr/>
        </p:nvSpPr>
        <p:spPr>
          <a:xfrm>
            <a:off x="383427" y="1180332"/>
            <a:ext cx="11102992" cy="2780163"/>
          </a:xfrm>
          <a:prstGeom prst="rect">
            <a:avLst/>
          </a:prstGeom>
        </p:spPr>
        <p:txBody>
          <a:bodyPr wrap="square">
            <a:spAutoFit/>
          </a:bodyPr>
          <a:lstStyle/>
          <a:p>
            <a:pPr>
              <a:lnSpc>
                <a:spcPct val="150000"/>
              </a:lnSpc>
              <a:defRPr/>
            </a:pPr>
            <a:r>
              <a:rPr lang="en-US" altLang="ko-KR" sz="2000" b="1">
                <a:solidFill>
                  <a:srgbClr val="643916"/>
                </a:solidFill>
              </a:rPr>
              <a:t>OpenAPI</a:t>
            </a:r>
            <a:endParaRPr lang="ko-KR" altLang="en-US" sz="1600">
              <a:solidFill>
                <a:prstClr val="black">
                  <a:lumMod val="75000"/>
                  <a:lumOff val="25000"/>
                </a:prstClr>
              </a:solidFill>
            </a:endParaRPr>
          </a:p>
          <a:p>
            <a:pPr>
              <a:lnSpc>
                <a:spcPct val="150000"/>
              </a:lnSpc>
              <a:defRPr/>
            </a:pPr>
            <a:r>
              <a:rPr lang="ko-KR" altLang="en-US" sz="1400">
                <a:solidFill>
                  <a:prstClr val="black">
                    <a:lumMod val="75000"/>
                    <a:lumOff val="25000"/>
                  </a:prstClr>
                </a:solidFill>
              </a:rPr>
              <a:t>OpenAPI는 웹 API를 설계, 문서화 및 개발하기 위한 표준화된 방법을 제공하는 프로젝트</a:t>
            </a:r>
            <a:endParaRPr lang="ko-KR" altLang="en-US" sz="1400">
              <a:solidFill>
                <a:prstClr val="black">
                  <a:lumMod val="75000"/>
                  <a:lumOff val="25000"/>
                </a:prstClr>
              </a:solidFill>
            </a:endParaRPr>
          </a:p>
          <a:p>
            <a:pPr>
              <a:lnSpc>
                <a:spcPct val="150000"/>
              </a:lnSpc>
              <a:defRPr/>
            </a:pPr>
            <a:r>
              <a:rPr lang="ko-KR" altLang="en-US" sz="1400">
                <a:solidFill>
                  <a:prstClr val="black">
                    <a:lumMod val="75000"/>
                    <a:lumOff val="25000"/>
                  </a:prstClr>
                </a:solidFill>
              </a:rPr>
              <a:t>OpenAPI를 사용하면 API의 문서화와 개발을 동시에 진행할 수 있으며, 여러 클라이언트와 팀 간의 협업을 용이</a:t>
            </a:r>
            <a:endParaRPr lang="ko-KR" altLang="en-US" sz="1400">
              <a:solidFill>
                <a:prstClr val="black">
                  <a:lumMod val="75000"/>
                  <a:lumOff val="25000"/>
                </a:prstClr>
              </a:solidFill>
            </a:endParaRPr>
          </a:p>
          <a:p>
            <a:pPr>
              <a:lnSpc>
                <a:spcPct val="150000"/>
              </a:lnSpc>
              <a:defRPr/>
            </a:pPr>
            <a:r>
              <a:rPr lang="ko-KR" altLang="en-US" sz="1400">
                <a:solidFill>
                  <a:prstClr val="black">
                    <a:lumMod val="75000"/>
                    <a:lumOff val="25000"/>
                  </a:prstClr>
                </a:solidFill>
              </a:rPr>
              <a:t>가장 널리 사용되는 OpenAPI 표준은 OpenAPI Specification(OAS)이며, 이전에는 Swagger로 알려진 버전 2.0이 있고</a:t>
            </a:r>
            <a:r>
              <a:rPr lang="en-US" altLang="ko-KR" sz="1400">
                <a:solidFill>
                  <a:prstClr val="black">
                    <a:lumMod val="75000"/>
                    <a:lumOff val="25000"/>
                  </a:prstClr>
                </a:solidFill>
              </a:rPr>
              <a:t>,</a:t>
            </a:r>
            <a:r>
              <a:rPr lang="ko-KR" altLang="en-US" sz="1400">
                <a:solidFill>
                  <a:prstClr val="black">
                    <a:lumMod val="75000"/>
                    <a:lumOff val="25000"/>
                  </a:prstClr>
                </a:solidFill>
              </a:rPr>
              <a:t> 현재는 OAS 3.0으로 알려져 있다. OAS는 다양한 언어와 프레임워크에서 지원된다.</a:t>
            </a:r>
            <a:endParaRPr lang="ko-KR" altLang="en-US" sz="1400">
              <a:solidFill>
                <a:prstClr val="black">
                  <a:lumMod val="75000"/>
                  <a:lumOff val="25000"/>
                </a:prstClr>
              </a:solidFill>
            </a:endParaRPr>
          </a:p>
          <a:p>
            <a:pPr>
              <a:lnSpc>
                <a:spcPct val="150000"/>
              </a:lnSpc>
              <a:defRPr/>
            </a:pPr>
            <a:endParaRPr lang="ko-KR" altLang="en-US" sz="1400">
              <a:solidFill>
                <a:prstClr val="black">
                  <a:lumMod val="75000"/>
                  <a:lumOff val="25000"/>
                </a:prstClr>
              </a:solidFill>
            </a:endParaRPr>
          </a:p>
          <a:p>
            <a:pPr>
              <a:lnSpc>
                <a:spcPct val="150000"/>
              </a:lnSpc>
              <a:defRPr/>
            </a:pPr>
            <a:r>
              <a:rPr lang="en-US" altLang="ko-KR" sz="1400">
                <a:solidFill>
                  <a:prstClr val="black">
                    <a:lumMod val="75000"/>
                    <a:lumOff val="25000"/>
                  </a:prstClr>
                </a:solidFill>
              </a:rPr>
              <a:t>Open API</a:t>
            </a:r>
            <a:r>
              <a:rPr lang="ko-KR" altLang="en-US" sz="1400">
                <a:solidFill>
                  <a:prstClr val="black">
                    <a:lumMod val="75000"/>
                    <a:lumOff val="25000"/>
                  </a:prstClr>
                </a:solidFill>
              </a:rPr>
              <a:t>는 OpenAPI Specification을 기반으로 API 문서화, 코드 생성, 테스트, 검증 등을 수행할 수 있는 도구와 라이브러리가 다양하게 제공된다</a:t>
            </a:r>
            <a:r>
              <a:rPr lang="en-US" altLang="ko-KR" sz="1400">
                <a:solidFill>
                  <a:prstClr val="black">
                    <a:lumMod val="75000"/>
                    <a:lumOff val="25000"/>
                  </a:prstClr>
                </a:solidFill>
              </a:rPr>
              <a:t>.</a:t>
            </a:r>
            <a:endParaRPr lang="en-US" altLang="ko-KR" sz="1400">
              <a:solidFill>
                <a:prstClr val="black">
                  <a:lumMod val="75000"/>
                  <a:lumOff val="25000"/>
                </a:prstClr>
              </a:solidFill>
            </a:endParaRPr>
          </a:p>
        </p:txBody>
      </p:sp>
      <p:sp>
        <p:nvSpPr>
          <p:cNvPr id="86" name="직사각형 84"/>
          <p:cNvSpPr/>
          <p:nvPr/>
        </p:nvSpPr>
        <p:spPr>
          <a:xfrm>
            <a:off x="466324" y="4105181"/>
            <a:ext cx="9602082" cy="2517792"/>
          </a:xfrm>
          <a:prstGeom prst="rect">
            <a:avLst/>
          </a:prstGeom>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1" i="0" u="none" strike="noStrike" kern="1200" cap="none" spc="0" normalizeH="0" baseline="0" mc:Ignorable="hp" hp:hslEmbossed="0">
                <a:solidFill>
                  <a:srgbClr val="404040"/>
                </a:solidFill>
                <a:latin typeface="맑은 고딕"/>
                <a:ea typeface="맑은 고딕"/>
                <a:cs typeface="맑은 고딕"/>
              </a:rPr>
              <a:t>OpenAPI</a:t>
            </a:r>
            <a:r>
              <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rPr>
              <a:t> 문서는 다음과 같은 내용을 제공</a:t>
            </a:r>
            <a:endParaRPr xmlns:mc="http://schemas.openxmlformats.org/markup-compatibility/2006" xmlns:hp="http://schemas.haansoft.com/office/presentation/8.0" kumimoji="0" lang="ko-KR" altLang="en-US" sz="1600" b="1"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404040"/>
                </a:solidFill>
                <a:latin typeface="맑은 고딕"/>
                <a:ea typeface="맑은 고딕"/>
                <a:cs typeface="맑은 고딕"/>
              </a:rPr>
              <a:t>1) 엔드포인트</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API에서 제공하는 각각의 기능을 나타내는 URL 경로입니다.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404040"/>
                </a:solidFill>
                <a:latin typeface="맑은 고딕"/>
                <a:ea typeface="맑은 고딕"/>
                <a:cs typeface="맑은 고딕"/>
              </a:rPr>
              <a:t>2) HTTP 메서드</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각 엔드포인트에 대해 지원되는 HTTP 메서드(GET, POST, PUT, DELETE 등)를 나타냄.</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404040"/>
                </a:solidFill>
                <a:latin typeface="맑은 고딕"/>
                <a:ea typeface="맑은 고딕"/>
                <a:cs typeface="맑은 고딕"/>
              </a:rPr>
              <a:t>3) 매개변수</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각 엔드포인트에 전달되는 요청 매개변수(query string, 경로 변수 등)를 설명합니다.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404040"/>
                </a:solidFill>
                <a:latin typeface="맑은 고딕"/>
                <a:ea typeface="맑은 고딕"/>
                <a:cs typeface="맑은 고딕"/>
              </a:rPr>
              <a:t>4) 요청 본문</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POST 또는 PUT 요청과 함께 전달되는 데이터의 형식과 내용을 정의합니다.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404040"/>
                </a:solidFill>
                <a:latin typeface="맑은 고딕"/>
                <a:ea typeface="맑은 고딕"/>
                <a:cs typeface="맑은 고딕"/>
              </a:rPr>
              <a:t>5) 응답</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API가 반환하는 응답의 형식과 내용을 설명합니다.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404040"/>
                </a:solidFill>
                <a:latin typeface="맑은 고딕"/>
                <a:ea typeface="맑은 고딕"/>
                <a:cs typeface="맑은 고딕"/>
              </a:rPr>
              <a:t>6) 에러 처리</a:t>
            </a:r>
            <a:r>
              <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rPr>
              <a:t>: API가 발생시킬 수 있는 오류 상태 코드와 메시지를 정의합니다.</a:t>
            </a:r>
            <a:endParaRPr xmlns:mc="http://schemas.openxmlformats.org/markup-compatibility/2006" xmlns:hp="http://schemas.haansoft.com/office/presentation/8.0" kumimoji="0" lang="ko-KR" altLang="en-US" sz="1500" b="0" i="0" u="none" strike="noStrike" kern="1200" cap="none" spc="0" normalizeH="0" baseline="0" mc:Ignorable="hp" hp:hslEmbossed="0">
              <a:solidFill>
                <a:srgbClr val="40404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898389"/>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04</a:t>
            </a:r>
            <a:r>
              <a:rPr lang="ko-KR" altLang="en-US" sz="3200" b="1" i="1" kern="0">
                <a:solidFill>
                  <a:prstClr val="white"/>
                </a:solidFill>
              </a:rPr>
              <a:t> </a:t>
            </a:r>
            <a:r>
              <a:rPr lang="en-US" altLang="ko-KR" sz="3200" b="1" i="1" kern="0">
                <a:solidFill>
                  <a:prstClr val="white"/>
                </a:solidFill>
              </a:rPr>
              <a:t>C# Open API </a:t>
            </a:r>
            <a:r>
              <a:rPr lang="ko-KR" altLang="en-US" sz="3200" b="1" i="1" kern="0">
                <a:solidFill>
                  <a:prstClr val="white"/>
                </a:solidFill>
              </a:rPr>
              <a:t>활용 예제</a:t>
            </a:r>
            <a:endParaRPr lang="ko-KR" altLang="en-US" sz="3200" b="1" i="1" kern="0">
              <a:solidFill>
                <a:prstClr val="white"/>
              </a:solidFill>
            </a:endParaRPr>
          </a:p>
        </p:txBody>
      </p:sp>
      <p:pic>
        <p:nvPicPr>
          <p:cNvPr id="52" name=""/>
          <p:cNvPicPr>
            <a:picLocks noChangeAspect="1"/>
          </p:cNvPicPr>
          <p:nvPr/>
        </p:nvPicPr>
        <p:blipFill rotWithShape="1">
          <a:blip r:embed="rId2"/>
          <a:stretch>
            <a:fillRect/>
          </a:stretch>
        </p:blipFill>
        <p:spPr>
          <a:xfrm>
            <a:off x="517651" y="1233455"/>
            <a:ext cx="4965875" cy="4554650"/>
          </a:xfrm>
          <a:prstGeom prst="rect">
            <a:avLst/>
          </a:prstGeom>
        </p:spPr>
      </p:pic>
      <p:pic>
        <p:nvPicPr>
          <p:cNvPr id="53" name=""/>
          <p:cNvPicPr>
            <a:picLocks noChangeAspect="1"/>
          </p:cNvPicPr>
          <p:nvPr/>
        </p:nvPicPr>
        <p:blipFill rotWithShape="1">
          <a:blip r:embed="rId3"/>
          <a:stretch>
            <a:fillRect/>
          </a:stretch>
        </p:blipFill>
        <p:spPr>
          <a:xfrm>
            <a:off x="6276712" y="1248460"/>
            <a:ext cx="5206639" cy="4591990"/>
          </a:xfrm>
          <a:prstGeom prst="rect">
            <a:avLst/>
          </a:prstGeom>
        </p:spPr>
      </p:pic>
      <p:sp>
        <p:nvSpPr>
          <p:cNvPr id="54" name="직사각형 82"/>
          <p:cNvSpPr/>
          <p:nvPr/>
        </p:nvSpPr>
        <p:spPr>
          <a:xfrm>
            <a:off x="508502" y="5952453"/>
            <a:ext cx="4974278" cy="446441"/>
          </a:xfrm>
          <a:prstGeom prst="rect">
            <a:avLst/>
          </a:prstGeom>
        </p:spPr>
        <p:txBody>
          <a:bodyPr wrap="square">
            <a:spAutoFit/>
          </a:bodyPr>
          <a:p>
            <a:pPr marL="0" indent="0" algn="ctr"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1)</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공공 데이터 포탈 접속 </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-&gt;</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회원가입 및 로그인</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endParaRPr>
          </a:p>
        </p:txBody>
      </p:sp>
      <p:sp>
        <p:nvSpPr>
          <p:cNvPr id="55" name="직사각형 82"/>
          <p:cNvSpPr/>
          <p:nvPr/>
        </p:nvSpPr>
        <p:spPr>
          <a:xfrm>
            <a:off x="6385523" y="5931671"/>
            <a:ext cx="4974278" cy="448174"/>
          </a:xfrm>
          <a:prstGeom prst="rect">
            <a:avLst/>
          </a:prstGeom>
        </p:spPr>
        <p:txBody>
          <a:bodyPr wrap="square">
            <a:spAutoFit/>
          </a:bodyPr>
          <a:p>
            <a:pPr marL="0" indent="0" algn="ctr"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2)</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원하는 정보 선택 </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(ex.</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경기도</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_</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버스위치정보 조회</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898389"/>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04</a:t>
            </a:r>
            <a:r>
              <a:rPr lang="ko-KR" altLang="en-US" sz="3200" b="1" i="1" kern="0">
                <a:solidFill>
                  <a:prstClr val="white"/>
                </a:solidFill>
              </a:rPr>
              <a:t> </a:t>
            </a:r>
            <a:r>
              <a:rPr lang="en-US" altLang="ko-KR" sz="3200" b="1" i="1" kern="0">
                <a:solidFill>
                  <a:prstClr val="white"/>
                </a:solidFill>
              </a:rPr>
              <a:t>C# Open API </a:t>
            </a:r>
            <a:r>
              <a:rPr lang="ko-KR" altLang="en-US" sz="3200" b="1" i="1" kern="0">
                <a:solidFill>
                  <a:prstClr val="white"/>
                </a:solidFill>
              </a:rPr>
              <a:t>활용 예제</a:t>
            </a:r>
            <a:endParaRPr lang="ko-KR" altLang="en-US" sz="3200" b="1" i="1" kern="0">
              <a:solidFill>
                <a:prstClr val="white"/>
              </a:solidFill>
            </a:endParaRPr>
          </a:p>
        </p:txBody>
      </p:sp>
      <p:pic>
        <p:nvPicPr>
          <p:cNvPr id="52" name=""/>
          <p:cNvPicPr>
            <a:picLocks noChangeAspect="1"/>
          </p:cNvPicPr>
          <p:nvPr/>
        </p:nvPicPr>
        <p:blipFill rotWithShape="1">
          <a:blip r:embed="rId2"/>
          <a:stretch>
            <a:fillRect/>
          </a:stretch>
        </p:blipFill>
        <p:spPr>
          <a:xfrm>
            <a:off x="737664" y="1106508"/>
            <a:ext cx="5358336" cy="3471195"/>
          </a:xfrm>
          <a:prstGeom prst="rect">
            <a:avLst/>
          </a:prstGeom>
        </p:spPr>
      </p:pic>
      <p:sp>
        <p:nvSpPr>
          <p:cNvPr id="55" name="직사각형 82"/>
          <p:cNvSpPr/>
          <p:nvPr/>
        </p:nvSpPr>
        <p:spPr>
          <a:xfrm>
            <a:off x="402668" y="5105786"/>
            <a:ext cx="6099959" cy="1178808"/>
          </a:xfrm>
          <a:prstGeom prst="rect">
            <a:avLst/>
          </a:prstGeom>
        </p:spPr>
        <p:txBody>
          <a:bodyPr wrap="square">
            <a:spAutoFit/>
          </a:bodyPr>
          <a:p>
            <a:pPr marL="0" indent="0"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가져올 </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OpenAPI</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정보 확인하기</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endParaRPr>
          </a:p>
          <a:p>
            <a:pPr marL="0" indent="0"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3)</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활용 신청</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endParaRPr>
          </a:p>
          <a:p>
            <a:pPr marL="0" indent="0"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노선</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ID</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를 받아 버스번호</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막차여부</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빈자리 수 등을 출력한다</a:t>
            </a: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endParaRPr>
          </a:p>
        </p:txBody>
      </p:sp>
      <p:pic>
        <p:nvPicPr>
          <p:cNvPr id="56" name=""/>
          <p:cNvPicPr>
            <a:picLocks noChangeAspect="1"/>
          </p:cNvPicPr>
          <p:nvPr/>
        </p:nvPicPr>
        <p:blipFill rotWithShape="1">
          <a:blip r:embed="rId3"/>
          <a:stretch>
            <a:fillRect/>
          </a:stretch>
        </p:blipFill>
        <p:spPr>
          <a:xfrm>
            <a:off x="7113301" y="1053360"/>
            <a:ext cx="3718882" cy="554022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1" name="직사각형 50"/>
          <p:cNvSpPr/>
          <p:nvPr/>
        </p:nvSpPr>
        <p:spPr>
          <a:xfrm>
            <a:off x="0" y="-3"/>
            <a:ext cx="12192000" cy="898389"/>
          </a:xfrm>
          <a:prstGeom prst="rect">
            <a:avLst/>
          </a:prstGeom>
          <a:solidFill>
            <a:srgbClr val="fbba00"/>
          </a:solidFill>
          <a:ln>
            <a:noFill/>
          </a:ln>
          <a:effectLst>
            <a:outerShdw dist="25400" dir="5400000" algn="t" rotWithShape="0">
              <a:srgbClr val="643916"/>
            </a:outerShdw>
          </a:effectLst>
        </p:spPr>
        <p:style>
          <a:lnRef idx="2">
            <a:schemeClr val="accent1">
              <a:shade val="50000"/>
            </a:schemeClr>
          </a:lnRef>
          <a:fillRef idx="1">
            <a:schemeClr val="accent1"/>
          </a:fillRef>
          <a:effectRef idx="0">
            <a:schemeClr val="accent1"/>
          </a:effectRef>
          <a:fontRef idx="minor">
            <a:schemeClr val="lt1"/>
          </a:fontRef>
        </p:style>
        <p:txBody>
          <a:bodyPr anchor="t"/>
          <a:lstStyle/>
          <a:p>
            <a:pPr algn="ctr" latinLnBrk="0">
              <a:lnSpc>
                <a:spcPct val="150000"/>
              </a:lnSpc>
              <a:defRPr/>
            </a:pPr>
            <a:r>
              <a:rPr lang="en-US" altLang="ko-KR" sz="3200" b="1" i="1" kern="0">
                <a:solidFill>
                  <a:prstClr val="white"/>
                </a:solidFill>
              </a:rPr>
              <a:t>04</a:t>
            </a:r>
            <a:r>
              <a:rPr lang="ko-KR" altLang="en-US" sz="3200" b="1" i="1" kern="0">
                <a:solidFill>
                  <a:prstClr val="white"/>
                </a:solidFill>
              </a:rPr>
              <a:t> </a:t>
            </a:r>
            <a:r>
              <a:rPr lang="en-US" altLang="ko-KR" sz="3200" b="1" i="1" kern="0">
                <a:solidFill>
                  <a:prstClr val="white"/>
                </a:solidFill>
              </a:rPr>
              <a:t>C# Open API </a:t>
            </a:r>
            <a:r>
              <a:rPr lang="ko-KR" altLang="en-US" sz="3200" b="1" i="1" kern="0">
                <a:solidFill>
                  <a:prstClr val="white"/>
                </a:solidFill>
              </a:rPr>
              <a:t>활용 예제</a:t>
            </a:r>
            <a:endParaRPr lang="ko-KR" altLang="en-US" sz="3200" b="1" i="1" kern="0">
              <a:solidFill>
                <a:prstClr val="white"/>
              </a:solidFill>
            </a:endParaRPr>
          </a:p>
        </p:txBody>
      </p:sp>
      <p:pic>
        <p:nvPicPr>
          <p:cNvPr id="52" name=""/>
          <p:cNvPicPr>
            <a:picLocks noChangeAspect="1"/>
          </p:cNvPicPr>
          <p:nvPr/>
        </p:nvPicPr>
        <p:blipFill rotWithShape="1">
          <a:blip r:embed="rId2"/>
          <a:stretch>
            <a:fillRect/>
          </a:stretch>
        </p:blipFill>
        <p:spPr>
          <a:xfrm>
            <a:off x="524060" y="1027537"/>
            <a:ext cx="4629061" cy="3784570"/>
          </a:xfrm>
          <a:prstGeom prst="rect">
            <a:avLst/>
          </a:prstGeom>
        </p:spPr>
      </p:pic>
      <p:pic>
        <p:nvPicPr>
          <p:cNvPr id="53" name=""/>
          <p:cNvPicPr>
            <a:picLocks noChangeAspect="1"/>
          </p:cNvPicPr>
          <p:nvPr/>
        </p:nvPicPr>
        <p:blipFill rotWithShape="1">
          <a:blip r:embed="rId3"/>
          <a:stretch>
            <a:fillRect/>
          </a:stretch>
        </p:blipFill>
        <p:spPr>
          <a:xfrm>
            <a:off x="7049489" y="1216800"/>
            <a:ext cx="4375672" cy="5092995"/>
          </a:xfrm>
          <a:prstGeom prst="rect">
            <a:avLst/>
          </a:prstGeom>
        </p:spPr>
      </p:pic>
      <p:sp>
        <p:nvSpPr>
          <p:cNvPr id="55" name="직사각형 82"/>
          <p:cNvSpPr/>
          <p:nvPr/>
        </p:nvSpPr>
        <p:spPr>
          <a:xfrm>
            <a:off x="614334" y="4990331"/>
            <a:ext cx="6071096" cy="1732414"/>
          </a:xfrm>
          <a:prstGeom prst="rect">
            <a:avLst/>
          </a:prstGeom>
        </p:spPr>
        <p:txBody>
          <a:bodyPr wrap="square">
            <a:spAutoFit/>
          </a:bodyPr>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마이페이지에서 활용신청 정보 조회 가능</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경우에 따라 신청에 시간이 걸릴 수 있음</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600" b="0" i="0" u="none" strike="noStrike" kern="1200" cap="none" spc="0" normalizeH="0" baseline="0" mc:Ignorable="hp" hp:hslEmbossed="0">
                <a:solidFill>
                  <a:srgbClr val="404040"/>
                </a:solidFill>
                <a:latin typeface="맑은 고딕"/>
                <a:ea typeface="맑은 고딕"/>
                <a:cs typeface="맑은 고딕"/>
              </a:rPr>
              <a:t>4)</a:t>
            </a:r>
            <a:r>
              <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rPr>
              <a:t> 정보 확인 </a:t>
            </a:r>
            <a:endParaRPr xmlns:mc="http://schemas.openxmlformats.org/markup-compatibility/2006" xmlns:hp="http://schemas.haansoft.com/office/presentation/8.0" kumimoji="0" lang="ko-KR" altLang="en-US" sz="1600" b="0" i="0" u="none" strike="noStrike" kern="1200" cap="none" spc="0" normalizeH="0" baseline="0" mc:Ignorable="hp" hp:hslEmbossed="0">
              <a:solidFill>
                <a:srgbClr val="404040"/>
              </a:solidFill>
              <a:latin typeface="맑은 고딕"/>
              <a:ea typeface="맑은 고딕"/>
              <a:cs typeface="맑은 고딕"/>
            </a:endParaRPr>
          </a:p>
          <a:p>
            <a:pPr marL="0" indent="0" algn="l" defTabSz="914400" rtl="0" eaLnBrk="1" latinLnBrk="1" hangingPunct="1">
              <a:lnSpc>
                <a:spcPct val="15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참고문서를 다운받으면 더 자세한 정보를 확인할 수 있고</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 인증키의 경우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API</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404040"/>
                </a:solidFill>
                <a:latin typeface="맑은 고딕"/>
                <a:ea typeface="맑은 고딕"/>
                <a:cs typeface="맑은 고딕"/>
              </a:rPr>
              <a:t>이용시 꼭 필요하다</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rPr>
              <a: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404040"/>
              </a:solidFill>
              <a:latin typeface="맑은 고딕"/>
              <a:ea typeface="맑은 고딕"/>
              <a:cs typeface="맑은 고딕"/>
            </a:endParaRPr>
          </a:p>
        </p:txBody>
      </p:sp>
      <p:pic>
        <p:nvPicPr>
          <p:cNvPr id="56" name=""/>
          <p:cNvPicPr>
            <a:picLocks noChangeAspect="1"/>
          </p:cNvPicPr>
          <p:nvPr/>
        </p:nvPicPr>
        <p:blipFill rotWithShape="1">
          <a:blip r:embed="rId4"/>
          <a:stretch>
            <a:fillRect/>
          </a:stretch>
        </p:blipFill>
        <p:spPr>
          <a:xfrm>
            <a:off x="4131963" y="1926423"/>
            <a:ext cx="2754285" cy="393804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9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592</ep:Words>
  <ep:PresentationFormat>와이드스크린</ep:PresentationFormat>
  <ep:Paragraphs>82</ep:Paragraphs>
  <ep:Slides>12</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12</vt:i4>
      </vt:variant>
    </vt:vector>
  </ep:HeadingPairs>
  <ep:TitlesOfParts>
    <vt:vector size="13" baseType="lpstr">
      <vt:lpstr>9_Office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2020-08-06T02:53:42.000</dcterms:created>
  <dc:creator>조현석</dc:creator>
  <cp:lastModifiedBy>pc</cp:lastModifiedBy>
  <dcterms:modified xsi:type="dcterms:W3CDTF">2023-06-03T05:14:59.486</dcterms:modified>
  <cp:revision>17</cp:revision>
  <dc:title>PowerPoint 프레젠테이션</dc:title>
  <cp:version/>
</cp:coreProperties>
</file>