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4" y="7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2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0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6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4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28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7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1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6402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8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learn.microsoft.com/ko-kr/dotnet/csharp/language-reference/statements/exception-handling-statements" TargetMode="External" /><Relationship Id="rId3" Type="http://schemas.openxmlformats.org/officeDocument/2006/relationships/hyperlink" Target="http://www.csharpstudy.com/CSharp/CSharp-exception.aspx" TargetMode="External" /><Relationship Id="rId4" Type="http://schemas.openxmlformats.org/officeDocument/2006/relationships/hyperlink" Target="https://dev-junwoo.tistory.com/95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hyperlink" Target="https://learn.microsoft.com/ko-kr/dotnet/api/system.exception?view=net-6.0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0" y="2402767"/>
            <a:ext cx="12192000" cy="17561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9900" y="2436492"/>
            <a:ext cx="6172200" cy="182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>
                <a:solidFill>
                  <a:srgbClr val="ffc000"/>
                </a:solidFill>
                <a:latin typeface="야놀자 야체 B"/>
                <a:ea typeface="야놀자 야체 B"/>
              </a:rPr>
              <a:t>예외 처리</a:t>
            </a:r>
            <a:r>
              <a:rPr lang="en-US" altLang="ko-KR" sz="5400">
                <a:ln w="9525"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/>
                <a:ea typeface="야놀자 야체 B"/>
              </a:rPr>
              <a:t> </a:t>
            </a:r>
            <a:endParaRPr lang="en-US" altLang="ko-KR" sz="5400">
              <a:ln w="9525"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white">
                  <a:lumMod val="75000"/>
                </a:prstClr>
              </a:solidFill>
              <a:latin typeface="야놀자 야체 B"/>
              <a:ea typeface="야놀자 야체 B"/>
            </a:endParaRPr>
          </a:p>
          <a:p>
            <a:pPr algn="ctr">
              <a:defRPr/>
            </a:pPr>
            <a:r>
              <a:rPr lang="en-US" altLang="ko-KR" sz="5400">
                <a:ln w="9525"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srgbClr val="ffffff"/>
                </a:solidFill>
                <a:latin typeface="야놀자 야체 B"/>
                <a:ea typeface="야놀자 야체 B"/>
              </a:rPr>
              <a:t>t</a:t>
            </a:r>
            <a:r>
              <a:rPr lang="en-US" altLang="ko-KR" sz="2800">
                <a:ln w="9525"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srgbClr val="ffffff"/>
                </a:solidFill>
                <a:latin typeface="야놀자 야체 B"/>
                <a:ea typeface="야놀자 야체 B"/>
              </a:rPr>
              <a:t>ry-catch, finally throw, when</a:t>
            </a:r>
            <a:endParaRPr lang="en-US" altLang="ko-KR" sz="2800">
              <a:ln w="9525"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srgbClr val="ffffff"/>
              </a:solidFill>
              <a:latin typeface="야놀자 야체 B"/>
              <a:ea typeface="야놀자 야체 B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8971141" y="5316360"/>
            <a:ext cx="2857498" cy="1185193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/>
              <a:t>소프트웨어학과 </a:t>
            </a:r>
            <a:endParaRPr lang="ko-KR" altLang="en-US"/>
          </a:p>
          <a:p>
            <a:pPr algn="r">
              <a:defRPr/>
            </a:pPr>
            <a:r>
              <a:rPr lang="en-US" altLang="ko-KR"/>
              <a:t>2021763013</a:t>
            </a:r>
            <a:r>
              <a:rPr lang="ko-KR" altLang="en-US"/>
              <a:t> 김민영</a:t>
            </a:r>
            <a:endParaRPr lang="ko-KR" altLang="en-US"/>
          </a:p>
          <a:p>
            <a:pPr algn="r">
              <a:defRPr/>
            </a:pPr>
            <a:r>
              <a:rPr lang="en-US" altLang="ko-KR"/>
              <a:t>2023.05.15(</a:t>
            </a:r>
            <a:r>
              <a:rPr lang="ko-KR" altLang="en-US"/>
              <a:t>월</a:t>
            </a:r>
            <a:r>
              <a:rPr lang="en-US" altLang="ko-KR"/>
              <a:t>)</a:t>
            </a:r>
            <a:endParaRPr lang="en-US" altLang="ko-KR"/>
          </a:p>
          <a:p>
            <a:pPr algn="r">
              <a:defRPr/>
            </a:pPr>
            <a:r>
              <a:rPr lang="ko-KR" altLang="en-US"/>
              <a:t>객체지향프로그래밍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986008" y="279686"/>
            <a:ext cx="6172200" cy="699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rgbClr val="ffc000"/>
                </a:solidFill>
                <a:latin typeface="야놀자 야체 B"/>
                <a:ea typeface="야놀자 야체 B"/>
              </a:rPr>
              <a:t>throw</a:t>
            </a:r>
            <a:endParaRPr lang="en-US" altLang="ko-KR" sz="4000" b="1">
              <a:solidFill>
                <a:srgbClr val="ffc000"/>
              </a:solidFill>
              <a:latin typeface="야놀자 야체 B"/>
              <a:ea typeface="야놀자 야체 B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rcRect b="5960"/>
          <a:stretch>
            <a:fillRect/>
          </a:stretch>
        </p:blipFill>
        <p:spPr>
          <a:xfrm>
            <a:off x="254999" y="1044576"/>
            <a:ext cx="7331076" cy="5568475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rcRect r="59650" b="82280"/>
          <a:stretch>
            <a:fillRect/>
          </a:stretch>
        </p:blipFill>
        <p:spPr>
          <a:xfrm>
            <a:off x="6954426" y="5294136"/>
            <a:ext cx="4541176" cy="1055746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7841778" y="1094316"/>
            <a:ext cx="4196884" cy="17898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throw는 예외를 직접 발생시키는 것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throw 를 사용하여 직접 예외를 발생시키면,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-예외의 종류와 메시지를 정확히 지정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-예외 처리를 더욱 세밀하게 제어 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986008" y="279686"/>
            <a:ext cx="6172200" cy="699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rgbClr val="ffc000"/>
                </a:solidFill>
                <a:latin typeface="야놀자 야체 B"/>
                <a:ea typeface="야놀자 야체 B"/>
              </a:rPr>
              <a:t>when</a:t>
            </a:r>
            <a:endParaRPr lang="en-US" altLang="ko-KR" sz="4000" b="1">
              <a:solidFill>
                <a:srgbClr val="ffc000"/>
              </a:solidFill>
              <a:latin typeface="야놀자 야체 B"/>
              <a:ea typeface="야놀자 야체 B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rcRect b="3700"/>
          <a:stretch>
            <a:fillRect/>
          </a:stretch>
        </p:blipFill>
        <p:spPr>
          <a:xfrm>
            <a:off x="199908" y="925806"/>
            <a:ext cx="7810461" cy="5790269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rcRect r="59450" b="82130"/>
          <a:stretch>
            <a:fillRect/>
          </a:stretch>
        </p:blipFill>
        <p:spPr>
          <a:xfrm>
            <a:off x="7100365" y="5316998"/>
            <a:ext cx="4564696" cy="1057059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8194556" y="1094316"/>
            <a:ext cx="3844106" cy="22851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-C# 7 버전 이후에서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이용가능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-예외 객체의 속성이나 조건을 검사하여 해당 조건이 참인 경우에만 catch가 실행됩니다.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-catch 에 when 을 추가하여 예외를 더욱 세밀하게 필터링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-예외 처리를 더욱 다양하게 제어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 가능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986008" y="279686"/>
            <a:ext cx="6172200" cy="699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rgbClr val="ffc000"/>
                </a:solidFill>
                <a:latin typeface="야놀자 야체 B"/>
                <a:ea typeface="야놀자 야체 B"/>
              </a:rPr>
              <a:t>when</a:t>
            </a:r>
            <a:endParaRPr lang="en-US" altLang="ko-KR" sz="4000" b="1">
              <a:solidFill>
                <a:srgbClr val="ffc000"/>
              </a:solidFill>
              <a:latin typeface="야놀자 야체 B"/>
              <a:ea typeface="야놀자 야체 B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rcRect b="3340"/>
          <a:stretch>
            <a:fillRect/>
          </a:stretch>
        </p:blipFill>
        <p:spPr>
          <a:xfrm>
            <a:off x="212159" y="897617"/>
            <a:ext cx="7635746" cy="5721287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rcRect r="44670" b="81060"/>
          <a:stretch>
            <a:fillRect/>
          </a:stretch>
        </p:blipFill>
        <p:spPr>
          <a:xfrm>
            <a:off x="5740757" y="5522358"/>
            <a:ext cx="6249097" cy="1140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10"/>
          <p:cNvSpPr/>
          <p:nvPr/>
        </p:nvSpPr>
        <p:spPr>
          <a:xfrm>
            <a:off x="1238933" y="794035"/>
            <a:ext cx="2997201" cy="5474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야놀자 야체 B"/>
                <a:ea typeface="야놀자 야체 B"/>
              </a:rPr>
              <a:t>출처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c000"/>
              </a:solidFill>
              <a:latin typeface="야놀자 야체 B"/>
              <a:ea typeface="야놀자 야체 B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892527" y="1575164"/>
            <a:ext cx="9877779" cy="42046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강의 자료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chatgpt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  <a:hlinkClick r:id="rId2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hlinkClick r:id="rId2"/>
              </a:rPr>
              <a:t>https://learn.microsoft.com/ko-kr/dotnet/csharp/language-reference/statements/exception-handling-statements</a:t>
            </a:r>
            <a:endParaRPr xmlns:mc="http://schemas.openxmlformats.org/markup-compatibility/2006" xmlns:hp="http://schemas.haansoft.com/office/presentation/8.0" kumimoji="0" lang="en-US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  <a:hlinkClick r:id="rId3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hlinkClick r:id="rId3"/>
              </a:rPr>
              <a:t>http://www.csharpstudy.com/CSharp/CSharp-exception.aspx</a:t>
            </a:r>
            <a:endParaRPr xmlns:mc="http://schemas.openxmlformats.org/markup-compatibility/2006" xmlns:hp="http://schemas.haansoft.com/office/presentation/8.0" kumimoji="0" lang="en-US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  <a:hlinkClick r:id="rId4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hlinkClick r:id="rId4"/>
              </a:rPr>
              <a:t>https://dev-junwoo.tistory.com/95</a:t>
            </a:r>
            <a:endParaRPr xmlns:mc="http://schemas.openxmlformats.org/markup-compatibility/2006" xmlns:hp="http://schemas.haansoft.com/office/presentation/8.0" kumimoji="0" lang="en-US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84"/>
          <p:cNvSpPr/>
          <p:nvPr/>
        </p:nvSpPr>
        <p:spPr>
          <a:xfrm>
            <a:off x="0" y="192026"/>
            <a:ext cx="12192000" cy="721344"/>
          </a:xfrm>
          <a:prstGeom prst="rect">
            <a:avLst/>
          </a:prstGeom>
          <a:solidFill>
            <a:srgbClr val="595959">
              <a:alpha val="100000"/>
            </a:srgbClr>
          </a:solidFill>
          <a:ln w="12700" cap="flat" cmpd="sng" algn="ctr">
            <a:solidFill>
              <a:srgbClr val="31538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9900" y="185494"/>
            <a:ext cx="6172200" cy="699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>
                <a:ln w="9525"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schemeClr val="lt1"/>
                </a:solidFill>
                <a:latin typeface="야놀자 야체 B"/>
                <a:ea typeface="야놀자 야체 B"/>
              </a:rPr>
              <a:t>목차</a:t>
            </a:r>
            <a:endParaRPr lang="en-US" altLang="ko-KR" sz="1050">
              <a:solidFill>
                <a:schemeClr val="lt1"/>
              </a:solidFill>
            </a:endParaRPr>
          </a:p>
        </p:txBody>
      </p:sp>
      <p:sp>
        <p:nvSpPr>
          <p:cNvPr id="139" name="직사각형 35"/>
          <p:cNvSpPr/>
          <p:nvPr/>
        </p:nvSpPr>
        <p:spPr>
          <a:xfrm>
            <a:off x="1100336" y="1679837"/>
            <a:ext cx="9090166" cy="42047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 b="1">
                <a:solidFill>
                  <a:srgbClr val="ffc000"/>
                </a:solidFill>
                <a:latin typeface="야놀자 야체 B"/>
                <a:ea typeface="야놀자 야체 B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syntax error vs exception error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3a3a3a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ko-KR" sz="3000" b="1">
                <a:solidFill>
                  <a:srgbClr val="ffc000"/>
                </a:solidFill>
                <a:latin typeface="야놀자 야체 B"/>
                <a:ea typeface="야놀자 야체 B"/>
              </a:rPr>
              <a:t>2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예외 처리를 하는 이유</a:t>
            </a:r>
            <a:endPara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<a:solidFill>
                <a:srgbClr val="3a3a3a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ko-KR" sz="3000" b="1">
                <a:solidFill>
                  <a:srgbClr val="ffc000"/>
                </a:solidFill>
                <a:latin typeface="야놀자 야체 B"/>
                <a:ea typeface="야놀자 야체 B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Exception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종류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3a3a3a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ko-KR" sz="3000" b="1">
                <a:solidFill>
                  <a:srgbClr val="ffc000"/>
                </a:solidFill>
                <a:latin typeface="야놀자 야체 B"/>
                <a:ea typeface="야놀자 야체 B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System.Exception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3a3a3a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ko-KR" sz="3000" b="1">
                <a:solidFill>
                  <a:srgbClr val="ffc000"/>
                </a:solidFill>
                <a:latin typeface="야놀자 야체 B"/>
                <a:ea typeface="야놀자 야체 B"/>
              </a:rPr>
              <a:t>5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 예외 발생 시키기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3a3a3a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ko-KR" sz="3000" b="1">
                <a:solidFill>
                  <a:srgbClr val="ffc000"/>
                </a:solidFill>
                <a:latin typeface="야놀자 야체 B"/>
                <a:ea typeface="야놀자 야체 B"/>
              </a:rPr>
              <a:t>6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try~catch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3a3a3a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ko-KR" sz="3000" b="1">
                <a:solidFill>
                  <a:srgbClr val="ffc000"/>
                </a:solidFill>
                <a:latin typeface="야놀자 야체 B"/>
                <a:ea typeface="야놀자 야체 B"/>
              </a:rPr>
              <a:t>7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finally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3a3a3a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ko-KR" sz="3000" b="1">
                <a:solidFill>
                  <a:srgbClr val="ffc000"/>
                </a:solidFill>
                <a:latin typeface="야놀자 야체 B"/>
                <a:ea typeface="야놀자 야체 B"/>
              </a:rPr>
              <a:t>8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throw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3a3a3a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ko-KR" sz="3000" b="1">
                <a:solidFill>
                  <a:srgbClr val="ffc000"/>
                </a:solidFill>
                <a:latin typeface="야놀자 야체 B"/>
                <a:ea typeface="야놀자 야체 B"/>
              </a:rPr>
              <a:t>9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when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3a3a3a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51427" y="291444"/>
            <a:ext cx="8230073" cy="699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syntax error</a:t>
            </a:r>
            <a:r>
              <a:rPr lang="en-US" altLang="ko-KR" sz="4000" b="1">
                <a:solidFill>
                  <a:srgbClr val="ffc000"/>
                </a:solidFill>
                <a:latin typeface="야놀자 야체 B"/>
                <a:ea typeface="야놀자 야체 B"/>
              </a:rPr>
              <a:t> vs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rPr>
              <a:t> exception error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rgbClr val="3a3a3a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직사각형 10"/>
          <p:cNvSpPr/>
          <p:nvPr/>
        </p:nvSpPr>
        <p:spPr>
          <a:xfrm>
            <a:off x="909674" y="1831908"/>
            <a:ext cx="4478867" cy="5474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야놀자 야체 B"/>
                <a:ea typeface="야놀자 야체 B"/>
              </a:rPr>
              <a:t>syntax error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595959"/>
                </a:solidFill>
                <a:latin typeface="야놀자 야체 B"/>
                <a:ea typeface="야놀자 야체 B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595959"/>
                </a:solidFill>
                <a:latin typeface="야놀자 야체 B"/>
                <a:ea typeface="야놀자 야체 B"/>
              </a:rPr>
              <a:t>구문 오류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595959"/>
                </a:solidFill>
                <a:latin typeface="야놀자 야체 B"/>
                <a:ea typeface="야놀자 야체 B"/>
              </a:rPr>
              <a:t>)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595959"/>
              </a:solidFill>
              <a:latin typeface="야놀자 야체 B"/>
              <a:ea typeface="야놀자 야체 B"/>
            </a:endParaRPr>
          </a:p>
        </p:txBody>
      </p:sp>
      <p:sp>
        <p:nvSpPr>
          <p:cNvPr id="38" name="직사각형 10"/>
          <p:cNvSpPr/>
          <p:nvPr/>
        </p:nvSpPr>
        <p:spPr>
          <a:xfrm>
            <a:off x="892389" y="3818752"/>
            <a:ext cx="6336828" cy="5486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야놀자 야체 B"/>
                <a:ea typeface="야놀자 야체 B"/>
              </a:rPr>
              <a:t>exception error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595959"/>
                </a:solidFill>
                <a:latin typeface="야놀자 야체 B"/>
                <a:ea typeface="야놀자 야체 B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595959"/>
                </a:solidFill>
                <a:latin typeface="야놀자 야체 B"/>
                <a:ea typeface="야놀자 야체 B"/>
              </a:rPr>
              <a:t>예외 오류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595959"/>
                </a:solidFill>
                <a:latin typeface="야놀자 야체 B"/>
                <a:ea typeface="야놀자 야체 B"/>
              </a:rPr>
              <a:t>)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595959"/>
              </a:solidFill>
              <a:latin typeface="야놀자 야체 B"/>
              <a:ea typeface="야놀자 야체 B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935567" y="2434049"/>
            <a:ext cx="9877779" cy="11835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프로그램 코드의 구문이 올바르지 않아 컴파일러가 해당 코드를 이해하지 못하는 상황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컴파일 시점에서 발생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컴파일러가 구문 오류를 감지하면 해당 코드 라인과 오류 메시지를 표시하고, 컴파일을 중단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코드를 수정하여 해결해야 한다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922278" y="4457465"/>
            <a:ext cx="10618614" cy="1180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프로그램 실행 도중에 예상치 못한 조건이나 상황으로 인해 발생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프로그램의 실행 중에 발생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예외가 발생하면 예외 객체가 생성되고, 프로그램은 예외 처리 코드로 이동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예외 처리로 해결할 수 있다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5"/>
          <p:cNvCxnSpPr/>
          <p:nvPr/>
        </p:nvCxnSpPr>
        <p:spPr>
          <a:xfrm>
            <a:off x="6745195" y="2658947"/>
            <a:ext cx="3601954" cy="0"/>
          </a:xfrm>
          <a:prstGeom prst="line">
            <a:avLst/>
          </a:prstGeom>
          <a:noFill/>
          <a:ln w="9525" cap="flat" cmpd="sng" algn="ctr">
            <a:solidFill>
              <a:srgbClr val="595959">
                <a:alpha val="100000"/>
              </a:srgbClr>
            </a:solidFill>
            <a:prstDash val="lgDash"/>
            <a:miter/>
          </a:ln>
        </p:spPr>
      </p:cxnSp>
      <p:cxnSp>
        <p:nvCxnSpPr>
          <p:cNvPr id="36" name="직선 연결선 35"/>
          <p:cNvCxnSpPr>
            <a:endCxn id="34" idx="1"/>
          </p:cNvCxnSpPr>
          <p:nvPr/>
        </p:nvCxnSpPr>
        <p:spPr>
          <a:xfrm>
            <a:off x="1747980" y="2682935"/>
            <a:ext cx="360195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986008" y="279686"/>
            <a:ext cx="6172200" cy="699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rgbClr val="ffc000"/>
                </a:solidFill>
                <a:latin typeface="야놀자 야체 B"/>
                <a:ea typeface="야놀자 야체 B"/>
              </a:rPr>
              <a:t>예외 처리</a:t>
            </a:r>
            <a:r>
              <a:rPr lang="ko-KR" altLang="en-US" sz="4000" b="1">
                <a:solidFill>
                  <a:srgbClr val="262626"/>
                </a:solidFill>
                <a:latin typeface="야놀자 야체 B"/>
                <a:ea typeface="야놀자 야체 B"/>
              </a:rPr>
              <a:t>를 하는 이유</a:t>
            </a:r>
            <a:endParaRPr lang="ko-KR" altLang="en-US" sz="4000" b="1">
              <a:solidFill>
                <a:srgbClr val="262626"/>
              </a:solidFill>
              <a:latin typeface="야놀자 야체 B"/>
              <a:ea typeface="야놀자 야체 B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44051" y="1936871"/>
            <a:ext cx="1492129" cy="1492129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prstClr val="white"/>
                </a:solidFill>
              </a:rPr>
              <a:t>프로그램 안정성</a:t>
            </a:r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49935" y="1936871"/>
            <a:ext cx="1492129" cy="1492129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prstClr val="white"/>
                </a:solidFill>
              </a:rPr>
              <a:t>오류 정보제공</a:t>
            </a:r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37" name="모서리가 둥근 직사각형 32"/>
          <p:cNvSpPr/>
          <p:nvPr/>
        </p:nvSpPr>
        <p:spPr>
          <a:xfrm>
            <a:off x="7700156" y="1936871"/>
            <a:ext cx="1492129" cy="1492129"/>
          </a:xfrm>
          <a:prstGeom prst="roundRect">
            <a:avLst>
              <a:gd name="adj" fmla="val 16667"/>
            </a:avLst>
          </a:prstGeom>
          <a:solidFill>
            <a:srgbClr val="333f4f">
              <a:alpha val="100000"/>
            </a:srgbClr>
          </a:solidFill>
          <a:ln w="12700" cap="flat" cmpd="sng" algn="ctr">
            <a:solidFill>
              <a:srgbClr val="d9d9d9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예외 상황 통지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모서리가 둥근 직사각형 33"/>
          <p:cNvSpPr/>
          <p:nvPr/>
        </p:nvSpPr>
        <p:spPr>
          <a:xfrm>
            <a:off x="10206040" y="1936871"/>
            <a:ext cx="1492129" cy="1492129"/>
          </a:xfrm>
          <a:prstGeom prst="roundRect">
            <a:avLst>
              <a:gd name="adj" fmla="val 16667"/>
            </a:avLst>
          </a:prstGeom>
          <a:solidFill>
            <a:srgbClr val="333f4f">
              <a:alpha val="100000"/>
            </a:srgbClr>
          </a:solidFill>
          <a:ln w="12700" cap="flat" cmpd="sng" algn="ctr">
            <a:solidFill>
              <a:srgbClr val="d9d9d9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자원 관리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모서리가 둥근 직사각형 32"/>
          <p:cNvSpPr/>
          <p:nvPr/>
        </p:nvSpPr>
        <p:spPr>
          <a:xfrm>
            <a:off x="432932" y="1936871"/>
            <a:ext cx="1492129" cy="1492129"/>
          </a:xfrm>
          <a:prstGeom prst="roundRect">
            <a:avLst>
              <a:gd name="adj" fmla="val 16667"/>
            </a:avLst>
          </a:prstGeom>
          <a:solidFill>
            <a:srgbClr val="333f4f">
              <a:alpha val="100000"/>
            </a:srgbClr>
          </a:solidFill>
          <a:ln w="12700" cap="flat" cmpd="sng" algn="ctr">
            <a:solidFill>
              <a:srgbClr val="d9d9d9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오류 복구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63268" y="4081638"/>
            <a:ext cx="2151947" cy="22886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1. 오류 복구            </a:t>
            </a:r>
            <a:endParaRPr lang="ko-KR" altLang="en-US"/>
          </a:p>
          <a:p>
            <a:pPr>
              <a:defRPr/>
            </a:pPr>
            <a:r>
              <a:rPr lang="ko-KR" altLang="en-US"/>
              <a:t>2. 프로그램 안정성   </a:t>
            </a:r>
            <a:endParaRPr lang="ko-KR" altLang="en-US"/>
          </a:p>
          <a:p>
            <a:pPr>
              <a:defRPr/>
            </a:pPr>
            <a:r>
              <a:rPr lang="ko-KR" altLang="en-US"/>
              <a:t>3. 오류 정보 제공     </a:t>
            </a:r>
            <a:endParaRPr lang="ko-KR" altLang="en-US"/>
          </a:p>
          <a:p>
            <a:pPr>
              <a:defRPr/>
            </a:pPr>
            <a:r>
              <a:rPr lang="ko-KR" altLang="en-US"/>
              <a:t>		    </a:t>
            </a:r>
            <a:endParaRPr lang="ko-KR" altLang="en-US"/>
          </a:p>
          <a:p>
            <a:pPr>
              <a:defRPr/>
            </a:pPr>
            <a:r>
              <a:rPr lang="ko-KR" altLang="en-US"/>
              <a:t>4. 예외 상황 통지     </a:t>
            </a:r>
            <a:endParaRPr lang="ko-KR" altLang="en-US"/>
          </a:p>
          <a:p>
            <a:pPr>
              <a:defRPr/>
            </a:pPr>
            <a:r>
              <a:rPr lang="ko-KR" altLang="en-US"/>
              <a:t>		     </a:t>
            </a:r>
            <a:endParaRPr lang="ko-KR" altLang="en-US"/>
          </a:p>
          <a:p>
            <a:pPr>
              <a:defRPr/>
            </a:pPr>
            <a:r>
              <a:rPr lang="ko-KR" altLang="en-US"/>
              <a:t>5. 자원 관리            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           </a:t>
            </a:r>
            <a:endParaRPr lang="ko-KR" altLang="en-US"/>
          </a:p>
        </p:txBody>
      </p:sp>
      <p:sp>
        <p:nvSpPr>
          <p:cNvPr id="45" name=""/>
          <p:cNvSpPr txBox="1"/>
          <p:nvPr/>
        </p:nvSpPr>
        <p:spPr>
          <a:xfrm>
            <a:off x="2632897" y="4058120"/>
            <a:ext cx="9125186" cy="22897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프로그램이 예외 상황을 감지하고 이를 복구하는 데 도움. </a:t>
            </a:r>
            <a:endParaRPr lang="ko-KR" altLang="en-US"/>
          </a:p>
          <a:p>
            <a:pPr>
              <a:defRPr/>
            </a:pPr>
            <a:r>
              <a:rPr lang="ko-KR" altLang="en-US"/>
              <a:t>프로그램이 비정상적인 상태로 중단되거나 충돌하는 것을 방지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예외 객체는 예외에 대한 정보가 포함되어 있어 디버깅에 유용하며, </a:t>
            </a:r>
            <a:endParaRPr lang="ko-KR" altLang="en-US"/>
          </a:p>
          <a:p>
            <a:pPr>
              <a:defRPr/>
            </a:pPr>
            <a:r>
              <a:rPr lang="ko-KR" altLang="en-US"/>
              <a:t>이를 통해 오류의 원인을 식별하고 수정할 수 있습니다.</a:t>
            </a:r>
            <a:endParaRPr lang="ko-KR" altLang="en-US"/>
          </a:p>
          <a:p>
            <a:pPr>
              <a:defRPr/>
            </a:pPr>
            <a:r>
              <a:rPr lang="ko-KR" altLang="en-US"/>
              <a:t>예외를 처리하는 코드에서는 오류 메시지를 출력하거나 로그 파일에 기록하는 등의 </a:t>
            </a:r>
            <a:endParaRPr lang="ko-KR" altLang="en-US"/>
          </a:p>
          <a:p>
            <a:pPr>
              <a:defRPr/>
            </a:pPr>
            <a:r>
              <a:rPr lang="ko-KR" altLang="en-US"/>
              <a:t>작업을 수행하여 사용자에게 예외 상황을 알리는데 도움을 줍니다.</a:t>
            </a:r>
            <a:endParaRPr lang="ko-KR" altLang="en-US"/>
          </a:p>
          <a:p>
            <a:pPr>
              <a:defRPr/>
            </a:pPr>
            <a:r>
              <a:rPr lang="ko-KR" altLang="en-US"/>
              <a:t>예외 처리는 자원 관리에도 사용될 수 있습니다. 예를 들어, 특정 경우 </a:t>
            </a:r>
            <a:endParaRPr lang="ko-KR" altLang="en-US"/>
          </a:p>
          <a:p>
            <a:pPr>
              <a:defRPr/>
            </a:pPr>
            <a:r>
              <a:rPr lang="ko-KR" altLang="en-US"/>
              <a:t>예외가 발생해도 해당 자원을 안전하게 해제하고 정리하는 작업을 수행할 수 있습니다.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986008" y="279686"/>
            <a:ext cx="6172200" cy="699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rgbClr val="ffc000"/>
                </a:solidFill>
                <a:latin typeface="야놀자 야체 B"/>
                <a:ea typeface="야놀자 야체 B"/>
              </a:rPr>
              <a:t>Exception </a:t>
            </a:r>
            <a:r>
              <a:rPr lang="ko-KR" altLang="en-US" sz="3500" b="1">
                <a:solidFill>
                  <a:srgbClr val="262626"/>
                </a:solidFill>
                <a:latin typeface="야놀자 야체 B"/>
                <a:ea typeface="야놀자 야체 B"/>
              </a:rPr>
              <a:t>종류</a:t>
            </a:r>
            <a:endParaRPr lang="ko-KR" altLang="en-US" sz="3500" b="1">
              <a:solidFill>
                <a:srgbClr val="262626"/>
              </a:solidFill>
              <a:latin typeface="야놀자 야체 B"/>
              <a:ea typeface="야놀자 야체 B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974" y="1646037"/>
            <a:ext cx="5452082" cy="3102047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159231"/>
            <a:ext cx="5625672" cy="3588932"/>
          </a:xfrm>
          <a:prstGeom prst="rect">
            <a:avLst/>
          </a:prstGeom>
        </p:spPr>
      </p:pic>
      <p:sp>
        <p:nvSpPr>
          <p:cNvPr id="39" name=""/>
          <p:cNvSpPr txBox="1"/>
          <p:nvPr/>
        </p:nvSpPr>
        <p:spPr>
          <a:xfrm>
            <a:off x="504471" y="4975346"/>
            <a:ext cx="5396326" cy="5758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hlinkClick r:id="rId4"/>
              </a:rPr>
              <a:t>https://learn.microsoft.com/ko-kr/dotnet/api/system.exception?view=net-6.0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986008" y="279686"/>
            <a:ext cx="6172200" cy="699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rgbClr val="262626"/>
                </a:solidFill>
                <a:latin typeface="야놀자 야체 B"/>
                <a:ea typeface="야놀자 야체 B"/>
              </a:rPr>
              <a:t>System.Exception</a:t>
            </a:r>
            <a:endParaRPr lang="en-US" altLang="ko-KR" sz="4000" b="1">
              <a:solidFill>
                <a:srgbClr val="262626"/>
              </a:solidFill>
              <a:latin typeface="야놀자 야체 B"/>
              <a:ea typeface="야놀자 야체 B"/>
            </a:endParaRPr>
          </a:p>
        </p:txBody>
      </p:sp>
      <p:sp>
        <p:nvSpPr>
          <p:cNvPr id="37" name="직사각형 10"/>
          <p:cNvSpPr/>
          <p:nvPr/>
        </p:nvSpPr>
        <p:spPr>
          <a:xfrm>
            <a:off x="786555" y="4102805"/>
            <a:ext cx="7171736" cy="42037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야놀자 야체 B"/>
                <a:ea typeface="야놀자 야체 B"/>
              </a:rPr>
              <a:t>&gt;무작정 Exception을 사용하면 안되는 이유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c000"/>
              </a:solidFill>
              <a:latin typeface="야놀자 야체 B"/>
              <a:ea typeface="야놀자 야체 B"/>
            </a:endParaRPr>
          </a:p>
        </p:txBody>
      </p:sp>
      <p:sp>
        <p:nvSpPr>
          <p:cNvPr id="38" name="직사각형 10"/>
          <p:cNvSpPr/>
          <p:nvPr/>
        </p:nvSpPr>
        <p:spPr>
          <a:xfrm>
            <a:off x="774327" y="1950390"/>
            <a:ext cx="7171736" cy="4237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야놀자 야체 B"/>
                <a:ea typeface="야놀자 야체 B"/>
              </a:rPr>
              <a:t>&gt;C#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야놀자 야체 B"/>
                <a:ea typeface="야놀자 야체 B"/>
              </a:rPr>
              <a:t>에서의 예외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c000"/>
              </a:solidFill>
              <a:latin typeface="야놀자 야체 B"/>
              <a:ea typeface="야놀자 야체 B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747418" y="2529205"/>
            <a:ext cx="10336390" cy="11855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.NET Framework에서 제공하는 Exception 클래스 또는 이를 상속받은 클래스의 인스턴스로 표현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System.Exception 클래스는 다양한 예외 유형을 나타내는 속성과 메서드를 제공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모든 예외의 조상 클래스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즉, Exception을 사용하면 모든 예외를 포함한 예외처리가 가능하다.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805744" y="4739475"/>
            <a:ext cx="10336390" cy="6402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하나하나 예외를 정하지 않고 Exception 클래스로 예외를 받는다면 너무나도 편하다.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우리가 예상하지 못한 예외들까지 전부 받기때문에 , 작업에 있어서 조심할 필요가 있다.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986008" y="279686"/>
            <a:ext cx="6172200" cy="699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rgbClr val="ffc000"/>
                </a:solidFill>
                <a:latin typeface="야놀자 야체 B"/>
                <a:ea typeface="야놀자 야체 B"/>
              </a:rPr>
              <a:t>예외 발생시키기</a:t>
            </a:r>
            <a:endParaRPr lang="ko-KR" altLang="en-US" sz="4000" b="1">
              <a:solidFill>
                <a:srgbClr val="ffc000"/>
              </a:solidFill>
              <a:latin typeface="야놀자 야체 B"/>
              <a:ea typeface="야놀자 야체 B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3647" y="1258994"/>
            <a:ext cx="7437110" cy="4340012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rcRect r="23150" b="76170"/>
          <a:stretch>
            <a:fillRect/>
          </a:stretch>
        </p:blipFill>
        <p:spPr>
          <a:xfrm>
            <a:off x="3079025" y="5077975"/>
            <a:ext cx="8668020" cy="1427247"/>
          </a:xfrm>
          <a:prstGeom prst="rect">
            <a:avLst/>
          </a:prstGeom>
        </p:spPr>
      </p:pic>
      <p:sp>
        <p:nvSpPr>
          <p:cNvPr id="39" name=""/>
          <p:cNvSpPr txBox="1"/>
          <p:nvPr/>
        </p:nvSpPr>
        <p:spPr>
          <a:xfrm>
            <a:off x="8065674" y="3752378"/>
            <a:ext cx="3832346" cy="10694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numbers 배열에 유효하지 않은 인덱스인 10을 사용하여 접근하려고 함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IndexOutOfRangeException 예외를 일으킨다.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986008" y="279686"/>
            <a:ext cx="6172200" cy="699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rgbClr val="ffc000"/>
                </a:solidFill>
                <a:latin typeface="야놀자 야체 B"/>
                <a:ea typeface="야놀자 야체 B"/>
              </a:rPr>
              <a:t>try~catch</a:t>
            </a:r>
            <a:endParaRPr lang="en-US" altLang="ko-KR" sz="4000" b="1">
              <a:solidFill>
                <a:srgbClr val="ffc000"/>
              </a:solidFill>
              <a:latin typeface="야놀자 야체 B"/>
              <a:ea typeface="야놀자 야체 B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rcRect r="13000" b="1820"/>
          <a:stretch>
            <a:fillRect/>
          </a:stretch>
        </p:blipFill>
        <p:spPr>
          <a:xfrm>
            <a:off x="717490" y="1161853"/>
            <a:ext cx="6290072" cy="4745959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rcRect r="53320" b="84990"/>
          <a:stretch>
            <a:fillRect/>
          </a:stretch>
        </p:blipFill>
        <p:spPr>
          <a:xfrm>
            <a:off x="2953155" y="5365349"/>
            <a:ext cx="5250872" cy="901561"/>
          </a:xfrm>
          <a:prstGeom prst="rect">
            <a:avLst/>
          </a:prstGeom>
        </p:spPr>
      </p:pic>
      <p:sp>
        <p:nvSpPr>
          <p:cNvPr id="39" name=""/>
          <p:cNvSpPr txBox="1"/>
          <p:nvPr/>
        </p:nvSpPr>
        <p:spPr>
          <a:xfrm>
            <a:off x="7089656" y="4011083"/>
            <a:ext cx="4972992" cy="10638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catch 뒤에 아무것도 명시하지 않고 사용하면 모든 예외에 해당되는데,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만약 구분이 필요하다면 예외의 종류에 따라서 다른 식의 처리도 가능하다.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7065667" y="1129594"/>
            <a:ext cx="4972992" cy="5734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try에 작성한 문장에서 예외가 발생하면 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catch에서 해당 예외를 처리한다.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986008" y="279686"/>
            <a:ext cx="6172200" cy="699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rgbClr val="ffc000"/>
                </a:solidFill>
                <a:latin typeface="야놀자 야체 B"/>
                <a:ea typeface="야놀자 야체 B"/>
              </a:rPr>
              <a:t>finally</a:t>
            </a:r>
            <a:endParaRPr lang="en-US" altLang="ko-KR" sz="4000" b="1">
              <a:solidFill>
                <a:srgbClr val="ffc000"/>
              </a:solidFill>
              <a:latin typeface="야놀자 야체 B"/>
              <a:ea typeface="야놀자 야체 B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542" y="1056607"/>
            <a:ext cx="7673009" cy="5592474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rcRect r="52830" b="81760"/>
          <a:stretch>
            <a:fillRect/>
          </a:stretch>
        </p:blipFill>
        <p:spPr>
          <a:xfrm>
            <a:off x="6355392" y="5275085"/>
            <a:ext cx="5302049" cy="1093846"/>
          </a:xfrm>
          <a:prstGeom prst="rect">
            <a:avLst/>
          </a:prstGeom>
        </p:spPr>
      </p:pic>
      <p:sp>
        <p:nvSpPr>
          <p:cNvPr id="39" name=""/>
          <p:cNvSpPr txBox="1"/>
          <p:nvPr/>
        </p:nvSpPr>
        <p:spPr>
          <a:xfrm>
            <a:off x="8135760" y="1129594"/>
            <a:ext cx="3902899" cy="5734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Exception이 발생했던 발생하지 않았던 상관없이 마지막에 반드시 실행된다.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369</ep:Words>
  <ep:PresentationFormat>와이드스크린</ep:PresentationFormat>
  <ep:Paragraphs>92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2019-08-28T08:10:07.000</dcterms:created>
  <dc:creator>조땡</dc:creator>
  <cp:lastModifiedBy>pc</cp:lastModifiedBy>
  <dcterms:modified xsi:type="dcterms:W3CDTF">2023-05-11T11:46:02.802</dcterms:modified>
  <cp:revision>21</cp:revision>
  <dc:title>PowerPoint 프레젠테이션</dc:title>
  <cp:version/>
</cp:coreProperties>
</file>