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33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702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6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4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2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1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3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146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3384550" y="2139970"/>
            <a:ext cx="5761540" cy="1231879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3600" b="1" i="1" kern="0">
                <a:solidFill>
                  <a:srgbClr val="14b9b7"/>
                </a:solidFill>
              </a:rPr>
              <a:t>Make</a:t>
            </a:r>
            <a:r>
              <a:rPr lang="ko-KR" altLang="en-US" sz="3600" b="1" i="1" kern="0">
                <a:solidFill>
                  <a:srgbClr val="14b9b7"/>
                </a:solidFill>
              </a:rPr>
              <a:t> </a:t>
            </a:r>
            <a:r>
              <a:rPr lang="ko-KR" altLang="en-US" sz="3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빌드 시스템</a:t>
            </a:r>
            <a:endParaRPr lang="ko-KR" altLang="en-US" sz="36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160468" y="4190156"/>
            <a:ext cx="1874697" cy="427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2021763013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김민영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241412" y="4566144"/>
            <a:ext cx="1709175" cy="432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시스템프로그래밍</a:t>
            </a:r>
            <a:endParaRPr lang="ko-KR" altLang="en-US" sz="15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541468" y="4962548"/>
            <a:ext cx="1112697" cy="426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2023.03.28</a:t>
            </a:r>
            <a:endParaRPr lang="en-US" altLang="ko-KR" sz="15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 rot="0"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80" name="직사각형 79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2800" b="1" i="1" kern="0">
                  <a:solidFill>
                    <a:srgbClr val="14b9b7"/>
                  </a:solidFill>
                </a:rPr>
                <a:t>   </a:t>
              </a:r>
              <a:r>
                <a:rPr lang="ko-KR" altLang="en-US" sz="28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매크로</a:t>
              </a:r>
              <a:endPara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04</a:t>
              </a:r>
              <a:endParaRPr lang="en-US" altLang="ko-KR" sz="2800" b="1" kern="0">
                <a:solidFill>
                  <a:prstClr val="white"/>
                </a:solidFill>
              </a:endParaRPr>
            </a:p>
          </p:txBody>
        </p:sp>
      </p:grpSp>
      <p:sp>
        <p:nvSpPr>
          <p:cNvPr id="87" name="직사각형 78"/>
          <p:cNvSpPr/>
          <p:nvPr/>
        </p:nvSpPr>
        <p:spPr>
          <a:xfrm>
            <a:off x="7645336" y="1663453"/>
            <a:ext cx="4185706" cy="17826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매크로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변수처럼 이용할 수 있음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M_NAME = value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$(M_NAME)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rcRect t="6480" b="61270"/>
          <a:stretch>
            <a:fillRect/>
          </a:stretch>
        </p:blipFill>
        <p:spPr>
          <a:xfrm>
            <a:off x="593724" y="1531977"/>
            <a:ext cx="6808552" cy="1744418"/>
          </a:xfrm>
          <a:prstGeom prst="rect">
            <a:avLst/>
          </a:prstGeom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rcRect t="16950" b="28330"/>
          <a:stretch>
            <a:fillRect/>
          </a:stretch>
        </p:blipFill>
        <p:spPr>
          <a:xfrm>
            <a:off x="586104" y="3429000"/>
            <a:ext cx="6829778" cy="2970690"/>
          </a:xfrm>
          <a:prstGeom prst="rect">
            <a:avLst/>
          </a:prstGeom>
        </p:spPr>
      </p:pic>
      <p:sp>
        <p:nvSpPr>
          <p:cNvPr id="93" name="직사각형 78"/>
          <p:cNvSpPr/>
          <p:nvPr/>
        </p:nvSpPr>
        <p:spPr>
          <a:xfrm>
            <a:off x="7746249" y="3836695"/>
            <a:ext cx="4185706" cy="21907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clean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어떤 파일에 의존성을 가지지 않고 사용자가 원할 때 실행할 수 있음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make clean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이라고 명시적으로 호출해 줘야 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 rot="0"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80" name="직사각형 79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2800" b="1" i="1" kern="0">
                  <a:solidFill>
                    <a:srgbClr val="14b9b7"/>
                  </a:solidFill>
                </a:rPr>
                <a:t>   </a:t>
              </a:r>
              <a:r>
                <a:rPr lang="ko-KR" altLang="en-US" sz="2800" b="1" i="1" kern="0">
                  <a:solidFill>
                    <a:srgbClr val="262626"/>
                  </a:solidFill>
                </a:rPr>
                <a:t>매크로</a:t>
              </a:r>
              <a:endParaRPr lang="ko-KR" altLang="en-US" sz="2800" b="1" i="1" kern="0">
                <a:solidFill>
                  <a:srgbClr val="262626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04</a:t>
              </a:r>
              <a:endParaRPr lang="en-US" altLang="ko-KR" sz="2800" b="1" kern="0">
                <a:solidFill>
                  <a:prstClr val="white"/>
                </a:solidFill>
              </a:endParaRPr>
            </a:p>
          </p:txBody>
        </p:sp>
      </p:grpSp>
      <p:sp>
        <p:nvSpPr>
          <p:cNvPr id="86" name="직사각형 78"/>
          <p:cNvSpPr/>
          <p:nvPr/>
        </p:nvSpPr>
        <p:spPr>
          <a:xfrm>
            <a:off x="6740206" y="2336227"/>
            <a:ext cx="4674826" cy="5003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       $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직사각형 78"/>
          <p:cNvSpPr/>
          <p:nvPr/>
        </p:nvSpPr>
        <p:spPr>
          <a:xfrm>
            <a:off x="1570448" y="1300216"/>
            <a:ext cx="3014387" cy="5457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내부 매크로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rcRect t="7700" r="3550" b="61150"/>
          <a:stretch>
            <a:fillRect/>
          </a:stretch>
        </p:blipFill>
        <p:spPr>
          <a:xfrm>
            <a:off x="2076541" y="1988919"/>
            <a:ext cx="8033414" cy="2068733"/>
          </a:xfrm>
          <a:prstGeom prst="rect">
            <a:avLst/>
          </a:prstGeom>
        </p:spPr>
      </p:pic>
      <p:graphicFrame>
        <p:nvGraphicFramePr>
          <p:cNvPr id="94" name=""/>
          <p:cNvGraphicFramePr>
            <a:graphicFrameLocks noGrp="1"/>
          </p:cNvGraphicFramePr>
          <p:nvPr/>
        </p:nvGraphicFramePr>
        <p:xfrm>
          <a:off x="2084626" y="4297720"/>
          <a:ext cx="8022747" cy="21973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11655"/>
                <a:gridCol w="6211092"/>
              </a:tblGrid>
              <a:tr h="3601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내부 매크로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의미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3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$@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현재의 목표 파일(Target) 이름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01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$*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확장자가 없는 현재의 목표 파일(Target) 이름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01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$&lt;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현재 목표 파일보다 최근에 갱신된 파일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3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$?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현재 대상보다 최근에 변경된 필수 조건 파일 이름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01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#^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현재 모든 필수 조건 파일들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6" name=""/>
          <p:cNvCxnSpPr/>
          <p:nvPr/>
        </p:nvCxnSpPr>
        <p:spPr>
          <a:xfrm>
            <a:off x="3856963" y="3429000"/>
            <a:ext cx="257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120209" y="4522060"/>
            <a:ext cx="3722096" cy="519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rgbClr val="14b9b7"/>
                </a:solidFill>
                <a:cs typeface="Aharoni"/>
              </a:rPr>
              <a:t>Make </a:t>
            </a:r>
            <a:r>
              <a:rPr lang="ko-KR" altLang="en-US" sz="2800" b="1">
                <a:solidFill>
                  <a:srgbClr val="14b9b7"/>
                </a:solidFill>
                <a:cs typeface="Aharoni"/>
              </a:rPr>
              <a:t>더 알아보기</a:t>
            </a:r>
            <a:endParaRPr lang="ko-KR" altLang="en-US" sz="2800" b="1">
              <a:solidFill>
                <a:srgbClr val="14b9b7"/>
              </a:solidFill>
              <a:cs typeface="Aharoni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3488" y="1038014"/>
            <a:ext cx="2654074" cy="519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rgbClr val="14b9b7"/>
                </a:solidFill>
                <a:cs typeface="Aharoni"/>
              </a:rPr>
              <a:t>출처</a:t>
            </a:r>
            <a:endParaRPr lang="ko-KR" altLang="en-US" sz="2800" b="1">
              <a:solidFill>
                <a:srgbClr val="14b9b7"/>
              </a:solidFill>
              <a:cs typeface="Aharoni"/>
            </a:endParaRPr>
          </a:p>
        </p:txBody>
      </p:sp>
      <p:sp>
        <p:nvSpPr>
          <p:cNvPr id="86" name="직사각형 84"/>
          <p:cNvSpPr/>
          <p:nvPr/>
        </p:nvSpPr>
        <p:spPr>
          <a:xfrm>
            <a:off x="847801" y="2305822"/>
            <a:ext cx="4752149" cy="3878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https://kldp.org/node/133775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sp>
        <p:nvSpPr>
          <p:cNvPr id="87" name="직사각형 84"/>
          <p:cNvSpPr/>
          <p:nvPr/>
        </p:nvSpPr>
        <p:spPr>
          <a:xfrm>
            <a:off x="1053749" y="1831934"/>
            <a:ext cx="5202654" cy="3950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https://oslab.kaist.ac.kr/makeandgdb/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sp>
        <p:nvSpPr>
          <p:cNvPr id="88" name="직사각형 84"/>
          <p:cNvSpPr/>
          <p:nvPr/>
        </p:nvSpPr>
        <p:spPr>
          <a:xfrm>
            <a:off x="1325082" y="2763324"/>
            <a:ext cx="8909681" cy="3875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https://kamang-it.tistory.com/entry/MakeMake%EA%B8%B0%EC%B4%881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sp>
        <p:nvSpPr>
          <p:cNvPr id="89" name="직사각형 84"/>
          <p:cNvSpPr/>
          <p:nvPr/>
        </p:nvSpPr>
        <p:spPr>
          <a:xfrm>
            <a:off x="1445044" y="3235076"/>
            <a:ext cx="4752149" cy="39204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https://velog.io/@dev-hoon/Linux-Build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sp>
        <p:nvSpPr>
          <p:cNvPr id="90" name="직사각형 84"/>
          <p:cNvSpPr/>
          <p:nvPr/>
        </p:nvSpPr>
        <p:spPr>
          <a:xfrm>
            <a:off x="305132" y="5217898"/>
            <a:ext cx="8845327" cy="3917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https://www.gnu.org/software/make/manual/make.html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sp>
        <p:nvSpPr>
          <p:cNvPr id="91" name="직사각형 84"/>
          <p:cNvSpPr/>
          <p:nvPr/>
        </p:nvSpPr>
        <p:spPr>
          <a:xfrm>
            <a:off x="1435519" y="3692276"/>
            <a:ext cx="4752149" cy="39204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https://brunch.co.kr/@mystoryg/57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28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목차</a:t>
              </a:r>
              <a:endPara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00</a:t>
              </a:r>
              <a:endParaRPr lang="en-US" altLang="ko-KR" sz="2800" b="1" kern="0">
                <a:solidFill>
                  <a:prstClr val="white"/>
                </a:solidFill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4185291" y="4859905"/>
            <a:ext cx="897622" cy="897622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원호 41"/>
          <p:cNvSpPr/>
          <p:nvPr/>
        </p:nvSpPr>
        <p:spPr>
          <a:xfrm>
            <a:off x="4022404" y="4697018"/>
            <a:ext cx="1223395" cy="1223395"/>
          </a:xfrm>
          <a:prstGeom prst="arc">
            <a:avLst>
              <a:gd name="adj1" fmla="val 18838228"/>
              <a:gd name="adj2" fmla="val 546761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원호 42"/>
          <p:cNvSpPr/>
          <p:nvPr/>
        </p:nvSpPr>
        <p:spPr>
          <a:xfrm>
            <a:off x="4867843" y="3811036"/>
            <a:ext cx="1223395" cy="1223395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030730" y="3973923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원호 44"/>
          <p:cNvSpPr/>
          <p:nvPr/>
        </p:nvSpPr>
        <p:spPr>
          <a:xfrm>
            <a:off x="5649571" y="2871827"/>
            <a:ext cx="1223395" cy="1223395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814838" y="3034714"/>
            <a:ext cx="897622" cy="897622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원호 46"/>
          <p:cNvSpPr/>
          <p:nvPr/>
        </p:nvSpPr>
        <p:spPr>
          <a:xfrm>
            <a:off x="6509644" y="2001604"/>
            <a:ext cx="1223395" cy="1223395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034101" y="5920413"/>
            <a:ext cx="3600000" cy="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6672530" y="2164491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이등변 삼각형 54"/>
          <p:cNvSpPr/>
          <p:nvPr/>
        </p:nvSpPr>
        <p:spPr>
          <a:xfrm rot="18000000">
            <a:off x="4844277" y="3986876"/>
            <a:ext cx="146305" cy="126125"/>
          </a:xfrm>
          <a:prstGeom prst="triangle">
            <a:avLst>
              <a:gd name="adj" fmla="val 50000"/>
            </a:avLst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이등변 삼각형 55"/>
          <p:cNvSpPr/>
          <p:nvPr/>
        </p:nvSpPr>
        <p:spPr>
          <a:xfrm rot="7200000">
            <a:off x="6791828" y="3747973"/>
            <a:ext cx="146305" cy="126125"/>
          </a:xfrm>
          <a:prstGeom prst="triangle">
            <a:avLst>
              <a:gd name="adj" fmla="val 50000"/>
            </a:avLst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이등변 삼각형 56"/>
          <p:cNvSpPr/>
          <p:nvPr/>
        </p:nvSpPr>
        <p:spPr>
          <a:xfrm rot="7200000">
            <a:off x="5162899" y="5531577"/>
            <a:ext cx="146305" cy="126125"/>
          </a:xfrm>
          <a:prstGeom prst="triangle">
            <a:avLst>
              <a:gd name="adj" fmla="val 50000"/>
            </a:avLst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이등변 삼각형 57"/>
          <p:cNvSpPr/>
          <p:nvPr/>
        </p:nvSpPr>
        <p:spPr>
          <a:xfrm rot="18000000">
            <a:off x="6469278" y="2221698"/>
            <a:ext cx="146305" cy="126125"/>
          </a:xfrm>
          <a:prstGeom prst="triangle">
            <a:avLst>
              <a:gd name="adj" fmla="val 50000"/>
            </a:avLst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6855168" y="2373269"/>
            <a:ext cx="617838" cy="4993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>
                <a:solidFill>
                  <a:srgbClr val="808080"/>
                </a:solidFill>
              </a:rPr>
              <a:t>01</a:t>
            </a:r>
            <a:endParaRPr lang="en-US" altLang="ko-KR" sz="2700" b="1">
              <a:solidFill>
                <a:srgbClr val="808080"/>
              </a:solidFill>
            </a:endParaRPr>
          </a:p>
        </p:txBody>
      </p:sp>
      <p:cxnSp>
        <p:nvCxnSpPr>
          <p:cNvPr id="72" name="직선 연결선 48"/>
          <p:cNvCxnSpPr/>
          <p:nvPr/>
        </p:nvCxnSpPr>
        <p:spPr>
          <a:xfrm>
            <a:off x="7133188" y="2005379"/>
            <a:ext cx="3600000" cy="0"/>
          </a:xfrm>
          <a:prstGeom prst="line">
            <a:avLst/>
          </a:prstGeom>
          <a:noFill/>
          <a:ln w="38100" cap="flat" cmpd="sng" algn="ctr">
            <a:solidFill>
              <a:srgbClr val="14b9b7">
                <a:alpha val="100000"/>
              </a:srgbClr>
            </a:solidFill>
            <a:prstDash val="solid"/>
            <a:miter/>
          </a:ln>
        </p:spPr>
      </p:cxnSp>
      <p:sp>
        <p:nvSpPr>
          <p:cNvPr id="73" name=""/>
          <p:cNvSpPr txBox="1"/>
          <p:nvPr/>
        </p:nvSpPr>
        <p:spPr>
          <a:xfrm>
            <a:off x="5986849" y="3236492"/>
            <a:ext cx="617838" cy="4993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02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5211205" y="4192287"/>
            <a:ext cx="617838" cy="4993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03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4345974" y="5068072"/>
            <a:ext cx="617838" cy="4993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04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직사각형 78"/>
          <p:cNvSpPr/>
          <p:nvPr/>
        </p:nvSpPr>
        <p:spPr>
          <a:xfrm>
            <a:off x="2885153" y="1869398"/>
            <a:ext cx="4674826" cy="5480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make, makefile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 개요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직사각형 78"/>
          <p:cNvSpPr/>
          <p:nvPr/>
        </p:nvSpPr>
        <p:spPr>
          <a:xfrm>
            <a:off x="5207195" y="3673559"/>
            <a:ext cx="4674826" cy="5480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예제 실습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8" name="직사각형 78"/>
          <p:cNvSpPr/>
          <p:nvPr/>
        </p:nvSpPr>
        <p:spPr>
          <a:xfrm>
            <a:off x="1211327" y="3609202"/>
            <a:ext cx="4674826" cy="548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make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 특징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 파일 수정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327290" y="5432779"/>
            <a:ext cx="4674826" cy="548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makefile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 활용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 매크로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 rot="0"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80" name="직사각형 79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28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make, makefile</a:t>
              </a:r>
              <a:r>
                <a:rPr lang="ko-KR" altLang="en-US" sz="28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개요</a:t>
              </a:r>
              <a:endPara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01</a:t>
              </a:r>
              <a:endParaRPr lang="en-US" altLang="ko-KR" sz="2800" b="1" kern="0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78"/>
          <p:cNvSpPr/>
          <p:nvPr/>
        </p:nvSpPr>
        <p:spPr>
          <a:xfrm>
            <a:off x="2293575" y="1909301"/>
            <a:ext cx="7802630" cy="191784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make 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복잡한 컴파일 작업을 자동화해주는 프로그래밍 언어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makefile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이라는 파일을 참조하여 빌드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(build)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를 수행하는 명령어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장점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수정된 파일만을 찾아 컴파일을 수행하여 빠르게 빌드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78"/>
          <p:cNvSpPr/>
          <p:nvPr/>
        </p:nvSpPr>
        <p:spPr>
          <a:xfrm>
            <a:off x="2254957" y="3993476"/>
            <a:ext cx="7802633" cy="18529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makefile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make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가 참조할 파일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대상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의존성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명령의 기본적인 규칙들의 나열로 구성되어 있음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구성 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대상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(target), 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의존성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(dependency), 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명령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(commend)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 rot="0"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80" name="직사각형 79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2800" b="1" i="1" kern="0">
                  <a:solidFill>
                    <a:srgbClr val="14b9b7"/>
                  </a:solidFill>
                </a:rPr>
                <a:t>   </a:t>
              </a:r>
              <a:r>
                <a:rPr lang="en-US" altLang="ko-KR" sz="28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make, makefile</a:t>
              </a:r>
              <a:r>
                <a:rPr lang="ko-KR" altLang="en-US" sz="28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개요</a:t>
              </a:r>
              <a:endPara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01</a:t>
              </a:r>
              <a:endParaRPr lang="en-US" altLang="ko-KR" sz="2800" b="1" kern="0">
                <a:solidFill>
                  <a:prstClr val="white"/>
                </a:solidFill>
              </a:endParaRPr>
            </a:p>
          </p:txBody>
        </p:sp>
      </p:grpSp>
      <p:pic>
        <p:nvPicPr>
          <p:cNvPr id="8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7275" y="1698899"/>
            <a:ext cx="6826777" cy="1262241"/>
          </a:xfrm>
          <a:prstGeom prst="rect">
            <a:avLst/>
          </a:prstGeom>
        </p:spPr>
      </p:pic>
      <p:sp>
        <p:nvSpPr>
          <p:cNvPr id="87" name="직사각형 78"/>
          <p:cNvSpPr/>
          <p:nvPr/>
        </p:nvSpPr>
        <p:spPr>
          <a:xfrm>
            <a:off x="2737125" y="3240330"/>
            <a:ext cx="6785774" cy="30156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규칙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(rule)-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1)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대상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target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 make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로 최종적으로 생성되는 것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파일이나 실행파일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의존성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dependency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대상과 대상을 생성하는 데 필요한 소스파일간의 관계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( : 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3)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명령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실행될 명령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컴파일러 호출이 대분분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( TAB 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 rot="0"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80" name="직사각형 79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28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예제 실습</a:t>
              </a:r>
              <a:endPara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02</a:t>
              </a:r>
              <a:endParaRPr lang="en-US" altLang="ko-KR" sz="2800" b="1" kern="0">
                <a:solidFill>
                  <a:prstClr val="white"/>
                </a:solidFill>
              </a:endParaRPr>
            </a:p>
          </p:txBody>
        </p:sp>
      </p:grpSp>
      <p:pic>
        <p:nvPicPr>
          <p:cNvPr id="8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7697" y="1681271"/>
            <a:ext cx="6592779" cy="4525697"/>
          </a:xfrm>
          <a:prstGeom prst="rect">
            <a:avLst/>
          </a:prstGeom>
        </p:spPr>
      </p:pic>
      <p:sp>
        <p:nvSpPr>
          <p:cNvPr id="86" name="직사각형 78"/>
          <p:cNvSpPr/>
          <p:nvPr/>
        </p:nvSpPr>
        <p:spPr>
          <a:xfrm>
            <a:off x="7178356" y="2336227"/>
            <a:ext cx="4674826" cy="5003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직사각형 78"/>
          <p:cNvSpPr/>
          <p:nvPr/>
        </p:nvSpPr>
        <p:spPr>
          <a:xfrm>
            <a:off x="7137681" y="1676325"/>
            <a:ext cx="4674826" cy="9982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make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시스템 설치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$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sudo apt install make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 rot="0"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80" name="직사각형 79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2800" b="1" i="1" kern="0">
                  <a:solidFill>
                    <a:srgbClr val="14b9b7"/>
                  </a:solidFill>
                </a:rPr>
                <a:t>   </a:t>
              </a:r>
              <a:r>
                <a:rPr lang="ko-KR" altLang="en-US" sz="28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예제 실습</a:t>
              </a:r>
              <a:endPara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02</a:t>
              </a:r>
              <a:endParaRPr lang="en-US" altLang="ko-KR" sz="2800" b="1" kern="0">
                <a:solidFill>
                  <a:prstClr val="white"/>
                </a:solidFill>
              </a:endParaRPr>
            </a:p>
          </p:txBody>
        </p:sp>
      </p:grp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rcRect t="5850" b="63850"/>
          <a:stretch>
            <a:fillRect/>
          </a:stretch>
        </p:blipFill>
        <p:spPr>
          <a:xfrm>
            <a:off x="1121459" y="1779956"/>
            <a:ext cx="5540890" cy="1334089"/>
          </a:xfrm>
          <a:prstGeom prst="rect">
            <a:avLst/>
          </a:prstGeom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rcRect t="6080" b="64060"/>
          <a:stretch>
            <a:fillRect/>
          </a:stretch>
        </p:blipFill>
        <p:spPr>
          <a:xfrm>
            <a:off x="1121461" y="3642944"/>
            <a:ext cx="5589462" cy="1327965"/>
          </a:xfrm>
          <a:prstGeom prst="rect">
            <a:avLst/>
          </a:prstGeom>
        </p:spPr>
      </p:pic>
      <p:sp>
        <p:nvSpPr>
          <p:cNvPr id="90" name="직사각형 78"/>
          <p:cNvSpPr/>
          <p:nvPr/>
        </p:nvSpPr>
        <p:spPr>
          <a:xfrm>
            <a:off x="1127405" y="1234457"/>
            <a:ext cx="4674826" cy="4971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main.c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직사각형 78"/>
          <p:cNvSpPr/>
          <p:nvPr/>
        </p:nvSpPr>
        <p:spPr>
          <a:xfrm>
            <a:off x="1112474" y="4963441"/>
            <a:ext cx="4674827" cy="4965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calc.h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직사각형 78"/>
          <p:cNvSpPr/>
          <p:nvPr/>
        </p:nvSpPr>
        <p:spPr>
          <a:xfrm>
            <a:off x="1139504" y="3113416"/>
            <a:ext cx="4674826" cy="4965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calc.c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4"/>
          <a:srcRect t="5080" b="70360"/>
          <a:stretch>
            <a:fillRect/>
          </a:stretch>
        </p:blipFill>
        <p:spPr>
          <a:xfrm>
            <a:off x="1114683" y="5500662"/>
            <a:ext cx="5639926" cy="1101187"/>
          </a:xfrm>
          <a:prstGeom prst="rect">
            <a:avLst/>
          </a:prstGeom>
        </p:spPr>
      </p:pic>
      <p:sp>
        <p:nvSpPr>
          <p:cNvPr id="95" name="직사각형 78"/>
          <p:cNvSpPr/>
          <p:nvPr/>
        </p:nvSpPr>
        <p:spPr>
          <a:xfrm>
            <a:off x="7075124" y="1676325"/>
            <a:ext cx="4533240" cy="19126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소스파일 작성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 $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vi main.c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&lt;-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#include “calc.h”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 $ vi calc.c    &lt;- #include “calc.h”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 $ vi calc.h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 rot="0"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80" name="직사각형 79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28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예제 실습</a:t>
              </a:r>
              <a:endPara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02</a:t>
              </a:r>
              <a:endParaRPr lang="en-US" altLang="ko-KR" sz="2800" b="1" kern="0">
                <a:solidFill>
                  <a:prstClr val="white"/>
                </a:solidFill>
              </a:endParaRPr>
            </a:p>
          </p:txBody>
        </p:sp>
      </p:grpSp>
      <p:sp>
        <p:nvSpPr>
          <p:cNvPr id="87" name="직사각형 78"/>
          <p:cNvSpPr/>
          <p:nvPr/>
        </p:nvSpPr>
        <p:spPr>
          <a:xfrm>
            <a:off x="6718581" y="1647748"/>
            <a:ext cx="5151076" cy="4846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(1) gcc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를 이용하여 실행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   $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gcc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-c -o calc.o calc.c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   $ gcc -c -o main.o main.c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   $ gcc -o Main calc.o main.o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*gcc -c -o calc.o calc.c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: calc.c.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를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calc.o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라는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이름의 오브젝트 파일로 컴파일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*gcc -o Main calc.o main.o : calc.o main.o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파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일을 하나로 합쳐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Main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이라는 이름의 실행파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일로 링크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243" y="1644170"/>
            <a:ext cx="6034053" cy="4790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 rot="0"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80" name="직사각형 79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28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예제 실습</a:t>
              </a:r>
              <a:endPara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02</a:t>
              </a:r>
              <a:endParaRPr lang="en-US" altLang="ko-KR" sz="2800" b="1" kern="0">
                <a:solidFill>
                  <a:prstClr val="white"/>
                </a:solidFill>
              </a:endParaRPr>
            </a:p>
          </p:txBody>
        </p:sp>
      </p:grpSp>
      <p:sp>
        <p:nvSpPr>
          <p:cNvPr id="87" name="직사각형 78"/>
          <p:cNvSpPr/>
          <p:nvPr/>
        </p:nvSpPr>
        <p:spPr>
          <a:xfrm>
            <a:off x="7792847" y="1676325"/>
            <a:ext cx="3529252" cy="19126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(2) make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로 실행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   $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vi makefile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   $ make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   $ ./Main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2"/>
          <a:srcRect t="5940" r="14320" b="83350"/>
          <a:stretch>
            <a:fillRect/>
          </a:stretch>
        </p:blipFill>
        <p:spPr>
          <a:xfrm>
            <a:off x="526103" y="1539554"/>
            <a:ext cx="6548634" cy="648878"/>
          </a:xfrm>
          <a:prstGeom prst="rect">
            <a:avLst/>
          </a:prstGeom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3"/>
          <a:srcRect t="22380"/>
          <a:stretch>
            <a:fillRect/>
          </a:stretch>
        </p:blipFill>
        <p:spPr>
          <a:xfrm>
            <a:off x="500741" y="2266382"/>
            <a:ext cx="6569604" cy="4076496"/>
          </a:xfrm>
          <a:prstGeom prst="rect">
            <a:avLst/>
          </a:prstGeom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4"/>
          <a:srcRect l="940" r="50210"/>
          <a:stretch>
            <a:fillRect/>
          </a:stretch>
        </p:blipFill>
        <p:spPr>
          <a:xfrm>
            <a:off x="8013254" y="4247480"/>
            <a:ext cx="3334367" cy="1262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 rot="0"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80" name="직사각형 79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28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파일 수정</a:t>
              </a:r>
              <a:endPara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03</a:t>
              </a:r>
              <a:endParaRPr lang="en-US" altLang="ko-KR" sz="2800" b="1" kern="0">
                <a:solidFill>
                  <a:prstClr val="white"/>
                </a:solidFill>
              </a:endParaRPr>
            </a:p>
          </p:txBody>
        </p:sp>
      </p:grpSp>
      <p:sp>
        <p:nvSpPr>
          <p:cNvPr id="87" name="직사각형 78"/>
          <p:cNvSpPr/>
          <p:nvPr/>
        </p:nvSpPr>
        <p:spPr>
          <a:xfrm>
            <a:off x="8040497" y="2114475"/>
            <a:ext cx="3529252" cy="19126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파일 수정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$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make  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$ touch calc.c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$ make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2"/>
          <a:srcRect t="40610"/>
          <a:stretch>
            <a:fillRect/>
          </a:stretch>
        </p:blipFill>
        <p:spPr>
          <a:xfrm>
            <a:off x="649020" y="2194644"/>
            <a:ext cx="7241647" cy="3407756"/>
          </a:xfrm>
          <a:prstGeom prst="rect">
            <a:avLst/>
          </a:prstGeom>
        </p:spPr>
      </p:pic>
      <p:sp>
        <p:nvSpPr>
          <p:cNvPr id="93" name="직사각형 78"/>
          <p:cNvSpPr/>
          <p:nvPr/>
        </p:nvSpPr>
        <p:spPr>
          <a:xfrm>
            <a:off x="8125448" y="4158488"/>
            <a:ext cx="3863914" cy="11867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*touch 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 파일의 생성과 파일의 날짜, 시간을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(옵션이 없으면 현재) 변경하는 명령어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290</ep:Words>
  <ep:PresentationFormat>와이드스크린</ep:PresentationFormat>
  <ep:Paragraphs>73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2020-08-20T13:34:29.000</dcterms:created>
  <dc:creator>조현석</dc:creator>
  <cp:lastModifiedBy>pc</cp:lastModifiedBy>
  <dcterms:modified xsi:type="dcterms:W3CDTF">2023-03-27T14:43:32.552</dcterms:modified>
  <cp:revision>33</cp:revision>
  <dc:title>PowerPoint 프레젠테이션</dc:title>
  <cp:version/>
</cp:coreProperties>
</file>