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33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4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59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495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82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4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1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55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9681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252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3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80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4321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7712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7913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35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89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975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9570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6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337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385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2641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25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89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8948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476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2871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052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9423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84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0987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4289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4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5564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303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878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79917" y="2233613"/>
            <a:ext cx="12012083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ko-KR" altLang="en-US" sz="1800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ko-KR" altLang="en-US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619219" y="1643050"/>
            <a:ext cx="9982197" cy="1143008"/>
          </a:xfrm>
        </p:spPr>
        <p:txBody>
          <a:bodyPr anchor="ctr"/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285973" y="3500438"/>
            <a:ext cx="8534400" cy="17526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2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5D87F86-B13A-46D0-8E73-381B8A53A730}" type="slidenum">
              <a:rPr lang="en-US" altLang="ko-KR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6742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6B39-95BA-422C-B53A-9253A5654F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24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A7AA-C2C4-4D00-860D-03C985AF009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3238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B7DE8-46FF-4323-92BB-25CAF5FF0AC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17575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6C909-AF9F-427E-9028-442956AF32F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39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349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0BE5F-11AC-4F4A-9E25-46B251219DF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668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91357-D640-4503-8C6B-7D47077D70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695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B6F-A08D-4649-B2DB-49C24954178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8783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C23C0-C7C5-41E6-8648-A666A817233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8233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298B5-ABC2-4362-8945-5132F0C857C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020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E29F5-5564-4B07-A95D-99BEE548FAF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7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92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62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A1062-235A-41E3-BEB9-446DD02D5DCF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F0F2D-2E3D-4FF1-913B-4B98AA12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16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F758D-D495-4CB0-ABBB-50BB17D8AF1A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8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F758D-D495-4CB0-ABBB-50BB17D8AF1A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13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F758D-D495-4CB0-ABBB-50BB17D8AF1A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28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87351" y="128588"/>
            <a:ext cx="58420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97467" y="128588"/>
            <a:ext cx="438151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ltGray">
          <a:xfrm>
            <a:off x="1045633" y="550863"/>
            <a:ext cx="491067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ltGray">
          <a:xfrm>
            <a:off x="0" y="477839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846667" y="261938"/>
            <a:ext cx="42333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gray">
          <a:xfrm>
            <a:off x="421218" y="811213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fontAlgn="base" latinLnBrk="0" hangingPunct="1">
              <a:spcBef>
                <a:spcPct val="0"/>
              </a:spcBef>
              <a:spcAft>
                <a:spcPct val="0"/>
              </a:spcAft>
              <a:defRPr/>
            </a:pPr>
            <a:endParaRPr lang="ko-KR" altLang="ko-KR" sz="2400" smtClean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2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06375"/>
            <a:ext cx="10390716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57251" y="900113"/>
            <a:ext cx="11082867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charset="-127"/>
                <a:ea typeface="굴림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DF758D-D495-4CB0-ABBB-50BB17D8AF1A}" type="slidenum">
              <a:rPr lang="en-US" altLang="ko-K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4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42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27160"/>
            <a:ext cx="8048625" cy="328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TextBox 4"/>
          <p:cNvSpPr txBox="1">
            <a:spLocks noChangeArrowheads="1"/>
          </p:cNvSpPr>
          <p:nvPr/>
        </p:nvSpPr>
        <p:spPr bwMode="auto">
          <a:xfrm>
            <a:off x="2261935" y="3501009"/>
            <a:ext cx="7418388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Download the compressed, production </a:t>
            </a:r>
            <a:r>
              <a:rPr lang="en-US" altLang="ko-KR" sz="2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3.5.1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jquery-3.5.1.min.js </a:t>
            </a:r>
            <a:r>
              <a:rPr lang="ko-KR" altLang="en-US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</a:t>
            </a:r>
            <a:endParaRPr lang="en-US" altLang="ko-KR" sz="2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ko-KR" altLang="en-US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앞으로 작성하는 </a:t>
            </a:r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html </a:t>
            </a:r>
            <a:r>
              <a:rPr lang="ko-KR" altLang="en-US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js</a:t>
            </a:r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파일과 같은 폴더에 위치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4072" y="1555551"/>
            <a:ext cx="3714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다른 이름으로 링크 저장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크롬</a:t>
            </a:r>
            <a:r>
              <a:rPr kumimoji="1" lang="en-US" altLang="ko-KR" sz="2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2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2063552" y="1555551"/>
            <a:ext cx="4680520" cy="40011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8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3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</a:p>
        </p:txBody>
      </p:sp>
    </p:spTree>
    <p:extLst>
      <p:ext uri="{BB962C8B-B14F-4D97-AF65-F5344CB8AC3E}">
        <p14:creationId xmlns:p14="http://schemas.microsoft.com/office/powerpoint/2010/main" val="319707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코드 형태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치환</a:t>
            </a:r>
          </a:p>
          <a:p>
            <a:r>
              <a:rPr lang="ko-KR" altLang="en-US" dirty="0" smtClean="0">
                <a:solidFill>
                  <a:srgbClr val="0000FF"/>
                </a:solidFill>
              </a:rPr>
              <a:t>단축 형태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474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기본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코드 형태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객체 구조로 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객체 선택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$(</a:t>
            </a:r>
            <a:r>
              <a:rPr lang="en-US" altLang="ko-KR" dirty="0" smtClean="0">
                <a:solidFill>
                  <a:srgbClr val="FF00FF"/>
                </a:solidFill>
              </a:rPr>
              <a:t>”</a:t>
            </a:r>
            <a:r>
              <a:rPr lang="ko-KR" altLang="en-US" dirty="0" err="1" smtClean="0">
                <a:solidFill>
                  <a:srgbClr val="FF00FF"/>
                </a:solidFill>
              </a:rPr>
              <a:t>선택자</a:t>
            </a:r>
            <a:r>
              <a:rPr lang="en-US" altLang="ko-KR" dirty="0" smtClean="0">
                <a:solidFill>
                  <a:srgbClr val="FF00FF"/>
                </a:solidFill>
              </a:rPr>
              <a:t>”</a:t>
            </a:r>
            <a:r>
              <a:rPr lang="en-US" altLang="ko-KR" dirty="0" smtClean="0">
                <a:solidFill>
                  <a:srgbClr val="FF0000"/>
                </a:solidFill>
              </a:rPr>
              <a:t>).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$(</a:t>
            </a:r>
            <a:r>
              <a:rPr lang="en-US" altLang="ko-KR" dirty="0" smtClean="0">
                <a:solidFill>
                  <a:srgbClr val="FF00FF"/>
                </a:solidFill>
              </a:rPr>
              <a:t>“p”</a:t>
            </a:r>
            <a:r>
              <a:rPr lang="en-US" altLang="ko-KR" dirty="0" smtClean="0">
                <a:solidFill>
                  <a:srgbClr val="FF0000"/>
                </a:solidFill>
              </a:rPr>
              <a:t>).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>
                <a:solidFill>
                  <a:srgbClr val="0000FF"/>
                </a:solidFill>
              </a:rPr>
              <a:t>&lt;p&gt;</a:t>
            </a:r>
            <a:r>
              <a:rPr lang="ko-KR" altLang="en-US" dirty="0" smtClean="0"/>
              <a:t>태그 선택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사용자가 생성한 객체 사용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err="1" smtClean="0">
                <a:solidFill>
                  <a:srgbClr val="FF00FF"/>
                </a:solidFill>
              </a:rPr>
              <a:t>obj</a:t>
            </a:r>
            <a:r>
              <a:rPr lang="en-US" altLang="ko-KR" dirty="0" smtClean="0"/>
              <a:t> = </a:t>
            </a:r>
            <a:r>
              <a:rPr lang="en-US" altLang="ko-KR" dirty="0"/>
              <a:t>$(”</a:t>
            </a:r>
            <a:r>
              <a:rPr lang="ko-KR" altLang="en-US" dirty="0" err="1"/>
              <a:t>선택자</a:t>
            </a:r>
            <a:r>
              <a:rPr lang="en-US" altLang="ko-KR" dirty="0"/>
              <a:t>”).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;</a:t>
            </a:r>
          </a:p>
          <a:p>
            <a:pPr lvl="2"/>
            <a:r>
              <a:rPr lang="en-US" altLang="ko-KR" dirty="0" smtClean="0">
                <a:solidFill>
                  <a:srgbClr val="FF00FF"/>
                </a:solidFill>
              </a:rPr>
              <a:t>obj.</a:t>
            </a:r>
            <a:r>
              <a:rPr lang="ko-KR" altLang="en-US" dirty="0" err="1" smtClean="0"/>
              <a:t>메</a:t>
            </a:r>
            <a:r>
              <a:rPr lang="ko-KR" altLang="en-US" dirty="0" err="1" smtClean="0">
                <a:solidFill>
                  <a:srgbClr val="FF0000"/>
                </a:solidFill>
              </a:rPr>
              <a:t>소드</a:t>
            </a:r>
            <a:r>
              <a:rPr lang="en-US" altLang="ko-KR" dirty="0" smtClean="0"/>
              <a:t>;</a:t>
            </a:r>
          </a:p>
          <a:p>
            <a:pPr lvl="1"/>
            <a:r>
              <a:rPr lang="ko-KR" altLang="en-US" dirty="0" err="1" smtClean="0">
                <a:solidFill>
                  <a:srgbClr val="0000FF"/>
                </a:solidFill>
              </a:rPr>
              <a:t>메소드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</a:rPr>
              <a:t>체이닝</a:t>
            </a:r>
            <a:r>
              <a:rPr lang="en-US" altLang="ko-KR" dirty="0" smtClean="0"/>
              <a:t>	</a:t>
            </a:r>
          </a:p>
          <a:p>
            <a:pPr lvl="2"/>
            <a:r>
              <a:rPr lang="ko-KR" altLang="en-US" dirty="0" smtClean="0"/>
              <a:t>여러 개의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연결해서 사용하는 것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FF"/>
                </a:solidFill>
              </a:rPr>
              <a:t>객체</a:t>
            </a:r>
            <a:r>
              <a:rPr lang="en-US" altLang="ko-KR" dirty="0" smtClean="0">
                <a:solidFill>
                  <a:srgbClr val="FF00FF"/>
                </a:solidFill>
              </a:rPr>
              <a:t>.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dirty="0" smtClean="0">
                <a:solidFill>
                  <a:srgbClr val="FF0000"/>
                </a:solidFill>
              </a:rPr>
              <a:t>1.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en-US" altLang="ko-KR" dirty="0" smtClean="0">
                <a:solidFill>
                  <a:srgbClr val="FF0000"/>
                </a:solidFill>
              </a:rPr>
              <a:t>2.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…</a:t>
            </a:r>
            <a:endParaRPr lang="en-US" altLang="ko-KR" dirty="0" smtClean="0"/>
          </a:p>
          <a:p>
            <a:pPr lvl="2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024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13049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치환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jQuery</a:t>
            </a:r>
            <a:r>
              <a:rPr lang="ko-KR" altLang="en-US" dirty="0" smtClean="0"/>
              <a:t>의 모든 함수 및 객체는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에서 제공되는 것이라는 점을 나타내기 위해 </a:t>
            </a:r>
            <a:r>
              <a:rPr lang="ko-KR" altLang="en-US" dirty="0" smtClean="0">
                <a:solidFill>
                  <a:srgbClr val="FF0000"/>
                </a:solidFill>
              </a:rPr>
              <a:t>코드 앞에 </a:t>
            </a:r>
            <a:r>
              <a:rPr lang="en-US" altLang="ko-KR" dirty="0" smtClean="0">
                <a:solidFill>
                  <a:srgbClr val="FF0000"/>
                </a:solidFill>
              </a:rPr>
              <a:t>jQuery </a:t>
            </a:r>
            <a:r>
              <a:rPr lang="ko-KR" altLang="en-US" dirty="0" smtClean="0">
                <a:solidFill>
                  <a:srgbClr val="FF0000"/>
                </a:solidFill>
              </a:rPr>
              <a:t>키워드 사용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그러나 쉽게 하기 위해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 치환해서 사용</a:t>
            </a:r>
          </a:p>
        </p:txBody>
      </p:sp>
      <p:sp>
        <p:nvSpPr>
          <p:cNvPr id="23555" name="직사각형 3"/>
          <p:cNvSpPr>
            <a:spLocks noChangeArrowheads="1"/>
          </p:cNvSpPr>
          <p:nvPr/>
        </p:nvSpPr>
        <p:spPr bwMode="auto">
          <a:xfrm>
            <a:off x="4370389" y="2349500"/>
            <a:ext cx="5018087" cy="1295400"/>
          </a:xfrm>
          <a:prstGeom prst="rect">
            <a:avLst/>
          </a:prstGeom>
          <a:solidFill>
            <a:srgbClr val="E7F6FF"/>
          </a:solidFill>
          <a:ln>
            <a:noFill/>
          </a:ln>
          <a:extLst/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jQuery</a:t>
            </a:r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(document).ready(function(){</a:t>
            </a: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…….</a:t>
            </a: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23556" name="직사각형 4"/>
          <p:cNvSpPr>
            <a:spLocks noChangeArrowheads="1"/>
          </p:cNvSpPr>
          <p:nvPr/>
        </p:nvSpPr>
        <p:spPr bwMode="auto">
          <a:xfrm>
            <a:off x="4370389" y="4437063"/>
            <a:ext cx="5018087" cy="1295400"/>
          </a:xfrm>
          <a:prstGeom prst="rect">
            <a:avLst/>
          </a:prstGeom>
          <a:solidFill>
            <a:srgbClr val="E7F6FF"/>
          </a:solidFill>
          <a:ln>
            <a:noFill/>
          </a:ln>
          <a:extLst/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(document).ready(function(){</a:t>
            </a: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…….</a:t>
            </a: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3288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2312987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smtClean="0">
                <a:solidFill>
                  <a:srgbClr val="0000FF"/>
                </a:solidFill>
              </a:rPr>
              <a:t>(document).ready(</a:t>
            </a:r>
            <a:r>
              <a:rPr lang="ko-KR" altLang="en-US" dirty="0" smtClean="0">
                <a:solidFill>
                  <a:srgbClr val="0000FF"/>
                </a:solidFill>
              </a:rPr>
              <a:t>함수</a:t>
            </a:r>
            <a:r>
              <a:rPr lang="en-US" altLang="ko-KR" dirty="0" smtClean="0">
                <a:solidFill>
                  <a:srgbClr val="0000FF"/>
                </a:solidFill>
              </a:rPr>
              <a:t>) </a:t>
            </a:r>
            <a:r>
              <a:rPr lang="ko-KR" altLang="en-US" dirty="0" smtClean="0">
                <a:solidFill>
                  <a:srgbClr val="0000FF"/>
                </a:solidFill>
              </a:rPr>
              <a:t>명령어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페이지가 로딩된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en-US" dirty="0" smtClean="0"/>
              <a:t>문서가 화면에 보여진 후에 자동으로 포함된 함수 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자바스크립트의 다음 문장과 동일하게 사용</a:t>
            </a:r>
            <a:endParaRPr lang="en-US" altLang="ko-KR" dirty="0" smtClean="0"/>
          </a:p>
          <a:p>
            <a:pPr lvl="1"/>
            <a:endParaRPr lang="ko-KR" altLang="en-US" dirty="0" smtClean="0"/>
          </a:p>
        </p:txBody>
      </p:sp>
      <p:sp>
        <p:nvSpPr>
          <p:cNvPr id="24579" name="직사각형 3"/>
          <p:cNvSpPr>
            <a:spLocks noChangeArrowheads="1"/>
          </p:cNvSpPr>
          <p:nvPr/>
        </p:nvSpPr>
        <p:spPr bwMode="auto">
          <a:xfrm>
            <a:off x="3071813" y="3140969"/>
            <a:ext cx="5018087" cy="1152525"/>
          </a:xfrm>
          <a:prstGeom prst="rect">
            <a:avLst/>
          </a:prstGeom>
          <a:solidFill>
            <a:srgbClr val="E7F6FF"/>
          </a:solidFill>
          <a:ln>
            <a:noFill/>
          </a:ln>
          <a:extLst/>
        </p:spPr>
        <p:txBody>
          <a:bodyPr/>
          <a:lstStyle/>
          <a:p>
            <a:r>
              <a:rPr lang="en-US" altLang="ko-KR" sz="2200" b="1" dirty="0" err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window</a:t>
            </a:r>
            <a:r>
              <a:rPr lang="en-US" altLang="ko-KR" sz="22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.onload</a:t>
            </a:r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 = function(){</a:t>
            </a: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……</a:t>
            </a:r>
          </a:p>
          <a:p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4769369"/>
            <a:ext cx="8120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$(document).ready()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window.onload</a:t>
            </a:r>
            <a:r>
              <a:rPr lang="en-US" altLang="ko-KR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= function()</a:t>
            </a:r>
            <a:r>
              <a:rPr lang="ko-KR" altLang="en-US" sz="2400" b="1" dirty="0">
                <a:latin typeface="맑은 고딕" pitchFamily="50" charset="-127"/>
                <a:ea typeface="맑은 고딕" pitchFamily="50" charset="-127"/>
              </a:rPr>
              <a:t>의</a:t>
            </a:r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차이점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8904312" y="5445224"/>
            <a:ext cx="1152128" cy="0"/>
          </a:xfrm>
          <a:prstGeom prst="straightConnector1">
            <a:avLst/>
          </a:prstGeom>
          <a:solidFill>
            <a:srgbClr val="99FF33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8989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423593" y="206375"/>
            <a:ext cx="8044383" cy="558800"/>
          </a:xfrm>
        </p:spPr>
        <p:txBody>
          <a:bodyPr/>
          <a:lstStyle/>
          <a:p>
            <a:r>
              <a:rPr lang="en-US" altLang="ko-KR" sz="2400" dirty="0"/>
              <a:t>$(document).ready</a:t>
            </a:r>
            <a:r>
              <a:rPr lang="en-US" altLang="ko-KR" sz="2400" dirty="0"/>
              <a:t>()</a:t>
            </a:r>
            <a:r>
              <a:rPr lang="ko-KR" altLang="en-US" sz="2400" dirty="0"/>
              <a:t> </a:t>
            </a:r>
            <a:r>
              <a:rPr lang="en-US" altLang="ko-KR" sz="2400" dirty="0"/>
              <a:t>VS </a:t>
            </a:r>
            <a:r>
              <a:rPr lang="en-US" altLang="ko-KR" sz="2400" dirty="0" err="1"/>
              <a:t>window.onload</a:t>
            </a:r>
            <a:r>
              <a:rPr lang="en-US" altLang="ko-KR" sz="2400" dirty="0"/>
              <a:t> </a:t>
            </a:r>
            <a:r>
              <a:rPr lang="en-US" altLang="ko-KR" sz="2400" dirty="0"/>
              <a:t>= function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같은 점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함수가 호출되는 시점에서 </a:t>
            </a:r>
            <a:r>
              <a:rPr lang="en-US" altLang="ko-KR" dirty="0"/>
              <a:t>DOM </a:t>
            </a:r>
            <a:r>
              <a:rPr lang="ko-KR" altLang="en-US" dirty="0"/>
              <a:t>요소에 접근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0000FF"/>
                </a:solidFill>
              </a:rPr>
              <a:t>차이점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$(document).ready()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FF"/>
                </a:solidFill>
              </a:rPr>
              <a:t>DOM </a:t>
            </a:r>
            <a:r>
              <a:rPr lang="ko-KR" altLang="en-US" dirty="0">
                <a:solidFill>
                  <a:srgbClr val="FF00FF"/>
                </a:solidFill>
              </a:rPr>
              <a:t>요소가 </a:t>
            </a:r>
            <a:r>
              <a:rPr lang="ko-KR" altLang="en-US" dirty="0" smtClean="0">
                <a:solidFill>
                  <a:srgbClr val="FF00FF"/>
                </a:solidFill>
              </a:rPr>
              <a:t>로드 되었을 </a:t>
            </a:r>
            <a:r>
              <a:rPr lang="ko-KR" altLang="en-US" dirty="0">
                <a:solidFill>
                  <a:srgbClr val="FF00FF"/>
                </a:solidFill>
              </a:rPr>
              <a:t>때 </a:t>
            </a:r>
            <a:r>
              <a:rPr lang="ko-KR" altLang="en-US" dirty="0"/>
              <a:t>이벤트 발생하면서 호출 </a:t>
            </a:r>
            <a:r>
              <a:rPr lang="en-US" altLang="ko-KR" dirty="0"/>
              <a:t>(</a:t>
            </a:r>
            <a:r>
              <a:rPr lang="ko-KR" altLang="en-US" dirty="0"/>
              <a:t>외부 </a:t>
            </a:r>
            <a:r>
              <a:rPr lang="ko-KR" altLang="en-US" dirty="0" err="1"/>
              <a:t>리소드</a:t>
            </a:r>
            <a:r>
              <a:rPr lang="en-US" altLang="ko-KR" dirty="0"/>
              <a:t>, </a:t>
            </a:r>
            <a:r>
              <a:rPr lang="ko-KR" altLang="en-US" dirty="0"/>
              <a:t>이미지 또는 음악 등이 로드 되기 전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window.onload</a:t>
            </a:r>
            <a:r>
              <a:rPr lang="en-US" altLang="ko-KR" dirty="0">
                <a:solidFill>
                  <a:srgbClr val="FF0000"/>
                </a:solidFill>
              </a:rPr>
              <a:t> = function()</a:t>
            </a:r>
          </a:p>
          <a:p>
            <a:pPr lvl="2"/>
            <a:r>
              <a:rPr lang="en-US" altLang="ko-KR" dirty="0" smtClean="0"/>
              <a:t>DOM </a:t>
            </a:r>
            <a:r>
              <a:rPr lang="ko-KR" altLang="en-US" dirty="0"/>
              <a:t>요소 뿐 아니라 외부 </a:t>
            </a:r>
            <a:r>
              <a:rPr lang="ko-KR" altLang="en-US" dirty="0" err="1"/>
              <a:t>리소드</a:t>
            </a:r>
            <a:r>
              <a:rPr lang="en-US" altLang="ko-KR" dirty="0"/>
              <a:t>, </a:t>
            </a:r>
            <a:r>
              <a:rPr lang="ko-KR" altLang="en-US" dirty="0"/>
              <a:t>이미지 또는 음악 등 </a:t>
            </a:r>
            <a:r>
              <a:rPr lang="ko-KR" altLang="en-US" dirty="0">
                <a:solidFill>
                  <a:srgbClr val="FF00FF"/>
                </a:solidFill>
              </a:rPr>
              <a:t>모든 </a:t>
            </a:r>
            <a:r>
              <a:rPr lang="ko-KR" altLang="en-US" dirty="0" err="1">
                <a:solidFill>
                  <a:srgbClr val="FF00FF"/>
                </a:solidFill>
              </a:rPr>
              <a:t>콘텐츠의</a:t>
            </a:r>
            <a:r>
              <a:rPr lang="ko-KR" altLang="en-US" dirty="0">
                <a:solidFill>
                  <a:srgbClr val="FF00FF"/>
                </a:solidFill>
              </a:rPr>
              <a:t> 로드가 끝나는 시점</a:t>
            </a:r>
            <a:r>
              <a:rPr lang="ko-KR" altLang="en-US" dirty="0"/>
              <a:t>에서 이벤트가 발생하면서 호출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34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1304925"/>
          </a:xfrm>
        </p:spPr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$</a:t>
            </a:r>
            <a:r>
              <a:rPr lang="en-US" altLang="ko-KR" smtClean="0">
                <a:solidFill>
                  <a:srgbClr val="0000FF"/>
                </a:solidFill>
              </a:rPr>
              <a:t>(document).ready(</a:t>
            </a:r>
            <a:r>
              <a:rPr lang="ko-KR" altLang="en-US" smtClean="0">
                <a:solidFill>
                  <a:srgbClr val="0000FF"/>
                </a:solidFill>
              </a:rPr>
              <a:t>함수</a:t>
            </a:r>
            <a:r>
              <a:rPr lang="en-US" altLang="ko-KR" smtClean="0">
                <a:solidFill>
                  <a:srgbClr val="0000FF"/>
                </a:solidFill>
              </a:rPr>
              <a:t>)</a:t>
            </a:r>
            <a:r>
              <a:rPr lang="ko-KR" altLang="en-US" smtClean="0">
                <a:solidFill>
                  <a:srgbClr val="0000FF"/>
                </a:solidFill>
              </a:rPr>
              <a:t>의 단축 형태</a:t>
            </a:r>
            <a:endParaRPr lang="en-US" altLang="ko-KR" smtClean="0"/>
          </a:p>
          <a:p>
            <a:pPr lvl="1"/>
            <a:endParaRPr lang="en-US" altLang="ko-KR" smtClean="0"/>
          </a:p>
        </p:txBody>
      </p:sp>
      <p:sp>
        <p:nvSpPr>
          <p:cNvPr id="25603" name="직사각형 3"/>
          <p:cNvSpPr>
            <a:spLocks noChangeArrowheads="1"/>
          </p:cNvSpPr>
          <p:nvPr/>
        </p:nvSpPr>
        <p:spPr bwMode="auto">
          <a:xfrm>
            <a:off x="3648075" y="1412875"/>
            <a:ext cx="5018088" cy="1295400"/>
          </a:xfrm>
          <a:prstGeom prst="rect">
            <a:avLst/>
          </a:prstGeom>
          <a:solidFill>
            <a:srgbClr val="E7F6FF"/>
          </a:solidFill>
          <a:ln>
            <a:noFill/>
          </a:ln>
          <a:extLst/>
        </p:spPr>
        <p:txBody>
          <a:bodyPr/>
          <a:lstStyle/>
          <a:p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en-US" altLang="ko-KR" sz="22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(document).ready</a:t>
            </a:r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(function(){</a:t>
            </a:r>
          </a:p>
          <a:p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	…….</a:t>
            </a:r>
          </a:p>
          <a:p>
            <a:r>
              <a:rPr lang="en-US" altLang="ko-KR" sz="22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25604" name="직사각형 4"/>
          <p:cNvSpPr>
            <a:spLocks noChangeArrowheads="1"/>
          </p:cNvSpPr>
          <p:nvPr/>
        </p:nvSpPr>
        <p:spPr bwMode="auto">
          <a:xfrm>
            <a:off x="3694114" y="3429000"/>
            <a:ext cx="5019675" cy="1295400"/>
          </a:xfrm>
          <a:prstGeom prst="rect">
            <a:avLst/>
          </a:prstGeom>
          <a:solidFill>
            <a:srgbClr val="E7F6FF"/>
          </a:solidFill>
          <a:ln>
            <a:noFill/>
          </a:ln>
          <a:extLst/>
        </p:spPr>
        <p:txBody>
          <a:bodyPr/>
          <a:lstStyle/>
          <a:p>
            <a:r>
              <a:rPr lang="en-US" altLang="ko-KR" sz="22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</a:t>
            </a:r>
            <a:r>
              <a:rPr lang="en-US" altLang="ko-KR" sz="2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(function(){</a:t>
            </a:r>
          </a:p>
          <a:p>
            <a:r>
              <a:rPr lang="en-US" altLang="ko-KR" sz="2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	…….</a:t>
            </a:r>
          </a:p>
          <a:p>
            <a:r>
              <a:rPr lang="en-US" altLang="ko-KR" sz="22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});</a:t>
            </a:r>
          </a:p>
        </p:txBody>
      </p:sp>
      <p:sp>
        <p:nvSpPr>
          <p:cNvPr id="25605" name="아래쪽 화살표 5"/>
          <p:cNvSpPr>
            <a:spLocks noChangeArrowheads="1"/>
          </p:cNvSpPr>
          <p:nvPr/>
        </p:nvSpPr>
        <p:spPr bwMode="auto">
          <a:xfrm>
            <a:off x="6024564" y="2852738"/>
            <a:ext cx="358775" cy="431800"/>
          </a:xfrm>
          <a:prstGeom prst="downArrow">
            <a:avLst>
              <a:gd name="adj1" fmla="val 50000"/>
              <a:gd name="adj2" fmla="val 50147"/>
            </a:avLst>
          </a:prstGeom>
          <a:solidFill>
            <a:srgbClr val="FF0000"/>
          </a:solidFill>
          <a:ln w="3810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303912" y="188641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단축 형태</a:t>
            </a:r>
            <a:endParaRPr lang="ko-KR" altLang="en-US" sz="2400" b="1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69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3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306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err="1" smtClean="0"/>
              <a:t>선택자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ko-KR" altLang="en-US" dirty="0" err="1" smtClean="0">
                <a:solidFill>
                  <a:srgbClr val="0000FF"/>
                </a:solidFill>
              </a:rPr>
              <a:t>선택자</a:t>
            </a:r>
            <a:r>
              <a:rPr lang="ko-KR" altLang="en-US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(selector)</a:t>
            </a:r>
          </a:p>
          <a:p>
            <a:pPr lvl="1"/>
            <a:r>
              <a:rPr lang="en-US" altLang="ko-KR" dirty="0" smtClean="0"/>
              <a:t>jQuery</a:t>
            </a:r>
            <a:r>
              <a:rPr lang="ko-KR" altLang="en-US" dirty="0" smtClean="0"/>
              <a:t>의 코드는 </a:t>
            </a:r>
            <a:r>
              <a:rPr lang="ko-KR" altLang="en-US" dirty="0" err="1" smtClean="0">
                <a:solidFill>
                  <a:srgbClr val="FF0000"/>
                </a:solidFill>
              </a:rPr>
              <a:t>선택자와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메소드의</a:t>
            </a:r>
            <a:r>
              <a:rPr lang="ko-KR" altLang="en-US" dirty="0" smtClean="0">
                <a:solidFill>
                  <a:srgbClr val="FF0000"/>
                </a:solidFill>
              </a:rPr>
              <a:t> 조합으로 구성</a:t>
            </a:r>
            <a:r>
              <a:rPr lang="ko-KR" altLang="en-US" dirty="0" smtClean="0"/>
              <a:t>되는 경우가 많음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</a:t>
            </a:r>
            <a:r>
              <a:rPr lang="ko-KR" altLang="en-US" dirty="0" smtClean="0"/>
              <a:t> 태그를 쉽게 선택하기 위해 </a:t>
            </a:r>
            <a:r>
              <a:rPr lang="ko-KR" altLang="en-US" dirty="0" err="1" smtClean="0"/>
              <a:t>선택자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>
                <a:solidFill>
                  <a:srgbClr val="0000FF"/>
                </a:solidFill>
              </a:rPr>
              <a:t>선택자</a:t>
            </a:r>
            <a:r>
              <a:rPr lang="ko-KR" altLang="en-US" dirty="0" smtClean="0">
                <a:solidFill>
                  <a:srgbClr val="0000FF"/>
                </a:solidFill>
              </a:rPr>
              <a:t> 구조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$(</a:t>
            </a:r>
            <a:r>
              <a:rPr lang="en-US" altLang="ko-KR" dirty="0" smtClean="0">
                <a:solidFill>
                  <a:srgbClr val="FF0000"/>
                </a:solidFill>
              </a:rPr>
              <a:t>“</a:t>
            </a:r>
            <a:r>
              <a:rPr lang="ko-KR" altLang="en-US" dirty="0" err="1" smtClean="0">
                <a:solidFill>
                  <a:srgbClr val="FF0000"/>
                </a:solidFill>
              </a:rPr>
              <a:t>선택자</a:t>
            </a:r>
            <a:r>
              <a:rPr lang="en-US" altLang="ko-KR" dirty="0" smtClean="0">
                <a:solidFill>
                  <a:srgbClr val="FF0000"/>
                </a:solidFill>
              </a:rPr>
              <a:t>”</a:t>
            </a:r>
            <a:r>
              <a:rPr lang="en-US" altLang="ko-KR" dirty="0" smtClean="0">
                <a:solidFill>
                  <a:srgbClr val="0000FF"/>
                </a:solidFill>
              </a:rPr>
              <a:t>).</a:t>
            </a:r>
            <a:r>
              <a:rPr lang="ko-KR" altLang="en-US" dirty="0" err="1" smtClean="0">
                <a:solidFill>
                  <a:srgbClr val="0000FF"/>
                </a:solidFill>
              </a:rPr>
              <a:t>메소드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등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</a:rPr>
              <a:t>$(</a:t>
            </a:r>
            <a:r>
              <a:rPr lang="en-US" altLang="ko-KR" dirty="0" smtClean="0">
                <a:solidFill>
                  <a:srgbClr val="FF0000"/>
                </a:solidFill>
              </a:rPr>
              <a:t>“span”</a:t>
            </a:r>
            <a:r>
              <a:rPr lang="en-US" altLang="ko-KR" dirty="0" smtClean="0">
                <a:solidFill>
                  <a:srgbClr val="0000FF"/>
                </a:solidFill>
              </a:rPr>
              <a:t>).hide()</a:t>
            </a:r>
          </a:p>
          <a:p>
            <a:pPr lvl="1"/>
            <a:r>
              <a:rPr lang="ko-KR" altLang="en-US" dirty="0" smtClean="0"/>
              <a:t>큰 따옴표</a:t>
            </a:r>
            <a:r>
              <a:rPr lang="en-US" altLang="ko-KR" dirty="0" smtClean="0"/>
              <a:t>/</a:t>
            </a:r>
            <a:r>
              <a:rPr lang="ko-KR" altLang="en-US" dirty="0" smtClean="0"/>
              <a:t>작은 따옴표 다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51277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jQuery</a:t>
            </a:r>
            <a:endParaRPr lang="ko-KR" altLang="en-US" dirty="0" smtClean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</a:t>
            </a:r>
          </a:p>
          <a:p>
            <a:pPr lvl="1"/>
            <a:r>
              <a:rPr lang="en-US" altLang="ko-KR" dirty="0" smtClean="0"/>
              <a:t>2006</a:t>
            </a:r>
            <a:r>
              <a:rPr lang="ko-KR" altLang="en-US" dirty="0" smtClean="0"/>
              <a:t>년 존 </a:t>
            </a:r>
            <a:r>
              <a:rPr lang="ko-KR" altLang="en-US" dirty="0" err="1" smtClean="0"/>
              <a:t>레식</a:t>
            </a:r>
            <a:r>
              <a:rPr lang="en-US" altLang="ko-KR" dirty="0" smtClean="0"/>
              <a:t>(John </a:t>
            </a:r>
            <a:r>
              <a:rPr lang="en-US" altLang="ko-KR" dirty="0" err="1" smtClean="0"/>
              <a:t>Resig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디자인한 </a:t>
            </a:r>
            <a:r>
              <a:rPr lang="ko-KR" altLang="en-US" dirty="0" smtClean="0">
                <a:solidFill>
                  <a:srgbClr val="FF0000"/>
                </a:solidFill>
              </a:rPr>
              <a:t>자바스크립트 라이브러리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자바스크립트를 이용해 만든 다양한 </a:t>
            </a:r>
            <a:r>
              <a:rPr lang="ko-KR" altLang="en-US" dirty="0" smtClean="0">
                <a:solidFill>
                  <a:srgbClr val="FF00FF"/>
                </a:solidFill>
              </a:rPr>
              <a:t>함수들의 집합</a:t>
            </a:r>
            <a:endParaRPr lang="en-US" altLang="ko-KR" dirty="0" smtClean="0">
              <a:solidFill>
                <a:srgbClr val="FF00FF"/>
              </a:solidFill>
            </a:endParaRPr>
          </a:p>
          <a:p>
            <a:pPr lvl="1"/>
            <a:r>
              <a:rPr lang="ko-KR" altLang="en-US" dirty="0" smtClean="0"/>
              <a:t>무료 사용 가능한 오픈 소스 라이브러리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207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선택자 종류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선택자 종류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직접 선택자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ko-KR" altLang="en-US" smtClean="0"/>
              <a:t>전체</a:t>
            </a:r>
            <a:r>
              <a:rPr lang="en-US" altLang="ko-KR" smtClean="0"/>
              <a:t>, </a:t>
            </a:r>
            <a:r>
              <a:rPr lang="ko-KR" altLang="en-US" smtClean="0"/>
              <a:t>태그</a:t>
            </a:r>
            <a:r>
              <a:rPr lang="en-US" altLang="ko-KR" smtClean="0"/>
              <a:t>, </a:t>
            </a:r>
            <a:r>
              <a:rPr lang="ko-KR" altLang="en-US" smtClean="0"/>
              <a:t>아이디</a:t>
            </a:r>
            <a:r>
              <a:rPr lang="en-US" altLang="ko-KR" smtClean="0"/>
              <a:t>, </a:t>
            </a:r>
            <a:r>
              <a:rPr lang="ko-KR" altLang="en-US" smtClean="0"/>
              <a:t>클래스</a:t>
            </a:r>
            <a:r>
              <a:rPr lang="en-US" altLang="ko-KR" smtClean="0"/>
              <a:t>, </a:t>
            </a:r>
            <a:r>
              <a:rPr lang="ko-KR" altLang="en-US" smtClean="0"/>
              <a:t>그룹 선택자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인접 관계 선택자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r>
              <a:rPr lang="ko-KR" altLang="en-US" smtClean="0"/>
              <a:t>상위 요소 </a:t>
            </a:r>
            <a:r>
              <a:rPr lang="en-US" altLang="ko-KR" smtClean="0"/>
              <a:t>(</a:t>
            </a:r>
            <a:r>
              <a:rPr lang="ko-KR" altLang="en-US" smtClean="0"/>
              <a:t>조상</a:t>
            </a:r>
            <a:r>
              <a:rPr lang="en-US" altLang="ko-KR" smtClean="0"/>
              <a:t>/</a:t>
            </a:r>
            <a:r>
              <a:rPr lang="ko-KR" altLang="en-US" smtClean="0"/>
              <a:t>부모</a:t>
            </a:r>
            <a:r>
              <a:rPr lang="en-US" altLang="ko-KR" smtClean="0"/>
              <a:t>) </a:t>
            </a:r>
            <a:r>
              <a:rPr lang="ko-KR" altLang="en-US" smtClean="0"/>
              <a:t>선택자</a:t>
            </a:r>
            <a:endParaRPr lang="en-US" altLang="ko-KR" smtClean="0"/>
          </a:p>
          <a:p>
            <a:pPr lvl="2"/>
            <a:r>
              <a:rPr lang="ko-KR" altLang="en-US" smtClean="0"/>
              <a:t>하위 요소 </a:t>
            </a:r>
            <a:r>
              <a:rPr lang="en-US" altLang="ko-KR" smtClean="0"/>
              <a:t>(</a:t>
            </a:r>
            <a:r>
              <a:rPr lang="ko-KR" altLang="en-US" smtClean="0"/>
              <a:t>자식</a:t>
            </a:r>
            <a:r>
              <a:rPr lang="en-US" altLang="ko-KR" smtClean="0"/>
              <a:t>/</a:t>
            </a:r>
            <a:r>
              <a:rPr lang="ko-KR" altLang="en-US" smtClean="0"/>
              <a:t>자손</a:t>
            </a:r>
            <a:r>
              <a:rPr lang="en-US" altLang="ko-KR" smtClean="0"/>
              <a:t>) </a:t>
            </a:r>
            <a:r>
              <a:rPr lang="ko-KR" altLang="en-US" smtClean="0"/>
              <a:t>선택자</a:t>
            </a:r>
            <a:endParaRPr lang="en-US" altLang="ko-KR" smtClean="0"/>
          </a:p>
          <a:p>
            <a:pPr lvl="2"/>
            <a:r>
              <a:rPr lang="ko-KR" altLang="en-US" smtClean="0"/>
              <a:t>형제 선택자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필터 선택자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속성 선택자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>
                <a:solidFill>
                  <a:srgbClr val="0000FF"/>
                </a:solidFill>
              </a:rPr>
              <a:t>콘텐츠 탐색 선택자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2"/>
            <a:endParaRPr lang="en-US" altLang="ko-KR" smtClean="0">
              <a:solidFill>
                <a:srgbClr val="0000FF"/>
              </a:solidFill>
            </a:endParaRPr>
          </a:p>
          <a:p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349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071814" y="836613"/>
          <a:ext cx="5184775" cy="295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366"/>
                <a:gridCol w="2736409"/>
              </a:tblGrid>
              <a:tr h="590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>
                    <a:solidFill>
                      <a:srgbClr val="0070C0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en-US" altLang="ko-KR" sz="20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</a:tr>
              <a:tr h="59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20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</a:tr>
              <a:tr h="5905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en-US" altLang="ko-KR" sz="20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</a:t>
                      </a: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20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</a:tr>
              <a:tr h="5905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</a:t>
                      </a:r>
                      <a:r>
                        <a:rPr lang="ko-KR" altLang="en-US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en-US" altLang="ko-KR" sz="20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20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클래스명</a:t>
                      </a:r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2" marR="91432" marT="45743" marB="45743" anchor="ctr"/>
                </a:tc>
              </a:tr>
            </a:tbl>
          </a:graphicData>
        </a:graphic>
      </p:graphicFrame>
      <p:sp>
        <p:nvSpPr>
          <p:cNvPr id="29718" name="TextBox 4"/>
          <p:cNvSpPr txBox="1">
            <a:spLocks noChangeArrowheads="1"/>
          </p:cNvSpPr>
          <p:nvPr/>
        </p:nvSpPr>
        <p:spPr bwMode="auto">
          <a:xfrm>
            <a:off x="4968876" y="188913"/>
            <a:ext cx="1831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직접 선택자</a:t>
            </a:r>
          </a:p>
        </p:txBody>
      </p:sp>
    </p:spTree>
    <p:extLst>
      <p:ext uri="{BB962C8B-B14F-4D97-AF65-F5344CB8AC3E}">
        <p14:creationId xmlns:p14="http://schemas.microsoft.com/office/powerpoint/2010/main" val="35722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774825" y="981076"/>
          <a:ext cx="8713788" cy="50815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662"/>
                <a:gridCol w="4104842"/>
                <a:gridCol w="2592284"/>
              </a:tblGrid>
              <a:tr h="601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>
                    <a:solidFill>
                      <a:srgbClr val="0070C0"/>
                    </a:solidFill>
                  </a:tcPr>
                </a:tc>
              </a:tr>
              <a:tr h="6400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 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parent() 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  <a:tr h="640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조상 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parents()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상위 요소 모두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  <a:tr h="640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$("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parents(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상위 요소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상위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  <a:tr h="640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자식 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 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자식 요소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자식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  <a:tr h="640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children()</a:t>
                      </a:r>
                      <a:endParaRPr lang="ko-KR" altLang="en-US" sz="1800" b="1" dirty="0" smtClean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모든 자식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  <a:tr h="640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자손 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1800" b="1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특정자손요소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자손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요소의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  <a:tr h="6400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find(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ko-KR" altLang="en-US" sz="1800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자손 요소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 smtClean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자손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7" marR="91447" marT="45716" marB="45716" anchor="ctr"/>
                </a:tc>
              </a:tr>
            </a:tbl>
          </a:graphicData>
        </a:graphic>
      </p:graphicFrame>
      <p:sp>
        <p:nvSpPr>
          <p:cNvPr id="3178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인접 관계 선택자</a:t>
            </a:r>
          </a:p>
        </p:txBody>
      </p:sp>
    </p:spTree>
    <p:extLst>
      <p:ext uri="{BB962C8B-B14F-4D97-AF65-F5344CB8AC3E}">
        <p14:creationId xmlns:p14="http://schemas.microsoft.com/office/powerpoint/2010/main" val="343427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919288" y="914400"/>
          <a:ext cx="8497886" cy="5538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472"/>
                <a:gridCol w="3744416"/>
                <a:gridCol w="2736998"/>
              </a:tblGrid>
              <a:tr h="601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>
                    <a:solidFill>
                      <a:srgbClr val="0070C0"/>
                    </a:solidFill>
                  </a:tcPr>
                </a:tc>
              </a:tr>
              <a:tr h="640073">
                <a:tc rowSpan="6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형제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 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800" b="1" dirty="0" smtClean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바로 이전 요소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</a:tr>
              <a:tr h="640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prevAll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800" b="1" dirty="0" smtClean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이전의 모든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</a:tr>
              <a:tr h="1188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prevUntil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 요소들을 대상으로 </a:t>
                      </a:r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이전부터 </a:t>
                      </a:r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다음까지 모두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사이에 들어 있는 것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</a:tr>
              <a:tr h="640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next()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선택한 다음 요소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</a:tr>
              <a:tr h="6400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nextAll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()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다음의 요소 모두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</a:tr>
              <a:tr h="11887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$(“</a:t>
                      </a:r>
                      <a:r>
                        <a:rPr lang="ko-KR" altLang="en-US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).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nextUntil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(“</a:t>
                      </a: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”)</a:t>
                      </a:r>
                      <a:endParaRPr lang="ko-KR" altLang="en-US" sz="1800" b="1" dirty="0">
                        <a:solidFill>
                          <a:srgbClr val="FF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다음 요소들을 대상으로 </a:t>
                      </a:r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다음부터 </a:t>
                      </a:r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이전까지 모두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사이에 들어 있는 것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38" marR="91438" marT="45716" marB="45716" anchor="ctr"/>
                </a:tc>
              </a:tr>
            </a:tbl>
          </a:graphicData>
        </a:graphic>
      </p:graphicFrame>
      <p:sp>
        <p:nvSpPr>
          <p:cNvPr id="4" name="제목 2"/>
          <p:cNvSpPr txBox="1">
            <a:spLocks/>
          </p:cNvSpPr>
          <p:nvPr/>
        </p:nvSpPr>
        <p:spPr>
          <a:xfrm>
            <a:off x="2674939" y="206375"/>
            <a:ext cx="7793037" cy="5588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kern="0" dirty="0">
                <a:solidFill>
                  <a:srgbClr val="333399"/>
                </a:solidFill>
              </a:rPr>
              <a:t>인접 관계 </a:t>
            </a:r>
            <a:r>
              <a:rPr lang="ko-KR" altLang="en-US" kern="0" dirty="0" err="1">
                <a:solidFill>
                  <a:srgbClr val="333399"/>
                </a:solidFill>
              </a:rPr>
              <a:t>선택자</a:t>
            </a:r>
            <a:r>
              <a:rPr lang="ko-KR" altLang="en-US" kern="0" dirty="0">
                <a:solidFill>
                  <a:srgbClr val="333399"/>
                </a:solidFill>
              </a:rPr>
              <a:t> </a:t>
            </a:r>
            <a:r>
              <a:rPr lang="en-US" altLang="ko-KR" kern="0" dirty="0">
                <a:solidFill>
                  <a:srgbClr val="333399"/>
                </a:solidFill>
              </a:rPr>
              <a:t>(</a:t>
            </a:r>
            <a:r>
              <a:rPr lang="ko-KR" altLang="en-US" kern="0" dirty="0">
                <a:solidFill>
                  <a:srgbClr val="333399"/>
                </a:solidFill>
              </a:rPr>
              <a:t>계속</a:t>
            </a:r>
            <a:r>
              <a:rPr lang="en-US" altLang="ko-KR" kern="0" dirty="0">
                <a:solidFill>
                  <a:srgbClr val="333399"/>
                </a:solidFill>
              </a:rPr>
              <a:t>)</a:t>
            </a:r>
            <a:endParaRPr lang="ko-KR" altLang="en-US" kern="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0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필터 선택자</a:t>
            </a:r>
          </a:p>
        </p:txBody>
      </p:sp>
      <p:sp>
        <p:nvSpPr>
          <p:cNvPr id="50179" name="내용 개체 틀 3"/>
          <p:cNvSpPr>
            <a:spLocks noGrp="1"/>
          </p:cNvSpPr>
          <p:nvPr>
            <p:ph idx="4294967295"/>
          </p:nvPr>
        </p:nvSpPr>
        <p:spPr>
          <a:xfrm>
            <a:off x="2135188" y="900113"/>
            <a:ext cx="8312150" cy="5232400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태그의 상태나 순서 등으로 선택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$(</a:t>
            </a:r>
            <a:r>
              <a:rPr lang="en-US" altLang="ko-KR" smtClean="0"/>
              <a:t>“</a:t>
            </a:r>
            <a:r>
              <a:rPr lang="ko-KR" altLang="en-US" smtClean="0">
                <a:solidFill>
                  <a:srgbClr val="FF0000"/>
                </a:solidFill>
              </a:rPr>
              <a:t>태그명</a:t>
            </a:r>
            <a:r>
              <a:rPr lang="en-US" altLang="ko-KR" smtClean="0"/>
              <a:t>:</a:t>
            </a:r>
            <a:r>
              <a:rPr lang="ko-KR" altLang="en-US" smtClean="0">
                <a:solidFill>
                  <a:srgbClr val="0000FF"/>
                </a:solidFill>
              </a:rPr>
              <a:t>순서필터</a:t>
            </a:r>
            <a:r>
              <a:rPr lang="en-US" altLang="ko-KR" smtClean="0"/>
              <a:t>”</a:t>
            </a:r>
            <a:r>
              <a:rPr lang="en-US" altLang="ko-KR" smtClean="0">
                <a:solidFill>
                  <a:srgbClr val="0000FF"/>
                </a:solidFill>
              </a:rPr>
              <a:t>)</a:t>
            </a:r>
            <a:endParaRPr lang="ko-KR" altLang="en-US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/>
              <a:t>$("</a:t>
            </a:r>
            <a:r>
              <a:rPr lang="en-US" altLang="ko-KR" smtClean="0">
                <a:solidFill>
                  <a:srgbClr val="FF0000"/>
                </a:solidFill>
              </a:rPr>
              <a:t>tr</a:t>
            </a:r>
            <a:r>
              <a:rPr lang="en-US" altLang="ko-KR" smtClean="0"/>
              <a:t>:</a:t>
            </a:r>
            <a:r>
              <a:rPr lang="en-US" altLang="ko-KR" smtClean="0">
                <a:solidFill>
                  <a:srgbClr val="FF00FF"/>
                </a:solidFill>
              </a:rPr>
              <a:t>odd</a:t>
            </a:r>
            <a:r>
              <a:rPr lang="en-US" altLang="ko-KR" smtClean="0"/>
              <a:t>") : </a:t>
            </a:r>
            <a:r>
              <a:rPr lang="ko-KR" altLang="en-US" smtClean="0">
                <a:solidFill>
                  <a:srgbClr val="FF0000"/>
                </a:solidFill>
              </a:rPr>
              <a:t>홀수</a:t>
            </a:r>
            <a:r>
              <a:rPr lang="ko-KR" altLang="en-US" smtClean="0"/>
              <a:t> 행인 경우</a:t>
            </a:r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$(</a:t>
            </a:r>
            <a:r>
              <a:rPr lang="en-US" altLang="ko-KR" smtClean="0"/>
              <a:t>“</a:t>
            </a:r>
            <a:r>
              <a:rPr lang="ko-KR" altLang="en-US" smtClean="0">
                <a:solidFill>
                  <a:srgbClr val="FF0000"/>
                </a:solidFill>
              </a:rPr>
              <a:t>태그명</a:t>
            </a:r>
            <a:r>
              <a:rPr lang="en-US" altLang="ko-KR" smtClean="0"/>
              <a:t>:</a:t>
            </a:r>
            <a:r>
              <a:rPr lang="ko-KR" altLang="en-US" smtClean="0">
                <a:solidFill>
                  <a:srgbClr val="0000FF"/>
                </a:solidFill>
              </a:rPr>
              <a:t>상태필터</a:t>
            </a:r>
            <a:r>
              <a:rPr lang="en-US" altLang="ko-KR" smtClean="0"/>
              <a:t>”</a:t>
            </a:r>
            <a:r>
              <a:rPr lang="en-US" altLang="ko-KR" smtClean="0">
                <a:solidFill>
                  <a:srgbClr val="0000FF"/>
                </a:solidFill>
              </a:rPr>
              <a:t>)</a:t>
            </a:r>
            <a:endParaRPr lang="ko-KR" altLang="en-US" smtClean="0">
              <a:solidFill>
                <a:srgbClr val="0000FF"/>
              </a:solidFill>
            </a:endParaRPr>
          </a:p>
          <a:p>
            <a:pPr lvl="2"/>
            <a:r>
              <a:rPr lang="en-US" altLang="ko-KR" smtClean="0"/>
              <a:t>$(“</a:t>
            </a:r>
            <a:r>
              <a:rPr lang="en-US" altLang="ko-KR" smtClean="0">
                <a:solidFill>
                  <a:srgbClr val="FF0000"/>
                </a:solidFill>
              </a:rPr>
              <a:t>input</a:t>
            </a:r>
            <a:r>
              <a:rPr lang="en-US" altLang="ko-KR" smtClean="0"/>
              <a:t>:</a:t>
            </a:r>
            <a:r>
              <a:rPr lang="en-US" altLang="ko-KR" smtClean="0">
                <a:solidFill>
                  <a:srgbClr val="FF00FF"/>
                </a:solidFill>
              </a:rPr>
              <a:t>checked</a:t>
            </a:r>
            <a:r>
              <a:rPr lang="en-US" altLang="ko-KR" smtClean="0"/>
              <a:t>”) : </a:t>
            </a:r>
            <a:r>
              <a:rPr lang="ko-KR" altLang="en-US" smtClean="0">
                <a:solidFill>
                  <a:srgbClr val="FF0000"/>
                </a:solidFill>
              </a:rPr>
              <a:t>체크 상태</a:t>
            </a:r>
            <a:r>
              <a:rPr lang="ko-KR" altLang="en-US" smtClean="0"/>
              <a:t>인 경우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831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08214" y="908050"/>
          <a:ext cx="7775575" cy="5113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5409"/>
                <a:gridCol w="5350166"/>
              </a:tblGrid>
              <a:tr h="412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>
                    <a:solidFill>
                      <a:srgbClr val="0070C0"/>
                    </a:solidFill>
                  </a:tcPr>
                </a:tc>
              </a:tr>
              <a:tr h="523517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odd</a:t>
                      </a: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홀수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번째에 위치한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even</a:t>
                      </a: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짝수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번째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first</a:t>
                      </a: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번째</a:t>
                      </a: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last</a:t>
                      </a:r>
                      <a:endParaRPr lang="en-US" altLang="ko-KR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마지막</a:t>
                      </a: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checked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체크된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 선택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(radio, checkbox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checked)</a:t>
                      </a:r>
                      <a:endParaRPr lang="ko-KR" altLang="en-US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selected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선택된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선택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(select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selected)</a:t>
                      </a:r>
                      <a:endParaRPr lang="ko-KR" altLang="en-US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disabled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비활성</a:t>
                      </a:r>
                      <a:r>
                        <a:rPr lang="ko-KR" altLang="en-US" sz="18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양식 요소 선택</a:t>
                      </a:r>
                      <a:endParaRPr lang="ko-KR" altLang="en-US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enabled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활성화된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양식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선택</a:t>
                      </a:r>
                    </a:p>
                  </a:txBody>
                  <a:tcPr marL="91423" marR="91423" marT="45736" marB="45736" anchor="ctr"/>
                </a:tc>
              </a:tr>
              <a:tr h="5221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3" marR="91423" marT="45736" marB="4573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커서가 놓여진 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 양식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선택 </a:t>
                      </a:r>
                    </a:p>
                  </a:txBody>
                  <a:tcPr marL="91423" marR="91423" marT="45736" marB="45736" anchor="ctr"/>
                </a:tc>
              </a:tr>
            </a:tbl>
          </a:graphicData>
        </a:graphic>
      </p:graphicFrame>
      <p:sp>
        <p:nvSpPr>
          <p:cNvPr id="5123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필터 선택자</a:t>
            </a:r>
          </a:p>
        </p:txBody>
      </p:sp>
    </p:spTree>
    <p:extLst>
      <p:ext uri="{BB962C8B-B14F-4D97-AF65-F5344CB8AC3E}">
        <p14:creationId xmlns:p14="http://schemas.microsoft.com/office/powerpoint/2010/main" val="5335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208214" y="981075"/>
          <a:ext cx="8135937" cy="4032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2645"/>
                <a:gridCol w="5273292"/>
              </a:tblGrid>
              <a:tr h="397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필터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>
                    <a:solidFill>
                      <a:srgbClr val="0070C0"/>
                    </a:solidFill>
                  </a:tcPr>
                </a:tc>
              </a:tr>
              <a:tr h="50417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eq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(equal)</a:t>
                      </a:r>
                      <a:endParaRPr lang="ko-KR" altLang="en-US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</a:tr>
              <a:tr h="5029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not(</a:t>
                      </a:r>
                      <a:r>
                        <a:rPr lang="ko-KR" altLang="en-US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선택자와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일치하지 않은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요소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</a:tr>
              <a:tr h="5029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lt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</a:t>
                      </a:r>
                      <a:r>
                        <a:rPr lang="ko-KR" altLang="en-US" sz="18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미만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less</a:t>
                      </a: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than)</a:t>
                      </a:r>
                      <a:endParaRPr lang="ko-KR" altLang="en-US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</a:tr>
              <a:tr h="5029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gt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(n)</a:t>
                      </a:r>
                      <a:endParaRPr lang="en-US" altLang="ko-KR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초과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(greater than)</a:t>
                      </a:r>
                      <a:endParaRPr lang="ko-KR" altLang="en-US" sz="18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</a:tr>
              <a:tr h="5029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has(</a:t>
                      </a:r>
                      <a:r>
                        <a:rPr lang="ko-KR" altLang="en-US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선택자를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갖고 있는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 선택</a:t>
                      </a:r>
                    </a:p>
                  </a:txBody>
                  <a:tcPr marL="91427" marR="91427" marT="45731" marB="45731" anchor="ctr"/>
                </a:tc>
              </a:tr>
              <a:tr h="502906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nth-child(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n)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배수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nth-child(3n) :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0, 3, 6, … 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</a:tr>
              <a:tr h="61650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nth-child(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숫자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n+1)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배수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+1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nth-child(3n+1) : 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4, 7, … (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번째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31" marB="45731" anchor="ctr"/>
                </a:tc>
              </a:tr>
            </a:tbl>
          </a:graphicData>
        </a:graphic>
      </p:graphicFrame>
      <p:sp>
        <p:nvSpPr>
          <p:cNvPr id="4" name="제목 2"/>
          <p:cNvSpPr txBox="1">
            <a:spLocks/>
          </p:cNvSpPr>
          <p:nvPr/>
        </p:nvSpPr>
        <p:spPr>
          <a:xfrm>
            <a:off x="2674939" y="206375"/>
            <a:ext cx="7793037" cy="558800"/>
          </a:xfrm>
          <a:prstGeom prst="rect">
            <a:avLst/>
          </a:prstGeom>
        </p:spPr>
        <p:txBody>
          <a:bodyPr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charset="-127"/>
                <a:ea typeface="굴림" charset="-127"/>
              </a:defRPr>
            </a:lvl9pPr>
          </a:lstStyle>
          <a:p>
            <a:pPr>
              <a:defRPr/>
            </a:pPr>
            <a:r>
              <a:rPr lang="ko-KR" altLang="en-US" kern="0" dirty="0"/>
              <a:t>필터 </a:t>
            </a:r>
            <a:r>
              <a:rPr lang="ko-KR" altLang="en-US" kern="0" dirty="0" err="1"/>
              <a:t>선택자</a:t>
            </a:r>
            <a:r>
              <a:rPr lang="ko-KR" altLang="en-US" kern="0" dirty="0"/>
              <a:t> </a:t>
            </a:r>
            <a:r>
              <a:rPr lang="en-US" altLang="ko-KR" kern="0" dirty="0"/>
              <a:t>(</a:t>
            </a:r>
            <a:r>
              <a:rPr lang="ko-KR" altLang="en-US" kern="0" dirty="0"/>
              <a:t>계속</a:t>
            </a:r>
            <a:r>
              <a:rPr lang="en-US" altLang="ko-KR" kern="0" dirty="0"/>
              <a:t>)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99248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873125"/>
          </a:xfrm>
        </p:spPr>
        <p:txBody>
          <a:bodyPr/>
          <a:lstStyle/>
          <a:p>
            <a:r>
              <a:rPr lang="ko-KR" altLang="en-US" smtClean="0"/>
              <a:t>문서에 삽입된 </a:t>
            </a:r>
            <a:r>
              <a:rPr lang="en-US" altLang="ko-KR" smtClean="0"/>
              <a:t>HTML </a:t>
            </a:r>
            <a:r>
              <a:rPr lang="ko-KR" altLang="en-US" smtClean="0"/>
              <a:t>태그</a:t>
            </a:r>
            <a:r>
              <a:rPr lang="en-US" altLang="ko-KR" smtClean="0"/>
              <a:t>(</a:t>
            </a:r>
            <a:r>
              <a:rPr lang="ko-KR" altLang="en-US" smtClean="0"/>
              <a:t>요소</a:t>
            </a:r>
            <a:r>
              <a:rPr lang="en-US" altLang="ko-KR" smtClean="0"/>
              <a:t>)</a:t>
            </a:r>
            <a:r>
              <a:rPr lang="ko-KR" altLang="en-US" smtClean="0"/>
              <a:t>의 지정된 </a:t>
            </a:r>
            <a:r>
              <a:rPr lang="ko-KR" altLang="en-US" smtClean="0">
                <a:solidFill>
                  <a:srgbClr val="FF0000"/>
                </a:solidFill>
              </a:rPr>
              <a:t>속성 값에 따라 </a:t>
            </a:r>
            <a:r>
              <a:rPr lang="ko-KR" altLang="en-US" smtClean="0"/>
              <a:t>선택자로 정의</a:t>
            </a:r>
            <a:endParaRPr lang="en-US" altLang="ko-KR" smtClean="0"/>
          </a:p>
          <a:p>
            <a:endParaRPr lang="ko-KR" altLang="en-US" smtClean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566988" y="1844675"/>
          <a:ext cx="7777162" cy="3313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5904"/>
                <a:gridCol w="5351258"/>
              </a:tblGrid>
              <a:tr h="4515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문법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2" marR="91442" marT="45743" marB="45743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2" marR="91442" marT="45743" marB="45743" anchor="ctr">
                    <a:solidFill>
                      <a:srgbClr val="0070C0"/>
                    </a:solidFill>
                  </a:tcPr>
                </a:tc>
              </a:tr>
              <a:tr h="573462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ko-KR" altLang="en-US" sz="1800" b="1" dirty="0" err="1" smtClean="0">
                          <a:solidFill>
                            <a:srgbClr val="339933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</a:p>
                  </a:txBody>
                  <a:tcPr marL="91442" marR="91442" marT="45743" marB="4574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[]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안의 속성을 포함하는 모든 태그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2" marR="91442" marT="45743" marB="45743" anchor="ctr"/>
                </a:tc>
              </a:tr>
              <a:tr h="5720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1442" marR="91442" marT="45743" marB="45743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값이 주어진 값과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동일한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태그 선택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2" marR="91442" marT="45743" marB="45743" anchor="ctr"/>
                </a:tc>
              </a:tr>
              <a:tr h="5720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^=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1442" marR="91442" marT="45743" marB="4574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값이 주어진 값으로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시작하는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태그 선택</a:t>
                      </a:r>
                    </a:p>
                  </a:txBody>
                  <a:tcPr marL="91442" marR="91442" marT="45743" marB="45743" anchor="ctr"/>
                </a:tc>
              </a:tr>
              <a:tr h="5720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$=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</a:p>
                  </a:txBody>
                  <a:tcPr marL="91442" marR="91442" marT="45743" marB="4574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값이 주어진 값으로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끝나는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태그 선택</a:t>
                      </a:r>
                    </a:p>
                  </a:txBody>
                  <a:tcPr marL="91442" marR="91442" marT="45743" marB="45743" anchor="ctr"/>
                </a:tc>
              </a:tr>
              <a:tr h="572014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 smtClean="0">
                          <a:solidFill>
                            <a:srgbClr val="00B05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태그명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*=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800" b="1" dirty="0" smtClean="0">
                          <a:solidFill>
                            <a:srgbClr val="FF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"]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42" marR="91442" marT="45743" marB="45743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 값이 주어진 값을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포함하는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태그 선택</a:t>
                      </a:r>
                    </a:p>
                  </a:txBody>
                  <a:tcPr marL="91442" marR="91442" marT="45743" marB="45743" anchor="ctr"/>
                </a:tc>
              </a:tr>
            </a:tbl>
          </a:graphicData>
        </a:graphic>
      </p:graphicFrame>
      <p:sp>
        <p:nvSpPr>
          <p:cNvPr id="55322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속성 선택자</a:t>
            </a:r>
          </a:p>
        </p:txBody>
      </p:sp>
    </p:spTree>
    <p:extLst>
      <p:ext uri="{BB962C8B-B14F-4D97-AF65-F5344CB8AC3E}">
        <p14:creationId xmlns:p14="http://schemas.microsoft.com/office/powerpoint/2010/main" val="373269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콘텐츠 탐색 선택자</a:t>
            </a:r>
          </a:p>
        </p:txBody>
      </p:sp>
      <p:sp>
        <p:nvSpPr>
          <p:cNvPr id="59395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콘텐츠 탐색 선택자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$(</a:t>
            </a:r>
            <a:r>
              <a:rPr lang="en-US" altLang="ko-KR" smtClean="0"/>
              <a:t>“</a:t>
            </a:r>
            <a:r>
              <a:rPr lang="ko-KR" altLang="en-US" smtClean="0">
                <a:solidFill>
                  <a:srgbClr val="FF0000"/>
                </a:solidFill>
              </a:rPr>
              <a:t>선택자</a:t>
            </a:r>
            <a:r>
              <a:rPr lang="en-US" altLang="ko-KR" smtClean="0"/>
              <a:t>:</a:t>
            </a:r>
            <a:r>
              <a:rPr lang="en-US" altLang="ko-KR" smtClean="0">
                <a:solidFill>
                  <a:srgbClr val="FF00FF"/>
                </a:solidFill>
              </a:rPr>
              <a:t>contains(</a:t>
            </a:r>
            <a:r>
              <a:rPr lang="en-US" altLang="ko-KR" smtClean="0"/>
              <a:t>“</a:t>
            </a:r>
            <a:r>
              <a:rPr lang="ko-KR" altLang="en-US" smtClean="0"/>
              <a:t>내용</a:t>
            </a:r>
            <a:r>
              <a:rPr lang="en-US" altLang="ko-KR" smtClean="0"/>
              <a:t>”</a:t>
            </a:r>
            <a:r>
              <a:rPr lang="en-US" altLang="ko-KR" smtClean="0">
                <a:solidFill>
                  <a:srgbClr val="FF00FF"/>
                </a:solidFill>
              </a:rPr>
              <a:t>)</a:t>
            </a:r>
            <a:r>
              <a:rPr lang="en-US" altLang="ko-KR" smtClean="0"/>
              <a:t>”</a:t>
            </a:r>
            <a:r>
              <a:rPr lang="en-US" altLang="ko-KR" smtClean="0">
                <a:solidFill>
                  <a:srgbClr val="0000FF"/>
                </a:solidFill>
              </a:rPr>
              <a:t>) </a:t>
            </a:r>
          </a:p>
          <a:p>
            <a:pPr lvl="2"/>
            <a:r>
              <a:rPr lang="en-US" altLang="ko-KR" smtClean="0"/>
              <a:t>“</a:t>
            </a:r>
            <a:r>
              <a:rPr lang="ko-KR" altLang="en-US" smtClean="0"/>
              <a:t>내용</a:t>
            </a:r>
            <a:r>
              <a:rPr lang="en-US" altLang="ko-KR" smtClean="0"/>
              <a:t>”</a:t>
            </a:r>
            <a:r>
              <a:rPr lang="ko-KR" altLang="en-US" smtClean="0"/>
              <a:t>을 포함하는 요소 선택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rgbClr val="0000FF"/>
                </a:solidFill>
              </a:rPr>
              <a:t>$(</a:t>
            </a:r>
            <a:r>
              <a:rPr lang="en-US" altLang="ko-KR" smtClean="0"/>
              <a:t>“</a:t>
            </a:r>
            <a:r>
              <a:rPr lang="ko-KR" altLang="en-US" smtClean="0">
                <a:solidFill>
                  <a:srgbClr val="FF0000"/>
                </a:solidFill>
              </a:rPr>
              <a:t>선택자</a:t>
            </a:r>
            <a:r>
              <a:rPr lang="en-US" altLang="ko-KR" smtClean="0"/>
              <a:t>:</a:t>
            </a:r>
            <a:r>
              <a:rPr lang="en-US" altLang="ko-KR" smtClean="0">
                <a:solidFill>
                  <a:srgbClr val="FF00FF"/>
                </a:solidFill>
              </a:rPr>
              <a:t>has(</a:t>
            </a:r>
            <a:r>
              <a:rPr lang="en-US" altLang="ko-KR" smtClean="0"/>
              <a:t>“span”</a:t>
            </a:r>
            <a:r>
              <a:rPr lang="en-US" altLang="ko-KR" smtClean="0">
                <a:solidFill>
                  <a:srgbClr val="FF00FF"/>
                </a:solidFill>
              </a:rPr>
              <a:t>)</a:t>
            </a:r>
            <a:r>
              <a:rPr lang="en-US" altLang="ko-KR" smtClean="0"/>
              <a:t>”</a:t>
            </a:r>
            <a:r>
              <a:rPr lang="en-US" altLang="ko-KR" smtClean="0">
                <a:solidFill>
                  <a:srgbClr val="0000FF"/>
                </a:solidFill>
              </a:rPr>
              <a:t>)</a:t>
            </a:r>
          </a:p>
          <a:p>
            <a:pPr lvl="2"/>
            <a:r>
              <a:rPr lang="en-US" altLang="ko-KR" smtClean="0"/>
              <a:t>&lt;span&gt; </a:t>
            </a:r>
            <a:r>
              <a:rPr lang="ko-KR" altLang="en-US" smtClean="0"/>
              <a:t>태그를 포함하는 요소 선택</a:t>
            </a:r>
          </a:p>
          <a:p>
            <a:pPr lvl="1"/>
            <a:endParaRPr lang="ko-KR" altLang="en-US" smtClean="0">
              <a:solidFill>
                <a:srgbClr val="0000FF"/>
              </a:solidFill>
            </a:endParaRPr>
          </a:p>
          <a:p>
            <a:pPr lvl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3778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CSS </a:t>
            </a:r>
            <a:r>
              <a:rPr lang="ko-KR" altLang="en-US" sz="2800"/>
              <a:t>선택자를 이용해 원하는 노드 찾기</a:t>
            </a:r>
          </a:p>
        </p:txBody>
      </p:sp>
      <p:sp>
        <p:nvSpPr>
          <p:cNvPr id="60419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5337175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형식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var</a:t>
            </a:r>
            <a:r>
              <a:rPr lang="en-US" altLang="ko-KR" dirty="0" smtClean="0">
                <a:solidFill>
                  <a:srgbClr val="FF0000"/>
                </a:solidFill>
              </a:rPr>
              <a:t> $</a:t>
            </a:r>
            <a:r>
              <a:rPr lang="ko-KR" altLang="en-US" dirty="0" err="1" smtClean="0">
                <a:solidFill>
                  <a:srgbClr val="FF00FF"/>
                </a:solidFill>
              </a:rPr>
              <a:t>변수명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= $(‘</a:t>
            </a:r>
            <a:r>
              <a:rPr lang="ko-KR" altLang="en-US" dirty="0" err="1" smtClean="0">
                <a:solidFill>
                  <a:srgbClr val="0000FF"/>
                </a:solidFill>
              </a:rPr>
              <a:t>선택자</a:t>
            </a:r>
            <a:r>
              <a:rPr lang="en-US" altLang="ko-KR" dirty="0" smtClean="0">
                <a:solidFill>
                  <a:srgbClr val="FF0000"/>
                </a:solidFill>
              </a:rPr>
              <a:t>’);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여러 개를 찾은 경우 변수는 배열로 생성</a:t>
            </a:r>
            <a:endParaRPr lang="en-US" altLang="ko-KR" dirty="0" smtClean="0"/>
          </a:p>
          <a:p>
            <a:pPr lvl="1"/>
            <a:r>
              <a:rPr lang="en-US" altLang="ko-KR" dirty="0" err="1" smtClean="0">
                <a:solidFill>
                  <a:srgbClr val="0000FF"/>
                </a:solidFill>
              </a:rPr>
              <a:t>var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err="1" smtClean="0">
                <a:solidFill>
                  <a:srgbClr val="FF00FF"/>
                </a:solidFill>
              </a:rPr>
              <a:t>tds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en-US" altLang="ko-KR" dirty="0" smtClean="0"/>
              <a:t>= </a:t>
            </a:r>
            <a:r>
              <a:rPr lang="en-US" altLang="ko-KR" dirty="0" smtClean="0">
                <a:solidFill>
                  <a:srgbClr val="FF0000"/>
                </a:solidFill>
              </a:rPr>
              <a:t>$(‘td')</a:t>
            </a:r>
            <a:r>
              <a:rPr lang="en-US" altLang="ko-KR" dirty="0" smtClean="0"/>
              <a:t>; </a:t>
            </a:r>
            <a:r>
              <a:rPr lang="en-US" altLang="ko-KR" dirty="0" smtClean="0">
                <a:solidFill>
                  <a:srgbClr val="339933"/>
                </a:solidFill>
              </a:rPr>
              <a:t>//td  </a:t>
            </a:r>
            <a:r>
              <a:rPr lang="ko-KR" altLang="en-US" dirty="0" smtClean="0">
                <a:solidFill>
                  <a:srgbClr val="339933"/>
                </a:solidFill>
              </a:rPr>
              <a:t>태그 모두 선택</a:t>
            </a:r>
            <a:endParaRPr lang="en-US" altLang="ko-KR" dirty="0" smtClean="0">
              <a:solidFill>
                <a:srgbClr val="339933"/>
              </a:solidFill>
            </a:endParaRPr>
          </a:p>
          <a:p>
            <a:pPr lvl="1"/>
            <a:r>
              <a:rPr lang="ko-KR" altLang="en-US" dirty="0" smtClean="0"/>
              <a:t>다음의 자바스크립트와 동일</a:t>
            </a:r>
            <a:endParaRPr lang="en-US" altLang="ko-KR" dirty="0" smtClean="0"/>
          </a:p>
          <a:p>
            <a:pPr lvl="2"/>
            <a:r>
              <a:rPr lang="en-US" altLang="ko-KR" sz="2200" dirty="0" err="1">
                <a:solidFill>
                  <a:srgbClr val="0000FF"/>
                </a:solidFill>
              </a:rPr>
              <a:t>var</a:t>
            </a:r>
            <a:r>
              <a:rPr lang="en-US" altLang="ko-KR" sz="2200" dirty="0">
                <a:solidFill>
                  <a:srgbClr val="0000FF"/>
                </a:solidFill>
              </a:rPr>
              <a:t> </a:t>
            </a:r>
            <a:r>
              <a:rPr lang="en-US" altLang="ko-KR" sz="2200" dirty="0" err="1">
                <a:solidFill>
                  <a:srgbClr val="0000FF"/>
                </a:solidFill>
              </a:rPr>
              <a:t>tds</a:t>
            </a:r>
            <a:r>
              <a:rPr lang="en-US" altLang="ko-KR" sz="2200" dirty="0">
                <a:solidFill>
                  <a:srgbClr val="0000FF"/>
                </a:solidFill>
              </a:rPr>
              <a:t> = </a:t>
            </a:r>
            <a:r>
              <a:rPr lang="en-US" altLang="ko-KR" sz="2200" dirty="0" err="1">
                <a:solidFill>
                  <a:srgbClr val="0000FF"/>
                </a:solidFill>
              </a:rPr>
              <a:t>document.</a:t>
            </a:r>
            <a:r>
              <a:rPr lang="en-US" altLang="ko-KR" sz="2200" dirty="0" err="1">
                <a:solidFill>
                  <a:srgbClr val="FF0000"/>
                </a:solidFill>
              </a:rPr>
              <a:t>getElementsByTagName</a:t>
            </a:r>
            <a:r>
              <a:rPr lang="en-US" altLang="ko-KR" sz="2200" dirty="0">
                <a:solidFill>
                  <a:srgbClr val="0000FF"/>
                </a:solidFill>
              </a:rPr>
              <a:t>(‘td');</a:t>
            </a:r>
          </a:p>
          <a:p>
            <a:pPr lvl="1"/>
            <a:endParaRPr lang="en-US" altLang="ko-KR" sz="2200" dirty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FF"/>
                </a:solidFill>
              </a:rPr>
              <a:t>jQuery </a:t>
            </a:r>
            <a:r>
              <a:rPr lang="ko-KR" altLang="en-US" dirty="0" err="1" smtClean="0">
                <a:solidFill>
                  <a:srgbClr val="FF00FF"/>
                </a:solidFill>
              </a:rPr>
              <a:t>변수명</a:t>
            </a:r>
            <a:r>
              <a:rPr lang="en-US" altLang="ko-KR" dirty="0" smtClean="0">
                <a:solidFill>
                  <a:srgbClr val="FF00FF"/>
                </a:solidFill>
              </a:rPr>
              <a:t>(</a:t>
            </a:r>
            <a:r>
              <a:rPr lang="ko-KR" altLang="en-US" dirty="0" smtClean="0">
                <a:solidFill>
                  <a:srgbClr val="FF00FF"/>
                </a:solidFill>
              </a:rPr>
              <a:t>객체</a:t>
            </a:r>
            <a:r>
              <a:rPr lang="en-US" altLang="ko-KR" dirty="0" smtClean="0">
                <a:solidFill>
                  <a:srgbClr val="FF00FF"/>
                </a:solidFill>
              </a:rPr>
              <a:t>)</a:t>
            </a:r>
            <a:r>
              <a:rPr lang="ko-KR" altLang="en-US" dirty="0" smtClean="0">
                <a:solidFill>
                  <a:srgbClr val="FF00FF"/>
                </a:solidFill>
              </a:rPr>
              <a:t>에</a:t>
            </a:r>
            <a:r>
              <a:rPr lang="ko-KR" altLang="en-US" dirty="0" smtClean="0"/>
              <a:t>는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자바스크립트 변수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객체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로는 </a:t>
            </a:r>
            <a:r>
              <a:rPr lang="en-US" altLang="ko-KR" dirty="0" smtClean="0">
                <a:solidFill>
                  <a:srgbClr val="FF0000"/>
                </a:solidFill>
              </a:rPr>
              <a:t>jQuery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사용할 수 없음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5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특징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jQuery </a:t>
            </a:r>
            <a:r>
              <a:rPr lang="ko-KR" altLang="en-US" dirty="0" smtClean="0"/>
              <a:t>용량은 약 </a:t>
            </a:r>
            <a:r>
              <a:rPr lang="en-US" altLang="ko-KR" dirty="0" smtClean="0"/>
              <a:t>100KB</a:t>
            </a:r>
            <a:r>
              <a:rPr lang="ko-KR" altLang="en-US" dirty="0" smtClean="0"/>
              <a:t>로 가벼움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동적으로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 smtClean="0">
                <a:solidFill>
                  <a:srgbClr val="FF0000"/>
                </a:solidFill>
              </a:rPr>
              <a:t>이나 </a:t>
            </a:r>
            <a:r>
              <a:rPr lang="en-US" altLang="ko-KR" dirty="0" smtClean="0">
                <a:solidFill>
                  <a:srgbClr val="FF0000"/>
                </a:solidFill>
              </a:rPr>
              <a:t>CSS </a:t>
            </a:r>
            <a:r>
              <a:rPr lang="ko-KR" altLang="en-US" dirty="0" smtClean="0">
                <a:solidFill>
                  <a:srgbClr val="FF0000"/>
                </a:solidFill>
              </a:rPr>
              <a:t>컨트롤 능력 탁월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짧고 간결</a:t>
            </a:r>
            <a:r>
              <a:rPr lang="ko-KR" altLang="en-US" dirty="0" smtClean="0"/>
              <a:t>하게 코딩 가능 </a:t>
            </a:r>
          </a:p>
          <a:p>
            <a:pPr lvl="1"/>
            <a:r>
              <a:rPr lang="ko-KR" altLang="en-US" dirty="0" smtClean="0"/>
              <a:t>웹 표준과 타 브라우저 호환성 뛰어남</a:t>
            </a:r>
            <a:r>
              <a:rPr lang="en-US" altLang="ko-KR" dirty="0" smtClean="0"/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크로스</a:t>
            </a:r>
            <a:r>
              <a:rPr lang="en-US" altLang="ko-KR" dirty="0" smtClean="0">
                <a:solidFill>
                  <a:srgbClr val="FF0000"/>
                </a:solidFill>
              </a:rPr>
              <a:t>-</a:t>
            </a:r>
            <a:r>
              <a:rPr lang="ko-KR" altLang="en-US" dirty="0" smtClean="0">
                <a:solidFill>
                  <a:srgbClr val="FF0000"/>
                </a:solidFill>
              </a:rPr>
              <a:t>브라우저 지원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편리한 </a:t>
            </a:r>
            <a:r>
              <a:rPr lang="en-US" altLang="ko-KR" dirty="0" smtClean="0">
                <a:solidFill>
                  <a:srgbClr val="FF0000"/>
                </a:solidFill>
              </a:rPr>
              <a:t>Ajax </a:t>
            </a:r>
            <a:r>
              <a:rPr lang="ko-KR" altLang="en-US" dirty="0" smtClean="0">
                <a:solidFill>
                  <a:srgbClr val="FF0000"/>
                </a:solidFill>
              </a:rPr>
              <a:t>호출</a:t>
            </a:r>
            <a:r>
              <a:rPr lang="ko-KR" altLang="en-US" dirty="0" smtClean="0"/>
              <a:t> 방법</a:t>
            </a:r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체인 방식</a:t>
            </a:r>
            <a:r>
              <a:rPr lang="en-US" altLang="ko-KR" dirty="0" smtClean="0"/>
              <a:t>(</a:t>
            </a:r>
            <a:r>
              <a:rPr lang="ko-KR" altLang="en-US" dirty="0" smtClean="0"/>
              <a:t>여러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연결하여 사용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효율적인 코딩 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간결하고 효과적인 코드 수정 가능</a:t>
            </a:r>
          </a:p>
          <a:p>
            <a:pPr lvl="1"/>
            <a:r>
              <a:rPr lang="ko-KR" altLang="en-US" dirty="0" smtClean="0"/>
              <a:t>다양한 플러그인 제공</a:t>
            </a:r>
          </a:p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53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jQuery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0000FF"/>
                </a:solidFill>
              </a:rPr>
              <a:t>jQuery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</a:rPr>
              <a:t>변수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err="1" smtClean="0"/>
              <a:t>변수명</a:t>
            </a:r>
            <a:r>
              <a:rPr lang="ko-KR" altLang="en-US" dirty="0" smtClean="0"/>
              <a:t> 앞에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생략해도 오류 없음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 smtClean="0">
                <a:solidFill>
                  <a:srgbClr val="FF00FF"/>
                </a:solidFill>
              </a:rPr>
              <a:t>box1</a:t>
            </a:r>
            <a:r>
              <a:rPr lang="en-US" altLang="ko-KR" dirty="0" smtClean="0"/>
              <a:t> = </a:t>
            </a:r>
            <a:r>
              <a:rPr lang="en-US" altLang="ko-KR" dirty="0"/>
              <a:t>$('#box1</a:t>
            </a:r>
            <a:r>
              <a:rPr lang="en-US" altLang="ko-KR" dirty="0" smtClean="0"/>
              <a:t>'); //ID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en-US" altLang="ko-KR" dirty="0">
                <a:solidFill>
                  <a:srgbClr val="FF00FF"/>
                </a:solidFill>
              </a:rPr>
              <a:t>box1</a:t>
            </a:r>
            <a:r>
              <a:rPr lang="ko-KR" altLang="en-US" dirty="0"/>
              <a:t>의 타입은 </a:t>
            </a:r>
            <a:r>
              <a:rPr lang="en-US" altLang="ko-KR" dirty="0">
                <a:solidFill>
                  <a:srgbClr val="FF0000"/>
                </a:solidFill>
              </a:rPr>
              <a:t>object</a:t>
            </a:r>
            <a:r>
              <a:rPr lang="ko-KR" altLang="en-US" dirty="0"/>
              <a:t>로 </a:t>
            </a:r>
            <a:r>
              <a:rPr lang="en-US" altLang="ko-KR" dirty="0" err="1"/>
              <a:t>jQuery</a:t>
            </a:r>
            <a:r>
              <a:rPr lang="en-US" altLang="ko-KR" dirty="0"/>
              <a:t> </a:t>
            </a:r>
            <a:r>
              <a:rPr lang="ko-KR" altLang="en-US" dirty="0"/>
              <a:t>함수 사용 가능</a:t>
            </a:r>
            <a:endParaRPr lang="en-US" altLang="ko-KR" dirty="0"/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$</a:t>
            </a:r>
            <a:r>
              <a:rPr lang="en-US" altLang="ko-KR" dirty="0">
                <a:solidFill>
                  <a:srgbClr val="FF00FF"/>
                </a:solidFill>
              </a:rPr>
              <a:t>box1</a:t>
            </a:r>
            <a:r>
              <a:rPr lang="en-US" altLang="ko-KR" dirty="0" smtClean="0"/>
              <a:t>.</a:t>
            </a:r>
            <a:r>
              <a:rPr lang="en-US" altLang="ko-KR" dirty="0" smtClean="0">
                <a:solidFill>
                  <a:srgbClr val="0000FF"/>
                </a:solidFill>
              </a:rPr>
              <a:t>css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/>
              <a:t>'color', 'red</a:t>
            </a:r>
            <a:r>
              <a:rPr lang="en-US" altLang="ko-KR" dirty="0" smtClean="0"/>
              <a:t>'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r>
              <a:rPr lang="en-US" altLang="ko-KR" dirty="0" smtClean="0"/>
              <a:t>;</a:t>
            </a:r>
          </a:p>
          <a:p>
            <a:pPr lvl="2"/>
            <a:endParaRPr lang="en-US" altLang="ko-KR" dirty="0" smtClean="0"/>
          </a:p>
          <a:p>
            <a:pPr lvl="2"/>
            <a:r>
              <a:rPr lang="en-US" altLang="ko-KR" dirty="0" err="1" smtClean="0"/>
              <a:t>var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en-US" altLang="ko-KR" dirty="0" err="1">
                <a:solidFill>
                  <a:srgbClr val="FF00FF"/>
                </a:solidFill>
              </a:rPr>
              <a:t>divLen</a:t>
            </a:r>
            <a:r>
              <a:rPr lang="en-US" altLang="ko-KR" dirty="0"/>
              <a:t>= $('div').length; </a:t>
            </a:r>
            <a:r>
              <a:rPr lang="en-US" altLang="ko-KR" dirty="0" smtClean="0"/>
              <a:t> //</a:t>
            </a:r>
            <a:r>
              <a:rPr lang="ko-KR" altLang="en-US" dirty="0" smtClean="0"/>
              <a:t>태그 </a:t>
            </a:r>
            <a:r>
              <a:rPr lang="ko-KR" altLang="en-US" dirty="0" err="1" smtClean="0"/>
              <a:t>선택자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&lt;div&gt; </a:t>
            </a:r>
            <a:r>
              <a:rPr lang="ko-KR" altLang="en-US" dirty="0" smtClean="0"/>
              <a:t>태그 개수 저장</a:t>
            </a:r>
            <a:endParaRPr lang="en-US" altLang="ko-KR" dirty="0" smtClean="0"/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$</a:t>
            </a:r>
            <a:r>
              <a:rPr lang="en-US" altLang="ko-KR" dirty="0" err="1" smtClean="0">
                <a:solidFill>
                  <a:srgbClr val="FF00FF"/>
                </a:solidFill>
              </a:rPr>
              <a:t>divLen</a:t>
            </a:r>
            <a:r>
              <a:rPr lang="ko-KR" altLang="en-US" dirty="0" smtClean="0"/>
              <a:t>의 타입은 </a:t>
            </a:r>
            <a:r>
              <a:rPr lang="en-US" altLang="ko-KR" dirty="0" smtClean="0"/>
              <a:t>number</a:t>
            </a:r>
          </a:p>
          <a:p>
            <a:pPr lvl="2"/>
            <a:r>
              <a:rPr lang="ko-KR" altLang="en-US" dirty="0" smtClean="0"/>
              <a:t>이 경우 일반적으로 </a:t>
            </a:r>
            <a:r>
              <a:rPr lang="en-US" altLang="ko-KR" dirty="0" smtClean="0"/>
              <a:t>$ </a:t>
            </a:r>
            <a:r>
              <a:rPr lang="ko-KR" altLang="en-US" dirty="0" smtClean="0"/>
              <a:t>붙이지 않음 </a:t>
            </a:r>
            <a:endParaRPr lang="en-US" altLang="ko-KR" dirty="0" smtClean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 smtClean="0">
                <a:solidFill>
                  <a:srgbClr val="FF00FF"/>
                </a:solidFill>
              </a:rPr>
              <a:t>divLen</a:t>
            </a:r>
            <a:r>
              <a:rPr lang="en-US" altLang="ko-KR" dirty="0"/>
              <a:t>= $('div').length</a:t>
            </a:r>
            <a:r>
              <a:rPr lang="en-US" altLang="ko-KR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38021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3"/>
          <p:cNvSpPr>
            <a:spLocks noGrp="1"/>
          </p:cNvSpPr>
          <p:nvPr>
            <p:ph type="ctrTitle"/>
          </p:nvPr>
        </p:nvSpPr>
        <p:spPr>
          <a:xfrm>
            <a:off x="2738438" y="1643063"/>
            <a:ext cx="7486650" cy="1143000"/>
          </a:xfrm>
        </p:spPr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이벤트</a:t>
            </a:r>
          </a:p>
        </p:txBody>
      </p:sp>
    </p:spTree>
    <p:extLst>
      <p:ext uri="{BB962C8B-B14F-4D97-AF65-F5344CB8AC3E}">
        <p14:creationId xmlns:p14="http://schemas.microsoft.com/office/powerpoint/2010/main" val="96532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이벤트</a:t>
            </a:r>
          </a:p>
        </p:txBody>
      </p:sp>
      <p:sp>
        <p:nvSpPr>
          <p:cNvPr id="6349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이벤트 적용 방법</a:t>
            </a:r>
          </a:p>
          <a:p>
            <a:r>
              <a:rPr lang="ko-KR" altLang="en-US" smtClean="0">
                <a:solidFill>
                  <a:srgbClr val="0000FF"/>
                </a:solidFill>
              </a:rPr>
              <a:t>이벤트 유형</a:t>
            </a:r>
          </a:p>
          <a:p>
            <a:pPr marL="457200" lvl="1" indent="0">
              <a:buClrTx/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윈도우 이벤트 </a:t>
            </a:r>
          </a:p>
          <a:p>
            <a:pPr marL="457200" lvl="1" indent="0">
              <a:buClrTx/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입력 양식 이벤트 </a:t>
            </a:r>
          </a:p>
          <a:p>
            <a:pPr marL="457200" lvl="1" indent="0">
              <a:buClrTx/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마우스 이벤트 </a:t>
            </a:r>
          </a:p>
          <a:p>
            <a:pPr marL="457200" lvl="1" indent="0">
              <a:buClrTx/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키보드 이벤트 </a:t>
            </a:r>
          </a:p>
        </p:txBody>
      </p:sp>
    </p:spTree>
    <p:extLst>
      <p:ext uri="{BB962C8B-B14F-4D97-AF65-F5344CB8AC3E}">
        <p14:creationId xmlns:p14="http://schemas.microsoft.com/office/powerpoint/2010/main" val="252937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이벤트</a:t>
            </a:r>
          </a:p>
        </p:txBody>
      </p:sp>
      <p:sp>
        <p:nvSpPr>
          <p:cNvPr id="64515" name="내용 개체 틀 2"/>
          <p:cNvSpPr>
            <a:spLocks noGrp="1"/>
          </p:cNvSpPr>
          <p:nvPr>
            <p:ph idx="1"/>
          </p:nvPr>
        </p:nvSpPr>
        <p:spPr>
          <a:xfrm>
            <a:off x="2063750" y="900113"/>
            <a:ext cx="8496300" cy="5232400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이벤트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기존의 자바스크립트에서 사용했던 이벤트 대부분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jQuery</a:t>
            </a:r>
            <a:r>
              <a:rPr lang="ko-KR" altLang="en-US" dirty="0" smtClean="0"/>
              <a:t>를 이용하여 이벤트를 처리하면 훨씬 간단하고 쉽게 이벤트 처리 가능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32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사용 기본 구조</a:t>
            </a:r>
          </a:p>
        </p:txBody>
      </p:sp>
      <p:sp>
        <p:nvSpPr>
          <p:cNvPr id="65539" name="내용 개체 틀 2"/>
          <p:cNvSpPr>
            <a:spLocks noGrp="1"/>
          </p:cNvSpPr>
          <p:nvPr>
            <p:ph idx="1"/>
          </p:nvPr>
        </p:nvSpPr>
        <p:spPr>
          <a:xfrm>
            <a:off x="2166938" y="900114"/>
            <a:ext cx="8312150" cy="1952625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이벤트 사용 기본 구조</a:t>
            </a:r>
            <a:endParaRPr lang="en-US" altLang="ko-KR" smtClean="0">
              <a:solidFill>
                <a:srgbClr val="0000FF"/>
              </a:solidFill>
            </a:endParaRPr>
          </a:p>
          <a:p>
            <a:pPr marL="914400" lvl="1" indent="-457200">
              <a:buSzPct val="100000"/>
              <a:buFont typeface="굴림" charset="-127"/>
              <a:buAutoNum type="circleNumDbPlain"/>
            </a:pPr>
            <a:r>
              <a:rPr lang="ko-KR" altLang="en-US" smtClean="0"/>
              <a:t>이벤트 </a:t>
            </a:r>
            <a:r>
              <a:rPr lang="ko-KR" altLang="en-US" smtClean="0">
                <a:solidFill>
                  <a:srgbClr val="FF0000"/>
                </a:solidFill>
              </a:rPr>
              <a:t>대상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en-US" altLang="ko-KR" smtClean="0">
                <a:solidFill>
                  <a:srgbClr val="FF00FF"/>
                </a:solidFill>
              </a:rPr>
              <a:t>$('#btn')</a:t>
            </a:r>
          </a:p>
          <a:p>
            <a:pPr marL="914400" lvl="1" indent="-457200">
              <a:buSzPct val="100000"/>
              <a:buFont typeface="굴림" charset="-127"/>
              <a:buAutoNum type="circleNumDbPlain"/>
            </a:pPr>
            <a:r>
              <a:rPr lang="ko-KR" altLang="en-US" smtClean="0"/>
              <a:t>이벤트 </a:t>
            </a:r>
            <a:r>
              <a:rPr lang="ko-KR" altLang="en-US" smtClean="0">
                <a:solidFill>
                  <a:srgbClr val="FF0000"/>
                </a:solidFill>
              </a:rPr>
              <a:t>등록 메소드 </a:t>
            </a:r>
            <a:r>
              <a:rPr lang="en-US" altLang="ko-KR" smtClean="0"/>
              <a:t>(</a:t>
            </a:r>
            <a:r>
              <a:rPr lang="ko-KR" altLang="en-US" smtClean="0">
                <a:solidFill>
                  <a:srgbClr val="FF0000"/>
                </a:solidFill>
              </a:rPr>
              <a:t>이벤트 유형</a:t>
            </a:r>
            <a:r>
              <a:rPr lang="en-US" altLang="ko-KR" smtClean="0"/>
              <a:t>) : </a:t>
            </a:r>
            <a:r>
              <a:rPr lang="en-US" altLang="ko-KR" smtClean="0">
                <a:solidFill>
                  <a:srgbClr val="FF00FF"/>
                </a:solidFill>
              </a:rPr>
              <a:t>click()</a:t>
            </a:r>
          </a:p>
          <a:p>
            <a:pPr marL="914400" lvl="1" indent="-457200">
              <a:buSzPct val="100000"/>
              <a:buFont typeface="굴림" charset="-127"/>
              <a:buAutoNum type="circleNumDbPlain"/>
            </a:pPr>
            <a:r>
              <a:rPr lang="ko-KR" altLang="en-US" smtClean="0">
                <a:solidFill>
                  <a:srgbClr val="FF0000"/>
                </a:solidFill>
              </a:rPr>
              <a:t>이벤트 핸들러 </a:t>
            </a:r>
            <a:r>
              <a:rPr lang="en-US" altLang="ko-KR" smtClean="0"/>
              <a:t>(</a:t>
            </a:r>
            <a:r>
              <a:rPr lang="ko-KR" altLang="en-US" smtClean="0"/>
              <a:t>이벤트 </a:t>
            </a:r>
            <a:r>
              <a:rPr lang="ko-KR" altLang="en-US" smtClean="0">
                <a:solidFill>
                  <a:srgbClr val="FF0000"/>
                </a:solidFill>
              </a:rPr>
              <a:t>처리 함수</a:t>
            </a:r>
            <a:r>
              <a:rPr lang="en-US" altLang="ko-KR" smtClean="0"/>
              <a:t>) : </a:t>
            </a:r>
            <a:r>
              <a:rPr lang="en-US" altLang="ko-KR" smtClean="0">
                <a:solidFill>
                  <a:srgbClr val="FF00FF"/>
                </a:solidFill>
              </a:rPr>
              <a:t>function() { … }</a:t>
            </a:r>
            <a:endParaRPr lang="ko-KR" altLang="en-US" smtClean="0">
              <a:solidFill>
                <a:srgbClr val="FF00FF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15681" y="2953778"/>
            <a:ext cx="4903677" cy="1412924"/>
            <a:chOff x="1503495" y="3024188"/>
            <a:chExt cx="4903677" cy="1412924"/>
          </a:xfrm>
        </p:grpSpPr>
        <p:pic>
          <p:nvPicPr>
            <p:cNvPr id="3277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495" y="3024188"/>
              <a:ext cx="4903677" cy="14129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5542" name="TextBox 3"/>
            <p:cNvSpPr txBox="1">
              <a:spLocks noChangeArrowheads="1"/>
            </p:cNvSpPr>
            <p:nvPr/>
          </p:nvSpPr>
          <p:spPr bwMode="auto">
            <a:xfrm>
              <a:off x="4571839" y="3429352"/>
              <a:ext cx="492314" cy="4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24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③</a:t>
              </a:r>
            </a:p>
          </p:txBody>
        </p:sp>
        <p:sp>
          <p:nvSpPr>
            <p:cNvPr id="65543" name="TextBox 7"/>
            <p:cNvSpPr txBox="1">
              <a:spLocks noChangeArrowheads="1"/>
            </p:cNvSpPr>
            <p:nvPr/>
          </p:nvSpPr>
          <p:spPr bwMode="auto">
            <a:xfrm>
              <a:off x="2484156" y="3429352"/>
              <a:ext cx="492314" cy="4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24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①</a:t>
              </a:r>
            </a:p>
          </p:txBody>
        </p:sp>
        <p:sp>
          <p:nvSpPr>
            <p:cNvPr id="65544" name="TextBox 8"/>
            <p:cNvSpPr txBox="1">
              <a:spLocks noChangeArrowheads="1"/>
            </p:cNvSpPr>
            <p:nvPr/>
          </p:nvSpPr>
          <p:spPr bwMode="auto">
            <a:xfrm>
              <a:off x="3463020" y="3429352"/>
              <a:ext cx="492314" cy="461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ko-KR" altLang="en-US" sz="24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88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등록 메소드 유형 </a:t>
            </a:r>
            <a:r>
              <a:rPr lang="en-US" altLang="ko-KR" smtClean="0"/>
              <a:t>(1)</a:t>
            </a:r>
            <a:endParaRPr lang="ko-KR" altLang="en-US" smtClean="0"/>
          </a:p>
        </p:txBody>
      </p:sp>
      <p:sp>
        <p:nvSpPr>
          <p:cNvPr id="66563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2673350"/>
          </a:xfrm>
        </p:spPr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이벤트 등록 </a:t>
            </a:r>
            <a:r>
              <a:rPr lang="ko-KR" altLang="en-US" dirty="0" err="1" smtClean="0">
                <a:solidFill>
                  <a:srgbClr val="0000FF"/>
                </a:solidFill>
              </a:rPr>
              <a:t>메소드</a:t>
            </a:r>
            <a:r>
              <a:rPr lang="ko-KR" altLang="en-US" dirty="0" smtClean="0">
                <a:solidFill>
                  <a:srgbClr val="0000FF"/>
                </a:solidFill>
              </a:rPr>
              <a:t> 유형 </a:t>
            </a:r>
            <a:r>
              <a:rPr lang="en-US" altLang="ko-KR" dirty="0" smtClean="0">
                <a:solidFill>
                  <a:srgbClr val="0000FF"/>
                </a:solidFill>
              </a:rPr>
              <a:t>(</a:t>
            </a:r>
            <a:r>
              <a:rPr lang="ko-KR" altLang="en-US" dirty="0" smtClean="0">
                <a:solidFill>
                  <a:srgbClr val="0000FF"/>
                </a:solidFill>
              </a:rPr>
              <a:t>이벤트 적용 방법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단독 이벤트 등록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그룹 이벤트 등록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여러 이벤트 적용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28" y="1844824"/>
            <a:ext cx="3998562" cy="11521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2993329" y="3717033"/>
            <a:ext cx="7135120" cy="1226349"/>
            <a:chOff x="1469329" y="3717032"/>
            <a:chExt cx="7135120" cy="1226349"/>
          </a:xfrm>
        </p:grpSpPr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9329" y="3717032"/>
              <a:ext cx="7135120" cy="12263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직선 연결선 6"/>
            <p:cNvCxnSpPr/>
            <p:nvPr/>
          </p:nvCxnSpPr>
          <p:spPr bwMode="auto">
            <a:xfrm>
              <a:off x="3779912" y="4149080"/>
              <a:ext cx="1687978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5580112" y="4149080"/>
              <a:ext cx="720080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2908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등록 메소드 유형 </a:t>
            </a:r>
            <a:r>
              <a:rPr lang="en-US" altLang="ko-KR" smtClean="0"/>
              <a:t>(2)</a:t>
            </a:r>
            <a:endParaRPr lang="ko-KR" altLang="en-US" smtClean="0"/>
          </a:p>
        </p:txBody>
      </p:sp>
      <p:sp>
        <p:nvSpPr>
          <p:cNvPr id="67587" name="내용 개체 틀 2"/>
          <p:cNvSpPr>
            <a:spLocks noGrp="1"/>
          </p:cNvSpPr>
          <p:nvPr>
            <p:ph idx="4294967295"/>
          </p:nvPr>
        </p:nvSpPr>
        <p:spPr>
          <a:xfrm>
            <a:off x="2208213" y="908050"/>
            <a:ext cx="8312150" cy="4400550"/>
          </a:xfrm>
        </p:spPr>
        <p:txBody>
          <a:bodyPr/>
          <a:lstStyle/>
          <a:p>
            <a:pPr marL="514350" indent="-457200">
              <a:buSzPct val="100000"/>
              <a:buFont typeface="굴림" charset="-127"/>
              <a:buAutoNum type="circleNumDbPlain"/>
            </a:pPr>
            <a:r>
              <a:rPr lang="ko-KR" altLang="en-US" dirty="0" smtClean="0">
                <a:solidFill>
                  <a:srgbClr val="0000FF"/>
                </a:solidFill>
              </a:rPr>
              <a:t>단독 이벤트 등록 </a:t>
            </a:r>
            <a:r>
              <a:rPr lang="ko-KR" altLang="en-US" dirty="0" err="1" smtClean="0">
                <a:solidFill>
                  <a:srgbClr val="0000FF"/>
                </a:solidFill>
              </a:rPr>
              <a:t>메소드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한 동작에 대한 이벤트를 등록할 때 사용하는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직접 이벤트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dirty="0" smtClean="0">
                <a:solidFill>
                  <a:srgbClr val="FF0000"/>
                </a:solidFill>
              </a:rPr>
              <a:t> 적용</a:t>
            </a:r>
            <a:r>
              <a:rPr lang="ko-KR" altLang="en-US" dirty="0" smtClean="0"/>
              <a:t>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$(‘</a:t>
            </a:r>
            <a:r>
              <a:rPr lang="ko-KR" altLang="en-US" dirty="0" err="1" smtClean="0">
                <a:solidFill>
                  <a:srgbClr val="0000FF"/>
                </a:solidFill>
              </a:rPr>
              <a:t>선택자</a:t>
            </a:r>
            <a:r>
              <a:rPr lang="en-US" altLang="ko-KR" dirty="0" smtClean="0">
                <a:solidFill>
                  <a:srgbClr val="0000FF"/>
                </a:solidFill>
              </a:rPr>
              <a:t>’</a:t>
            </a:r>
            <a:r>
              <a:rPr lang="en-US" altLang="ko-KR" dirty="0" smtClean="0"/>
              <a:t>).</a:t>
            </a:r>
            <a:r>
              <a:rPr lang="ko-KR" altLang="en-US" dirty="0" smtClean="0">
                <a:solidFill>
                  <a:srgbClr val="FF0000"/>
                </a:solidFill>
              </a:rPr>
              <a:t>이벤트유형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실행함수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>
              <a:solidFill>
                <a:srgbClr val="FF00FF"/>
              </a:solidFill>
            </a:endParaRPr>
          </a:p>
          <a:p>
            <a:pPr lvl="1"/>
            <a:endParaRPr lang="en-US" altLang="ko-KR" dirty="0">
              <a:solidFill>
                <a:srgbClr val="FF00FF"/>
              </a:solidFill>
            </a:endParaRPr>
          </a:p>
          <a:p>
            <a:pPr lvl="1"/>
            <a:r>
              <a:rPr lang="ko-KR" altLang="en-US" dirty="0" smtClean="0">
                <a:solidFill>
                  <a:srgbClr val="FF00FF"/>
                </a:solidFill>
              </a:rPr>
              <a:t>주의</a:t>
            </a:r>
            <a:r>
              <a:rPr lang="en-US" altLang="ko-KR" dirty="0" smtClean="0">
                <a:solidFill>
                  <a:srgbClr val="FF00FF"/>
                </a:solidFill>
              </a:rPr>
              <a:t>!! - </a:t>
            </a:r>
            <a:r>
              <a:rPr lang="ko-KR" altLang="en-US" dirty="0" smtClean="0">
                <a:solidFill>
                  <a:srgbClr val="FF00FF"/>
                </a:solidFill>
              </a:rPr>
              <a:t>동적 연결 지원 안 됨</a:t>
            </a:r>
            <a:endParaRPr lang="en-US" altLang="ko-KR" dirty="0" smtClean="0">
              <a:solidFill>
                <a:srgbClr val="FF00FF"/>
              </a:solidFill>
            </a:endParaRPr>
          </a:p>
          <a:p>
            <a:pPr lvl="2"/>
            <a:endParaRPr lang="en-US" altLang="ko-KR" dirty="0" smtClean="0"/>
          </a:p>
          <a:p>
            <a:pPr lvl="2"/>
            <a:endParaRPr lang="en-US" altLang="ko-KR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852936"/>
            <a:ext cx="4998203" cy="1440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4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등록 메소드 유형 </a:t>
            </a:r>
            <a:r>
              <a:rPr lang="en-US" altLang="ko-KR" smtClean="0"/>
              <a:t>(3)</a:t>
            </a:r>
            <a:endParaRPr lang="ko-KR" altLang="en-US" smtClean="0"/>
          </a:p>
        </p:txBody>
      </p:sp>
      <p:sp>
        <p:nvSpPr>
          <p:cNvPr id="15362" name="내용 개체 틀 2"/>
          <p:cNvSpPr>
            <a:spLocks noGrp="1"/>
          </p:cNvSpPr>
          <p:nvPr>
            <p:ph idx="4294967295"/>
          </p:nvPr>
        </p:nvSpPr>
        <p:spPr>
          <a:xfrm>
            <a:off x="2208213" y="900113"/>
            <a:ext cx="8312150" cy="4400550"/>
          </a:xfrm>
        </p:spPr>
        <p:txBody>
          <a:bodyPr/>
          <a:lstStyle/>
          <a:p>
            <a:pPr marL="514350" indent="-457200">
              <a:buSzPct val="100000"/>
              <a:buFont typeface="+mj-ea"/>
              <a:buAutoNum type="circleNumDbPlain" startAt="2"/>
              <a:defRPr/>
            </a:pPr>
            <a:r>
              <a:rPr lang="ko-KR" altLang="en-US" dirty="0" smtClean="0">
                <a:solidFill>
                  <a:srgbClr val="0000FF"/>
                </a:solidFill>
              </a:rPr>
              <a:t>그룹 이벤트 등록 </a:t>
            </a:r>
            <a:r>
              <a:rPr lang="ko-KR" altLang="en-US" dirty="0" err="1" smtClean="0">
                <a:solidFill>
                  <a:srgbClr val="0000FF"/>
                </a:solidFill>
              </a:rPr>
              <a:t>메소드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ko-KR" altLang="en-US" dirty="0" smtClean="0"/>
              <a:t>한 번에 여러 개의 이벤트 등록 가능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err="1" smtClean="0"/>
              <a:t>선택자에</a:t>
            </a:r>
            <a:r>
              <a:rPr lang="ko-KR" altLang="en-US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on()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err="1" smtClean="0"/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이용하여 </a:t>
            </a:r>
            <a:r>
              <a:rPr lang="ko-KR" altLang="en-US" dirty="0" smtClean="0">
                <a:solidFill>
                  <a:srgbClr val="FF0000"/>
                </a:solidFill>
              </a:rPr>
              <a:t>이벤트 종류를 </a:t>
            </a:r>
            <a:r>
              <a:rPr lang="ko-KR" altLang="en-US" dirty="0" err="1" smtClean="0">
                <a:solidFill>
                  <a:srgbClr val="FF0000"/>
                </a:solidFill>
              </a:rPr>
              <a:t>바인딩</a:t>
            </a:r>
            <a:r>
              <a:rPr lang="ko-KR" altLang="en-US" dirty="0" err="1" smtClean="0"/>
              <a:t>시키는</a:t>
            </a:r>
            <a:r>
              <a:rPr lang="ko-KR" altLang="en-US" dirty="0" smtClean="0"/>
              <a:t> 방법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jQuery 1.7 </a:t>
            </a:r>
            <a:r>
              <a:rPr lang="ko-KR" altLang="en-US" dirty="0" smtClean="0"/>
              <a:t>버전 이상부터 지원</a:t>
            </a: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>
                <a:solidFill>
                  <a:srgbClr val="FF00FF"/>
                </a:solidFill>
              </a:rPr>
              <a:t>동적으로 생성된 요소에 적용 가능</a:t>
            </a:r>
            <a:endParaRPr lang="en-US" altLang="ko-KR" dirty="0">
              <a:solidFill>
                <a:srgbClr val="FF00FF"/>
              </a:solidFill>
            </a:endParaRPr>
          </a:p>
          <a:p>
            <a:pPr lvl="1">
              <a:defRPr/>
            </a:pPr>
            <a:r>
              <a:rPr lang="en-US" altLang="ko-KR" dirty="0" smtClean="0"/>
              <a:t>$(‘</a:t>
            </a:r>
            <a:r>
              <a:rPr lang="ko-KR" altLang="en-US" dirty="0" err="1" smtClean="0">
                <a:solidFill>
                  <a:srgbClr val="0000FF"/>
                </a:solidFill>
              </a:rPr>
              <a:t>선택자</a:t>
            </a:r>
            <a:r>
              <a:rPr lang="en-US" altLang="ko-KR" dirty="0" smtClean="0">
                <a:solidFill>
                  <a:srgbClr val="0000FF"/>
                </a:solidFill>
              </a:rPr>
              <a:t>’</a:t>
            </a:r>
            <a:r>
              <a:rPr lang="en-US" altLang="ko-KR" dirty="0" smtClean="0"/>
              <a:t>).</a:t>
            </a:r>
            <a:r>
              <a:rPr lang="en-US" altLang="ko-KR" dirty="0" smtClean="0">
                <a:solidFill>
                  <a:srgbClr val="FF0000"/>
                </a:solidFill>
              </a:rPr>
              <a:t>on</a:t>
            </a:r>
            <a:r>
              <a:rPr lang="en-US" altLang="ko-KR" dirty="0" smtClean="0"/>
              <a:t>(‘</a:t>
            </a:r>
            <a:r>
              <a:rPr lang="ko-KR" altLang="en-US" dirty="0" smtClean="0">
                <a:solidFill>
                  <a:srgbClr val="0000FF"/>
                </a:solidFill>
              </a:rPr>
              <a:t>이벤트유형</a:t>
            </a:r>
            <a:r>
              <a:rPr lang="en-US" altLang="ko-KR" dirty="0" smtClean="0">
                <a:solidFill>
                  <a:srgbClr val="0000FF"/>
                </a:solidFill>
              </a:rPr>
              <a:t>1 2 3 …</a:t>
            </a:r>
            <a:r>
              <a:rPr lang="en-US" altLang="ko-KR" dirty="0" smtClean="0"/>
              <a:t>’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0000FF"/>
                </a:solidFill>
              </a:rPr>
              <a:t>실행함수</a:t>
            </a:r>
            <a:r>
              <a:rPr lang="en-US" altLang="ko-KR" dirty="0" smtClean="0"/>
              <a:t>)</a:t>
            </a:r>
          </a:p>
          <a:p>
            <a:pPr>
              <a:defRPr/>
            </a:pPr>
            <a:endParaRPr lang="ko-KR" altLang="en-US" dirty="0" smtClean="0"/>
          </a:p>
        </p:txBody>
      </p:sp>
      <p:sp>
        <p:nvSpPr>
          <p:cNvPr id="68613" name="TextBox 1"/>
          <p:cNvSpPr txBox="1">
            <a:spLocks noChangeArrowheads="1"/>
          </p:cNvSpPr>
          <p:nvPr/>
        </p:nvSpPr>
        <p:spPr bwMode="auto">
          <a:xfrm>
            <a:off x="4147285" y="6051550"/>
            <a:ext cx="4297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우리는 ②번 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on() 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메소드 사용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3071664" y="4080831"/>
            <a:ext cx="5976664" cy="1873480"/>
            <a:chOff x="1547664" y="4080831"/>
            <a:chExt cx="5976664" cy="1873480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7664" y="4080831"/>
              <a:ext cx="5976664" cy="1873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직선 연결선 4"/>
            <p:cNvCxnSpPr/>
            <p:nvPr/>
          </p:nvCxnSpPr>
          <p:spPr bwMode="auto">
            <a:xfrm>
              <a:off x="2878977" y="4437112"/>
              <a:ext cx="360040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직선 연결선 19"/>
            <p:cNvCxnSpPr/>
            <p:nvPr/>
          </p:nvCxnSpPr>
          <p:spPr bwMode="auto">
            <a:xfrm>
              <a:off x="2878977" y="5396662"/>
              <a:ext cx="360040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3347864" y="4448835"/>
              <a:ext cx="576064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>
              <a:off x="3419872" y="5396662"/>
              <a:ext cx="1224136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>
              <a:off x="4771966" y="5390728"/>
              <a:ext cx="576064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6610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Box 5"/>
          <p:cNvSpPr txBox="1">
            <a:spLocks noChangeArrowheads="1"/>
          </p:cNvSpPr>
          <p:nvPr/>
        </p:nvSpPr>
        <p:spPr bwMode="auto">
          <a:xfrm>
            <a:off x="4295775" y="260351"/>
            <a:ext cx="43132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그룹 이벤트 등록 메소드 종류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279650" y="981075"/>
          <a:ext cx="7848600" cy="3917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27"/>
                <a:gridCol w="6192473"/>
              </a:tblGrid>
              <a:tr h="5039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>
                    <a:solidFill>
                      <a:srgbClr val="0070C0"/>
                    </a:solidFill>
                  </a:tcPr>
                </a:tc>
              </a:tr>
              <a:tr h="10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on()</a:t>
                      </a:r>
                      <a:endParaRPr lang="ko-KR" altLang="en-US" sz="2000" b="1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여러 개의 이벤트 등록 가능</a:t>
                      </a:r>
                      <a:endParaRPr lang="en-US" altLang="ko-KR" sz="2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동적 생성된 요소에 동적 연결 지원</a:t>
                      </a:r>
                      <a:endParaRPr lang="en-US" altLang="ko-KR" sz="2000" b="1" dirty="0" smtClean="0">
                        <a:solidFill>
                          <a:srgbClr val="FF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jQuery 1.7 </a:t>
                      </a:r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이상 지원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</a:tr>
              <a:tr h="70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bind()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여러 개의 이벤트 등록 가능</a:t>
                      </a:r>
                      <a:endParaRPr lang="en-US" altLang="ko-KR" sz="2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2000" b="1" dirty="0" smtClean="0">
                          <a:solidFill>
                            <a:srgbClr val="FF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동적 연결 지원 안 됨</a:t>
                      </a:r>
                      <a:endParaRPr lang="ko-KR" altLang="en-US" sz="2000" b="1" dirty="0">
                        <a:solidFill>
                          <a:srgbClr val="FF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</a:tr>
              <a:tr h="70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delegate()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선택된 요소의 하위 요소에 이벤트 등록 가능</a:t>
                      </a:r>
                      <a:endParaRPr lang="en-US" altLang="ko-KR" sz="2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동적 연결 지원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</a:tr>
              <a:tr h="100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one()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단 한 번만 이벤트 발생</a:t>
                      </a:r>
                      <a:endParaRPr lang="en-US" altLang="ko-KR" sz="2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한 번 이벤트가 발생되면 등록된 이벤트가 자동으로 제거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1" marB="45711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6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Box 5"/>
          <p:cNvSpPr txBox="1">
            <a:spLocks noChangeArrowheads="1"/>
          </p:cNvSpPr>
          <p:nvPr/>
        </p:nvSpPr>
        <p:spPr bwMode="auto">
          <a:xfrm>
            <a:off x="4727575" y="273051"/>
            <a:ext cx="28654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이벤트 제거 메소드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/>
          </p:nvPr>
        </p:nvGraphicFramePr>
        <p:xfrm>
          <a:off x="2279650" y="981075"/>
          <a:ext cx="7848600" cy="1708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27"/>
                <a:gridCol w="6192473"/>
              </a:tblGrid>
              <a:tr h="5035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종류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679" marB="45679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679" marB="45679" anchor="ctr">
                    <a:solidFill>
                      <a:srgbClr val="0070C0"/>
                    </a:solidFill>
                  </a:tcPr>
                </a:tc>
              </a:tr>
              <a:tr h="7009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off()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679" marB="45679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선택된 요소에 등록된 이벤트 제거</a:t>
                      </a:r>
                      <a:endParaRPr lang="en-US" altLang="ko-KR" sz="2000" b="1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jQuery 1.7 </a:t>
                      </a:r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버전 이상 지원</a:t>
                      </a:r>
                      <a:endParaRPr lang="ko-KR" altLang="en-US" sz="2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679" marB="45679" anchor="ctr"/>
                </a:tc>
              </a:tr>
              <a:tr h="503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unbind()</a:t>
                      </a:r>
                      <a:endParaRPr lang="ko-KR" altLang="en-US" sz="2000" b="1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679" marB="4567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선택된 요소에 등록된 이벤트 제거</a:t>
                      </a:r>
                    </a:p>
                  </a:txBody>
                  <a:tcPr marL="91437" marR="91437" marT="45679" marB="45679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88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기능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DOM </a:t>
            </a:r>
            <a:r>
              <a:rPr lang="ko-KR" altLang="en-US" dirty="0" smtClean="0"/>
              <a:t>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시각 효과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Ajax </a:t>
            </a:r>
            <a:r>
              <a:rPr lang="ko-KR" altLang="en-US" dirty="0" smtClean="0"/>
              <a:t>기능 구현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4349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연결 방식 </a:t>
            </a:r>
            <a:r>
              <a:rPr lang="en-US" altLang="ko-KR" smtClean="0"/>
              <a:t>(1)</a:t>
            </a:r>
            <a:endParaRPr lang="ko-KR" altLang="en-US" smtClean="0"/>
          </a:p>
        </p:txBody>
      </p:sp>
      <p:sp>
        <p:nvSpPr>
          <p:cNvPr id="716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0000FF"/>
                </a:solidFill>
              </a:rPr>
              <a:t>이벤트 연결 방식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정적 연결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현재 </a:t>
            </a:r>
            <a:r>
              <a:rPr lang="en-US" altLang="ko-KR" dirty="0" smtClean="0">
                <a:solidFill>
                  <a:srgbClr val="FF0000"/>
                </a:solidFill>
              </a:rPr>
              <a:t>HTML</a:t>
            </a:r>
            <a:r>
              <a:rPr lang="ko-KR" altLang="en-US" dirty="0" smtClean="0">
                <a:solidFill>
                  <a:srgbClr val="FF0000"/>
                </a:solidFill>
              </a:rPr>
              <a:t> 화면에 있는 태그에만 이벤트 연결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/>
              <a:t>jQuery</a:t>
            </a:r>
            <a:r>
              <a:rPr lang="ko-KR" altLang="en-US" dirty="0" smtClean="0"/>
              <a:t>를 통해 새로 삽입되는 태그에는 이벤트 연결 안 됨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0000FF"/>
                </a:solidFill>
              </a:rPr>
              <a:t>동적 연결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2"/>
            <a:r>
              <a:rPr lang="ko-KR" altLang="en-US" dirty="0" smtClean="0"/>
              <a:t>현재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화면에 표시된 요소와 </a:t>
            </a:r>
            <a:r>
              <a:rPr lang="ko-KR" altLang="en-US" dirty="0" smtClean="0">
                <a:solidFill>
                  <a:srgbClr val="FF0000"/>
                </a:solidFill>
              </a:rPr>
              <a:t>앞으로 생성될 요소에 </a:t>
            </a:r>
            <a:r>
              <a:rPr lang="ko-KR" altLang="en-US" dirty="0" smtClean="0"/>
              <a:t>전부 </a:t>
            </a:r>
            <a:r>
              <a:rPr lang="ko-KR" altLang="en-US" dirty="0" smtClean="0">
                <a:solidFill>
                  <a:srgbClr val="FF0000"/>
                </a:solidFill>
              </a:rPr>
              <a:t>이벤트 연결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8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내용 개체 틀 2"/>
          <p:cNvSpPr>
            <a:spLocks noGrp="1"/>
          </p:cNvSpPr>
          <p:nvPr>
            <p:ph idx="1"/>
          </p:nvPr>
        </p:nvSpPr>
        <p:spPr>
          <a:xfrm>
            <a:off x="2135188" y="900113"/>
            <a:ext cx="8343900" cy="1376362"/>
          </a:xfrm>
        </p:spPr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동적 연결 이벤트 적용 방법</a:t>
            </a:r>
            <a:endParaRPr lang="en-US" altLang="ko-KR" smtClean="0"/>
          </a:p>
          <a:p>
            <a:pPr lvl="1"/>
            <a:r>
              <a:rPr lang="en-US" altLang="ko-KR" smtClean="0"/>
              <a:t>$(</a:t>
            </a:r>
            <a:r>
              <a:rPr lang="en-US" altLang="ko-KR" smtClean="0">
                <a:solidFill>
                  <a:srgbClr val="0000FF"/>
                </a:solidFill>
              </a:rPr>
              <a:t>document</a:t>
            </a:r>
            <a:r>
              <a:rPr lang="en-US" altLang="ko-KR" smtClean="0"/>
              <a:t>).</a:t>
            </a:r>
            <a:r>
              <a:rPr lang="en-US" altLang="ko-KR" smtClean="0">
                <a:solidFill>
                  <a:srgbClr val="FF0000"/>
                </a:solidFill>
              </a:rPr>
              <a:t>on</a:t>
            </a:r>
            <a:r>
              <a:rPr lang="en-US" altLang="ko-KR" smtClean="0"/>
              <a:t>(“</a:t>
            </a:r>
            <a:r>
              <a:rPr lang="ko-KR" altLang="en-US" smtClean="0">
                <a:solidFill>
                  <a:srgbClr val="FF00FF"/>
                </a:solidFill>
              </a:rPr>
              <a:t>이벤트</a:t>
            </a:r>
            <a:r>
              <a:rPr lang="en-US" altLang="ko-KR" smtClean="0"/>
              <a:t>”, “</a:t>
            </a:r>
            <a:r>
              <a:rPr lang="ko-KR" altLang="en-US" smtClean="0">
                <a:solidFill>
                  <a:srgbClr val="FF0000"/>
                </a:solidFill>
              </a:rPr>
              <a:t>이벤트 발생 객체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새 객체</a:t>
            </a:r>
            <a:r>
              <a:rPr lang="en-US" altLang="ko-KR" smtClean="0"/>
              <a:t>)”, </a:t>
            </a:r>
            <a:r>
              <a:rPr lang="ko-KR" altLang="en-US" smtClean="0">
                <a:solidFill>
                  <a:srgbClr val="0000FF"/>
                </a:solidFill>
              </a:rPr>
              <a:t>실행함수</a:t>
            </a:r>
            <a:r>
              <a:rPr lang="en-US" altLang="ko-KR" smtClean="0"/>
              <a:t>);</a:t>
            </a:r>
            <a:endParaRPr lang="ko-KR" altLang="en-US" smtClean="0"/>
          </a:p>
        </p:txBody>
      </p:sp>
      <p:sp>
        <p:nvSpPr>
          <p:cNvPr id="72709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연결 방식 </a:t>
            </a:r>
            <a:r>
              <a:rPr lang="en-US" altLang="ko-KR" smtClean="0"/>
              <a:t>(2)</a:t>
            </a:r>
            <a:endParaRPr lang="ko-KR" altLang="en-US" smtClean="0"/>
          </a:p>
        </p:txBody>
      </p:sp>
      <p:grpSp>
        <p:nvGrpSpPr>
          <p:cNvPr id="6" name="그룹 5"/>
          <p:cNvGrpSpPr/>
          <p:nvPr/>
        </p:nvGrpSpPr>
        <p:grpSpPr>
          <a:xfrm>
            <a:off x="1776430" y="2420888"/>
            <a:ext cx="8712059" cy="2287524"/>
            <a:chOff x="252429" y="2420888"/>
            <a:chExt cx="8712059" cy="2287524"/>
          </a:xfrm>
        </p:grpSpPr>
        <p:grpSp>
          <p:nvGrpSpPr>
            <p:cNvPr id="4" name="그룹 3"/>
            <p:cNvGrpSpPr/>
            <p:nvPr/>
          </p:nvGrpSpPr>
          <p:grpSpPr>
            <a:xfrm>
              <a:off x="252429" y="2420888"/>
              <a:ext cx="8712059" cy="2287524"/>
              <a:chOff x="323528" y="2420888"/>
              <a:chExt cx="8712059" cy="2287524"/>
            </a:xfrm>
          </p:grpSpPr>
          <p:pic>
            <p:nvPicPr>
              <p:cNvPr id="35842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3528" y="2420888"/>
                <a:ext cx="8712059" cy="22875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2710" name="TextBox 1"/>
              <p:cNvSpPr txBox="1">
                <a:spLocks noChangeArrowheads="1"/>
              </p:cNvSpPr>
              <p:nvPr/>
            </p:nvSpPr>
            <p:spPr bwMode="auto">
              <a:xfrm>
                <a:off x="4349566" y="2466438"/>
                <a:ext cx="2863850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r>
                  <a:rPr lang="ko-KR" altLang="en-US" sz="24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버튼 동적으로 생성</a:t>
                </a:r>
              </a:p>
            </p:txBody>
          </p:sp>
          <p:sp>
            <p:nvSpPr>
              <p:cNvPr id="72711" name="TextBox 2"/>
              <p:cNvSpPr txBox="1">
                <a:spLocks noChangeArrowheads="1"/>
              </p:cNvSpPr>
              <p:nvPr/>
            </p:nvSpPr>
            <p:spPr bwMode="auto">
              <a:xfrm>
                <a:off x="5750703" y="3596890"/>
                <a:ext cx="3281363" cy="8302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algn="ctr" eaLnBrk="1" hangingPunct="1"/>
                <a:r>
                  <a:rPr lang="ko-KR" altLang="en-US" sz="24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새로 생성된 버튼에</a:t>
                </a:r>
                <a:endParaRPr lang="en-US" altLang="ko-KR" sz="2400" b="1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eaLnBrk="1" hangingPunct="1"/>
                <a:r>
                  <a:rPr lang="ko-KR" altLang="en-US" sz="2400" b="1">
                    <a:solidFill>
                      <a:srgbClr val="FF0000"/>
                    </a:solidFill>
                    <a:latin typeface="맑은 고딕" pitchFamily="50" charset="-127"/>
                    <a:ea typeface="맑은 고딕" pitchFamily="50" charset="-127"/>
                  </a:rPr>
                  <a:t>동적 연결 이벤트 적용</a:t>
                </a:r>
              </a:p>
            </p:txBody>
          </p:sp>
          <p:cxnSp>
            <p:nvCxnSpPr>
              <p:cNvPr id="3" name="직선 연결선 2"/>
              <p:cNvCxnSpPr/>
              <p:nvPr/>
            </p:nvCxnSpPr>
            <p:spPr bwMode="auto">
              <a:xfrm>
                <a:off x="2016551" y="4112241"/>
                <a:ext cx="3456384" cy="0"/>
              </a:xfrm>
              <a:prstGeom prst="line">
                <a:avLst/>
              </a:prstGeom>
              <a:solidFill>
                <a:srgbClr val="99FF33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5" name="직선 연결선 4"/>
            <p:cNvCxnSpPr/>
            <p:nvPr/>
          </p:nvCxnSpPr>
          <p:spPr bwMode="auto">
            <a:xfrm>
              <a:off x="539552" y="4112241"/>
              <a:ext cx="1405900" cy="0"/>
            </a:xfrm>
            <a:prstGeom prst="line">
              <a:avLst/>
            </a:prstGeom>
            <a:solidFill>
              <a:srgbClr val="99FF33"/>
            </a:solidFill>
            <a:ln w="38100" cap="flat" cmpd="sng" algn="ctr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0578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0000FF"/>
                </a:solidFill>
              </a:rPr>
              <a:t>이벤트 종류</a:t>
            </a:r>
            <a:endParaRPr lang="en-US" altLang="ko-KR" smtClean="0">
              <a:solidFill>
                <a:srgbClr val="0000FF"/>
              </a:solidFill>
            </a:endParaRPr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윈도우</a:t>
            </a:r>
            <a:r>
              <a:rPr lang="ko-KR" altLang="en-US" smtClean="0"/>
              <a:t> 이벤트 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입력 양식 </a:t>
            </a:r>
            <a:r>
              <a:rPr lang="ko-KR" altLang="en-US" smtClean="0"/>
              <a:t>이벤트 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마우스</a:t>
            </a:r>
            <a:r>
              <a:rPr lang="ko-KR" altLang="en-US" smtClean="0"/>
              <a:t> 이벤트 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rgbClr val="FF0000"/>
                </a:solidFill>
              </a:rPr>
              <a:t>키보드 </a:t>
            </a:r>
            <a:r>
              <a:rPr lang="ko-KR" altLang="en-US" smtClean="0"/>
              <a:t>이벤트 </a:t>
            </a:r>
            <a:endParaRPr lang="en-US" altLang="ko-KR" smtClean="0"/>
          </a:p>
          <a:p>
            <a:pPr lvl="1"/>
            <a:endParaRPr lang="ko-KR" altLang="en-US" smtClean="0"/>
          </a:p>
        </p:txBody>
      </p:sp>
      <p:sp>
        <p:nvSpPr>
          <p:cNvPr id="73731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종류 </a:t>
            </a:r>
            <a:r>
              <a:rPr lang="en-US" altLang="ko-KR" smtClean="0"/>
              <a:t>(1)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9380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12762"/>
          </a:xfrm>
        </p:spPr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ko-KR" altLang="en-US" smtClean="0">
                <a:solidFill>
                  <a:srgbClr val="FF0000"/>
                </a:solidFill>
              </a:rPr>
              <a:t>윈도우</a:t>
            </a:r>
            <a:r>
              <a:rPr lang="ko-KR" altLang="en-US" smtClean="0"/>
              <a:t> </a:t>
            </a:r>
            <a:r>
              <a:rPr lang="ko-KR" altLang="en-US" smtClean="0">
                <a:solidFill>
                  <a:srgbClr val="0000FF"/>
                </a:solidFill>
              </a:rPr>
              <a:t>이벤트 종류</a:t>
            </a:r>
            <a:endParaRPr lang="en-US" altLang="ko-KR" smtClean="0">
              <a:solidFill>
                <a:srgbClr val="0000FF"/>
              </a:solidFill>
            </a:endParaRPr>
          </a:p>
          <a:p>
            <a:pPr marL="742950" lvl="2" indent="-342900">
              <a:buSzPct val="60000"/>
            </a:pPr>
            <a:endParaRPr lang="en-US" altLang="ko-KR" smtClean="0"/>
          </a:p>
          <a:p>
            <a:endParaRPr lang="ko-KR" altLang="en-US" smtClean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2208214" y="1557339"/>
          <a:ext cx="8135937" cy="37338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5579"/>
                <a:gridCol w="6120358"/>
              </a:tblGrid>
              <a:tr h="39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>
                    <a:solidFill>
                      <a:srgbClr val="0070C0"/>
                    </a:solidFill>
                  </a:tcPr>
                </a:tc>
              </a:tr>
              <a:tr h="9143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ready</a:t>
                      </a: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(document)</a:t>
                      </a:r>
                      <a:endParaRPr lang="ko-KR" altLang="en-US" sz="20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 요소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(DOM 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</a:t>
                      </a:r>
                      <a:r>
                        <a:rPr lang="en-US" altLang="ko-KR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모두</a:t>
                      </a:r>
                      <a:r>
                        <a:rPr lang="ko-KR" altLang="en-US" sz="18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로드 되었을 때 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</a:t>
                      </a:r>
                      <a:endParaRPr lang="en-US" altLang="ko-KR" sz="1800" b="1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 요소가 자바스크립트에서 사용 가능한 상태인지를 확인하고 작동이 가능한 안전 상태일 때 발생</a:t>
                      </a:r>
                    </a:p>
                  </a:txBody>
                  <a:tcPr marL="91427" marR="91427" marT="45714" marB="45714" anchor="ctr"/>
                </a:tc>
              </a:tr>
              <a:tr h="50271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resize</a:t>
                      </a:r>
                    </a:p>
                  </a:txBody>
                  <a:tcPr marL="91427" marR="91427" marT="45714" marB="45714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 크기 변경 시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/>
                </a:tc>
              </a:tr>
              <a:tr h="50271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scroll</a:t>
                      </a:r>
                    </a:p>
                  </a:txBody>
                  <a:tcPr marL="91427" marR="91427" marT="45714" marB="4571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윈도우 창 스크롤 이동 시 발생</a:t>
                      </a:r>
                    </a:p>
                  </a:txBody>
                  <a:tcPr marL="91427" marR="91427" marT="45714" marB="45714" anchor="ctr"/>
                </a:tc>
              </a:tr>
              <a:tr h="914387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load</a:t>
                      </a:r>
                    </a:p>
                  </a:txBody>
                  <a:tcPr marL="91427" marR="91427" marT="45714" marB="4571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 요소가 모두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로드 되었을 때 발생</a:t>
                      </a:r>
                      <a:endParaRPr lang="en-US" altLang="ko-KR" sz="1800" b="1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ready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차이점은 </a:t>
                      </a:r>
                      <a:r>
                        <a:rPr lang="ko-KR" altLang="en-US" sz="1800" b="1" baseline="0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리소드</a:t>
                      </a:r>
                      <a:r>
                        <a:rPr lang="en-US" altLang="ko-KR" sz="18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="1" baseline="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또는 음악 등 로드가 완료</a:t>
                      </a:r>
                      <a:r>
                        <a:rPr lang="ko-KR" altLang="en-US" sz="1800" b="1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된 경우</a:t>
                      </a:r>
                      <a:endParaRPr lang="en-US" altLang="ko-KR" sz="1800" b="1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/>
                </a:tc>
              </a:tr>
              <a:tr h="50271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unload</a:t>
                      </a:r>
                      <a:endParaRPr lang="ko-KR" altLang="en-US" sz="24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27" marR="91427" marT="45714" marB="45714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 객체를 닫을 때 발생</a:t>
                      </a:r>
                    </a:p>
                  </a:txBody>
                  <a:tcPr marL="91427" marR="91427" marT="45714" marB="45714" anchor="ctr"/>
                </a:tc>
              </a:tr>
            </a:tbl>
          </a:graphicData>
        </a:graphic>
      </p:graphicFrame>
      <p:sp>
        <p:nvSpPr>
          <p:cNvPr id="7477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종류 </a:t>
            </a:r>
            <a:r>
              <a:rPr lang="en-US" altLang="ko-KR" smtClean="0"/>
              <a:t>(2)</a:t>
            </a:r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38012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0000FF"/>
                </a:solidFill>
              </a:rPr>
              <a:t>$(document).ready()</a:t>
            </a:r>
          </a:p>
          <a:p>
            <a:pPr lvl="1"/>
            <a:r>
              <a:rPr lang="en-US" altLang="ko-KR" smtClean="0"/>
              <a:t>document</a:t>
            </a:r>
            <a:r>
              <a:rPr lang="ko-KR" altLang="en-US" smtClean="0"/>
              <a:t>의 </a:t>
            </a:r>
            <a:r>
              <a:rPr lang="en-US" altLang="ko-KR" smtClean="0"/>
              <a:t>DOM </a:t>
            </a:r>
            <a:r>
              <a:rPr lang="ko-KR" altLang="en-US" smtClean="0"/>
              <a:t>객체가 로드 되고</a:t>
            </a:r>
            <a:r>
              <a:rPr lang="en-US" altLang="ko-KR" smtClean="0"/>
              <a:t>,</a:t>
            </a:r>
          </a:p>
          <a:p>
            <a:pPr lvl="1"/>
            <a:r>
              <a:rPr lang="ko-KR" altLang="en-US" smtClean="0"/>
              <a:t>브라우저가 </a:t>
            </a:r>
            <a:r>
              <a:rPr lang="en-US" altLang="ko-KR" smtClean="0"/>
              <a:t>DOM </a:t>
            </a:r>
            <a:r>
              <a:rPr lang="ko-KR" altLang="en-US" smtClean="0"/>
              <a:t>트리를 생성한 직후 실행</a:t>
            </a:r>
            <a:endParaRPr lang="en-US" altLang="ko-KR" smtClean="0"/>
          </a:p>
          <a:p>
            <a:pPr lvl="1"/>
            <a:r>
              <a:rPr lang="ko-KR" altLang="en-US" smtClean="0"/>
              <a:t>외부 리소스</a:t>
            </a:r>
            <a:r>
              <a:rPr lang="en-US" altLang="ko-KR" smtClean="0"/>
              <a:t>, </a:t>
            </a:r>
            <a:r>
              <a:rPr lang="ko-KR" altLang="en-US" smtClean="0"/>
              <a:t>이미지 등의 </a:t>
            </a:r>
            <a:r>
              <a:rPr lang="ko-KR" altLang="en-US" smtClean="0">
                <a:solidFill>
                  <a:srgbClr val="FF00FF"/>
                </a:solidFill>
              </a:rPr>
              <a:t>로드 여부 상관 없이 실행 </a:t>
            </a:r>
            <a:endParaRPr lang="en-US" altLang="ko-KR" smtClean="0">
              <a:solidFill>
                <a:srgbClr val="FF00FF"/>
              </a:solidFill>
            </a:endParaRPr>
          </a:p>
          <a:p>
            <a:r>
              <a:rPr lang="en-US" altLang="ko-KR" smtClean="0">
                <a:solidFill>
                  <a:srgbClr val="0000FF"/>
                </a:solidFill>
              </a:rPr>
              <a:t>$(window).load()</a:t>
            </a:r>
          </a:p>
          <a:p>
            <a:pPr lvl="1"/>
            <a:r>
              <a:rPr lang="en-US" altLang="ko-KR" smtClean="0"/>
              <a:t>html </a:t>
            </a:r>
            <a:r>
              <a:rPr lang="ko-KR" altLang="en-US" smtClean="0"/>
              <a:t>문서 뿐 아니라 모든 외부 리소스</a:t>
            </a:r>
            <a:r>
              <a:rPr lang="en-US" altLang="ko-KR" smtClean="0"/>
              <a:t> (css, js), </a:t>
            </a:r>
            <a:r>
              <a:rPr lang="ko-KR" altLang="en-US" smtClean="0"/>
              <a:t>이미지 등이 </a:t>
            </a:r>
            <a:r>
              <a:rPr lang="ko-KR" altLang="en-US" smtClean="0">
                <a:solidFill>
                  <a:srgbClr val="FF00FF"/>
                </a:solidFill>
              </a:rPr>
              <a:t>웹 브라우저 메모리에 모두 올려지면 실행</a:t>
            </a:r>
            <a:endParaRPr lang="en-US" altLang="ko-KR" smtClean="0">
              <a:solidFill>
                <a:srgbClr val="FF00FF"/>
              </a:solidFill>
            </a:endParaRPr>
          </a:p>
          <a:p>
            <a:r>
              <a:rPr lang="ko-KR" altLang="en-US" smtClean="0">
                <a:solidFill>
                  <a:srgbClr val="0000FF"/>
                </a:solidFill>
              </a:rPr>
              <a:t>이벤트 발생 순서</a:t>
            </a:r>
          </a:p>
          <a:p>
            <a:pPr lvl="1"/>
            <a:r>
              <a:rPr lang="en-US" altLang="ko-KR" smtClean="0"/>
              <a:t>$(document).</a:t>
            </a:r>
            <a:r>
              <a:rPr lang="en-US" altLang="ko-KR" smtClean="0">
                <a:solidFill>
                  <a:srgbClr val="FF00FF"/>
                </a:solidFill>
              </a:rPr>
              <a:t>ready()</a:t>
            </a:r>
            <a:r>
              <a:rPr lang="ko-KR" altLang="en-US" smtClean="0">
                <a:solidFill>
                  <a:srgbClr val="FF00FF"/>
                </a:solidFill>
              </a:rPr>
              <a:t>가</a:t>
            </a:r>
            <a:r>
              <a:rPr lang="en-US" altLang="ko-KR" smtClean="0">
                <a:solidFill>
                  <a:srgbClr val="FF00FF"/>
                </a:solidFill>
              </a:rPr>
              <a:t> </a:t>
            </a:r>
            <a:r>
              <a:rPr lang="ko-KR" altLang="en-US" smtClean="0">
                <a:solidFill>
                  <a:srgbClr val="FF00FF"/>
                </a:solidFill>
              </a:rPr>
              <a:t>먼저</a:t>
            </a:r>
          </a:p>
          <a:p>
            <a:pPr lvl="1"/>
            <a:r>
              <a:rPr lang="en-US" altLang="ko-KR" smtClean="0"/>
              <a:t>$(window).</a:t>
            </a:r>
            <a:r>
              <a:rPr lang="en-US" altLang="ko-KR" smtClean="0">
                <a:solidFill>
                  <a:srgbClr val="FF00FF"/>
                </a:solidFill>
              </a:rPr>
              <a:t>load()</a:t>
            </a:r>
            <a:r>
              <a:rPr lang="ko-KR" altLang="en-US" smtClean="0">
                <a:solidFill>
                  <a:srgbClr val="FF00FF"/>
                </a:solidFill>
              </a:rPr>
              <a:t>가 뒤에 발생</a:t>
            </a:r>
          </a:p>
          <a:p>
            <a:pPr lvl="1"/>
            <a:r>
              <a:rPr lang="ko-KR" altLang="en-US" smtClean="0"/>
              <a:t>이벤트 시점에 따라 오작동 발생 가능성 있기 때문에 같이 사용하지 않고 </a:t>
            </a:r>
            <a:r>
              <a:rPr lang="ko-KR" altLang="en-US" smtClean="0">
                <a:solidFill>
                  <a:srgbClr val="FF0000"/>
                </a:solidFill>
              </a:rPr>
              <a:t>분리해서 작성</a:t>
            </a:r>
            <a:endParaRPr lang="en-US" altLang="ko-KR" smtClean="0">
              <a:solidFill>
                <a:srgbClr val="FF0000"/>
              </a:solidFill>
            </a:endParaRPr>
          </a:p>
        </p:txBody>
      </p:sp>
      <p:sp>
        <p:nvSpPr>
          <p:cNvPr id="75779" name="TextBox 3"/>
          <p:cNvSpPr txBox="1">
            <a:spLocks noChangeArrowheads="1"/>
          </p:cNvSpPr>
          <p:nvPr/>
        </p:nvSpPr>
        <p:spPr bwMode="auto">
          <a:xfrm>
            <a:off x="3000376" y="333376"/>
            <a:ext cx="6799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$(document).ready()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와</a:t>
            </a:r>
            <a:r>
              <a:rPr lang="ko-KR" altLang="en-US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400" b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$(window).load() </a:t>
            </a:r>
            <a:r>
              <a:rPr lang="ko-KR" altLang="en-US" sz="2400" b="1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차이</a:t>
            </a:r>
          </a:p>
        </p:txBody>
      </p:sp>
    </p:spTree>
    <p:extLst>
      <p:ext uri="{BB962C8B-B14F-4D97-AF65-F5344CB8AC3E}">
        <p14:creationId xmlns:p14="http://schemas.microsoft.com/office/powerpoint/2010/main" val="28505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0000"/>
                </a:solidFill>
              </a:rPr>
              <a:t>마우스 </a:t>
            </a:r>
            <a:r>
              <a:rPr lang="ko-KR" altLang="en-US" smtClean="0">
                <a:solidFill>
                  <a:srgbClr val="0000FF"/>
                </a:solidFill>
              </a:rPr>
              <a:t>이벤트 종류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208214" y="1412875"/>
          <a:ext cx="8135937" cy="5060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  <a:gridCol w="5903689"/>
              </a:tblGrid>
              <a:tr h="3963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20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>
                    <a:solidFill>
                      <a:schemeClr val="accent2"/>
                    </a:solidFill>
                  </a:tcPr>
                </a:tc>
              </a:tr>
              <a:tr h="42503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클릭했을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click</a:t>
                      </a:r>
                      <a:endParaRPr lang="en-US" altLang="ko-KR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더블 클릭했을 때 발생</a:t>
                      </a:r>
                      <a:endParaRPr lang="ko-KR" altLang="en-US" sz="1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down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버튼을 누를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up</a:t>
                      </a:r>
                      <a:endParaRPr lang="en-US" altLang="ko-KR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버튼을 뗄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enter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마우스가 요소의 경계 외부에서 내부로 이동할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leave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마우스가 요소의 경계 내부에서 외부로 이동할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move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움직일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마우스가 요소를 벗어날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mouse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마우스가 요소 안에 들어올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hover</a:t>
                      </a:r>
                      <a:endParaRPr lang="ko-KR" altLang="en-US" sz="1800" b="1" dirty="0" smtClean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마우스를 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over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했을 때</a:t>
                      </a:r>
                      <a:r>
                        <a:rPr lang="en-US" altLang="ko-KR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out </a:t>
                      </a: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했을 때 발생</a:t>
                      </a:r>
                    </a:p>
                  </a:txBody>
                  <a:tcPr marL="91416" marR="91416" marT="45737" marB="45737" anchor="ctr"/>
                </a:tc>
              </a:tr>
              <a:tr h="4239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context</a:t>
                      </a:r>
                      <a:r>
                        <a:rPr lang="en-US" altLang="ko-KR" sz="1800" b="1" dirty="0" err="1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menu</a:t>
                      </a:r>
                      <a:endParaRPr lang="ko-KR" altLang="en-US" sz="1800" b="1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1416" marR="91416" marT="45737" marB="45737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마우스 오른쪽 버튼을 클릭했을 때 발생</a:t>
                      </a:r>
                    </a:p>
                  </a:txBody>
                  <a:tcPr marL="91416" marR="91416" marT="45737" marB="45737" anchor="ctr"/>
                </a:tc>
              </a:tr>
            </a:tbl>
          </a:graphicData>
        </a:graphic>
      </p:graphicFrame>
      <p:sp>
        <p:nvSpPr>
          <p:cNvPr id="7991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마우스 이벤트</a:t>
            </a:r>
          </a:p>
        </p:txBody>
      </p:sp>
    </p:spTree>
    <p:extLst>
      <p:ext uri="{BB962C8B-B14F-4D97-AF65-F5344CB8AC3E}">
        <p14:creationId xmlns:p14="http://schemas.microsoft.com/office/powerpoint/2010/main" val="49106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9776" y="188641"/>
            <a:ext cx="450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JavaScript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kumimoji="1" lang="en-US" altLang="ko-KR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jQuery </a:t>
            </a:r>
            <a:r>
              <a:rPr kumimoji="1" lang="ko-KR" altLang="en-US" sz="24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코드 비교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908721"/>
            <a:ext cx="6408712" cy="187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891757"/>
            <a:ext cx="2376264" cy="1006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669089" y="2996952"/>
            <a:ext cx="8891408" cy="2981592"/>
            <a:chOff x="145089" y="2996952"/>
            <a:chExt cx="8891408" cy="2981592"/>
          </a:xfrm>
        </p:grpSpPr>
        <p:grpSp>
          <p:nvGrpSpPr>
            <p:cNvPr id="3" name="그룹 2"/>
            <p:cNvGrpSpPr/>
            <p:nvPr/>
          </p:nvGrpSpPr>
          <p:grpSpPr>
            <a:xfrm>
              <a:off x="145089" y="3458617"/>
              <a:ext cx="8891408" cy="2058262"/>
              <a:chOff x="145088" y="3068961"/>
              <a:chExt cx="8709809" cy="2016224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5088" y="3068961"/>
                <a:ext cx="4380631" cy="201622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16016" y="3068961"/>
                <a:ext cx="4138881" cy="95960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555205" y="2996952"/>
              <a:ext cx="1651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JavaScript</a:t>
              </a:r>
              <a:endPara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40063" y="3019579"/>
              <a:ext cx="11676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400" b="1" dirty="0">
                  <a:solidFill>
                    <a:srgbClr val="FF0000"/>
                  </a:solidFill>
                  <a:latin typeface="맑은 고딕" pitchFamily="50" charset="-127"/>
                  <a:ea typeface="맑은 고딕" pitchFamily="50" charset="-127"/>
                </a:rPr>
                <a:t>jQuery</a:t>
              </a:r>
              <a:endParaRPr kumimoji="1" lang="ko-KR" altLang="en-US" sz="24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256405" y="551687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400" b="1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선택 과정 복잡</a:t>
              </a:r>
              <a:endParaRPr kumimoji="1" lang="ko-KR" altLang="en-US" sz="2400" b="1" dirty="0">
                <a:solidFill>
                  <a:srgbClr val="FF00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07632" y="4438226"/>
              <a:ext cx="18325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2400" b="1" dirty="0" err="1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선택자</a:t>
              </a:r>
              <a:r>
                <a:rPr kumimoji="1" lang="ko-KR" altLang="en-US" sz="2400" b="1" dirty="0">
                  <a:solidFill>
                    <a:srgbClr val="FF00FF"/>
                  </a:solidFill>
                  <a:latin typeface="맑은 고딕" pitchFamily="50" charset="-127"/>
                  <a:ea typeface="맑은 고딕" pitchFamily="50" charset="-127"/>
                </a:rPr>
                <a:t> 사용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47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/>
              <a:t>jQuery </a:t>
            </a:r>
            <a:r>
              <a:rPr lang="ko-KR" altLang="en-US" dirty="0" smtClean="0"/>
              <a:t>개발 환경</a:t>
            </a:r>
          </a:p>
        </p:txBody>
      </p:sp>
      <p:sp>
        <p:nvSpPr>
          <p:cNvPr id="92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개발 환경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marL="914400" lvl="1" indent="-457200">
              <a:buSzPct val="100000"/>
              <a:buFont typeface="굴림" charset="-127"/>
              <a:buAutoNum type="circleNumDbPlain"/>
            </a:pPr>
            <a:r>
              <a:rPr lang="en-US" altLang="ko-KR" dirty="0" smtClean="0">
                <a:solidFill>
                  <a:srgbClr val="FF0000"/>
                </a:solidFill>
              </a:rPr>
              <a:t>jQuery </a:t>
            </a:r>
            <a:r>
              <a:rPr lang="ko-KR" altLang="en-US" dirty="0" smtClean="0">
                <a:solidFill>
                  <a:srgbClr val="FF0000"/>
                </a:solidFill>
              </a:rPr>
              <a:t>파일 다운로드 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>
              <a:buSzPct val="100000"/>
              <a:buFont typeface="굴림" charset="-127"/>
              <a:buAutoNum type="circleNumDbPlain"/>
            </a:pPr>
            <a:r>
              <a:rPr lang="en-US" altLang="ko-KR" dirty="0" smtClean="0"/>
              <a:t>CDN </a:t>
            </a:r>
            <a:r>
              <a:rPr lang="ko-KR" altLang="en-US" dirty="0" smtClean="0"/>
              <a:t>이용하는 방식</a:t>
            </a:r>
          </a:p>
        </p:txBody>
      </p:sp>
    </p:spTree>
    <p:extLst>
      <p:ext uri="{BB962C8B-B14F-4D97-AF65-F5344CB8AC3E}">
        <p14:creationId xmlns:p14="http://schemas.microsoft.com/office/powerpoint/2010/main" val="24120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굴림" charset="-127"/>
              <a:buAutoNum type="circleNumDbPlain"/>
            </a:pPr>
            <a:r>
              <a:rPr lang="en-US" altLang="ko-KR" dirty="0" smtClean="0">
                <a:solidFill>
                  <a:srgbClr val="0000FF"/>
                </a:solidFill>
              </a:rPr>
              <a:t>jQuery </a:t>
            </a:r>
            <a:r>
              <a:rPr lang="ko-KR" altLang="en-US" dirty="0" smtClean="0">
                <a:solidFill>
                  <a:srgbClr val="0000FF"/>
                </a:solidFill>
              </a:rPr>
              <a:t>파일 다운로드 방식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ko-KR" altLang="en-US" dirty="0" smtClean="0"/>
              <a:t>웹 애플리케이션 서버에 </a:t>
            </a:r>
            <a:r>
              <a:rPr lang="en-US" altLang="ko-KR" dirty="0" smtClean="0"/>
              <a:t>HTML, CSS, 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파일들과 같이 </a:t>
            </a:r>
            <a:r>
              <a:rPr lang="en-US" altLang="ko-KR" dirty="0" smtClean="0">
                <a:solidFill>
                  <a:srgbClr val="FF0000"/>
                </a:solidFill>
              </a:rPr>
              <a:t>jQuery </a:t>
            </a:r>
            <a:r>
              <a:rPr lang="ko-KR" altLang="en-US" dirty="0" smtClean="0">
                <a:solidFill>
                  <a:srgbClr val="FF0000"/>
                </a:solidFill>
              </a:rPr>
              <a:t>파일</a:t>
            </a:r>
            <a:r>
              <a:rPr lang="ko-KR" altLang="en-US" dirty="0" smtClean="0"/>
              <a:t>이 있어야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 경우 웹 애플리케이션에 접근한 이용자마다 </a:t>
            </a:r>
            <a:r>
              <a:rPr lang="en-US" altLang="ko-KR" dirty="0" smtClean="0"/>
              <a:t>jQuery </a:t>
            </a:r>
            <a:r>
              <a:rPr lang="ko-KR" altLang="en-US" dirty="0" smtClean="0"/>
              <a:t>파일을 다운로드 해야 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트래픽</a:t>
            </a:r>
            <a:r>
              <a:rPr lang="ko-KR" altLang="en-US" dirty="0" smtClean="0"/>
              <a:t> 증가 요인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507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0000"/>
              <a:buFont typeface="굴림" charset="-127"/>
              <a:buAutoNum type="circleNumDbPlain" startAt="2"/>
            </a:pPr>
            <a:r>
              <a:rPr lang="en-US" altLang="ko-KR" dirty="0" smtClean="0">
                <a:solidFill>
                  <a:srgbClr val="0000FF"/>
                </a:solidFill>
              </a:rPr>
              <a:t>CDN </a:t>
            </a:r>
            <a:r>
              <a:rPr lang="ko-KR" altLang="en-US" dirty="0" smtClean="0">
                <a:solidFill>
                  <a:srgbClr val="0000FF"/>
                </a:solidFill>
              </a:rPr>
              <a:t>이용하는 방식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/>
            <a:r>
              <a:rPr lang="en-US" altLang="ko-KR" dirty="0" smtClean="0"/>
              <a:t>Content Delivery Network</a:t>
            </a:r>
          </a:p>
          <a:p>
            <a:pPr lvl="1"/>
            <a:r>
              <a:rPr lang="ko-KR" altLang="en-US" dirty="0" smtClean="0"/>
              <a:t>사용자가 요청한 </a:t>
            </a:r>
            <a:r>
              <a:rPr lang="ko-KR" altLang="en-US" dirty="0" err="1" smtClean="0"/>
              <a:t>콘텐츠를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>
                <a:solidFill>
                  <a:srgbClr val="FF0000"/>
                </a:solidFill>
              </a:rPr>
              <a:t>사용자와 가장 가까운 곳에 위치한 캐시 서버에서 전달해 주는 것</a:t>
            </a:r>
            <a:r>
              <a:rPr lang="en-US" altLang="ko-KR" dirty="0" smtClean="0"/>
              <a:t>’</a:t>
            </a:r>
          </a:p>
          <a:p>
            <a:pPr lvl="1"/>
            <a:r>
              <a:rPr lang="en-US" altLang="ko-KR" dirty="0" smtClean="0"/>
              <a:t>jQuery </a:t>
            </a:r>
            <a:r>
              <a:rPr lang="ko-KR" altLang="en-US" dirty="0" smtClean="0"/>
              <a:t>파일 다운로드 없이 </a:t>
            </a:r>
            <a:r>
              <a:rPr lang="en-US" altLang="ko-KR" dirty="0" smtClean="0"/>
              <a:t>CDN</a:t>
            </a:r>
            <a:r>
              <a:rPr lang="ko-KR" altLang="en-US" dirty="0" smtClean="0"/>
              <a:t>에 있는 파일 링크만 하면 됨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구글이나</a:t>
            </a:r>
            <a:r>
              <a:rPr lang="ko-KR" altLang="en-US" dirty="0" smtClean="0"/>
              <a:t> 마이크로소프트 등과 같은 기업이 </a:t>
            </a:r>
            <a:r>
              <a:rPr lang="en-US" altLang="ko-KR" dirty="0" smtClean="0"/>
              <a:t>jQuery</a:t>
            </a:r>
            <a:r>
              <a:rPr lang="ko-KR" altLang="en-US" dirty="0" smtClean="0"/>
              <a:t> 파일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분산으로 병목 현상 피할 수 있으며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jQuery </a:t>
            </a:r>
            <a:r>
              <a:rPr lang="ko-KR" altLang="en-US" dirty="0" smtClean="0"/>
              <a:t>파일의 다운로드에 따른 부하가 없으므로 </a:t>
            </a:r>
            <a:r>
              <a:rPr lang="ko-KR" altLang="en-US" dirty="0" err="1" smtClean="0"/>
              <a:t>트래픽</a:t>
            </a:r>
            <a:r>
              <a:rPr lang="ko-KR" altLang="en-US" dirty="0" smtClean="0"/>
              <a:t> 감소 효과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그러나 라이브러리 제공 서버나 인터넷에 문제가 있을 경우 제공 받을 수 없음 </a:t>
            </a:r>
          </a:p>
        </p:txBody>
      </p:sp>
    </p:spTree>
    <p:extLst>
      <p:ext uri="{BB962C8B-B14F-4D97-AF65-F5344CB8AC3E}">
        <p14:creationId xmlns:p14="http://schemas.microsoft.com/office/powerpoint/2010/main" val="29084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jQuery </a:t>
            </a:r>
            <a:r>
              <a:rPr lang="ko-KR" altLang="en-US" dirty="0" smtClean="0"/>
              <a:t>다운로드</a:t>
            </a:r>
          </a:p>
        </p:txBody>
      </p:sp>
      <p:sp>
        <p:nvSpPr>
          <p:cNvPr id="12291" name="내용 개체 틀 2"/>
          <p:cNvSpPr>
            <a:spLocks noGrp="1"/>
          </p:cNvSpPr>
          <p:nvPr>
            <p:ph idx="1"/>
          </p:nvPr>
        </p:nvSpPr>
        <p:spPr>
          <a:xfrm>
            <a:off x="2166938" y="900113"/>
            <a:ext cx="8312150" cy="512762"/>
          </a:xfrm>
        </p:spPr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https://jquery.com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cxnSp>
        <p:nvCxnSpPr>
          <p:cNvPr id="12293" name="직선 화살표 연결선 5"/>
          <p:cNvCxnSpPr>
            <a:cxnSpLocks noChangeShapeType="1"/>
          </p:cNvCxnSpPr>
          <p:nvPr/>
        </p:nvCxnSpPr>
        <p:spPr bwMode="auto">
          <a:xfrm>
            <a:off x="8688389" y="6381750"/>
            <a:ext cx="1373187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" name="그룹 4"/>
          <p:cNvGrpSpPr/>
          <p:nvPr/>
        </p:nvGrpSpPr>
        <p:grpSpPr>
          <a:xfrm>
            <a:off x="1847528" y="1556793"/>
            <a:ext cx="8352928" cy="4470581"/>
            <a:chOff x="323528" y="1556792"/>
            <a:chExt cx="8352928" cy="447058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556792"/>
              <a:ext cx="8352928" cy="44705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직사각형 3"/>
            <p:cNvSpPr/>
            <p:nvPr/>
          </p:nvSpPr>
          <p:spPr bwMode="auto">
            <a:xfrm>
              <a:off x="5796136" y="4293096"/>
              <a:ext cx="2160240" cy="64807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56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charset="-127"/>
            <a:ea typeface="굴림" charset="-127"/>
          </a:defRPr>
        </a:defPPr>
      </a:lstStyle>
    </a:spDef>
    <a:lnDef>
      <a:spPr bwMode="auto">
        <a:solidFill>
          <a:srgbClr val="99FF33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b="1" dirty="0" smtClean="0">
            <a:solidFill>
              <a:srgbClr val="FF0000"/>
            </a:solidFill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1922</Words>
  <Application>Microsoft Office PowerPoint</Application>
  <PresentationFormat>와이드스크린</PresentationFormat>
  <Paragraphs>400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45</vt:i4>
      </vt:variant>
    </vt:vector>
  </HeadingPairs>
  <TitlesOfParts>
    <vt:vector size="55" baseType="lpstr">
      <vt:lpstr>굴림</vt:lpstr>
      <vt:lpstr>맑은 고딕</vt:lpstr>
      <vt:lpstr>Arial</vt:lpstr>
      <vt:lpstr>Tahoma</vt:lpstr>
      <vt:lpstr>Wingdings</vt:lpstr>
      <vt:lpstr>Office 테마</vt:lpstr>
      <vt:lpstr>파스텔톤</vt:lpstr>
      <vt:lpstr>1_파스텔톤</vt:lpstr>
      <vt:lpstr>2_파스텔톤</vt:lpstr>
      <vt:lpstr>3_파스텔톤</vt:lpstr>
      <vt:lpstr>PowerPoint 프레젠테이션</vt:lpstr>
      <vt:lpstr>jQuery</vt:lpstr>
      <vt:lpstr>PowerPoint 프레젠테이션</vt:lpstr>
      <vt:lpstr>PowerPoint 프레젠테이션</vt:lpstr>
      <vt:lpstr>PowerPoint 프레젠테이션</vt:lpstr>
      <vt:lpstr>jQuery 개발 환경</vt:lpstr>
      <vt:lpstr>PowerPoint 프레젠테이션</vt:lpstr>
      <vt:lpstr>PowerPoint 프레젠테이션</vt:lpstr>
      <vt:lpstr>jQuery 다운로드</vt:lpstr>
      <vt:lpstr>PowerPoint 프레젠테이션</vt:lpstr>
      <vt:lpstr>jQuery 기본</vt:lpstr>
      <vt:lpstr>jQuery 기본</vt:lpstr>
      <vt:lpstr>jQuery 기본</vt:lpstr>
      <vt:lpstr>PowerPoint 프레젠테이션</vt:lpstr>
      <vt:lpstr>PowerPoint 프레젠테이션</vt:lpstr>
      <vt:lpstr>$(document).ready() VS window.onload = function()</vt:lpstr>
      <vt:lpstr>PowerPoint 프레젠테이션</vt:lpstr>
      <vt:lpstr>jQuery 선택자</vt:lpstr>
      <vt:lpstr>jQuery 선택자</vt:lpstr>
      <vt:lpstr>선택자 종류</vt:lpstr>
      <vt:lpstr>PowerPoint 프레젠테이션</vt:lpstr>
      <vt:lpstr>인접 관계 선택자</vt:lpstr>
      <vt:lpstr>PowerPoint 프레젠테이션</vt:lpstr>
      <vt:lpstr>필터 선택자</vt:lpstr>
      <vt:lpstr>필터 선택자</vt:lpstr>
      <vt:lpstr>PowerPoint 프레젠테이션</vt:lpstr>
      <vt:lpstr>속성 선택자</vt:lpstr>
      <vt:lpstr>콘텐츠 탐색 선택자</vt:lpstr>
      <vt:lpstr>CSS 선택자를 이용해 원하는 노드 찾기</vt:lpstr>
      <vt:lpstr>jQuery 변수</vt:lpstr>
      <vt:lpstr>jQuery 이벤트</vt:lpstr>
      <vt:lpstr>jQuery 이벤트</vt:lpstr>
      <vt:lpstr>jQuery 이벤트</vt:lpstr>
      <vt:lpstr>이벤트 사용 기본 구조</vt:lpstr>
      <vt:lpstr>이벤트 등록 메소드 유형 (1)</vt:lpstr>
      <vt:lpstr>이벤트 등록 메소드 유형 (2)</vt:lpstr>
      <vt:lpstr>이벤트 등록 메소드 유형 (3)</vt:lpstr>
      <vt:lpstr>PowerPoint 프레젠테이션</vt:lpstr>
      <vt:lpstr>PowerPoint 프레젠테이션</vt:lpstr>
      <vt:lpstr>이벤트 연결 방식 (1)</vt:lpstr>
      <vt:lpstr>이벤트 연결 방식 (2)</vt:lpstr>
      <vt:lpstr>이벤트 종류 (1)</vt:lpstr>
      <vt:lpstr>이벤트 종류 (2)</vt:lpstr>
      <vt:lpstr>PowerPoint 프레젠테이션</vt:lpstr>
      <vt:lpstr>마우스 이벤트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student</cp:lastModifiedBy>
  <cp:revision>1</cp:revision>
  <dcterms:created xsi:type="dcterms:W3CDTF">2021-07-29T08:36:11Z</dcterms:created>
  <dcterms:modified xsi:type="dcterms:W3CDTF">2021-07-29T08:36:27Z</dcterms:modified>
</cp:coreProperties>
</file>