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8" r:id="rId2"/>
    <p:sldId id="350" r:id="rId3"/>
    <p:sldId id="340" r:id="rId4"/>
    <p:sldId id="343" r:id="rId5"/>
    <p:sldId id="354" r:id="rId6"/>
    <p:sldId id="355" r:id="rId7"/>
    <p:sldId id="349" r:id="rId8"/>
  </p:sldIdLst>
  <p:sldSz cx="9906000" cy="6858000" type="A4"/>
  <p:notesSz cx="6735763" cy="9866313"/>
  <p:custDataLst>
    <p:tags r:id="rId11"/>
  </p:custDataLst>
  <p:defaultTextStyle>
    <a:defPPr>
      <a:defRPr lang="ko-KR"/>
    </a:defPPr>
    <a:lvl1pPr marL="0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0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4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65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04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35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68" algn="l" defTabSz="91426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848C"/>
    <a:srgbClr val="1075A2"/>
    <a:srgbClr val="001230"/>
    <a:srgbClr val="0B50F2"/>
    <a:srgbClr val="FFD200"/>
    <a:srgbClr val="FFFFFF"/>
    <a:srgbClr val="73CAF1"/>
    <a:srgbClr val="79A3DC"/>
    <a:srgbClr val="C3C3C3"/>
    <a:srgbClr val="0D1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713" autoAdjust="0"/>
  </p:normalViewPr>
  <p:slideViewPr>
    <p:cSldViewPr>
      <p:cViewPr varScale="1">
        <p:scale>
          <a:sx n="114" d="100"/>
          <a:sy n="114" d="100"/>
        </p:scale>
        <p:origin x="12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922" y="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565" cy="494901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626" y="1"/>
            <a:ext cx="2919565" cy="494901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E5FD6290-1F73-4F27-8070-2D0B7D758E5E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412"/>
            <a:ext cx="2919565" cy="494901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626" y="9371412"/>
            <a:ext cx="2919565" cy="494901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305F8003-EE07-4627-AA12-5D7D8B02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5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9565" cy="493789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626" y="1"/>
            <a:ext cx="2919565" cy="493789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EE462AF5-BDF6-4C7D-89BA-442B5D5B09A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19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4" tIns="45377" rIns="90754" bIns="4537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265" y="4687055"/>
            <a:ext cx="5389240" cy="4439368"/>
          </a:xfrm>
          <a:prstGeom prst="rect">
            <a:avLst/>
          </a:prstGeom>
        </p:spPr>
        <p:txBody>
          <a:bodyPr vert="horz" lIns="90754" tIns="45377" rIns="90754" bIns="4537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0948"/>
            <a:ext cx="2919565" cy="493789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626" y="9370948"/>
            <a:ext cx="2919565" cy="493789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62302531-407B-47E1-BE47-2B4FF40FC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9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0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4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65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4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35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68" algn="l" defTabSz="91426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23198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003AA8-F5C0-4252-A410-44F8DB26784F}"/>
              </a:ext>
            </a:extLst>
          </p:cNvPr>
          <p:cNvSpPr txBox="1"/>
          <p:nvPr userDrawn="1"/>
        </p:nvSpPr>
        <p:spPr>
          <a:xfrm>
            <a:off x="5100444" y="5661248"/>
            <a:ext cx="4370925" cy="4201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700" dirty="0">
                <a:solidFill>
                  <a:srgbClr val="7B858D"/>
                </a:solidFill>
                <a:latin typeface="+mn-ea"/>
                <a:ea typeface="+mn-ea"/>
              </a:rPr>
              <a:t>본 문서는 </a:t>
            </a:r>
            <a:r>
              <a:rPr kumimoji="1" lang="en-US" altLang="ko-KR" sz="700" dirty="0">
                <a:solidFill>
                  <a:srgbClr val="7B858D"/>
                </a:solidFill>
                <a:latin typeface="+mn-ea"/>
                <a:ea typeface="+mn-ea"/>
              </a:rPr>
              <a:t>(</a:t>
            </a:r>
            <a:r>
              <a:rPr kumimoji="1" lang="ko-KR" altLang="en-US" sz="700" dirty="0">
                <a:solidFill>
                  <a:srgbClr val="7B858D"/>
                </a:solidFill>
                <a:latin typeface="+mn-ea"/>
                <a:ea typeface="+mn-ea"/>
              </a:rPr>
              <a:t>주</a:t>
            </a:r>
            <a:r>
              <a:rPr kumimoji="1" lang="en-US" altLang="ko-KR" sz="700" dirty="0">
                <a:solidFill>
                  <a:srgbClr val="7B858D"/>
                </a:solidFill>
                <a:latin typeface="+mn-ea"/>
                <a:ea typeface="+mn-ea"/>
              </a:rPr>
              <a:t>) </a:t>
            </a:r>
            <a:r>
              <a:rPr kumimoji="1" lang="ko-KR" altLang="en-US" sz="700" dirty="0" err="1">
                <a:solidFill>
                  <a:srgbClr val="7B858D"/>
                </a:solidFill>
                <a:latin typeface="+mn-ea"/>
                <a:ea typeface="+mn-ea"/>
              </a:rPr>
              <a:t>디엔솔루션즈의</a:t>
            </a:r>
            <a:r>
              <a:rPr kumimoji="1" lang="ko-KR" altLang="en-US" sz="700" dirty="0">
                <a:solidFill>
                  <a:srgbClr val="7B858D"/>
                </a:solidFill>
                <a:latin typeface="+mn-ea"/>
                <a:ea typeface="+mn-ea"/>
              </a:rPr>
              <a:t> 정보자산으로</a:t>
            </a:r>
            <a:r>
              <a:rPr kumimoji="1" lang="en-US" altLang="ko-KR" sz="700" dirty="0">
                <a:solidFill>
                  <a:srgbClr val="7B858D"/>
                </a:solidFill>
                <a:latin typeface="+mn-ea"/>
                <a:ea typeface="+mn-ea"/>
              </a:rPr>
              <a:t>, </a:t>
            </a:r>
            <a:r>
              <a:rPr kumimoji="1" lang="ko-KR" altLang="en-US" sz="700" dirty="0">
                <a:solidFill>
                  <a:srgbClr val="7B858D"/>
                </a:solidFill>
                <a:latin typeface="+mn-ea"/>
                <a:ea typeface="+mn-ea"/>
              </a:rPr>
              <a:t>승인을 받지 않은 문서의 열람</a:t>
            </a:r>
            <a:r>
              <a:rPr kumimoji="1" lang="en-US" altLang="ko-KR" sz="700" dirty="0">
                <a:solidFill>
                  <a:srgbClr val="7B858D"/>
                </a:solidFill>
                <a:latin typeface="+mn-ea"/>
                <a:ea typeface="+mn-ea"/>
              </a:rPr>
              <a:t>, </a:t>
            </a:r>
            <a:r>
              <a:rPr kumimoji="1" lang="ko-KR" altLang="en-US" sz="700" dirty="0">
                <a:solidFill>
                  <a:srgbClr val="7B858D"/>
                </a:solidFill>
                <a:latin typeface="+mn-ea"/>
                <a:ea typeface="+mn-ea"/>
              </a:rPr>
              <a:t>수정</a:t>
            </a:r>
            <a:r>
              <a:rPr kumimoji="1" lang="en-US" altLang="ko-KR" sz="700" dirty="0">
                <a:solidFill>
                  <a:srgbClr val="7B858D"/>
                </a:solidFill>
                <a:latin typeface="+mn-ea"/>
                <a:ea typeface="+mn-ea"/>
              </a:rPr>
              <a:t>, </a:t>
            </a:r>
            <a:r>
              <a:rPr kumimoji="1" lang="ko-KR" altLang="en-US" sz="700" dirty="0">
                <a:solidFill>
                  <a:srgbClr val="7B858D"/>
                </a:solidFill>
                <a:latin typeface="+mn-ea"/>
                <a:ea typeface="+mn-ea"/>
              </a:rPr>
              <a:t>배포</a:t>
            </a:r>
            <a:r>
              <a:rPr kumimoji="1" lang="en-US" altLang="ko-KR" sz="700" dirty="0">
                <a:solidFill>
                  <a:srgbClr val="7B858D"/>
                </a:solidFill>
                <a:latin typeface="+mn-ea"/>
                <a:ea typeface="+mn-ea"/>
              </a:rPr>
              <a:t>, </a:t>
            </a:r>
            <a:r>
              <a:rPr kumimoji="1" lang="ko-KR" altLang="en-US" sz="700" dirty="0">
                <a:solidFill>
                  <a:srgbClr val="7B858D"/>
                </a:solidFill>
                <a:latin typeface="+mn-ea"/>
                <a:ea typeface="+mn-ea"/>
              </a:rPr>
              <a:t>복사를 엄격하게 금지합니다</a:t>
            </a:r>
            <a:r>
              <a:rPr kumimoji="1" lang="en-US" altLang="ko-KR" sz="700" dirty="0">
                <a:solidFill>
                  <a:srgbClr val="7B858D"/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30000"/>
              </a:lnSpc>
            </a:pPr>
            <a:r>
              <a:rPr kumimoji="1" lang="en" altLang="ko-Kore-KR" sz="700" dirty="0">
                <a:solidFill>
                  <a:srgbClr val="7B858D"/>
                </a:solidFill>
                <a:latin typeface="+mn-lt"/>
                <a:ea typeface="+mn-ea"/>
              </a:rPr>
              <a:t>This document is the informational asset of  DN Solutions Co., Ltd. </a:t>
            </a:r>
          </a:p>
          <a:p>
            <a:pPr>
              <a:lnSpc>
                <a:spcPct val="130000"/>
              </a:lnSpc>
            </a:pPr>
            <a:r>
              <a:rPr kumimoji="1" lang="en" altLang="ko-Kore-KR" sz="700" dirty="0">
                <a:solidFill>
                  <a:srgbClr val="7B858D"/>
                </a:solidFill>
                <a:latin typeface="+mn-lt"/>
                <a:ea typeface="+mn-ea"/>
              </a:rPr>
              <a:t>Thus, unauthorized access, revision, distribution and copying of this document are strictly prohibited. 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84202" y="5683856"/>
            <a:ext cx="0" cy="358804"/>
          </a:xfrm>
          <a:prstGeom prst="line">
            <a:avLst/>
          </a:prstGeom>
          <a:ln w="12700">
            <a:solidFill>
              <a:srgbClr val="0B50F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9906000" cy="6856413"/>
          </a:xfrm>
          <a:prstGeom prst="rect">
            <a:avLst/>
          </a:prstGeom>
        </p:spPr>
      </p:pic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51160" y="2152650"/>
            <a:ext cx="7940416" cy="576857"/>
          </a:xfrm>
        </p:spPr>
        <p:txBody>
          <a:bodyPr vert="horz">
            <a:no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2843411"/>
            <a:ext cx="792003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7C848C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158493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5879577"/>
              </p:ext>
            </p:extLst>
          </p:nvPr>
        </p:nvGraphicFramePr>
        <p:xfrm>
          <a:off x="1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" y="1593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19213" y="6377118"/>
            <a:ext cx="6433988" cy="452050"/>
          </a:xfrm>
          <a:prstGeom prst="rect">
            <a:avLst/>
          </a:prstGeom>
        </p:spPr>
        <p:txBody>
          <a:bodyPr lIns="0" tIns="0" rIns="0" bIns="0"/>
          <a:lstStyle>
            <a:lvl1pPr marL="16331" indent="-114310" latinLnBrk="0">
              <a:lnSpc>
                <a:spcPct val="100000"/>
              </a:lnSpc>
              <a:buFont typeface="+mj-lt"/>
              <a:buAutoNum type="arabicParenR"/>
              <a:defRPr sz="900"/>
            </a:lvl1pPr>
            <a:lvl2pPr marL="163299" indent="0">
              <a:lnSpc>
                <a:spcPct val="100000"/>
              </a:lnSpc>
              <a:buFont typeface="+mj-lt"/>
              <a:buAutoNum type="arabicParenR"/>
              <a:defRPr sz="816"/>
            </a:lvl2pPr>
            <a:lvl3pPr marL="158423" indent="0">
              <a:lnSpc>
                <a:spcPct val="100000"/>
              </a:lnSpc>
              <a:buFontTx/>
              <a:buNone/>
              <a:defRPr sz="816"/>
            </a:lvl3pPr>
            <a:lvl4pPr marL="246275" indent="0">
              <a:lnSpc>
                <a:spcPct val="100000"/>
              </a:lnSpc>
              <a:buFontTx/>
              <a:buNone/>
              <a:defRPr sz="816"/>
            </a:lvl4pPr>
            <a:lvl5pPr marL="325487" indent="0">
              <a:lnSpc>
                <a:spcPct val="100000"/>
              </a:lnSpc>
              <a:buFontTx/>
              <a:buNone/>
              <a:defRPr sz="816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제목 개체 틀 1"/>
          <p:cNvSpPr>
            <a:spLocks noGrp="1"/>
          </p:cNvSpPr>
          <p:nvPr>
            <p:ph type="title"/>
          </p:nvPr>
        </p:nvSpPr>
        <p:spPr>
          <a:xfrm>
            <a:off x="317759" y="293884"/>
            <a:ext cx="8543925" cy="36004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106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서식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08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heme" Target="../theme/theme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98197664"/>
              </p:ext>
            </p:extLst>
          </p:nvPr>
        </p:nvGraphicFramePr>
        <p:xfrm>
          <a:off x="1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9159617" y="6453336"/>
            <a:ext cx="645423" cy="2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89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MetaPlusBold"/>
              </a:rPr>
              <a:t>|</a:t>
            </a:r>
            <a:r>
              <a:rPr lang="en-US" altLang="ko-KR" sz="1089" kern="1200" dirty="0">
                <a:solidFill>
                  <a:schemeClr val="tx1"/>
                </a:solidFill>
                <a:latin typeface="+mn-lt"/>
                <a:ea typeface="+mn-ea"/>
                <a:cs typeface="MetaPlusBold"/>
              </a:rPr>
              <a:t> </a:t>
            </a:r>
            <a:fld id="{F275C376-A4A5-4973-898E-F3C62907B9ED}" type="slidenum">
              <a:rPr lang="en-US" altLang="ko-KR" sz="953" kern="1200" smtClean="0">
                <a:solidFill>
                  <a:schemeClr val="tx1"/>
                </a:solidFill>
                <a:latin typeface="+mn-lt"/>
                <a:ea typeface="+mn-ea"/>
                <a:cs typeface="MetaPlusBold"/>
              </a:rPr>
              <a:pPr/>
              <a:t>‹#›</a:t>
            </a:fld>
            <a:endParaRPr lang="en-US" sz="1089" dirty="0">
              <a:ea typeface="+mj-ea"/>
              <a:cs typeface="MetaPlusBold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7759" y="293884"/>
            <a:ext cx="8543925" cy="3600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91465" y="128123"/>
            <a:ext cx="1224136" cy="111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726" b="1" i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Internal Use Only</a:t>
            </a:r>
            <a:endParaRPr lang="ko-KR" altLang="en-US" sz="726" b="1" i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78" y="188640"/>
            <a:ext cx="432000" cy="432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300936" y="692696"/>
            <a:ext cx="9304128" cy="5620649"/>
            <a:chOff x="314325" y="692696"/>
            <a:chExt cx="9304128" cy="5620649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314325" y="692696"/>
              <a:ext cx="9304128" cy="0"/>
            </a:xfrm>
            <a:prstGeom prst="line">
              <a:avLst/>
            </a:prstGeom>
            <a:ln w="9525">
              <a:solidFill>
                <a:srgbClr val="0B50F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314325" y="6313345"/>
              <a:ext cx="9304128" cy="0"/>
            </a:xfrm>
            <a:prstGeom prst="line">
              <a:avLst/>
            </a:prstGeom>
            <a:ln w="9525">
              <a:solidFill>
                <a:srgbClr val="0B50F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 userDrawn="1"/>
        </p:nvSpPr>
        <p:spPr>
          <a:xfrm>
            <a:off x="6660673" y="6507594"/>
            <a:ext cx="1224136" cy="111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26" b="1" i="1" dirty="0">
                <a:solidFill>
                  <a:schemeClr val="bg1">
                    <a:lumMod val="75000"/>
                  </a:schemeClr>
                </a:solidFill>
                <a:latin typeface="+mn-lt"/>
                <a:ea typeface="+mj-ea"/>
              </a:rPr>
              <a:t>Internal Use Only</a:t>
            </a:r>
            <a:endParaRPr lang="ko-KR" altLang="en-US" sz="726" b="1" i="1" dirty="0">
              <a:solidFill>
                <a:schemeClr val="bg1">
                  <a:lumMod val="75000"/>
                </a:schemeClr>
              </a:solidFill>
              <a:latin typeface="+mn-lt"/>
              <a:ea typeface="+mj-ea"/>
            </a:endParaRPr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44" y="6507594"/>
            <a:ext cx="1488293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9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9" r:id="rId2"/>
    <p:sldLayoutId id="2147483658" r:id="rId3"/>
  </p:sldLayoutIdLst>
  <p:txStyles>
    <p:titleStyle>
      <a:lvl1pPr algn="l" defTabSz="829560" rtl="0" eaLnBrk="1" latinLnBrk="1" hangingPunct="1">
        <a:spcBef>
          <a:spcPct val="0"/>
        </a:spcBef>
        <a:buNone/>
        <a:defRPr sz="2000" b="1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94713" indent="-94713" algn="l" defTabSz="849156" rtl="0" eaLnBrk="1" fontAlgn="base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1pPr>
      <a:lvl2pPr marL="158423" indent="-79210" algn="l" defTabSz="849156" rtl="0" eaLnBrk="1" fontAlgn="base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1089" kern="1200">
          <a:solidFill>
            <a:schemeClr val="tx1"/>
          </a:solidFill>
          <a:latin typeface="+mn-lt"/>
          <a:ea typeface="+mn-ea"/>
          <a:cs typeface="+mn-cs"/>
        </a:defRPr>
      </a:lvl2pPr>
      <a:lvl3pPr marL="246277" indent="-87851" algn="l" defTabSz="849156" rtl="0" eaLnBrk="1" fontAlgn="base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·"/>
        <a:defRPr sz="1089" kern="1200">
          <a:solidFill>
            <a:schemeClr val="tx1"/>
          </a:solidFill>
          <a:latin typeface="+mn-lt"/>
          <a:ea typeface="+mn-ea"/>
          <a:cs typeface="+mn-cs"/>
        </a:defRPr>
      </a:lvl3pPr>
      <a:lvl4pPr marL="325487" indent="-79210" algn="l" defTabSz="849156" rtl="0" eaLnBrk="1" fontAlgn="base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›"/>
        <a:defRPr sz="1089" kern="1200">
          <a:solidFill>
            <a:schemeClr val="tx1"/>
          </a:solidFill>
          <a:latin typeface="+mn-lt"/>
          <a:ea typeface="+mn-ea"/>
          <a:cs typeface="+mn-cs"/>
        </a:defRPr>
      </a:lvl4pPr>
      <a:lvl5pPr marL="404698" indent="-79210" algn="l" defTabSz="849156" rtl="0" eaLnBrk="1" fontAlgn="base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»"/>
        <a:defRPr sz="1089" kern="1200">
          <a:solidFill>
            <a:schemeClr val="tx1"/>
          </a:solidFill>
          <a:latin typeface="+mn-lt"/>
          <a:ea typeface="+mn-ea"/>
          <a:cs typeface="+mn-cs"/>
        </a:defRPr>
      </a:lvl5pPr>
      <a:lvl6pPr marL="2281290" indent="-207391" algn="l" defTabSz="82956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696070" indent="-207391" algn="l" defTabSz="82956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10851" indent="-207391" algn="l" defTabSz="82956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525630" indent="-207391" algn="l" defTabSz="82956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80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60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41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120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900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80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60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239" algn="l" defTabSz="829560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6leNiwDbw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36560C-4987-534B-C357-9EF817DCE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60C41D-6D7B-F7CD-ED02-34D97D35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49FA5-51B8-A9BA-F707-C7D6D2297FED}"/>
              </a:ext>
            </a:extLst>
          </p:cNvPr>
          <p:cNvSpPr txBox="1"/>
          <p:nvPr/>
        </p:nvSpPr>
        <p:spPr>
          <a:xfrm>
            <a:off x="432587" y="1225071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https://www.youtube.com/watch?v=96leNiwDbws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391E1-FA69-7D99-2593-69F3CFB74CAF}"/>
              </a:ext>
            </a:extLst>
          </p:cNvPr>
          <p:cNvSpPr txBox="1"/>
          <p:nvPr/>
        </p:nvSpPr>
        <p:spPr>
          <a:xfrm>
            <a:off x="144555" y="908720"/>
            <a:ext cx="91450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용해공정</a:t>
            </a:r>
            <a:r>
              <a:rPr lang="en-US" altLang="ko-KR" sz="1600" dirty="0"/>
              <a:t>: </a:t>
            </a:r>
            <a:r>
              <a:rPr lang="ko-KR" altLang="en-US" sz="1600" dirty="0"/>
              <a:t>분말 원재료를 교반기를 이용하여 액상 원재료에 녹이는 공정 </a:t>
            </a:r>
            <a:r>
              <a:rPr lang="en-US" altLang="ko-KR" sz="1600" dirty="0"/>
              <a:t>(</a:t>
            </a:r>
            <a:r>
              <a:rPr lang="ko-KR" altLang="en-US" sz="1600" dirty="0"/>
              <a:t>하기 링크 영상 </a:t>
            </a:r>
            <a:r>
              <a:rPr lang="en-US" altLang="ko-KR" sz="1600" dirty="0"/>
              <a:t>53</a:t>
            </a:r>
            <a:r>
              <a:rPr lang="ko-KR" altLang="en-US" sz="1600" dirty="0"/>
              <a:t>초부터 참고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33D33-B729-7B7B-C743-6AE8F4811602}"/>
              </a:ext>
            </a:extLst>
          </p:cNvPr>
          <p:cNvSpPr txBox="1"/>
          <p:nvPr/>
        </p:nvSpPr>
        <p:spPr>
          <a:xfrm>
            <a:off x="129809" y="1772816"/>
            <a:ext cx="91450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공정의 중요성</a:t>
            </a:r>
            <a:r>
              <a:rPr lang="en-US" altLang="ko-KR" sz="1600" dirty="0"/>
              <a:t>: </a:t>
            </a:r>
            <a:r>
              <a:rPr lang="ko-KR" altLang="en-US" sz="1600" dirty="0"/>
              <a:t>살균</a:t>
            </a:r>
            <a:r>
              <a:rPr lang="en-US" altLang="ko-KR" sz="1600" dirty="0"/>
              <a:t>, </a:t>
            </a:r>
            <a:r>
              <a:rPr lang="ko-KR" altLang="en-US" sz="1600" dirty="0"/>
              <a:t>분무건조 등 후공정에서의 공정 품질을 보장하기 위해서는 용해공정에서 </a:t>
            </a:r>
            <a:r>
              <a:rPr lang="ko-KR" altLang="en-US" sz="1600" b="1" u="sng" dirty="0"/>
              <a:t>균일한</a:t>
            </a:r>
            <a:r>
              <a:rPr lang="ko-KR" altLang="en-US" sz="1600" dirty="0"/>
              <a:t> 혼합물을 만드는 것이 중요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B6DDE-7407-9615-3F47-BC3733D75319}"/>
              </a:ext>
            </a:extLst>
          </p:cNvPr>
          <p:cNvSpPr txBox="1"/>
          <p:nvPr/>
        </p:nvSpPr>
        <p:spPr>
          <a:xfrm>
            <a:off x="124913" y="2443672"/>
            <a:ext cx="9491142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공정상의 문제현황</a:t>
            </a:r>
            <a:r>
              <a:rPr lang="en-US" altLang="ko-KR" sz="1600" dirty="0"/>
              <a:t>: </a:t>
            </a:r>
            <a:br>
              <a:rPr lang="en-US" altLang="ko-KR" sz="1600" dirty="0"/>
            </a:br>
            <a:r>
              <a:rPr lang="en-US" altLang="ko-KR" sz="1600" dirty="0"/>
              <a:t>1) </a:t>
            </a:r>
            <a:r>
              <a:rPr lang="ko-KR" altLang="en-US" sz="1600" dirty="0"/>
              <a:t>공정 품질은 완제품의 목표 품질</a:t>
            </a:r>
            <a:r>
              <a:rPr lang="en-US" altLang="ko-KR" sz="1600" dirty="0"/>
              <a:t>, </a:t>
            </a:r>
            <a:r>
              <a:rPr lang="ko-KR" altLang="en-US" sz="1600" dirty="0"/>
              <a:t>투입원료의 특성</a:t>
            </a:r>
            <a:r>
              <a:rPr lang="en-US" altLang="ko-KR" sz="1600" dirty="0"/>
              <a:t>, </a:t>
            </a:r>
            <a:r>
              <a:rPr lang="ko-KR" altLang="en-US" sz="1600" dirty="0"/>
              <a:t>생산량 등 주요 요인을 모두 고려하여 결정되기에</a:t>
            </a:r>
            <a:br>
              <a:rPr lang="en-US" altLang="ko-KR" sz="1600" dirty="0"/>
            </a:br>
            <a:r>
              <a:rPr lang="ko-KR" altLang="en-US" sz="1600" dirty="0"/>
              <a:t>설비 </a:t>
            </a:r>
            <a:r>
              <a:rPr lang="ko-KR" altLang="en-US" sz="1600" dirty="0" err="1"/>
              <a:t>운영값</a:t>
            </a:r>
            <a:r>
              <a:rPr lang="en-US" altLang="ko-KR" sz="1600" dirty="0"/>
              <a:t>(</a:t>
            </a:r>
            <a:r>
              <a:rPr lang="ko-KR" altLang="en-US" sz="1600" dirty="0"/>
              <a:t>온도</a:t>
            </a:r>
            <a:r>
              <a:rPr lang="en-US" altLang="ko-KR" sz="1600" dirty="0"/>
              <a:t>, </a:t>
            </a:r>
            <a:r>
              <a:rPr lang="ko-KR" altLang="en-US" sz="1600" dirty="0"/>
              <a:t>교반 속도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내용량</a:t>
            </a:r>
            <a:r>
              <a:rPr lang="en-US" altLang="ko-KR" sz="1600" dirty="0"/>
              <a:t>) </a:t>
            </a:r>
            <a:r>
              <a:rPr lang="ko-KR" altLang="en-US" sz="1600" dirty="0"/>
              <a:t>등을 시시각각 조정하기가 쉽지 않음</a:t>
            </a:r>
            <a:br>
              <a:rPr lang="en-US" altLang="ko-KR" sz="1600" dirty="0"/>
            </a:br>
            <a:r>
              <a:rPr lang="en-US" altLang="ko-KR" sz="1600" dirty="0"/>
              <a:t>2) </a:t>
            </a:r>
            <a:r>
              <a:rPr lang="ko-KR" altLang="en-US" sz="1600" dirty="0"/>
              <a:t>특히 대량의 제품을 생산하는 경우 </a:t>
            </a:r>
            <a:r>
              <a:rPr lang="ko-KR" altLang="en-US" sz="1600" b="1" u="sng" dirty="0"/>
              <a:t>시차를 두고 순차적으로 원료를 투입</a:t>
            </a:r>
            <a:r>
              <a:rPr lang="ko-KR" altLang="en-US" sz="1600" dirty="0"/>
              <a:t>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투입시마다 내용물의 온도와 점도</a:t>
            </a:r>
            <a:r>
              <a:rPr lang="en-US" altLang="ko-KR" sz="1600" dirty="0"/>
              <a:t>, </a:t>
            </a:r>
            <a:r>
              <a:rPr lang="ko-KR" altLang="en-US" sz="1600" dirty="0"/>
              <a:t>탱크 </a:t>
            </a:r>
            <a:r>
              <a:rPr lang="ko-KR" altLang="en-US" sz="1600" dirty="0" err="1"/>
              <a:t>교반속도</a:t>
            </a:r>
            <a:r>
              <a:rPr lang="ko-KR" altLang="en-US" sz="1600" dirty="0"/>
              <a:t> 등에 변화 발생</a:t>
            </a:r>
            <a:br>
              <a:rPr lang="en-US" altLang="ko-KR" sz="1600" dirty="0"/>
            </a:br>
            <a:r>
              <a:rPr lang="en-US" altLang="ko-KR" sz="1600" dirty="0"/>
              <a:t>3)</a:t>
            </a:r>
            <a:r>
              <a:rPr lang="ko-KR" altLang="en-US" sz="1600" dirty="0"/>
              <a:t> 납품업체의 원료의 특성이 미묘하게 변경되거나 계절</a:t>
            </a:r>
            <a:r>
              <a:rPr lang="en-US" altLang="ko-KR" sz="1600" dirty="0"/>
              <a:t>/</a:t>
            </a:r>
            <a:r>
              <a:rPr lang="ko-KR" altLang="en-US" sz="1600" dirty="0"/>
              <a:t>날씨 등의 습도 요인으로 인해 공정 품질 변하기도 함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4) </a:t>
            </a:r>
            <a:r>
              <a:rPr lang="ko-KR" altLang="en-US" sz="1600" dirty="0"/>
              <a:t>결국 현재와 같이 작업자의 판단에 의존하여 설비 </a:t>
            </a:r>
            <a:r>
              <a:rPr lang="ko-KR" altLang="en-US" sz="1600" dirty="0" err="1"/>
              <a:t>운영값을</a:t>
            </a:r>
            <a:r>
              <a:rPr lang="ko-KR" altLang="en-US" sz="1600" dirty="0"/>
              <a:t> 변경하는 것은 한계점이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열악한 곳은 중간에 샘플을 채취할 수 없어 설비 </a:t>
            </a:r>
            <a:r>
              <a:rPr lang="ko-KR" altLang="en-US" sz="1600" dirty="0" err="1"/>
              <a:t>운영값</a:t>
            </a:r>
            <a:r>
              <a:rPr lang="ko-KR" altLang="en-US" sz="1600" dirty="0"/>
              <a:t> 조정 없이 마지막 결과물을 통해 품질 판단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774F9-5BE5-AA5D-BE6A-AA202761E852}"/>
              </a:ext>
            </a:extLst>
          </p:cNvPr>
          <p:cNvSpPr txBox="1"/>
          <p:nvPr/>
        </p:nvSpPr>
        <p:spPr>
          <a:xfrm>
            <a:off x="155663" y="4725144"/>
            <a:ext cx="91450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입력 데이터 종류</a:t>
            </a:r>
            <a:r>
              <a:rPr lang="en-US" altLang="ko-KR" sz="1600" dirty="0"/>
              <a:t>: </a:t>
            </a:r>
            <a:r>
              <a:rPr lang="ko-KR" altLang="en-US" sz="1600" dirty="0"/>
              <a:t>설비 운영 데이터</a:t>
            </a:r>
            <a:r>
              <a:rPr lang="en-US" altLang="ko-KR" sz="1600" dirty="0"/>
              <a:t>(</a:t>
            </a:r>
            <a:r>
              <a:rPr lang="ko-KR" altLang="en-US" sz="1600" dirty="0"/>
              <a:t>용해 온도</a:t>
            </a:r>
            <a:r>
              <a:rPr lang="en-US" altLang="ko-KR" sz="1600" dirty="0"/>
              <a:t>, </a:t>
            </a:r>
            <a:r>
              <a:rPr lang="ko-KR" altLang="en-US" sz="1600" dirty="0"/>
              <a:t>교반 속도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내용량</a:t>
            </a:r>
            <a:r>
              <a:rPr lang="en-US" altLang="ko-KR" sz="1600" dirty="0"/>
              <a:t>) </a:t>
            </a:r>
            <a:r>
              <a:rPr lang="ko-KR" altLang="en-US" sz="1600" dirty="0"/>
              <a:t>및 제품 검사를 수행하여 획득한 </a:t>
            </a:r>
            <a:r>
              <a:rPr lang="ko-KR" altLang="en-US" sz="1600" dirty="0" err="1"/>
              <a:t>수분함유량</a:t>
            </a:r>
            <a:r>
              <a:rPr lang="ko-KR" altLang="en-US" sz="1600" dirty="0"/>
              <a:t>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F1292-895B-F18D-9EF9-E7999565D9D5}"/>
              </a:ext>
            </a:extLst>
          </p:cNvPr>
          <p:cNvSpPr txBox="1"/>
          <p:nvPr/>
        </p:nvSpPr>
        <p:spPr>
          <a:xfrm>
            <a:off x="155663" y="5386707"/>
            <a:ext cx="91450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출력 데이터 종류</a:t>
            </a:r>
            <a:r>
              <a:rPr lang="en-US" altLang="ko-KR" sz="1600" dirty="0"/>
              <a:t>: </a:t>
            </a:r>
            <a:r>
              <a:rPr lang="ko-KR" altLang="en-US" sz="1600" dirty="0"/>
              <a:t>식품제조업에서 일반적으로 진행하는 품질검사결과</a:t>
            </a:r>
          </a:p>
        </p:txBody>
      </p:sp>
    </p:spTree>
    <p:extLst>
      <p:ext uri="{BB962C8B-B14F-4D97-AF65-F5344CB8AC3E}">
        <p14:creationId xmlns:p14="http://schemas.microsoft.com/office/powerpoint/2010/main" val="194055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36560C-4987-534B-C357-9EF817DCE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60C41D-6D7B-F7CD-ED02-34D97D35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접근 방안 고찰</a:t>
            </a:r>
          </a:p>
        </p:txBody>
      </p:sp>
      <p:pic>
        <p:nvPicPr>
          <p:cNvPr id="10" name="Picture 2" descr="Sugar Dissolving Tank">
            <a:extLst>
              <a:ext uri="{FF2B5EF4-FFF2-40B4-BE49-F238E27FC236}">
                <a16:creationId xmlns:a16="http://schemas.microsoft.com/office/drawing/2014/main" id="{76953307-9C30-AA53-4F1E-DA19AB374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8" y="883678"/>
            <a:ext cx="3989889" cy="18252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E5A482-1676-64F1-A9FD-D573A862DBD0}"/>
              </a:ext>
            </a:extLst>
          </p:cNvPr>
          <p:cNvSpPr txBox="1"/>
          <p:nvPr/>
        </p:nvSpPr>
        <p:spPr>
          <a:xfrm>
            <a:off x="317759" y="3016395"/>
            <a:ext cx="91450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입력데이터 </a:t>
            </a:r>
            <a:r>
              <a:rPr lang="en-US" altLang="ko-KR" sz="1600" dirty="0"/>
              <a:t>4</a:t>
            </a:r>
            <a:r>
              <a:rPr lang="ko-KR" altLang="en-US" sz="1600" dirty="0"/>
              <a:t>개 중에서 </a:t>
            </a:r>
            <a:r>
              <a:rPr lang="ko-KR" altLang="en-US" sz="1600" dirty="0" err="1"/>
              <a:t>수분함유량</a:t>
            </a:r>
            <a:r>
              <a:rPr lang="ko-KR" altLang="en-US" sz="1600" dirty="0"/>
              <a:t> 데이터는 별도의 검사가 필요한 항목이므로 용해탱크의 </a:t>
            </a:r>
            <a:r>
              <a:rPr lang="en-US" altLang="ko-KR" sz="1600" dirty="0"/>
              <a:t>PLC</a:t>
            </a:r>
            <a:r>
              <a:rPr lang="ko-KR" altLang="en-US" sz="1600" dirty="0"/>
              <a:t>를 통해 </a:t>
            </a:r>
            <a:r>
              <a:rPr lang="ko-KR" altLang="en-US" sz="1600" b="1" u="sng" dirty="0"/>
              <a:t>일반적으로 수집할 수 있는 용해 온도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교반 속도</a:t>
            </a:r>
            <a:r>
              <a:rPr lang="en-US" altLang="ko-KR" sz="1600" b="1" u="sng" dirty="0"/>
              <a:t>, </a:t>
            </a:r>
            <a:r>
              <a:rPr lang="ko-KR" altLang="en-US" sz="1600" b="1" u="sng" dirty="0" err="1"/>
              <a:t>내용량</a:t>
            </a:r>
            <a:r>
              <a:rPr lang="ko-KR" altLang="en-US" sz="1600" b="1" u="sng" dirty="0"/>
              <a:t> 데이터</a:t>
            </a:r>
            <a:r>
              <a:rPr lang="ko-KR" altLang="en-US" sz="1600" dirty="0"/>
              <a:t>만으로 </a:t>
            </a:r>
            <a:r>
              <a:rPr lang="en-US" altLang="ko-KR" sz="1600" dirty="0"/>
              <a:t>Classification </a:t>
            </a:r>
            <a:r>
              <a:rPr lang="ko-KR" altLang="en-US" sz="1600" dirty="0"/>
              <a:t>하는 것을 목표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7F6939-A877-9A5E-4B60-9A7AC493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28" y="883678"/>
            <a:ext cx="5546873" cy="1680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00A2D0-7012-1316-5780-EE603E3BA46C}"/>
              </a:ext>
            </a:extLst>
          </p:cNvPr>
          <p:cNvSpPr/>
          <p:nvPr/>
        </p:nvSpPr>
        <p:spPr>
          <a:xfrm>
            <a:off x="162686" y="1013964"/>
            <a:ext cx="1010369" cy="1694956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2CEE3-94DC-2C90-CDFD-2592D66BEB8F}"/>
              </a:ext>
            </a:extLst>
          </p:cNvPr>
          <p:cNvSpPr txBox="1"/>
          <p:nvPr/>
        </p:nvSpPr>
        <p:spPr>
          <a:xfrm>
            <a:off x="416496" y="2754008"/>
            <a:ext cx="101036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용해탱크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5AEF1-C8C6-5663-DCE2-154723BCF559}"/>
              </a:ext>
            </a:extLst>
          </p:cNvPr>
          <p:cNvSpPr txBox="1"/>
          <p:nvPr/>
        </p:nvSpPr>
        <p:spPr>
          <a:xfrm>
            <a:off x="1426865" y="2778659"/>
            <a:ext cx="21602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용해탱크 </a:t>
            </a:r>
            <a:r>
              <a:rPr lang="ko-KR" altLang="en-US" sz="1200" dirty="0" err="1"/>
              <a:t>이용예시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75A44-1078-CE56-DFB5-611CE89ECD69}"/>
              </a:ext>
            </a:extLst>
          </p:cNvPr>
          <p:cNvSpPr txBox="1"/>
          <p:nvPr/>
        </p:nvSpPr>
        <p:spPr>
          <a:xfrm>
            <a:off x="6053372" y="2776232"/>
            <a:ext cx="28083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/>
              <a:t>&lt;Index</a:t>
            </a:r>
            <a:r>
              <a:rPr lang="ko-KR" altLang="en-US" sz="1200" dirty="0"/>
              <a:t> </a:t>
            </a:r>
            <a:r>
              <a:rPr lang="en-US" altLang="ko-KR" sz="1200" dirty="0"/>
              <a:t>5000</a:t>
            </a:r>
            <a:r>
              <a:rPr lang="ko-KR" altLang="en-US" sz="1200" dirty="0"/>
              <a:t>까지의 </a:t>
            </a:r>
            <a:r>
              <a:rPr lang="ko-KR" altLang="en-US" sz="1200" dirty="0" err="1"/>
              <a:t>내용량</a:t>
            </a:r>
            <a:r>
              <a:rPr lang="ko-KR" altLang="en-US" sz="1200" dirty="0"/>
              <a:t> 데이터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0C4BA-0386-3EA3-B450-906F8E59BA0A}"/>
              </a:ext>
            </a:extLst>
          </p:cNvPr>
          <p:cNvSpPr txBox="1"/>
          <p:nvPr/>
        </p:nvSpPr>
        <p:spPr>
          <a:xfrm>
            <a:off x="317759" y="3561148"/>
            <a:ext cx="91450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상기 용해탱크 이용 예시 다이어그램과 </a:t>
            </a:r>
            <a:r>
              <a:rPr lang="ko-KR" altLang="en-US" sz="1600" dirty="0" err="1"/>
              <a:t>내용량</a:t>
            </a:r>
            <a:r>
              <a:rPr lang="ko-KR" altLang="en-US" sz="1600" dirty="0"/>
              <a:t> 데이터를 참고하였을 때 </a:t>
            </a:r>
            <a:r>
              <a:rPr lang="ko-KR" altLang="en-US" sz="1600" b="1" u="sng" dirty="0"/>
              <a:t>대략 </a:t>
            </a:r>
            <a:r>
              <a:rPr lang="en-US" altLang="ko-KR" sz="1600" b="1" u="sng" dirty="0"/>
              <a:t>Index 500~600(3000</a:t>
            </a:r>
            <a:r>
              <a:rPr lang="ko-KR" altLang="en-US" sz="1600" b="1" u="sng" dirty="0"/>
              <a:t>초</a:t>
            </a:r>
            <a:r>
              <a:rPr lang="en-US" altLang="ko-KR" sz="1600" b="1" u="sng" dirty="0"/>
              <a:t>~3600</a:t>
            </a:r>
            <a:r>
              <a:rPr lang="ko-KR" altLang="en-US" sz="1600" b="1" u="sng" dirty="0"/>
              <a:t>초</a:t>
            </a:r>
            <a:r>
              <a:rPr lang="en-US" altLang="ko-KR" sz="1600" b="1" u="sng" dirty="0"/>
              <a:t>) </a:t>
            </a:r>
            <a:r>
              <a:rPr lang="ko-KR" altLang="en-US" sz="1600" b="1" u="sng" dirty="0"/>
              <a:t>정도의 주기</a:t>
            </a:r>
            <a:r>
              <a:rPr lang="ko-KR" altLang="en-US" sz="1600" dirty="0"/>
              <a:t>를 가지고 탱크의 내용량이 채워졌다가 빠지는 것을 반복 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0A15175-A0AE-68C1-8E7E-2A610F922CB9}"/>
              </a:ext>
            </a:extLst>
          </p:cNvPr>
          <p:cNvCxnSpPr>
            <a:cxnSpLocks/>
          </p:cNvCxnSpPr>
          <p:nvPr/>
        </p:nvCxnSpPr>
        <p:spPr>
          <a:xfrm>
            <a:off x="5097016" y="883678"/>
            <a:ext cx="0" cy="1680243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EA3C162-E6DC-01D6-89FC-CC32E892D28C}"/>
              </a:ext>
            </a:extLst>
          </p:cNvPr>
          <p:cNvCxnSpPr>
            <a:cxnSpLocks/>
          </p:cNvCxnSpPr>
          <p:nvPr/>
        </p:nvCxnSpPr>
        <p:spPr>
          <a:xfrm>
            <a:off x="5601072" y="883678"/>
            <a:ext cx="0" cy="1680243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A32C11-AE20-2906-6384-367019187BE4}"/>
              </a:ext>
            </a:extLst>
          </p:cNvPr>
          <p:cNvCxnSpPr/>
          <p:nvPr/>
        </p:nvCxnSpPr>
        <p:spPr>
          <a:xfrm>
            <a:off x="5097016" y="2636912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EFCA3B-EA59-530B-8871-FAB69BE37B8D}"/>
              </a:ext>
            </a:extLst>
          </p:cNvPr>
          <p:cNvSpPr txBox="1"/>
          <p:nvPr/>
        </p:nvSpPr>
        <p:spPr>
          <a:xfrm>
            <a:off x="4771677" y="699012"/>
            <a:ext cx="16587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3000~3600</a:t>
            </a:r>
            <a:r>
              <a:rPr lang="ko-KR" altLang="en-US" sz="1200" dirty="0">
                <a:solidFill>
                  <a:srgbClr val="C00000"/>
                </a:solidFill>
              </a:rPr>
              <a:t>초 주기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B9F738-B27A-3C13-F83F-22B94B7EB483}"/>
              </a:ext>
            </a:extLst>
          </p:cNvPr>
          <p:cNvSpPr txBox="1"/>
          <p:nvPr/>
        </p:nvSpPr>
        <p:spPr>
          <a:xfrm>
            <a:off x="317759" y="4126911"/>
            <a:ext cx="914501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원료는 투입 후 최대 </a:t>
            </a:r>
            <a:r>
              <a:rPr lang="en-US" altLang="ko-KR" sz="1600" dirty="0"/>
              <a:t>3600</a:t>
            </a:r>
            <a:r>
              <a:rPr lang="ko-KR" altLang="en-US" sz="1600" dirty="0"/>
              <a:t>초 가량 머물다가 다음 공정으로 넘어 가는 것으로 볼 수 있음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en-US" altLang="ko-KR" sz="1600" b="1" u="sng" dirty="0"/>
              <a:t>Input</a:t>
            </a:r>
            <a:r>
              <a:rPr lang="ko-KR" altLang="en-US" sz="1600" b="1" u="sng" dirty="0"/>
              <a:t> </a:t>
            </a:r>
            <a:r>
              <a:rPr lang="en-US" altLang="ko-KR" sz="1600" b="1" u="sng" dirty="0"/>
              <a:t>Data</a:t>
            </a:r>
            <a:r>
              <a:rPr lang="ko-KR" altLang="en-US" sz="1600" b="1" u="sng" dirty="0"/>
              <a:t> 길이는 최대 </a:t>
            </a:r>
            <a:r>
              <a:rPr lang="en-US" altLang="ko-KR" sz="1600" b="1" u="sng" dirty="0"/>
              <a:t>600(3600</a:t>
            </a:r>
            <a:r>
              <a:rPr lang="ko-KR" altLang="en-US" sz="1600" b="1" u="sng" dirty="0"/>
              <a:t>초</a:t>
            </a:r>
            <a:r>
              <a:rPr lang="en-US" altLang="ko-KR" sz="1600" b="1" u="sng" dirty="0"/>
              <a:t>)</a:t>
            </a:r>
            <a:r>
              <a:rPr lang="ko-KR" altLang="en-US" sz="1600" b="1" u="sng" dirty="0"/>
              <a:t>으로 하는 것이 좋을 것으로 판단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순간적으로 </a:t>
            </a:r>
            <a:r>
              <a:rPr lang="en-US" altLang="ko-KR" sz="1600" dirty="0"/>
              <a:t>4000~8000 </a:t>
            </a:r>
            <a:r>
              <a:rPr lang="ko-KR" altLang="en-US" sz="1600" dirty="0"/>
              <a:t>정도의 내용량이 관측되는데 내용량이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수렴하는 주기는 같은 것으로 보아 센서 고장에 의한 이상치 의심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14834A-1C15-B7EF-61C2-65E899A39233}"/>
              </a:ext>
            </a:extLst>
          </p:cNvPr>
          <p:cNvSpPr txBox="1"/>
          <p:nvPr/>
        </p:nvSpPr>
        <p:spPr>
          <a:xfrm>
            <a:off x="328987" y="5181136"/>
            <a:ext cx="91450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특정 주기마다</a:t>
            </a:r>
            <a:r>
              <a:rPr lang="en-US" altLang="ko-KR" sz="1600" dirty="0"/>
              <a:t>(3600</a:t>
            </a:r>
            <a:r>
              <a:rPr lang="ko-KR" altLang="en-US" sz="1600" dirty="0"/>
              <a:t>초 가량</a:t>
            </a:r>
            <a:r>
              <a:rPr lang="en-US" altLang="ko-KR" sz="1600" dirty="0"/>
              <a:t>) </a:t>
            </a:r>
            <a:r>
              <a:rPr lang="ko-KR" altLang="en-US" sz="1600" dirty="0"/>
              <a:t>원료가 투입되고</a:t>
            </a:r>
            <a:r>
              <a:rPr lang="en-US" altLang="ko-KR" sz="1600" dirty="0"/>
              <a:t>, </a:t>
            </a:r>
            <a:r>
              <a:rPr lang="ko-KR" altLang="en-US" sz="1600" dirty="0"/>
              <a:t>탱크 내 물질은 상기 내용량의 기울기만큼의 속도로 펌프를 통해 빠져나가는 것으로 예상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A13D4F-C84C-ED15-5AC0-B442DB3918EA}"/>
              </a:ext>
            </a:extLst>
          </p:cNvPr>
          <p:cNvSpPr txBox="1"/>
          <p:nvPr/>
        </p:nvSpPr>
        <p:spPr>
          <a:xfrm>
            <a:off x="328986" y="5745858"/>
            <a:ext cx="92325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탱크에서 펌프로 향하는 라인 중간에 라인을 추가 설치하여 품질검사를 시행하였고 그 결과를 </a:t>
            </a:r>
            <a:r>
              <a:rPr lang="en-US" altLang="ko-KR" sz="1600" dirty="0"/>
              <a:t>TAG(Output Data)</a:t>
            </a:r>
            <a:r>
              <a:rPr lang="ko-KR" altLang="en-US" sz="1600" dirty="0"/>
              <a:t>로 한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266156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C4CF63-3C40-CF43-0959-071306C5D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D3C3E5-06FF-B9F6-4D5D-F9FF778D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탐색</a:t>
            </a:r>
            <a:r>
              <a:rPr lang="en-US" altLang="ko-KR" dirty="0"/>
              <a:t>(</a:t>
            </a:r>
            <a:r>
              <a:rPr lang="ko-KR" altLang="en-US" dirty="0"/>
              <a:t>전 구간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5E517F-7F06-DFD9-6D1F-832FE606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3" y="1543507"/>
            <a:ext cx="4752528" cy="1470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9DF0FE-60A7-F67F-96D9-03EDC82D9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3" y="4883988"/>
            <a:ext cx="4766557" cy="1290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757288-5E9F-63D2-DEDB-A83425617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184" y="1567721"/>
            <a:ext cx="4665416" cy="1445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8937D3-CB48-5CFD-CBAF-0D9EC8F55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263" y="3226209"/>
            <a:ext cx="4675679" cy="1441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490BC0-9E0B-6507-D928-6F9A63172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443" y="3238011"/>
            <a:ext cx="4752528" cy="1432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CE1CED-49EC-9179-7EAF-F96199B919CE}"/>
              </a:ext>
            </a:extLst>
          </p:cNvPr>
          <p:cNvSpPr txBox="1"/>
          <p:nvPr/>
        </p:nvSpPr>
        <p:spPr>
          <a:xfrm>
            <a:off x="284951" y="779819"/>
            <a:ext cx="91450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TAG </a:t>
            </a:r>
            <a:r>
              <a:rPr lang="ko-KR" altLang="en-US" sz="1400" dirty="0"/>
              <a:t>데이터는 중앙부에 </a:t>
            </a:r>
            <a:r>
              <a:rPr lang="en-US" altLang="ko-KR" sz="1400" dirty="0"/>
              <a:t>NG</a:t>
            </a:r>
            <a:r>
              <a:rPr lang="ko-KR" altLang="en-US" sz="1400" dirty="0"/>
              <a:t>가 많은 반면 다른 </a:t>
            </a:r>
            <a:r>
              <a:rPr lang="en-US" altLang="ko-KR" sz="1400" dirty="0"/>
              <a:t>Input Data</a:t>
            </a:r>
            <a:r>
              <a:rPr lang="ko-KR" altLang="en-US" sz="1400" dirty="0"/>
              <a:t>는 중앙부의 특성이 보이지 않음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거시적으로 보았을 때 그나마 시간대별 편차가 있는 </a:t>
            </a:r>
            <a:r>
              <a:rPr lang="ko-KR" altLang="en-US" sz="1400" dirty="0" err="1"/>
              <a:t>내용량</a:t>
            </a:r>
            <a:r>
              <a:rPr lang="ko-KR" altLang="en-US" sz="1400" dirty="0"/>
              <a:t> 데이터가 중요할 것으로 예상</a:t>
            </a:r>
            <a:r>
              <a:rPr lang="en-US" altLang="ko-KR" sz="1400" dirty="0"/>
              <a:t>(</a:t>
            </a:r>
            <a:r>
              <a:rPr lang="ko-KR" altLang="en-US" sz="1400" dirty="0"/>
              <a:t>피크 값을 이상치가 아니라 중요한 값이어서 중간 부의 </a:t>
            </a:r>
            <a:r>
              <a:rPr lang="en-US" altLang="ko-KR" sz="1400" dirty="0"/>
              <a:t>NG</a:t>
            </a:r>
            <a:r>
              <a:rPr lang="ko-KR" altLang="en-US" sz="1400" dirty="0"/>
              <a:t>가 발생하는 것인가</a:t>
            </a:r>
            <a:r>
              <a:rPr lang="en-US" altLang="ko-KR" sz="1400" dirty="0"/>
              <a:t>? </a:t>
            </a:r>
            <a:r>
              <a:rPr lang="ko-KR" altLang="en-US" sz="1400" dirty="0"/>
              <a:t>판단 필요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16571-7B75-8C06-56EA-CE981106D990}"/>
              </a:ext>
            </a:extLst>
          </p:cNvPr>
          <p:cNvSpPr txBox="1"/>
          <p:nvPr/>
        </p:nvSpPr>
        <p:spPr>
          <a:xfrm>
            <a:off x="2144688" y="1433588"/>
            <a:ext cx="15841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err="1">
                <a:highlight>
                  <a:srgbClr val="C0C0C0"/>
                </a:highlight>
              </a:rPr>
              <a:t>내용량</a:t>
            </a:r>
            <a:r>
              <a:rPr lang="ko-KR" altLang="en-US" sz="1200" dirty="0">
                <a:highlight>
                  <a:srgbClr val="C0C0C0"/>
                </a:highlight>
              </a:rPr>
              <a:t> 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4F736-4AF8-8AE3-200F-F1C5C02437C7}"/>
              </a:ext>
            </a:extLst>
          </p:cNvPr>
          <p:cNvSpPr txBox="1"/>
          <p:nvPr/>
        </p:nvSpPr>
        <p:spPr>
          <a:xfrm>
            <a:off x="7017865" y="1441977"/>
            <a:ext cx="1481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highlight>
                  <a:srgbClr val="C0C0C0"/>
                </a:highlight>
              </a:rPr>
              <a:t>온도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2F90E9-B35D-179F-197C-B6776F829DC2}"/>
              </a:ext>
            </a:extLst>
          </p:cNvPr>
          <p:cNvSpPr txBox="1"/>
          <p:nvPr/>
        </p:nvSpPr>
        <p:spPr>
          <a:xfrm>
            <a:off x="2118805" y="4743791"/>
            <a:ext cx="15841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TAG </a:t>
            </a:r>
            <a:r>
              <a:rPr lang="ko-KR" altLang="en-US" sz="1200" dirty="0">
                <a:highlight>
                  <a:srgbClr val="C0C0C0"/>
                </a:highlight>
              </a:rPr>
              <a:t>데이터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6B4F2-739E-9888-3B02-E2EA8B11F39E}"/>
              </a:ext>
            </a:extLst>
          </p:cNvPr>
          <p:cNvSpPr txBox="1"/>
          <p:nvPr/>
        </p:nvSpPr>
        <p:spPr>
          <a:xfrm>
            <a:off x="6847616" y="3089692"/>
            <a:ext cx="15841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err="1">
                <a:highlight>
                  <a:srgbClr val="C0C0C0"/>
                </a:highlight>
              </a:rPr>
              <a:t>수분함유량</a:t>
            </a:r>
            <a:r>
              <a:rPr lang="ko-KR" altLang="en-US" sz="1200" dirty="0">
                <a:highlight>
                  <a:srgbClr val="C0C0C0"/>
                </a:highlight>
              </a:rPr>
              <a:t> 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5811B-861F-EA22-8F1F-029E0DAEDBF3}"/>
              </a:ext>
            </a:extLst>
          </p:cNvPr>
          <p:cNvSpPr txBox="1"/>
          <p:nvPr/>
        </p:nvSpPr>
        <p:spPr>
          <a:xfrm>
            <a:off x="2000377" y="3099824"/>
            <a:ext cx="15841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highlight>
                  <a:srgbClr val="C0C0C0"/>
                </a:highlight>
              </a:rPr>
              <a:t>교반 속도 데이터</a:t>
            </a:r>
          </a:p>
        </p:txBody>
      </p:sp>
    </p:spTree>
    <p:extLst>
      <p:ext uri="{BB962C8B-B14F-4D97-AF65-F5344CB8AC3E}">
        <p14:creationId xmlns:p14="http://schemas.microsoft.com/office/powerpoint/2010/main" val="299094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1739B6-6492-DF7E-1581-0D924D558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8A8AA3-5B1C-6E22-86F4-56A7B6B2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탐색</a:t>
            </a:r>
            <a:r>
              <a:rPr lang="en-US" altLang="ko-KR" dirty="0"/>
              <a:t>(Index 5000</a:t>
            </a:r>
            <a:r>
              <a:rPr lang="ko-KR" altLang="en-US" dirty="0"/>
              <a:t>까지의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6D9D92-3144-090C-9B51-4A9696A6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1" y="1478649"/>
            <a:ext cx="4655539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BA4BCE-337B-3E77-544C-89EFFAA50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9" y="4797152"/>
            <a:ext cx="463576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ECE31DC-B380-06BA-C2FD-47181B155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758" y="1478649"/>
            <a:ext cx="4638461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91D114-2822-9D20-52D0-850BE0631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129" y="3106382"/>
            <a:ext cx="467650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DD4908-3D86-4D84-7970-06124FB6A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461" y="3106382"/>
            <a:ext cx="4655539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39C84F-F188-26B5-0C0B-EE24865E47CA}"/>
              </a:ext>
            </a:extLst>
          </p:cNvPr>
          <p:cNvSpPr txBox="1"/>
          <p:nvPr/>
        </p:nvSpPr>
        <p:spPr>
          <a:xfrm>
            <a:off x="2169855" y="1341309"/>
            <a:ext cx="15841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err="1">
                <a:highlight>
                  <a:srgbClr val="C0C0C0"/>
                </a:highlight>
              </a:rPr>
              <a:t>내용량</a:t>
            </a:r>
            <a:r>
              <a:rPr lang="ko-KR" altLang="en-US" sz="1200" dirty="0">
                <a:highlight>
                  <a:srgbClr val="C0C0C0"/>
                </a:highlight>
              </a:rPr>
              <a:t>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AC3D9-629F-FB57-D6E7-72F285B7B538}"/>
              </a:ext>
            </a:extLst>
          </p:cNvPr>
          <p:cNvSpPr txBox="1"/>
          <p:nvPr/>
        </p:nvSpPr>
        <p:spPr>
          <a:xfrm>
            <a:off x="7076588" y="1349698"/>
            <a:ext cx="1481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highlight>
                  <a:srgbClr val="C0C0C0"/>
                </a:highlight>
              </a:rPr>
              <a:t>온도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82638-4D0F-CFF8-129E-7E34AF7A525C}"/>
              </a:ext>
            </a:extLst>
          </p:cNvPr>
          <p:cNvSpPr txBox="1"/>
          <p:nvPr/>
        </p:nvSpPr>
        <p:spPr>
          <a:xfrm>
            <a:off x="2249153" y="4718624"/>
            <a:ext cx="15841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TAG </a:t>
            </a:r>
            <a:r>
              <a:rPr lang="ko-KR" altLang="en-US" sz="1200" dirty="0">
                <a:highlight>
                  <a:srgbClr val="C0C0C0"/>
                </a:highlight>
              </a:rPr>
              <a:t>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D508C-698E-CB63-6616-3C80300A2591}"/>
              </a:ext>
            </a:extLst>
          </p:cNvPr>
          <p:cNvSpPr txBox="1"/>
          <p:nvPr/>
        </p:nvSpPr>
        <p:spPr>
          <a:xfrm>
            <a:off x="6881172" y="3005802"/>
            <a:ext cx="15841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err="1">
                <a:highlight>
                  <a:srgbClr val="C0C0C0"/>
                </a:highlight>
              </a:rPr>
              <a:t>수분함유량</a:t>
            </a:r>
            <a:r>
              <a:rPr lang="ko-KR" altLang="en-US" sz="1200" dirty="0">
                <a:highlight>
                  <a:srgbClr val="C0C0C0"/>
                </a:highlight>
              </a:rPr>
              <a:t> 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43DA41-8A25-6F44-37F2-D43CCD48E9CA}"/>
              </a:ext>
            </a:extLst>
          </p:cNvPr>
          <p:cNvSpPr txBox="1"/>
          <p:nvPr/>
        </p:nvSpPr>
        <p:spPr>
          <a:xfrm>
            <a:off x="2050711" y="2990767"/>
            <a:ext cx="15841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highlight>
                  <a:srgbClr val="C0C0C0"/>
                </a:highlight>
              </a:rPr>
              <a:t>교반 속도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8A058-378B-958F-B78C-698E9EE081AE}"/>
              </a:ext>
            </a:extLst>
          </p:cNvPr>
          <p:cNvSpPr txBox="1"/>
          <p:nvPr/>
        </p:nvSpPr>
        <p:spPr>
          <a:xfrm>
            <a:off x="284951" y="779819"/>
            <a:ext cx="91450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내용량</a:t>
            </a:r>
            <a:r>
              <a:rPr lang="ko-KR" altLang="en-US" sz="1600" dirty="0"/>
              <a:t> 데이터의 경우 </a:t>
            </a:r>
            <a:r>
              <a:rPr lang="en-US" altLang="ko-KR" sz="1600" dirty="0"/>
              <a:t>500~600 Index</a:t>
            </a:r>
            <a:r>
              <a:rPr lang="ko-KR" altLang="en-US" sz="1600" dirty="0"/>
              <a:t>의 주기를 가지고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다른 데이터는 비교적 </a:t>
            </a:r>
            <a:r>
              <a:rPr lang="en-US" altLang="ko-KR" sz="1600" dirty="0"/>
              <a:t>Uniform</a:t>
            </a:r>
            <a:r>
              <a:rPr lang="ko-KR" altLang="en-US" sz="1600" dirty="0"/>
              <a:t>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877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9B048D0-E5DA-33B8-5DE1-5CEEC3C4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00" y="1421213"/>
            <a:ext cx="465123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48B0DCF-AA4A-34C6-B4FC-A44C9609C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01" y="3081127"/>
            <a:ext cx="465123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7E9F5C7-C105-96A6-2507-23B6D3AD7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88" y="3111265"/>
            <a:ext cx="4686406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33F4E8B-9680-790E-C699-45AF13688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24" y="4739284"/>
            <a:ext cx="4673869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A0E303-2B22-D7AE-08E8-13BD516FF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242" y="1411893"/>
            <a:ext cx="4620431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1739B6-6492-DF7E-1581-0D924D558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8A8AA3-5B1C-6E22-86F4-56A7B6B2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탐색</a:t>
            </a:r>
            <a:r>
              <a:rPr lang="en-US" altLang="ko-KR" dirty="0"/>
              <a:t>(Index 500</a:t>
            </a:r>
            <a:r>
              <a:rPr lang="ko-KR" altLang="en-US" dirty="0"/>
              <a:t>까지의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9C84F-F188-26B5-0C0B-EE24865E47CA}"/>
              </a:ext>
            </a:extLst>
          </p:cNvPr>
          <p:cNvSpPr txBox="1"/>
          <p:nvPr/>
        </p:nvSpPr>
        <p:spPr>
          <a:xfrm>
            <a:off x="2169855" y="1341309"/>
            <a:ext cx="15841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err="1">
                <a:highlight>
                  <a:srgbClr val="C0C0C0"/>
                </a:highlight>
              </a:rPr>
              <a:t>내용량</a:t>
            </a:r>
            <a:r>
              <a:rPr lang="ko-KR" altLang="en-US" sz="1200" dirty="0">
                <a:highlight>
                  <a:srgbClr val="C0C0C0"/>
                </a:highlight>
              </a:rPr>
              <a:t>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AC3D9-629F-FB57-D6E7-72F285B7B538}"/>
              </a:ext>
            </a:extLst>
          </p:cNvPr>
          <p:cNvSpPr txBox="1"/>
          <p:nvPr/>
        </p:nvSpPr>
        <p:spPr>
          <a:xfrm>
            <a:off x="7076588" y="1349698"/>
            <a:ext cx="1481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highlight>
                  <a:srgbClr val="C0C0C0"/>
                </a:highlight>
              </a:rPr>
              <a:t>온도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82638-4D0F-CFF8-129E-7E34AF7A525C}"/>
              </a:ext>
            </a:extLst>
          </p:cNvPr>
          <p:cNvSpPr txBox="1"/>
          <p:nvPr/>
        </p:nvSpPr>
        <p:spPr>
          <a:xfrm>
            <a:off x="2249153" y="4718624"/>
            <a:ext cx="15841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highlight>
                  <a:srgbClr val="C0C0C0"/>
                </a:highlight>
              </a:rPr>
              <a:t>TAG </a:t>
            </a:r>
            <a:r>
              <a:rPr lang="ko-KR" altLang="en-US" sz="1200" dirty="0">
                <a:highlight>
                  <a:srgbClr val="C0C0C0"/>
                </a:highlight>
              </a:rPr>
              <a:t>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D508C-698E-CB63-6616-3C80300A2591}"/>
              </a:ext>
            </a:extLst>
          </p:cNvPr>
          <p:cNvSpPr txBox="1"/>
          <p:nvPr/>
        </p:nvSpPr>
        <p:spPr>
          <a:xfrm>
            <a:off x="6881172" y="3005802"/>
            <a:ext cx="15841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err="1">
                <a:highlight>
                  <a:srgbClr val="C0C0C0"/>
                </a:highlight>
              </a:rPr>
              <a:t>수분함유량</a:t>
            </a:r>
            <a:r>
              <a:rPr lang="ko-KR" altLang="en-US" sz="1200" dirty="0">
                <a:highlight>
                  <a:srgbClr val="C0C0C0"/>
                </a:highlight>
              </a:rPr>
              <a:t> 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43DA41-8A25-6F44-37F2-D43CCD48E9CA}"/>
              </a:ext>
            </a:extLst>
          </p:cNvPr>
          <p:cNvSpPr txBox="1"/>
          <p:nvPr/>
        </p:nvSpPr>
        <p:spPr>
          <a:xfrm>
            <a:off x="2050711" y="2990767"/>
            <a:ext cx="15841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highlight>
                  <a:srgbClr val="C0C0C0"/>
                </a:highlight>
              </a:rPr>
              <a:t>교반 속도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8A058-378B-958F-B78C-698E9EE081AE}"/>
              </a:ext>
            </a:extLst>
          </p:cNvPr>
          <p:cNvSpPr txBox="1"/>
          <p:nvPr/>
        </p:nvSpPr>
        <p:spPr>
          <a:xfrm>
            <a:off x="284951" y="779819"/>
            <a:ext cx="91450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온도 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교반 속도 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수분 함유량 데이터는 대량 </a:t>
            </a:r>
            <a:r>
              <a:rPr lang="en-US" altLang="ko-KR" sz="1600" dirty="0"/>
              <a:t>10 Index(1</a:t>
            </a:r>
            <a:r>
              <a:rPr lang="ko-KR" altLang="en-US" sz="1600" dirty="0"/>
              <a:t>분</a:t>
            </a:r>
            <a:r>
              <a:rPr lang="en-US" altLang="ko-KR" sz="1600" dirty="0"/>
              <a:t>)</a:t>
            </a:r>
            <a:r>
              <a:rPr lang="ko-KR" altLang="en-US" sz="1600" dirty="0"/>
              <a:t>의 주기를 가지고 있음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473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C60C41D-6D7B-F7CD-ED02-34D97D35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접근 방안 고찰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5A482-1676-64F1-A9FD-D573A862DBD0}"/>
              </a:ext>
            </a:extLst>
          </p:cNvPr>
          <p:cNvSpPr txBox="1"/>
          <p:nvPr/>
        </p:nvSpPr>
        <p:spPr>
          <a:xfrm>
            <a:off x="317759" y="963427"/>
            <a:ext cx="914501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가이드북에서는 내용량과 </a:t>
            </a:r>
            <a:r>
              <a:rPr lang="en-US" altLang="ko-KR" sz="1600" dirty="0"/>
              <a:t>TAG </a:t>
            </a:r>
            <a:r>
              <a:rPr lang="ko-KR" altLang="en-US" sz="1600" dirty="0"/>
              <a:t>값의 상관 관계 값이 낮아 </a:t>
            </a:r>
            <a:r>
              <a:rPr lang="ko-KR" altLang="en-US" sz="1600" dirty="0" err="1"/>
              <a:t>내용량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  <a:r>
              <a:rPr lang="ko-KR" altLang="en-US" sz="1600" dirty="0"/>
              <a:t>를 제거하고 </a:t>
            </a:r>
            <a:r>
              <a:rPr lang="en-US" altLang="ko-KR" sz="1600" dirty="0"/>
              <a:t>LSTM</a:t>
            </a:r>
            <a:r>
              <a:rPr lang="ko-KR" altLang="en-US" sz="1600" dirty="0"/>
              <a:t>을 </a:t>
            </a:r>
            <a:r>
              <a:rPr lang="en-US" altLang="ko-KR" sz="1600" dirty="0"/>
              <a:t>Index 10 </a:t>
            </a:r>
            <a:r>
              <a:rPr lang="ko-KR" altLang="en-US" sz="1600" dirty="0"/>
              <a:t>단위로 사용하였지만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이는 시간에 따른 영향을 고려하지 않고 동일 </a:t>
            </a:r>
            <a:r>
              <a:rPr lang="en-US" altLang="ko-KR" sz="1600" dirty="0"/>
              <a:t>Row </a:t>
            </a:r>
            <a:r>
              <a:rPr lang="ko-KR" altLang="en-US" sz="1600" dirty="0"/>
              <a:t>값으로 상관 계수를 계산하였기에 발생하는 에러라고 생각됨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B9F738-B27A-3C13-F83F-22B94B7EB483}"/>
              </a:ext>
            </a:extLst>
          </p:cNvPr>
          <p:cNvSpPr txBox="1"/>
          <p:nvPr/>
        </p:nvSpPr>
        <p:spPr>
          <a:xfrm>
            <a:off x="314895" y="2444115"/>
            <a:ext cx="91450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원료는 투입 후 최대 </a:t>
            </a:r>
            <a:r>
              <a:rPr lang="en-US" altLang="ko-KR" sz="1600" dirty="0"/>
              <a:t>3600</a:t>
            </a:r>
            <a:r>
              <a:rPr lang="ko-KR" altLang="en-US" sz="1600" dirty="0"/>
              <a:t>초 가량 머물다가 다음 공정으로 넘어 가는 것으로 볼 수 있음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en-US" altLang="ko-KR" sz="1600" b="1" u="sng" dirty="0"/>
              <a:t>Input</a:t>
            </a:r>
            <a:r>
              <a:rPr lang="ko-KR" altLang="en-US" sz="1600" b="1" u="sng" dirty="0"/>
              <a:t> </a:t>
            </a:r>
            <a:r>
              <a:rPr lang="en-US" altLang="ko-KR" sz="1600" b="1" u="sng" dirty="0"/>
              <a:t>Data</a:t>
            </a:r>
            <a:r>
              <a:rPr lang="ko-KR" altLang="en-US" sz="1600" b="1" u="sng" dirty="0"/>
              <a:t> 길이는 최대 </a:t>
            </a:r>
            <a:r>
              <a:rPr lang="en-US" altLang="ko-KR" sz="1600" b="1" u="sng" dirty="0"/>
              <a:t>600(3600</a:t>
            </a:r>
            <a:r>
              <a:rPr lang="ko-KR" altLang="en-US" sz="1600" b="1" u="sng" dirty="0"/>
              <a:t>초</a:t>
            </a:r>
            <a:r>
              <a:rPr lang="en-US" altLang="ko-KR" sz="1600" b="1" u="sng" dirty="0"/>
              <a:t>)</a:t>
            </a:r>
            <a:r>
              <a:rPr lang="ko-KR" altLang="en-US" sz="1600" b="1" u="sng" dirty="0"/>
              <a:t>으로 하는 것이 좋을 것으로 판단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14834A-1C15-B7EF-61C2-65E899A39233}"/>
              </a:ext>
            </a:extLst>
          </p:cNvPr>
          <p:cNvSpPr txBox="1"/>
          <p:nvPr/>
        </p:nvSpPr>
        <p:spPr>
          <a:xfrm>
            <a:off x="305732" y="3077113"/>
            <a:ext cx="9145016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개인적인 견해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ko-KR" altLang="en-US" sz="1600" dirty="0"/>
              <a:t>만약 알고리즘을 사용한다면 </a:t>
            </a:r>
            <a:r>
              <a:rPr lang="en-US" altLang="ko-KR" sz="1600" dirty="0"/>
              <a:t>GRU </a:t>
            </a:r>
            <a:r>
              <a:rPr lang="ko-KR" altLang="en-US" sz="1600" dirty="0"/>
              <a:t>및 </a:t>
            </a:r>
            <a:r>
              <a:rPr lang="en-US" altLang="ko-KR" sz="1600" dirty="0"/>
              <a:t>LSTM</a:t>
            </a:r>
            <a:r>
              <a:rPr lang="ko-KR" altLang="en-US" sz="1600" dirty="0"/>
              <a:t>과 같은 시간에 따른 영향을 고려할 수 있는 알고리즘을 사용하는 것이 좋을 것이다</a:t>
            </a:r>
            <a:r>
              <a:rPr lang="en-US" altLang="ko-KR" sz="1600" dirty="0"/>
              <a:t>. Input Data</a:t>
            </a:r>
            <a:r>
              <a:rPr lang="ko-KR" altLang="en-US" sz="1600" dirty="0"/>
              <a:t>의 길이에 대응 되는 시퀀스 만큼의 데이터를 계산하여 </a:t>
            </a:r>
            <a:r>
              <a:rPr lang="en-US" altLang="ko-KR" sz="1600" dirty="0"/>
              <a:t>‘</a:t>
            </a:r>
            <a:r>
              <a:rPr lang="ko-KR" altLang="en-US" sz="1600" dirty="0"/>
              <a:t>현재 시점</a:t>
            </a:r>
            <a:r>
              <a:rPr lang="en-US" altLang="ko-KR" sz="1600" dirty="0"/>
              <a:t>’</a:t>
            </a:r>
            <a:r>
              <a:rPr lang="ko-KR" altLang="en-US" sz="1600" dirty="0"/>
              <a:t>의 </a:t>
            </a:r>
            <a:r>
              <a:rPr lang="en-US" altLang="ko-KR" sz="1600" dirty="0"/>
              <a:t>OK, NG </a:t>
            </a:r>
            <a:r>
              <a:rPr lang="ko-KR" altLang="en-US" sz="1600" dirty="0"/>
              <a:t>여부를 모니터 상으로 출력할 수 있는 프로그램을 필요할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다만 현재 산업 현장의 이슈는 작업자의 주관적 판단 하에 진행되는 공정 설비 값의 조정이고</a:t>
            </a:r>
            <a:r>
              <a:rPr lang="en-US" altLang="ko-KR" sz="1600" dirty="0"/>
              <a:t>, </a:t>
            </a:r>
            <a:r>
              <a:rPr lang="ko-KR" altLang="en-US" sz="1600" b="1" u="sng" dirty="0"/>
              <a:t>이러한 공정 설비 값이 </a:t>
            </a:r>
            <a:r>
              <a:rPr lang="en-US" altLang="ko-KR" sz="1600" b="1" u="sng" dirty="0"/>
              <a:t>AI</a:t>
            </a:r>
            <a:r>
              <a:rPr lang="ko-KR" altLang="en-US" sz="1600" b="1" u="sng" dirty="0"/>
              <a:t> 학습 모델에 의해 자동적으로 조정</a:t>
            </a:r>
            <a:r>
              <a:rPr lang="ko-KR" altLang="en-US" sz="1600" dirty="0"/>
              <a:t>되는 것이 필요하다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위해서는 </a:t>
            </a:r>
            <a:r>
              <a:rPr lang="ko-KR" altLang="en-US" sz="1600" b="1" u="sng" dirty="0"/>
              <a:t>어떤 시점의 어떤 변수가 현재 시점의 </a:t>
            </a:r>
            <a:r>
              <a:rPr lang="en-US" altLang="ko-KR" sz="1600" b="1" u="sng" dirty="0"/>
              <a:t>OK, NG</a:t>
            </a:r>
            <a:r>
              <a:rPr lang="ko-KR" altLang="en-US" sz="1600" b="1" u="sng" dirty="0"/>
              <a:t>에 어떤 영향을 주는지를 밝혀내기 위한 </a:t>
            </a:r>
            <a:r>
              <a:rPr lang="en-US" altLang="ko-KR" sz="1600" b="1" u="sng" dirty="0"/>
              <a:t>XAI </a:t>
            </a:r>
            <a:r>
              <a:rPr lang="ko-KR" altLang="en-US" sz="1600" b="1" u="sng" dirty="0"/>
              <a:t>과정</a:t>
            </a:r>
            <a:r>
              <a:rPr lang="ko-KR" altLang="en-US" sz="1600" dirty="0"/>
              <a:t>이 필요하다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간단한 방법으로는 전체 </a:t>
            </a:r>
            <a:r>
              <a:rPr lang="en-US" altLang="ko-KR" sz="1600" dirty="0"/>
              <a:t>600 Index(1</a:t>
            </a:r>
            <a:r>
              <a:rPr lang="ko-KR" altLang="en-US" sz="1600" dirty="0"/>
              <a:t>시간</a:t>
            </a:r>
            <a:r>
              <a:rPr lang="en-US" altLang="ko-KR" sz="1600" dirty="0"/>
              <a:t>) Input</a:t>
            </a:r>
            <a:r>
              <a:rPr lang="ko-KR" altLang="en-US" sz="1600" dirty="0"/>
              <a:t>에서 온도</a:t>
            </a:r>
            <a:r>
              <a:rPr lang="en-US" altLang="ko-KR" sz="1600" dirty="0"/>
              <a:t>/</a:t>
            </a:r>
            <a:r>
              <a:rPr lang="ko-KR" altLang="en-US" sz="1600" dirty="0" err="1"/>
              <a:t>교반속도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데이터의 주기인 </a:t>
            </a:r>
            <a:r>
              <a:rPr lang="en-US" altLang="ko-KR" sz="1600" dirty="0"/>
              <a:t>1</a:t>
            </a:r>
            <a:r>
              <a:rPr lang="ko-KR" altLang="en-US" sz="1600" dirty="0"/>
              <a:t>분 구간의 특성</a:t>
            </a:r>
            <a:r>
              <a:rPr lang="en-US" altLang="ko-KR" sz="1600" dirty="0"/>
              <a:t>(</a:t>
            </a:r>
            <a:r>
              <a:rPr lang="ko-KR" altLang="en-US" sz="1600" dirty="0"/>
              <a:t>평균</a:t>
            </a:r>
            <a:r>
              <a:rPr lang="en-US" altLang="ko-KR" sz="1600" dirty="0"/>
              <a:t>, </a:t>
            </a:r>
            <a:r>
              <a:rPr lang="ko-KR" altLang="en-US" sz="1600" dirty="0"/>
              <a:t>첨도</a:t>
            </a:r>
            <a:r>
              <a:rPr lang="en-US" altLang="ko-KR" sz="1600" dirty="0"/>
              <a:t>, </a:t>
            </a:r>
            <a:r>
              <a:rPr lang="ko-KR" altLang="en-US" sz="1600" dirty="0"/>
              <a:t>표준편차</a:t>
            </a:r>
            <a:r>
              <a:rPr lang="en-US" altLang="ko-KR" sz="1600" dirty="0"/>
              <a:t>)</a:t>
            </a:r>
            <a:r>
              <a:rPr lang="ko-KR" altLang="en-US" sz="1600" dirty="0"/>
              <a:t>값들을 입력데이터로 하여 </a:t>
            </a:r>
            <a:r>
              <a:rPr lang="en-US" altLang="ko-KR" sz="1600" dirty="0"/>
              <a:t>Fully Connected Layer </a:t>
            </a:r>
            <a:r>
              <a:rPr lang="ko-KR" altLang="en-US" sz="1600" dirty="0"/>
              <a:t>상에서 </a:t>
            </a:r>
            <a:r>
              <a:rPr lang="en-US" altLang="ko-KR" sz="1600" dirty="0" err="1"/>
              <a:t>weights_sum</a:t>
            </a:r>
            <a:r>
              <a:rPr lang="ko-KR" altLang="en-US" sz="1600" dirty="0"/>
              <a:t>을 보는 방법이 있다</a:t>
            </a:r>
            <a:r>
              <a:rPr lang="en-US" altLang="ko-KR" sz="1600" dirty="0"/>
              <a:t>. XAI</a:t>
            </a:r>
            <a:r>
              <a:rPr lang="ko-KR" altLang="en-US" sz="1600" dirty="0"/>
              <a:t>를 하기 위한 고민 및 연계하여 학습 모델을 구상할 필요가 있을 것으로 생각된다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4A2DE-6295-C4ED-E1DD-40A4DAE7EFC0}"/>
              </a:ext>
            </a:extLst>
          </p:cNvPr>
          <p:cNvSpPr txBox="1"/>
          <p:nvPr/>
        </p:nvSpPr>
        <p:spPr>
          <a:xfrm>
            <a:off x="314895" y="1791141"/>
            <a:ext cx="91450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교반기의 운동에 의한 회전에너지가</a:t>
            </a:r>
            <a:r>
              <a:rPr lang="en-US" altLang="ko-KR" sz="1600" dirty="0"/>
              <a:t>(w^2)</a:t>
            </a:r>
            <a:r>
              <a:rPr lang="ko-KR" altLang="en-US" sz="1600" dirty="0"/>
              <a:t>가 용액 전체에 영향을 줄 것이므로 </a:t>
            </a:r>
            <a:r>
              <a:rPr lang="ko-KR" altLang="en-US" sz="1600" dirty="0" err="1"/>
              <a:t>내용량</a:t>
            </a:r>
            <a:r>
              <a:rPr lang="ko-KR" altLang="en-US" sz="1600" dirty="0"/>
              <a:t> 변수는 포함되어야 할 것으로 생각됨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224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13DBCC-7070-1CDB-6CFB-1B92CE18F1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1E3597-F8F5-FE2B-0DA7-78CF14BF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[Back-up] </a:t>
            </a:r>
            <a:r>
              <a:rPr lang="ko-KR" altLang="en-US" dirty="0"/>
              <a:t>기타 배경지식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6B8FF-293A-7625-4963-226141CC727E}"/>
              </a:ext>
            </a:extLst>
          </p:cNvPr>
          <p:cNvSpPr txBox="1"/>
          <p:nvPr/>
        </p:nvSpPr>
        <p:spPr>
          <a:xfrm>
            <a:off x="331077" y="1124744"/>
            <a:ext cx="928903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원료 용해 시 온도가 너무 낮거나 </a:t>
            </a:r>
            <a:r>
              <a:rPr lang="ko-KR" altLang="en-US" sz="1600" dirty="0" err="1"/>
              <a:t>교반속도가</a:t>
            </a:r>
            <a:r>
              <a:rPr lang="ko-KR" altLang="en-US" sz="1600" dirty="0"/>
              <a:t> 너무 느린 경우, 분체 원료 중 미처 용해되지 못한 알갱이가 </a:t>
            </a:r>
            <a:endParaRPr lang="en-US" altLang="ko-KR" sz="1600" dirty="0"/>
          </a:p>
          <a:p>
            <a:r>
              <a:rPr lang="ko-KR" altLang="en-US" sz="1600" dirty="0"/>
              <a:t>용액에 남아있을 수 있다. </a:t>
            </a:r>
            <a:endParaRPr lang="en-US" altLang="ko-KR" sz="1600" dirty="0"/>
          </a:p>
          <a:p>
            <a:r>
              <a:rPr lang="ko-KR" altLang="en-US" sz="1600" dirty="0"/>
              <a:t>그렇다고 온도를 무작정 높이게 되면 용질/용매/용액의 성질이나 용해 중의 화학반응에도 영향을 미칠 수 있어 원하지 않는 결과가 발생할 수 있으며, </a:t>
            </a:r>
            <a:endParaRPr lang="en-US" altLang="ko-KR" sz="1600" dirty="0"/>
          </a:p>
          <a:p>
            <a:r>
              <a:rPr lang="ko-KR" altLang="en-US" sz="1600" dirty="0"/>
              <a:t>또 용해 중에 발생할 반응열로 인한 내부 온도 변화도 고려야 한다. </a:t>
            </a:r>
            <a:endParaRPr lang="en-US" altLang="ko-KR" sz="1600" dirty="0"/>
          </a:p>
          <a:p>
            <a:r>
              <a:rPr lang="ko-KR" altLang="en-US" sz="1600" dirty="0"/>
              <a:t>마찬가지로 </a:t>
            </a:r>
            <a:r>
              <a:rPr lang="ko-KR" altLang="en-US" sz="1600" dirty="0" err="1"/>
              <a:t>교반속도도</a:t>
            </a:r>
            <a:r>
              <a:rPr lang="ko-KR" altLang="en-US" sz="1600" dirty="0"/>
              <a:t> 설비관리 측면(모터 속도 및 발열), 용해 화학반응 속도에 미칠 영향 등의 고려사항으로 인해 일괄적으로 높이거나 낮출 수 없다. </a:t>
            </a:r>
            <a:endParaRPr lang="en-US" altLang="ko-KR" sz="1600" dirty="0"/>
          </a:p>
          <a:p>
            <a:r>
              <a:rPr lang="ko-KR" altLang="en-US" sz="1600" dirty="0"/>
              <a:t>또한, </a:t>
            </a:r>
            <a:r>
              <a:rPr lang="ko-KR" altLang="en-US" sz="1600" dirty="0" err="1"/>
              <a:t>이모든</a:t>
            </a:r>
            <a:r>
              <a:rPr lang="ko-KR" altLang="en-US" sz="1600" dirty="0"/>
              <a:t> 요인변수는 용해 </a:t>
            </a:r>
            <a:r>
              <a:rPr lang="ko-KR" altLang="en-US" sz="1600" dirty="0" err="1"/>
              <a:t>내용량</a:t>
            </a:r>
            <a:r>
              <a:rPr lang="ko-KR" altLang="en-US" sz="1600" dirty="0"/>
              <a:t>(중량)에 영향을 받는다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996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80316_신규 Template Update">
  <a:themeElements>
    <a:clrScheme name="사용자 지정 1">
      <a:dk1>
        <a:srgbClr val="000000"/>
      </a:dk1>
      <a:lt1>
        <a:srgbClr val="FFFFFF"/>
      </a:lt1>
      <a:dk2>
        <a:srgbClr val="0C4FF3"/>
      </a:dk2>
      <a:lt2>
        <a:srgbClr val="0D1233"/>
      </a:lt2>
      <a:accent1>
        <a:srgbClr val="D7DF23"/>
      </a:accent1>
      <a:accent2>
        <a:srgbClr val="1F497D"/>
      </a:accent2>
      <a:accent3>
        <a:srgbClr val="4F81BD"/>
      </a:accent3>
      <a:accent4>
        <a:srgbClr val="73CAF1"/>
      </a:accent4>
      <a:accent5>
        <a:srgbClr val="C0504D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">
      <a:majorFont>
        <a:latin typeface="Noto Sans"/>
        <a:ea typeface="Noto Sans KR"/>
        <a:cs typeface=""/>
      </a:majorFont>
      <a:minorFont>
        <a:latin typeface="Noto Sans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0" tIns="0" rIns="0" bIns="0" rtlCol="0" anchor="ctr"/>
      <a:lstStyle>
        <a:defPPr algn="ctr" latinLnBrk="0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D529E846-2135-492A-BB1C-DE2D082DA9E9}" vid="{3C9CEE08-BE69-4BCF-8746-EF2BB03209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730</TotalTime>
  <Words>863</Words>
  <Application>Microsoft Office PowerPoint</Application>
  <PresentationFormat>A4 용지(210x297mm)</PresentationFormat>
  <Paragraphs>52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KR</vt:lpstr>
      <vt:lpstr>맑은 고딕</vt:lpstr>
      <vt:lpstr>Arial</vt:lpstr>
      <vt:lpstr>Noto Sans</vt:lpstr>
      <vt:lpstr>180316_신규 Template Update</vt:lpstr>
      <vt:lpstr>think-cell Slide</vt:lpstr>
      <vt:lpstr>문제 정의</vt:lpstr>
      <vt:lpstr>문제 접근 방안 고찰</vt:lpstr>
      <vt:lpstr>데이터 탐색(전 구간 데이터)</vt:lpstr>
      <vt:lpstr>데이터 탐색(Index 5000까지의 데이터)</vt:lpstr>
      <vt:lpstr>데이터 탐색(Index 500까지의 데이터)</vt:lpstr>
      <vt:lpstr>문제 접근 방안 고찰(2)</vt:lpstr>
      <vt:lpstr>[Back-up] 기타 배경지식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정홍연(Hongyeon Jeong) 대리 DN솔루션즈</dc:creator>
  <cp:lastModifiedBy>정홍연(Hongyeon Jeong) 대리 DN솔루션즈</cp:lastModifiedBy>
  <cp:revision>24</cp:revision>
  <cp:lastPrinted>2022-05-02T01:46:01Z</cp:lastPrinted>
  <dcterms:created xsi:type="dcterms:W3CDTF">2022-11-01T04:15:54Z</dcterms:created>
  <dcterms:modified xsi:type="dcterms:W3CDTF">2022-11-02T06:34:05Z</dcterms:modified>
</cp:coreProperties>
</file>