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9" r:id="rId2"/>
    <p:sldId id="348" r:id="rId3"/>
    <p:sldId id="359" r:id="rId4"/>
    <p:sldId id="356" r:id="rId5"/>
    <p:sldId id="357" r:id="rId6"/>
    <p:sldId id="354" r:id="rId7"/>
    <p:sldId id="364" r:id="rId8"/>
    <p:sldId id="360" r:id="rId9"/>
    <p:sldId id="361" r:id="rId10"/>
    <p:sldId id="362" r:id="rId11"/>
    <p:sldId id="365" r:id="rId12"/>
  </p:sldIdLst>
  <p:sldSz cx="9906000" cy="6858000" type="A4"/>
  <p:notesSz cx="6735763" cy="9866313"/>
  <p:custDataLst>
    <p:tags r:id="rId15"/>
  </p:custDataLst>
  <p:defaultTextStyle>
    <a:defPPr>
      <a:defRPr lang="ko-KR"/>
    </a:defPPr>
    <a:lvl1pPr marL="0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0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4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5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8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3CAF1"/>
    <a:srgbClr val="7C848C"/>
    <a:srgbClr val="1075A2"/>
    <a:srgbClr val="001230"/>
    <a:srgbClr val="0B50F2"/>
    <a:srgbClr val="FFD200"/>
    <a:srgbClr val="FFFFFF"/>
    <a:srgbClr val="79A3DC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13" autoAdjust="0"/>
  </p:normalViewPr>
  <p:slideViewPr>
    <p:cSldViewPr>
      <p:cViewPr varScale="1">
        <p:scale>
          <a:sx n="130" d="100"/>
          <a:sy n="130" d="100"/>
        </p:scale>
        <p:origin x="74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22" y="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1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E5FD6290-1F73-4F27-8070-2D0B7D758E5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412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1412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305F8003-EE07-4627-AA12-5D7D8B02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26" y="1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EE462AF5-BDF6-4C7D-89BA-442B5D5B09A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5" y="4687055"/>
            <a:ext cx="5389240" cy="4439368"/>
          </a:xfrm>
          <a:prstGeom prst="rect">
            <a:avLst/>
          </a:prstGeom>
        </p:spPr>
        <p:txBody>
          <a:bodyPr vert="horz" lIns="90754" tIns="45377" rIns="90754" bIns="4537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0948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26" y="9370948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62302531-407B-47E1-BE47-2B4FF40FC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0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4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5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8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6913" y="739775"/>
            <a:ext cx="53419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02531-407B-47E1-BE47-2B4FF40FC9B5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1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2319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003AA8-F5C0-4252-A410-44F8DB26784F}"/>
              </a:ext>
            </a:extLst>
          </p:cNvPr>
          <p:cNvSpPr txBox="1"/>
          <p:nvPr userDrawn="1"/>
        </p:nvSpPr>
        <p:spPr>
          <a:xfrm>
            <a:off x="5100444" y="5661248"/>
            <a:ext cx="4370925" cy="420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본 문서는 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(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주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) </a:t>
            </a:r>
            <a:r>
              <a:rPr kumimoji="1" lang="ko-KR" altLang="en-US" sz="700" dirty="0" err="1">
                <a:solidFill>
                  <a:srgbClr val="7B858D"/>
                </a:solidFill>
                <a:latin typeface="+mn-ea"/>
                <a:ea typeface="+mn-ea"/>
              </a:rPr>
              <a:t>디엔솔루션즈의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 정보자산으로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승인을 받지 않은 문서의 열람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수정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배포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복사를 엄격하게 금지합니다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30000"/>
              </a:lnSpc>
            </a:pPr>
            <a:r>
              <a:rPr kumimoji="1" lang="en" altLang="ko-Kore-KR" sz="700" dirty="0">
                <a:solidFill>
                  <a:srgbClr val="7B858D"/>
                </a:solidFill>
                <a:latin typeface="+mn-lt"/>
                <a:ea typeface="+mn-ea"/>
              </a:rPr>
              <a:t>This document is the informational asset of  DN Solutions Co., Ltd. </a:t>
            </a:r>
          </a:p>
          <a:p>
            <a:pPr>
              <a:lnSpc>
                <a:spcPct val="130000"/>
              </a:lnSpc>
            </a:pPr>
            <a:r>
              <a:rPr kumimoji="1" lang="en" altLang="ko-Kore-KR" sz="700" dirty="0">
                <a:solidFill>
                  <a:srgbClr val="7B858D"/>
                </a:solidFill>
                <a:latin typeface="+mn-lt"/>
                <a:ea typeface="+mn-ea"/>
              </a:rPr>
              <a:t>Thus, unauthorized access, revision, distribution and copying of this document are strictly prohibited. 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84202" y="5683856"/>
            <a:ext cx="0" cy="358804"/>
          </a:xfrm>
          <a:prstGeom prst="line">
            <a:avLst/>
          </a:prstGeom>
          <a:ln w="12700">
            <a:solidFill>
              <a:srgbClr val="0B50F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9906000" cy="6856413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51160" y="2152650"/>
            <a:ext cx="7940416" cy="576857"/>
          </a:xfrm>
        </p:spPr>
        <p:txBody>
          <a:bodyPr vert="horz">
            <a:no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2843411"/>
            <a:ext cx="792003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7C848C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58493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5879577"/>
              </p:ext>
            </p:extLst>
          </p:nvPr>
        </p:nvGraphicFramePr>
        <p:xfrm>
          <a:off x="1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59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19213" y="6377118"/>
            <a:ext cx="6433988" cy="452050"/>
          </a:xfrm>
          <a:prstGeom prst="rect">
            <a:avLst/>
          </a:prstGeom>
        </p:spPr>
        <p:txBody>
          <a:bodyPr lIns="0" tIns="0" rIns="0" bIns="0"/>
          <a:lstStyle>
            <a:lvl1pPr marL="16331" indent="-114310" latinLnBrk="0">
              <a:lnSpc>
                <a:spcPct val="100000"/>
              </a:lnSpc>
              <a:buFont typeface="+mj-lt"/>
              <a:buAutoNum type="arabicParenR"/>
              <a:defRPr sz="900"/>
            </a:lvl1pPr>
            <a:lvl2pPr marL="163299" indent="0">
              <a:lnSpc>
                <a:spcPct val="100000"/>
              </a:lnSpc>
              <a:buFont typeface="+mj-lt"/>
              <a:buAutoNum type="arabicParenR"/>
              <a:defRPr sz="816"/>
            </a:lvl2pPr>
            <a:lvl3pPr marL="158423" indent="0">
              <a:lnSpc>
                <a:spcPct val="100000"/>
              </a:lnSpc>
              <a:buFontTx/>
              <a:buNone/>
              <a:defRPr sz="816"/>
            </a:lvl3pPr>
            <a:lvl4pPr marL="246275" indent="0">
              <a:lnSpc>
                <a:spcPct val="100000"/>
              </a:lnSpc>
              <a:buFontTx/>
              <a:buNone/>
              <a:defRPr sz="816"/>
            </a:lvl4pPr>
            <a:lvl5pPr marL="325487" indent="0">
              <a:lnSpc>
                <a:spcPct val="100000"/>
              </a:lnSpc>
              <a:buFontTx/>
              <a:buNone/>
              <a:defRPr sz="816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317759" y="293884"/>
            <a:ext cx="8543925" cy="3600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06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서식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08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98197664"/>
              </p:ext>
            </p:extLst>
          </p:nvPr>
        </p:nvGraphicFramePr>
        <p:xfrm>
          <a:off x="1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9159617" y="6453336"/>
            <a:ext cx="645423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9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MetaPlusBold"/>
              </a:rPr>
              <a:t>|</a:t>
            </a:r>
            <a:r>
              <a:rPr lang="en-US" altLang="ko-KR" sz="1089" kern="1200" dirty="0">
                <a:solidFill>
                  <a:schemeClr val="tx1"/>
                </a:solidFill>
                <a:latin typeface="+mn-lt"/>
                <a:ea typeface="+mn-ea"/>
                <a:cs typeface="MetaPlusBold"/>
              </a:rPr>
              <a:t> </a:t>
            </a:r>
            <a:fld id="{F275C376-A4A5-4973-898E-F3C62907B9ED}" type="slidenum">
              <a:rPr lang="en-US" altLang="ko-KR" sz="953" kern="1200" smtClean="0">
                <a:solidFill>
                  <a:schemeClr val="tx1"/>
                </a:solidFill>
                <a:latin typeface="+mn-lt"/>
                <a:ea typeface="+mn-ea"/>
                <a:cs typeface="MetaPlusBold"/>
              </a:rPr>
              <a:pPr/>
              <a:t>‹#›</a:t>
            </a:fld>
            <a:endParaRPr lang="en-US" sz="1089" dirty="0">
              <a:ea typeface="+mj-ea"/>
              <a:cs typeface="MetaPlusBold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759" y="293884"/>
            <a:ext cx="8543925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1465" y="128123"/>
            <a:ext cx="1224136" cy="111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726" b="1" i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Internal Use Only</a:t>
            </a:r>
            <a:endParaRPr lang="ko-KR" altLang="en-US" sz="726" b="1" i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78" y="188640"/>
            <a:ext cx="432000" cy="432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300936" y="692696"/>
            <a:ext cx="9304128" cy="5620649"/>
            <a:chOff x="314325" y="692696"/>
            <a:chExt cx="9304128" cy="5620649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314325" y="692696"/>
              <a:ext cx="9304128" cy="0"/>
            </a:xfrm>
            <a:prstGeom prst="line">
              <a:avLst/>
            </a:prstGeom>
            <a:ln w="9525">
              <a:solidFill>
                <a:srgbClr val="0B50F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314325" y="6313345"/>
              <a:ext cx="9304128" cy="0"/>
            </a:xfrm>
            <a:prstGeom prst="line">
              <a:avLst/>
            </a:prstGeom>
            <a:ln w="9525">
              <a:solidFill>
                <a:srgbClr val="0B50F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 userDrawn="1"/>
        </p:nvSpPr>
        <p:spPr>
          <a:xfrm>
            <a:off x="6660673" y="6507594"/>
            <a:ext cx="1224136" cy="111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26" b="1" i="1" dirty="0">
                <a:solidFill>
                  <a:schemeClr val="bg1">
                    <a:lumMod val="75000"/>
                  </a:schemeClr>
                </a:solidFill>
                <a:latin typeface="+mn-lt"/>
                <a:ea typeface="+mj-ea"/>
              </a:rPr>
              <a:t>Internal Use Only</a:t>
            </a:r>
            <a:endParaRPr lang="ko-KR" altLang="en-US" sz="726" b="1" i="1" dirty="0">
              <a:solidFill>
                <a:schemeClr val="bg1">
                  <a:lumMod val="75000"/>
                </a:schemeClr>
              </a:solidFill>
              <a:latin typeface="+mn-lt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44" y="6507594"/>
            <a:ext cx="148829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58" r:id="rId3"/>
  </p:sldLayoutIdLst>
  <p:txStyles>
    <p:titleStyle>
      <a:lvl1pPr algn="l" defTabSz="829560" rtl="0" eaLnBrk="1" latinLnBrk="1" hangingPunct="1">
        <a:spcBef>
          <a:spcPct val="0"/>
        </a:spcBef>
        <a:buNone/>
        <a:defRPr sz="2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94713" indent="-94713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1pPr>
      <a:lvl2pPr marL="158423" indent="-79210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089" kern="1200">
          <a:solidFill>
            <a:schemeClr val="tx1"/>
          </a:solidFill>
          <a:latin typeface="+mn-lt"/>
          <a:ea typeface="+mn-ea"/>
          <a:cs typeface="+mn-cs"/>
        </a:defRPr>
      </a:lvl2pPr>
      <a:lvl3pPr marL="246277" indent="-87851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·"/>
        <a:defRPr sz="1089" kern="1200">
          <a:solidFill>
            <a:schemeClr val="tx1"/>
          </a:solidFill>
          <a:latin typeface="+mn-lt"/>
          <a:ea typeface="+mn-ea"/>
          <a:cs typeface="+mn-cs"/>
        </a:defRPr>
      </a:lvl3pPr>
      <a:lvl4pPr marL="325487" indent="-79210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›"/>
        <a:defRPr sz="1089" kern="1200">
          <a:solidFill>
            <a:schemeClr val="tx1"/>
          </a:solidFill>
          <a:latin typeface="+mn-lt"/>
          <a:ea typeface="+mn-ea"/>
          <a:cs typeface="+mn-cs"/>
        </a:defRPr>
      </a:lvl4pPr>
      <a:lvl5pPr marL="404698" indent="-79210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»"/>
        <a:defRPr sz="1089" kern="1200">
          <a:solidFill>
            <a:schemeClr val="tx1"/>
          </a:solidFill>
          <a:latin typeface="+mn-lt"/>
          <a:ea typeface="+mn-ea"/>
          <a:cs typeface="+mn-cs"/>
        </a:defRPr>
      </a:lvl5pPr>
      <a:lvl6pPr marL="2281290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6070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10851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5630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8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6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41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12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90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8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6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239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9" name="개체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5016" y="4735492"/>
            <a:ext cx="38432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</a:rPr>
              <a:t>2022 </a:t>
            </a:r>
            <a:r>
              <a:rPr lang="ko-KR" altLang="en-US" sz="1400" dirty="0">
                <a:solidFill>
                  <a:schemeClr val="bg2"/>
                </a:solidFill>
              </a:rPr>
              <a:t>년 </a:t>
            </a:r>
            <a:r>
              <a:rPr lang="en-US" altLang="ko-KR" sz="1400" dirty="0">
                <a:solidFill>
                  <a:schemeClr val="bg2"/>
                </a:solidFill>
              </a:rPr>
              <a:t>11 </a:t>
            </a:r>
            <a:r>
              <a:rPr lang="ko-KR" altLang="en-US" sz="1400" dirty="0">
                <a:solidFill>
                  <a:schemeClr val="bg2"/>
                </a:solidFill>
              </a:rPr>
              <a:t>월 </a:t>
            </a:r>
            <a:r>
              <a:rPr lang="en-US" altLang="ko-KR" sz="1400" dirty="0">
                <a:solidFill>
                  <a:schemeClr val="bg2"/>
                </a:solidFill>
              </a:rPr>
              <a:t>09 </a:t>
            </a:r>
            <a:r>
              <a:rPr lang="ko-KR" altLang="en-US" sz="1400" dirty="0">
                <a:solidFill>
                  <a:schemeClr val="bg2"/>
                </a:solidFill>
              </a:rPr>
              <a:t>일</a:t>
            </a:r>
          </a:p>
          <a:p>
            <a:r>
              <a:rPr lang="en-US" altLang="ko-KR" sz="1400" dirty="0" err="1">
                <a:solidFill>
                  <a:schemeClr val="bg2"/>
                </a:solidFill>
              </a:rPr>
              <a:t>Dnsolutions</a:t>
            </a:r>
            <a:r>
              <a:rPr lang="en-US" altLang="ko-KR" sz="1400" dirty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김영민</a:t>
            </a:r>
            <a:r>
              <a:rPr lang="en-US" altLang="ko-KR" sz="1400" dirty="0">
                <a:solidFill>
                  <a:schemeClr val="bg2"/>
                </a:solidFill>
              </a:rPr>
              <a:t>, </a:t>
            </a:r>
            <a:r>
              <a:rPr lang="ko-KR" altLang="en-US" sz="1400" dirty="0">
                <a:solidFill>
                  <a:schemeClr val="bg2"/>
                </a:solidFill>
              </a:rPr>
              <a:t>박세훈</a:t>
            </a:r>
            <a:r>
              <a:rPr lang="en-US" altLang="ko-KR" sz="1400" dirty="0">
                <a:solidFill>
                  <a:schemeClr val="bg2"/>
                </a:solidFill>
              </a:rPr>
              <a:t>, </a:t>
            </a:r>
            <a:r>
              <a:rPr lang="ko-KR" altLang="en-US" sz="1400" dirty="0">
                <a:solidFill>
                  <a:schemeClr val="bg2"/>
                </a:solidFill>
              </a:rPr>
              <a:t>정홍연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016" y="1389872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Security level: OOO</a:t>
            </a:r>
          </a:p>
          <a:p>
            <a:pPr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Retention period: OO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51160" y="2152650"/>
            <a:ext cx="7940416" cy="1276350"/>
          </a:xfrm>
        </p:spPr>
        <p:txBody>
          <a:bodyPr/>
          <a:lstStyle/>
          <a:p>
            <a:r>
              <a:rPr lang="ko-KR" altLang="en-US" sz="3200" dirty="0"/>
              <a:t>제</a:t>
            </a:r>
            <a:r>
              <a:rPr lang="en-US" altLang="ko-KR" sz="3200" dirty="0"/>
              <a:t>2</a:t>
            </a:r>
            <a:r>
              <a:rPr lang="ko-KR" altLang="en-US" sz="3200" dirty="0"/>
              <a:t>회 </a:t>
            </a:r>
            <a:r>
              <a:rPr lang="en-US" altLang="ko-KR" sz="3200" dirty="0"/>
              <a:t>K-</a:t>
            </a:r>
            <a:r>
              <a:rPr lang="ko-KR" altLang="en-US" sz="3200" dirty="0"/>
              <a:t>인공지능</a:t>
            </a:r>
            <a:r>
              <a:rPr lang="en-US" altLang="ko-KR" sz="3200" dirty="0"/>
              <a:t> </a:t>
            </a:r>
            <a:r>
              <a:rPr lang="ko-KR" altLang="en-US" sz="3200" dirty="0"/>
              <a:t>제조데이터 분석 경진대회 발표 보고서</a:t>
            </a:r>
          </a:p>
        </p:txBody>
      </p:sp>
    </p:spTree>
    <p:extLst>
      <p:ext uri="{BB962C8B-B14F-4D97-AF65-F5344CB8AC3E}">
        <p14:creationId xmlns:p14="http://schemas.microsoft.com/office/powerpoint/2010/main" val="380836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FA3769-8FF0-DA72-D951-469B60EDF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erriweather Sans" panose="020B0604020202020204" pitchFamily="2" charset="0"/>
              </a:rPr>
              <a:t>KDD '21: Proceedings of the 27th ACM SIGKDD Conference on Knowledge Discovery and Data Mining</a:t>
            </a:r>
          </a:p>
          <a:p>
            <a:pPr marL="0" indent="0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Merriweather Sans" panose="020B0604020202020204" pitchFamily="2" charset="0"/>
              </a:rPr>
              <a:t>ACM = Association for Computing Machinery</a:t>
            </a:r>
          </a:p>
          <a:p>
            <a:pPr marL="0" indent="0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Merriweather Sans" panose="020B0604020202020204" pitchFamily="2" charset="0"/>
              </a:rPr>
              <a:t>SIGKDD = Special Interest Group on Knowledge Discovery in Data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9668504-4FF6-D091-C2A5-09DB9434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760" y="3068960"/>
            <a:ext cx="6624736" cy="360040"/>
          </a:xfrm>
        </p:spPr>
        <p:txBody>
          <a:bodyPr>
            <a:noAutofit/>
          </a:bodyPr>
          <a:lstStyle/>
          <a:p>
            <a:r>
              <a:rPr lang="en-US" altLang="ko-KR" sz="4000" u="sng" dirty="0"/>
              <a:t>Model-Explanation</a:t>
            </a:r>
            <a:endParaRPr lang="ko-KR" altLang="en-US" sz="4000" u="sng" dirty="0"/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F9BDB066-A9A4-C7FC-40C0-8C17250F4C94}"/>
              </a:ext>
            </a:extLst>
          </p:cNvPr>
          <p:cNvSpPr txBox="1">
            <a:spLocks/>
          </p:cNvSpPr>
          <p:nvPr/>
        </p:nvSpPr>
        <p:spPr>
          <a:xfrm>
            <a:off x="319213" y="3573016"/>
            <a:ext cx="9433048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82956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TimeSHAP</a:t>
            </a:r>
            <a:r>
              <a:rPr lang="en-US" altLang="ko-KR" b="1" i="0" dirty="0">
                <a:solidFill>
                  <a:schemeClr val="tx2">
                    <a:lumMod val="75000"/>
                  </a:schemeClr>
                </a:solidFill>
                <a:effectLst/>
              </a:rPr>
              <a:t>: Explaining Recurrent Models through Sequence Perturbations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149E398B-C0CB-4A2D-143A-45D071128A72}"/>
              </a:ext>
            </a:extLst>
          </p:cNvPr>
          <p:cNvSpPr txBox="1">
            <a:spLocks/>
          </p:cNvSpPr>
          <p:nvPr/>
        </p:nvSpPr>
        <p:spPr>
          <a:xfrm>
            <a:off x="848544" y="3897052"/>
            <a:ext cx="9433048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82956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Merriweather Sans" panose="020B0604020202020204" pitchFamily="2" charset="0"/>
              </a:rPr>
              <a:t>(KDD '21: Proceedings of the 27th ACM SIGKDD Conference on Knowledge Discovery and Data Mining)</a:t>
            </a:r>
            <a:endParaRPr lang="en-US" altLang="ko-KR" sz="1400" b="1" i="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083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FA3769-8FF0-DA72-D951-469B60EDF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9668504-4FF6-D091-C2A5-09DB9434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2780928"/>
            <a:ext cx="8424936" cy="360040"/>
          </a:xfrm>
        </p:spPr>
        <p:txBody>
          <a:bodyPr>
            <a:noAutofit/>
          </a:bodyPr>
          <a:lstStyle/>
          <a:p>
            <a:r>
              <a:rPr lang="en-US" altLang="ko-KR" sz="4000" u="sng" dirty="0" err="1"/>
              <a:t>TimeShap</a:t>
            </a:r>
            <a:r>
              <a:rPr lang="en-US" altLang="ko-KR" sz="4000" u="sng" dirty="0"/>
              <a:t> </a:t>
            </a:r>
            <a:r>
              <a:rPr lang="ko-KR" altLang="en-US" sz="4000" u="sng" dirty="0"/>
              <a:t>간략 이론 및 적용한 </a:t>
            </a:r>
            <a:r>
              <a:rPr lang="ko-KR" altLang="en-US" sz="4000" u="sng"/>
              <a:t>시각화 자료 추가 예정 </a:t>
            </a:r>
            <a:endParaRPr lang="ko-KR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43617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7A3F85-1E0F-B5D7-CD76-E51783E6BD70}"/>
              </a:ext>
            </a:extLst>
          </p:cNvPr>
          <p:cNvSpPr/>
          <p:nvPr/>
        </p:nvSpPr>
        <p:spPr>
          <a:xfrm>
            <a:off x="391329" y="5647603"/>
            <a:ext cx="1240914" cy="257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CA4A20-DFBF-3C17-C8F8-522F7B9D43DB}"/>
              </a:ext>
            </a:extLst>
          </p:cNvPr>
          <p:cNvSpPr/>
          <p:nvPr/>
        </p:nvSpPr>
        <p:spPr>
          <a:xfrm>
            <a:off x="385440" y="4533674"/>
            <a:ext cx="1560002" cy="257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E8187B-AB45-8849-9414-8D0844A2592E}"/>
              </a:ext>
            </a:extLst>
          </p:cNvPr>
          <p:cNvSpPr/>
          <p:nvPr/>
        </p:nvSpPr>
        <p:spPr>
          <a:xfrm>
            <a:off x="408107" y="3674410"/>
            <a:ext cx="1168906" cy="257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4837C5-E5A1-A505-3DD2-718E16389795}"/>
              </a:ext>
            </a:extLst>
          </p:cNvPr>
          <p:cNvSpPr/>
          <p:nvPr/>
        </p:nvSpPr>
        <p:spPr>
          <a:xfrm>
            <a:off x="399718" y="833219"/>
            <a:ext cx="792088" cy="257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60C41D-6D7B-F7CD-ED02-34D97D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정의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391E1-FA69-7D99-2593-69F3CFB74CAF}"/>
              </a:ext>
            </a:extLst>
          </p:cNvPr>
          <p:cNvSpPr txBox="1"/>
          <p:nvPr/>
        </p:nvSpPr>
        <p:spPr>
          <a:xfrm>
            <a:off x="144555" y="841608"/>
            <a:ext cx="91450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용해 공정</a:t>
            </a:r>
            <a:r>
              <a:rPr lang="en-US" altLang="ko-KR" sz="1600" dirty="0"/>
              <a:t>: </a:t>
            </a:r>
            <a:r>
              <a:rPr lang="ko-KR" altLang="en-US" sz="1600" dirty="0"/>
              <a:t>분말 원재료를 교반기를 이용하여 액상 원재료에 녹이는 공정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33D33-B729-7B7B-C743-6AE8F4811602}"/>
              </a:ext>
            </a:extLst>
          </p:cNvPr>
          <p:cNvSpPr txBox="1"/>
          <p:nvPr/>
        </p:nvSpPr>
        <p:spPr>
          <a:xfrm>
            <a:off x="112221" y="3690442"/>
            <a:ext cx="94911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공정 중요성</a:t>
            </a:r>
            <a:r>
              <a:rPr lang="en-US" altLang="ko-KR" sz="1400" dirty="0"/>
              <a:t>:  </a:t>
            </a:r>
            <a:r>
              <a:rPr lang="ko-KR" altLang="en-US" sz="1400" dirty="0"/>
              <a:t>살균</a:t>
            </a:r>
            <a:r>
              <a:rPr lang="en-US" altLang="ko-KR" sz="1400" dirty="0"/>
              <a:t>, </a:t>
            </a:r>
            <a:r>
              <a:rPr lang="ko-KR" altLang="en-US" sz="1400" dirty="0"/>
              <a:t>분무 건조 등 </a:t>
            </a:r>
            <a:r>
              <a:rPr lang="ko-KR" altLang="en-US" sz="1400" b="1" u="sng" dirty="0"/>
              <a:t>후 공정에서의 공정 품질을 보장</a:t>
            </a:r>
            <a:r>
              <a:rPr lang="ko-KR" altLang="en-US" sz="1400" dirty="0"/>
              <a:t>하기 위해서는 </a:t>
            </a:r>
            <a:r>
              <a:rPr lang="ko-KR" altLang="en-US" sz="1400" b="1" u="sng" dirty="0">
                <a:solidFill>
                  <a:srgbClr val="FF0000"/>
                </a:solidFill>
              </a:rPr>
              <a:t>용해 공정에서 균일한 혼합물</a:t>
            </a:r>
            <a:r>
              <a:rPr lang="ko-KR" altLang="en-US" sz="1400" dirty="0">
                <a:solidFill>
                  <a:schemeClr val="bg2"/>
                </a:solidFill>
              </a:rPr>
              <a:t>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만드는 것이 중요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B6DDE-7407-9615-3F47-BC3733D75319}"/>
              </a:ext>
            </a:extLst>
          </p:cNvPr>
          <p:cNvSpPr txBox="1"/>
          <p:nvPr/>
        </p:nvSpPr>
        <p:spPr>
          <a:xfrm>
            <a:off x="124913" y="4549311"/>
            <a:ext cx="94911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공정상의 문제현황</a:t>
            </a:r>
            <a:r>
              <a:rPr lang="en-US" altLang="ko-KR" sz="1600" dirty="0"/>
              <a:t>: </a:t>
            </a:r>
            <a:br>
              <a:rPr lang="en-US" altLang="ko-KR" sz="1600" dirty="0"/>
            </a:br>
            <a:r>
              <a:rPr lang="en-US" altLang="ko-KR" sz="1600" dirty="0"/>
              <a:t>1) </a:t>
            </a:r>
            <a:r>
              <a:rPr lang="ko-KR" altLang="en-US" sz="1600" dirty="0"/>
              <a:t>매 순간 작업자가 용액 샘플을 채취하여 상태를 확인하는 것은 현실적으로 불가함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 </a:t>
            </a:r>
            <a:r>
              <a:rPr lang="ko-KR" altLang="en-US" sz="1600" dirty="0"/>
              <a:t>인공지능에 의해 매 순간 용액의 </a:t>
            </a:r>
            <a:r>
              <a:rPr lang="en-US" altLang="ko-KR" sz="1600" dirty="0"/>
              <a:t>NG</a:t>
            </a:r>
            <a:r>
              <a:rPr lang="ko-KR" altLang="en-US" sz="1600" dirty="0"/>
              <a:t>여부가 판단되고 설비 운영 값들이 자동 </a:t>
            </a:r>
            <a:r>
              <a:rPr lang="ko-KR" altLang="en-US" sz="1600" dirty="0" err="1"/>
              <a:t>조정되어야함</a:t>
            </a:r>
            <a:r>
              <a:rPr lang="en-US" altLang="ko-KR" sz="16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BAD1F9-035E-16DA-7633-BC783D00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05" y="1219537"/>
            <a:ext cx="3095625" cy="22240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ugar Dissolving Tank">
            <a:extLst>
              <a:ext uri="{FF2B5EF4-FFF2-40B4-BE49-F238E27FC236}">
                <a16:creationId xmlns:a16="http://schemas.microsoft.com/office/drawing/2014/main" id="{A6A9F104-9CAF-304F-EDCA-DB64840A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896" y="1292899"/>
            <a:ext cx="4621985" cy="211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98862F-AD4F-A32B-131B-E3CC3DB8200D}"/>
              </a:ext>
            </a:extLst>
          </p:cNvPr>
          <p:cNvSpPr/>
          <p:nvPr/>
        </p:nvSpPr>
        <p:spPr>
          <a:xfrm>
            <a:off x="4717063" y="1450800"/>
            <a:ext cx="1172041" cy="195650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399DB-1199-5A5B-5167-7C7157BFCC53}"/>
              </a:ext>
            </a:extLst>
          </p:cNvPr>
          <p:cNvSpPr txBox="1"/>
          <p:nvPr/>
        </p:nvSpPr>
        <p:spPr>
          <a:xfrm>
            <a:off x="144555" y="5666211"/>
            <a:ext cx="94911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알고리즘 목표</a:t>
            </a:r>
            <a:r>
              <a:rPr lang="en-US" altLang="ko-KR" sz="1600" dirty="0"/>
              <a:t>: </a:t>
            </a:r>
            <a:r>
              <a:rPr lang="ko-KR" altLang="en-US" sz="1600" dirty="0"/>
              <a:t>인공지능에 의한 </a:t>
            </a:r>
            <a:r>
              <a:rPr lang="ko-KR" altLang="en-US" sz="1600" b="1" u="sng" dirty="0"/>
              <a:t>매 순간 용액의 </a:t>
            </a:r>
            <a:r>
              <a:rPr lang="en-US" altLang="ko-KR" sz="1600" b="1" u="sng" dirty="0"/>
              <a:t>NG</a:t>
            </a:r>
            <a:r>
              <a:rPr lang="ko-KR" altLang="en-US" sz="1600" b="1" u="sng" dirty="0"/>
              <a:t>여부 판단 및 설비 운영 값 조정</a:t>
            </a:r>
            <a:endParaRPr lang="en-US" altLang="ko-KR" sz="1600" b="1" u="sng" dirty="0"/>
          </a:p>
        </p:txBody>
      </p:sp>
    </p:spTree>
    <p:extLst>
      <p:ext uri="{BB962C8B-B14F-4D97-AF65-F5344CB8AC3E}">
        <p14:creationId xmlns:p14="http://schemas.microsoft.com/office/powerpoint/2010/main" val="194055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FA3769-8FF0-DA72-D951-469B60EDF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9668504-4FF6-D091-C2A5-09DB9434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76" y="2996952"/>
            <a:ext cx="4032448" cy="360040"/>
          </a:xfrm>
        </p:spPr>
        <p:txBody>
          <a:bodyPr>
            <a:noAutofit/>
          </a:bodyPr>
          <a:lstStyle/>
          <a:p>
            <a:r>
              <a:rPr lang="en-US" altLang="ko-KR" sz="4000" u="sng" dirty="0"/>
              <a:t>Pre-processing</a:t>
            </a:r>
            <a:endParaRPr lang="ko-KR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0211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7880D4-B292-B169-6B98-DA0AF3DDC5E9}"/>
              </a:ext>
            </a:extLst>
          </p:cNvPr>
          <p:cNvSpPr/>
          <p:nvPr/>
        </p:nvSpPr>
        <p:spPr>
          <a:xfrm>
            <a:off x="408107" y="1468006"/>
            <a:ext cx="1456938" cy="257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989887-ED5B-7511-F509-11DC57C763D2}"/>
              </a:ext>
            </a:extLst>
          </p:cNvPr>
          <p:cNvSpPr/>
          <p:nvPr/>
        </p:nvSpPr>
        <p:spPr>
          <a:xfrm>
            <a:off x="391329" y="810239"/>
            <a:ext cx="1456938" cy="257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36560C-4987-534B-C357-9EF817DCE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60C41D-6D7B-F7CD-ED02-34D97D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데이터 탐색</a:t>
            </a:r>
            <a:r>
              <a:rPr lang="en-US" altLang="ko-KR" dirty="0"/>
              <a:t>(1)]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774F9-5BE5-AA5D-BE6A-AA202761E852}"/>
              </a:ext>
            </a:extLst>
          </p:cNvPr>
          <p:cNvSpPr txBox="1"/>
          <p:nvPr/>
        </p:nvSpPr>
        <p:spPr>
          <a:xfrm>
            <a:off x="128464" y="812948"/>
            <a:ext cx="91450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 데이터 종류</a:t>
            </a:r>
            <a:r>
              <a:rPr lang="en-US" altLang="ko-KR" sz="1600" dirty="0"/>
              <a:t>: </a:t>
            </a:r>
            <a:r>
              <a:rPr lang="ko-KR" altLang="en-US" sz="1600" dirty="0"/>
              <a:t>측정 시각</a:t>
            </a:r>
            <a:r>
              <a:rPr lang="en-US" altLang="ko-KR" sz="1600" dirty="0"/>
              <a:t>, Index, </a:t>
            </a:r>
            <a:r>
              <a:rPr lang="ko-KR" altLang="en-US" sz="1600" dirty="0"/>
              <a:t>온도</a:t>
            </a:r>
            <a:r>
              <a:rPr lang="en-US" altLang="ko-KR" sz="1600" dirty="0"/>
              <a:t>, </a:t>
            </a:r>
            <a:r>
              <a:rPr lang="ko-KR" altLang="en-US" sz="1600" dirty="0"/>
              <a:t>교반 속도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내용량</a:t>
            </a:r>
            <a:r>
              <a:rPr lang="en-US" altLang="ko-KR" sz="1600" dirty="0"/>
              <a:t>, </a:t>
            </a:r>
            <a:r>
              <a:rPr lang="ko-KR" altLang="en-US" sz="1600" dirty="0"/>
              <a:t>수분 함유량 데이터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F1292-895B-F18D-9EF9-E7999565D9D5}"/>
              </a:ext>
            </a:extLst>
          </p:cNvPr>
          <p:cNvSpPr txBox="1"/>
          <p:nvPr/>
        </p:nvSpPr>
        <p:spPr>
          <a:xfrm>
            <a:off x="128464" y="1474511"/>
            <a:ext cx="91450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출력 데이터 종류</a:t>
            </a:r>
            <a:r>
              <a:rPr lang="en-US" altLang="ko-KR" sz="1600" dirty="0"/>
              <a:t>: </a:t>
            </a:r>
            <a:r>
              <a:rPr lang="ko-KR" altLang="en-US" sz="1600" dirty="0"/>
              <a:t>식품제조업에서 일반적으로 진행하는 품질검사결과</a:t>
            </a:r>
            <a:r>
              <a:rPr lang="en-US" altLang="ko-KR" sz="1600" dirty="0"/>
              <a:t>(NG,OK)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9CF28D-8AEB-41D4-BD38-BC348F4F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013853"/>
            <a:ext cx="6755758" cy="41941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7758CB-171F-F64A-21E0-84FDA7372AF0}"/>
              </a:ext>
            </a:extLst>
          </p:cNvPr>
          <p:cNvSpPr/>
          <p:nvPr/>
        </p:nvSpPr>
        <p:spPr>
          <a:xfrm>
            <a:off x="6969224" y="2132856"/>
            <a:ext cx="1008112" cy="4032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7E2F1F5-22A6-8B4B-75F1-A9DF153F09F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7548753" y="1645259"/>
            <a:ext cx="412124" cy="5630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AC48E2-DCF7-F03D-932E-9C95B4FB1E2F}"/>
              </a:ext>
            </a:extLst>
          </p:cNvPr>
          <p:cNvSpPr txBox="1"/>
          <p:nvPr/>
        </p:nvSpPr>
        <p:spPr>
          <a:xfrm>
            <a:off x="8080245" y="1628399"/>
            <a:ext cx="14728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별도 품질 검사 시행이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5043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989887-ED5B-7511-F509-11DC57C763D2}"/>
              </a:ext>
            </a:extLst>
          </p:cNvPr>
          <p:cNvSpPr/>
          <p:nvPr/>
        </p:nvSpPr>
        <p:spPr>
          <a:xfrm>
            <a:off x="391329" y="810239"/>
            <a:ext cx="1465327" cy="257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36560C-4987-534B-C357-9EF817DCE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60C41D-6D7B-F7CD-ED02-34D97D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데이터 탐색</a:t>
            </a:r>
            <a:r>
              <a:rPr lang="en-US" altLang="ko-KR" dirty="0"/>
              <a:t>(2)]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774F9-5BE5-AA5D-BE6A-AA202761E852}"/>
              </a:ext>
            </a:extLst>
          </p:cNvPr>
          <p:cNvSpPr txBox="1"/>
          <p:nvPr/>
        </p:nvSpPr>
        <p:spPr>
          <a:xfrm>
            <a:off x="128464" y="812948"/>
            <a:ext cx="977753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분포 확인</a:t>
            </a:r>
            <a:r>
              <a:rPr lang="en-US" altLang="ko-KR" sz="1600" dirty="0"/>
              <a:t>: 1)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없음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		2) </a:t>
            </a:r>
            <a:r>
              <a:rPr lang="ko-KR" altLang="en-US" sz="1600" b="1" u="sng" dirty="0"/>
              <a:t>교반 속도 </a:t>
            </a:r>
            <a:r>
              <a:rPr lang="en-US" altLang="ko-KR" sz="1600" b="1" u="sng" dirty="0"/>
              <a:t>&amp; </a:t>
            </a:r>
            <a:r>
              <a:rPr lang="ko-KR" altLang="en-US" sz="1600" b="1" u="sng" dirty="0"/>
              <a:t>온도 </a:t>
            </a:r>
            <a:r>
              <a:rPr lang="en-US" altLang="ko-KR" sz="1600" b="1" u="sng" dirty="0"/>
              <a:t>&amp; </a:t>
            </a:r>
            <a:r>
              <a:rPr lang="ko-KR" altLang="en-US" sz="1600" b="1" u="sng" dirty="0"/>
              <a:t>수분 함유량의 높은 상관성 </a:t>
            </a:r>
            <a:r>
              <a:rPr lang="ko-KR" altLang="en-US" sz="1600" dirty="0"/>
              <a:t>존재</a:t>
            </a:r>
            <a:r>
              <a:rPr lang="en-US" altLang="ko-KR" sz="1600" dirty="0"/>
              <a:t>(Input Feature </a:t>
            </a:r>
            <a:r>
              <a:rPr lang="ko-KR" altLang="en-US" sz="1600" dirty="0"/>
              <a:t>상관성 제거 필요 및</a:t>
            </a:r>
            <a:br>
              <a:rPr lang="en-US" altLang="ko-KR" sz="1600" dirty="0"/>
            </a:br>
            <a:r>
              <a:rPr lang="en-US" altLang="ko-KR" sz="1600" dirty="0"/>
              <a:t>		</a:t>
            </a:r>
            <a:r>
              <a:rPr lang="ko-KR" altLang="en-US" sz="1600" dirty="0"/>
              <a:t>하나의 설비 운영 값 조정 시에 여러 개의 값이 같이 변화할 수 있음을 시사</a:t>
            </a:r>
            <a:r>
              <a:rPr lang="en-US" altLang="ko-KR" sz="1600" dirty="0"/>
              <a:t>) 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1EA42D-0304-1965-F05C-BD7A7160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4" y="1619692"/>
            <a:ext cx="3550153" cy="1470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48680C-97F5-CC23-B55A-4EE0F18A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9" y="3248614"/>
            <a:ext cx="3553559" cy="2700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1D2E6C-DBCA-1FDA-884F-6BBA962DF693}"/>
              </a:ext>
            </a:extLst>
          </p:cNvPr>
          <p:cNvSpPr/>
          <p:nvPr/>
        </p:nvSpPr>
        <p:spPr>
          <a:xfrm>
            <a:off x="2280315" y="5667394"/>
            <a:ext cx="648072" cy="256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C134FF-E51E-0E6F-294D-E158E7C5CE61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278337" y="5813638"/>
            <a:ext cx="215787" cy="4362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B72126-1617-0A03-0539-91EB5A7F615E}"/>
              </a:ext>
            </a:extLst>
          </p:cNvPr>
          <p:cNvSpPr txBox="1"/>
          <p:nvPr/>
        </p:nvSpPr>
        <p:spPr>
          <a:xfrm>
            <a:off x="1352600" y="6057088"/>
            <a:ext cx="13091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이상치 의심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07126BE-E199-760A-4A42-9CCB6E557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54" y="1628801"/>
            <a:ext cx="5238012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1739B6-6492-DF7E-1581-0D924D558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213" y="6679122"/>
            <a:ext cx="6433988" cy="4520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8A8AA3-5B1C-6E22-86F4-56A7B6B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데이터 탐색</a:t>
            </a:r>
            <a:r>
              <a:rPr lang="en-US" altLang="ko-KR" dirty="0"/>
              <a:t>(3)]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8A058-378B-958F-B78C-698E9EE081AE}"/>
              </a:ext>
            </a:extLst>
          </p:cNvPr>
          <p:cNvSpPr txBox="1"/>
          <p:nvPr/>
        </p:nvSpPr>
        <p:spPr>
          <a:xfrm>
            <a:off x="284951" y="779819"/>
            <a:ext cx="914501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온도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교반 속도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수분 함유량 데이터는 대략 </a:t>
            </a:r>
            <a:r>
              <a:rPr lang="en-US" altLang="ko-KR" sz="1600" dirty="0"/>
              <a:t>10 Index(1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의 주기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내용량</a:t>
            </a:r>
            <a:r>
              <a:rPr lang="ko-KR" altLang="en-US" sz="1600" dirty="0"/>
              <a:t> 데이터는 대략 </a:t>
            </a:r>
            <a:r>
              <a:rPr lang="en-US" altLang="ko-KR" sz="1600" dirty="0"/>
              <a:t>500~600 Index</a:t>
            </a:r>
            <a:r>
              <a:rPr lang="ko-KR" altLang="en-US" sz="1600" dirty="0"/>
              <a:t>의 주기 </a:t>
            </a:r>
            <a:r>
              <a:rPr lang="en-US" altLang="ko-KR" sz="1600" dirty="0"/>
              <a:t>(</a:t>
            </a:r>
            <a:r>
              <a:rPr lang="ko-KR" altLang="en-US" sz="1600" dirty="0"/>
              <a:t>순간적인 이상치들 발생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Tag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NG </a:t>
            </a:r>
            <a:r>
              <a:rPr lang="ko-KR" altLang="en-US" sz="1600" dirty="0"/>
              <a:t>라벨은 데이터의 중앙부에 몰려 있음 </a:t>
            </a:r>
            <a:r>
              <a:rPr lang="en-US" altLang="ko-KR" sz="1600" dirty="0"/>
              <a:t>(Test data </a:t>
            </a:r>
            <a:r>
              <a:rPr lang="ko-KR" altLang="en-US" sz="1600" dirty="0"/>
              <a:t>생성 시 주의</a:t>
            </a:r>
            <a:r>
              <a:rPr lang="en-US" altLang="ko-KR" sz="1600" dirty="0"/>
              <a:t> </a:t>
            </a:r>
            <a:r>
              <a:rPr lang="ko-KR" altLang="en-US" sz="1600" dirty="0"/>
              <a:t>필요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0607B8-7483-085C-0F39-92E9E548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6" y="1752118"/>
            <a:ext cx="3083359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EA1A12-33B6-F38E-75CE-DDE0EA04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357" y="1759890"/>
            <a:ext cx="3165231" cy="21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A4C0D2-DD02-B48E-9D19-B00E25857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5" y="4025882"/>
            <a:ext cx="3173023" cy="21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47B669E-3EFE-196B-0571-47D61C966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416" y="4025882"/>
            <a:ext cx="3136552" cy="216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380C30-4206-F697-5226-108C52F3657B}"/>
              </a:ext>
            </a:extLst>
          </p:cNvPr>
          <p:cNvSpPr/>
          <p:nvPr/>
        </p:nvSpPr>
        <p:spPr>
          <a:xfrm>
            <a:off x="5362687" y="4221088"/>
            <a:ext cx="864096" cy="1465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82A83-1C3D-EA30-E03D-1DEFC9809071}"/>
              </a:ext>
            </a:extLst>
          </p:cNvPr>
          <p:cNvSpPr txBox="1"/>
          <p:nvPr/>
        </p:nvSpPr>
        <p:spPr>
          <a:xfrm>
            <a:off x="4482336" y="4437112"/>
            <a:ext cx="13091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이상치 의심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95D93B7-3433-0C74-90FD-48092EBE0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83" y="2891570"/>
            <a:ext cx="307384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3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1739B6-6492-DF7E-1581-0D924D558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213" y="6679122"/>
            <a:ext cx="6433988" cy="4520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8A8AA3-5B1C-6E22-86F4-56A7B6B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데이터 탐색</a:t>
            </a:r>
            <a:r>
              <a:rPr lang="en-US" altLang="ko-KR" dirty="0"/>
              <a:t>(4)]</a:t>
            </a:r>
            <a:endParaRPr lang="ko-KR" altLang="en-US" dirty="0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2DDBB626-94FA-CA92-5580-9D1849658B02}"/>
              </a:ext>
            </a:extLst>
          </p:cNvPr>
          <p:cNvSpPr txBox="1">
            <a:spLocks/>
          </p:cNvSpPr>
          <p:nvPr/>
        </p:nvSpPr>
        <p:spPr>
          <a:xfrm>
            <a:off x="655159" y="2924944"/>
            <a:ext cx="8595681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82956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z="4000" u="sng" dirty="0" err="1"/>
              <a:t>내용량</a:t>
            </a:r>
            <a:r>
              <a:rPr lang="ko-KR" altLang="en-US" sz="4000" u="sng" dirty="0"/>
              <a:t> 데이터 이상치 제거 및 </a:t>
            </a:r>
            <a:r>
              <a:rPr lang="en-US" altLang="ko-KR" sz="4000" u="sng" dirty="0"/>
              <a:t>SMOTE(</a:t>
            </a:r>
            <a:r>
              <a:rPr lang="ko-KR" altLang="en-US" sz="4000" u="sng" dirty="0"/>
              <a:t>데이터 불균형 해소</a:t>
            </a:r>
            <a:r>
              <a:rPr lang="en-US" altLang="ko-KR" sz="4000" u="sng" dirty="0"/>
              <a:t>) </a:t>
            </a:r>
            <a:r>
              <a:rPr lang="ko-KR" altLang="en-US" sz="4000" u="sng" dirty="0"/>
              <a:t>내용 추가 예정</a:t>
            </a:r>
            <a:r>
              <a:rPr lang="en-US" altLang="ko-KR" sz="4000" u="sng" dirty="0"/>
              <a:t>.</a:t>
            </a:r>
            <a:endParaRPr lang="ko-KR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1900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FA3769-8FF0-DA72-D951-469B60EDF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9668504-4FF6-D091-C2A5-09DB9434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928" y="3068960"/>
            <a:ext cx="4032448" cy="360040"/>
          </a:xfrm>
        </p:spPr>
        <p:txBody>
          <a:bodyPr>
            <a:noAutofit/>
          </a:bodyPr>
          <a:lstStyle/>
          <a:p>
            <a:r>
              <a:rPr lang="en-US" altLang="ko-KR" sz="4000" u="sng" dirty="0"/>
              <a:t>Model</a:t>
            </a:r>
            <a:endParaRPr lang="ko-KR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06330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FA3769-8FF0-DA72-D951-469B60EDF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9668504-4FF6-D091-C2A5-09DB9434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2780928"/>
            <a:ext cx="8424936" cy="360040"/>
          </a:xfrm>
        </p:spPr>
        <p:txBody>
          <a:bodyPr>
            <a:noAutofit/>
          </a:bodyPr>
          <a:lstStyle/>
          <a:p>
            <a:r>
              <a:rPr lang="ko-KR" altLang="en-US" sz="4000" u="sng" dirty="0"/>
              <a:t>김영민 차장님 해당 내용 부탁드립니다</a:t>
            </a:r>
            <a:r>
              <a:rPr lang="en-US" altLang="ko-KR" sz="4000" u="sng" dirty="0"/>
              <a:t>.</a:t>
            </a:r>
            <a:endParaRPr lang="ko-KR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148944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80316_신규 Template Update">
  <a:themeElements>
    <a:clrScheme name="사용자 지정 1">
      <a:dk1>
        <a:srgbClr val="000000"/>
      </a:dk1>
      <a:lt1>
        <a:srgbClr val="FFFFFF"/>
      </a:lt1>
      <a:dk2>
        <a:srgbClr val="0C4FF3"/>
      </a:dk2>
      <a:lt2>
        <a:srgbClr val="0D1233"/>
      </a:lt2>
      <a:accent1>
        <a:srgbClr val="D7DF23"/>
      </a:accent1>
      <a:accent2>
        <a:srgbClr val="1F497D"/>
      </a:accent2>
      <a:accent3>
        <a:srgbClr val="4F81BD"/>
      </a:accent3>
      <a:accent4>
        <a:srgbClr val="73CAF1"/>
      </a:accent4>
      <a:accent5>
        <a:srgbClr val="C0504D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">
      <a:majorFont>
        <a:latin typeface="Noto Sans"/>
        <a:ea typeface="Noto Sans KR"/>
        <a:cs typeface=""/>
      </a:majorFont>
      <a:minorFont>
        <a:latin typeface="Noto Sans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 latinLnBrk="0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D529E846-2135-492A-BB1C-DE2D082DA9E9}" vid="{3C9CEE08-BE69-4BCF-8746-EF2BB03209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1484</TotalTime>
  <Words>372</Words>
  <Application>Microsoft Office PowerPoint</Application>
  <PresentationFormat>A4 용지(210x297mm)</PresentationFormat>
  <Paragraphs>35</Paragraphs>
  <Slides>11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KR</vt:lpstr>
      <vt:lpstr>맑은 고딕</vt:lpstr>
      <vt:lpstr>Arial</vt:lpstr>
      <vt:lpstr>Merriweather Sans</vt:lpstr>
      <vt:lpstr>Noto Sans</vt:lpstr>
      <vt:lpstr>180316_신규 Template Update</vt:lpstr>
      <vt:lpstr>think-cell Slide</vt:lpstr>
      <vt:lpstr>제2회 K-인공지능 제조데이터 분석 경진대회 발표 보고서</vt:lpstr>
      <vt:lpstr>[문제 정의]</vt:lpstr>
      <vt:lpstr>Pre-processing</vt:lpstr>
      <vt:lpstr>[데이터 탐색(1)]</vt:lpstr>
      <vt:lpstr>[데이터 탐색(2)]</vt:lpstr>
      <vt:lpstr>[데이터 탐색(3)]</vt:lpstr>
      <vt:lpstr>[데이터 탐색(4)]</vt:lpstr>
      <vt:lpstr>Model</vt:lpstr>
      <vt:lpstr>김영민 차장님 해당 내용 부탁드립니다.</vt:lpstr>
      <vt:lpstr>Model-Explanation</vt:lpstr>
      <vt:lpstr>TimeShap 간략 이론 및 적용한 시각화 자료 추가 예정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정홍연(Hongyeon Jeong) 대리 DN솔루션즈</dc:creator>
  <cp:lastModifiedBy>김영민(Youngmin Kim) 차장 DN솔루션즈</cp:lastModifiedBy>
  <cp:revision>43</cp:revision>
  <cp:lastPrinted>2022-05-02T01:46:01Z</cp:lastPrinted>
  <dcterms:created xsi:type="dcterms:W3CDTF">2022-11-01T04:15:54Z</dcterms:created>
  <dcterms:modified xsi:type="dcterms:W3CDTF">2022-11-08T04:31:42Z</dcterms:modified>
</cp:coreProperties>
</file>