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6DC187-274D-47C6-94EE-1B96F0434388}">
  <a:tblStyle styleId="{266DC187-274D-47C6-94EE-1B96F0434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09eacc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09eacc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2ed0ff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2ed0f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4349a5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4349a5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32ed0f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32ed0f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27fef8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27fef8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27fef8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27fef8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27fef8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27fef8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27fef8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27fef8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27fef8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27fef8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727fef8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727fef8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27fef89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27fef8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932ed0ff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932ed0ff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09eacc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709eacc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09eacc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09eacc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09eacc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09eacc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09eacc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09eacc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32ed0ff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32ed0ff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2ed0f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2ed0f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32ed0f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32ed0f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medium.freecodecamp.org/an-introduction-to-q-learning-reinforcement-learning-14ac0b4493c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4400" y="406400"/>
            <a:ext cx="7315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Reinforcement Learning 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Car Control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813" y="1752600"/>
            <a:ext cx="3808381" cy="26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614150" y="3289400"/>
            <a:ext cx="23139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#TensorFlow #Machine_Learning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#Python #Simulation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#Self_Driving</a:t>
            </a:r>
            <a:endParaRPr b="1" sz="2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14400" y="4368800"/>
            <a:ext cx="73152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MINYOUNG CHANG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2"/>
          <p:cNvGraphicFramePr/>
          <p:nvPr/>
        </p:nvGraphicFramePr>
        <p:xfrm>
          <a:off x="1485900" y="18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LEFT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(+ 6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RIGHT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(- 6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ACCELERATE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(+ 0.1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#3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(-88)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NO CHANGE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#4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(-44)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#5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#6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DECELERATE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- 0.1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#7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#8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(-85)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(-98)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p22"/>
          <p:cNvCxnSpPr/>
          <p:nvPr/>
        </p:nvCxnSpPr>
        <p:spPr>
          <a:xfrm rot="10800000">
            <a:off x="1485800" y="1841500"/>
            <a:ext cx="1816200" cy="76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3302000" y="2608900"/>
            <a:ext cx="1790700" cy="736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3467000" y="177800"/>
            <a:ext cx="2082900" cy="1016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ACTION 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chosen by the current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2"/>
          <p:cNvCxnSpPr>
            <a:stCxn id="167" idx="2"/>
          </p:cNvCxnSpPr>
          <p:nvPr/>
        </p:nvCxnSpPr>
        <p:spPr>
          <a:xfrm>
            <a:off x="4508450" y="1193900"/>
            <a:ext cx="190500" cy="14223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829300" y="995900"/>
            <a:ext cx="3238800" cy="7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Calculates the </a:t>
            </a: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EXPECTED PENALTY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each action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2"/>
          <p:cNvCxnSpPr>
            <a:stCxn id="170" idx="2"/>
          </p:cNvCxnSpPr>
          <p:nvPr/>
        </p:nvCxnSpPr>
        <p:spPr>
          <a:xfrm>
            <a:off x="7448700" y="1732400"/>
            <a:ext cx="603000" cy="1150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2" name="Google Shape;172;p22"/>
          <p:cNvGrpSpPr/>
          <p:nvPr/>
        </p:nvGrpSpPr>
        <p:grpSpPr>
          <a:xfrm>
            <a:off x="463550" y="1113350"/>
            <a:ext cx="2698800" cy="1386600"/>
            <a:chOff x="463550" y="1113350"/>
            <a:chExt cx="2698800" cy="1386600"/>
          </a:xfrm>
        </p:grpSpPr>
        <p:sp>
          <p:nvSpPr>
            <p:cNvPr id="173" name="Google Shape;173;p22"/>
            <p:cNvSpPr txBox="1"/>
            <p:nvPr/>
          </p:nvSpPr>
          <p:spPr>
            <a:xfrm>
              <a:off x="463550" y="1113350"/>
              <a:ext cx="2698800" cy="1386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850" y="1208488"/>
              <a:ext cx="2463900" cy="1181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2"/>
            <p:cNvSpPr txBox="1"/>
            <p:nvPr/>
          </p:nvSpPr>
          <p:spPr>
            <a:xfrm>
              <a:off x="806450" y="1399550"/>
              <a:ext cx="2221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INPUT: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(x,y,v,om, x_f,y_f)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022575" y="2383850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&amp;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endParaRPr b="1"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397175" y="1408700"/>
            <a:ext cx="23241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 rot="10800000">
            <a:off x="5956325" y="306925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804525" y="2031050"/>
            <a:ext cx="1426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PENALTY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04800" y="177800"/>
            <a:ext cx="57786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6667425" y="1935800"/>
            <a:ext cx="279300" cy="153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15900" y="4044000"/>
            <a:ext cx="87375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Reinforcement Learning, the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learns </a:t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through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TRIAL AND ERROR</a:t>
            </a: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using feedback form in every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 sz="23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397175" y="2878750"/>
            <a:ext cx="23241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rot="-5400000">
            <a:off x="6397475" y="1456250"/>
            <a:ext cx="279300" cy="81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349475" y="163735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0" name="Google Shape;190;p23"/>
          <p:cNvSpPr/>
          <p:nvPr/>
        </p:nvSpPr>
        <p:spPr>
          <a:xfrm rot="10800000">
            <a:off x="2222575" y="1770700"/>
            <a:ext cx="279300" cy="154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 rot="5400000">
            <a:off x="2492525" y="2977150"/>
            <a:ext cx="279300" cy="81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5938150" y="1040825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922" y="1236075"/>
            <a:ext cx="432157" cy="401275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63" y="3564550"/>
            <a:ext cx="1311474" cy="54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2032325" y="1016812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694675" y="3206975"/>
            <a:ext cx="1426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6581750" y="533400"/>
            <a:ext cx="1660500" cy="1130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ends when the car reaches the flag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4"/>
          <p:cNvCxnSpPr>
            <a:stCxn id="202" idx="2"/>
            <a:endCxn id="204" idx="3"/>
          </p:cNvCxnSpPr>
          <p:nvPr/>
        </p:nvCxnSpPr>
        <p:spPr>
          <a:xfrm flipH="1">
            <a:off x="5219600" y="1663800"/>
            <a:ext cx="2192400" cy="9060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4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973600" y="2390750"/>
            <a:ext cx="246000" cy="35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1041400" y="4463100"/>
            <a:ext cx="17271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473550" y="4076750"/>
            <a:ext cx="3654300" cy="597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TOTAL PENALTY</a:t>
            </a: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the sum of the penalty for every action made in the episode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4"/>
          <p:cNvCxnSpPr>
            <a:stCxn id="207" idx="1"/>
          </p:cNvCxnSpPr>
          <p:nvPr/>
        </p:nvCxnSpPr>
        <p:spPr>
          <a:xfrm flipH="1">
            <a:off x="2844850" y="4375250"/>
            <a:ext cx="1628700" cy="138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/>
          <p:nvPr/>
        </p:nvSpPr>
        <p:spPr>
          <a:xfrm>
            <a:off x="533400" y="4234500"/>
            <a:ext cx="12828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is the Model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being trained?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#q-learning #memory #randomness </a:t>
            </a:r>
            <a:endParaRPr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#REINFORCEMENT LEARNING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6"/>
          <p:cNvGraphicFramePr/>
          <p:nvPr/>
        </p:nvGraphicFramePr>
        <p:xfrm>
          <a:off x="1648800" y="12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#9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State 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(-3, 2, 0, 0, 4, 0)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(-98)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State 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(-1, 1, 1, .1, 4, 0)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(-27)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(-55)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State XXX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(-.5, .3, 0, .3, 4, 0)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b="1" sz="25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(-32)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6"/>
          <p:cNvSpPr txBox="1"/>
          <p:nvPr/>
        </p:nvSpPr>
        <p:spPr>
          <a:xfrm>
            <a:off x="119975" y="1148300"/>
            <a:ext cx="36168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_car, y_car, velocity, omega, x_flag, y_flag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1815975" y="2628700"/>
            <a:ext cx="116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6"/>
          <p:cNvCxnSpPr/>
          <p:nvPr/>
        </p:nvCxnSpPr>
        <p:spPr>
          <a:xfrm>
            <a:off x="923725" y="1411050"/>
            <a:ext cx="902700" cy="121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 txBox="1"/>
          <p:nvPr/>
        </p:nvSpPr>
        <p:spPr>
          <a:xfrm>
            <a:off x="5198719" y="736450"/>
            <a:ext cx="1589700" cy="4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Q-TABLE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2960700" y="1099300"/>
            <a:ext cx="3222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00" y="2166100"/>
            <a:ext cx="3808381" cy="26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>
            <p:ph type="ctrTitle"/>
          </p:nvPr>
        </p:nvSpPr>
        <p:spPr>
          <a:xfrm>
            <a:off x="5254475" y="2968175"/>
            <a:ext cx="3222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 many number of possible states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5057375" y="3956725"/>
            <a:ext cx="3616800" cy="26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x_car, y_car, velocity, omega, x_flag, y_flag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>
            <p:ph type="ctrTitle"/>
          </p:nvPr>
        </p:nvSpPr>
        <p:spPr>
          <a:xfrm>
            <a:off x="5248850" y="3857100"/>
            <a:ext cx="3922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than three thousand!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>
            <p:ph type="ctrTitle"/>
          </p:nvPr>
        </p:nvSpPr>
        <p:spPr>
          <a:xfrm>
            <a:off x="5109300" y="1979625"/>
            <a:ext cx="35373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It’s the best if I can keep the ENTIRE Q-Table, but there are...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>
            <p:ph type="ctrTitle"/>
          </p:nvPr>
        </p:nvSpPr>
        <p:spPr>
          <a:xfrm>
            <a:off x="4298625" y="129650"/>
            <a:ext cx="3222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28"/>
          <p:cNvGraphicFramePr/>
          <p:nvPr/>
        </p:nvGraphicFramePr>
        <p:xfrm>
          <a:off x="1648800" y="12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Action #9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State 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(-3, 2, 0, 0, 4, 0)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(-98)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State 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(-1, 1, 1, .1, 4, 0)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(-27)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(-55)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State 500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(-.5, .3, 0, .3, 4, 0)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b="1" sz="2500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(-32)</a:t>
                      </a:r>
                      <a:endParaRPr b="1" sz="3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28"/>
          <p:cNvSpPr txBox="1"/>
          <p:nvPr/>
        </p:nvSpPr>
        <p:spPr>
          <a:xfrm>
            <a:off x="2390572" y="4343000"/>
            <a:ext cx="587700" cy="31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230925" y="1324675"/>
            <a:ext cx="2747400" cy="1016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Only use the </a:t>
            </a: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MOST RECENT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500 data sets for training the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8"/>
          <p:cNvCxnSpPr>
            <a:stCxn id="245" idx="2"/>
            <a:endCxn id="244" idx="0"/>
          </p:cNvCxnSpPr>
          <p:nvPr/>
        </p:nvCxnSpPr>
        <p:spPr>
          <a:xfrm>
            <a:off x="1604625" y="2340775"/>
            <a:ext cx="1079700" cy="20022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8"/>
          <p:cNvSpPr txBox="1"/>
          <p:nvPr/>
        </p:nvSpPr>
        <p:spPr>
          <a:xfrm>
            <a:off x="87075" y="3539150"/>
            <a:ext cx="2127900" cy="818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dataset will be filled with more refined data as the process goes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01" y="1571100"/>
            <a:ext cx="6641000" cy="30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9"/>
          <p:cNvSpPr txBox="1"/>
          <p:nvPr>
            <p:ph type="ctrTitle"/>
          </p:nvPr>
        </p:nvSpPr>
        <p:spPr>
          <a:xfrm>
            <a:off x="4119650" y="656700"/>
            <a:ext cx="3222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https://medium.freecodecamp.org/an-introduction-to-q-learning-reinforcement-learning-14ac0b4493cc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8000" y="2062800"/>
            <a:ext cx="10413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1st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2nd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3rd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….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500th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87350" y="13715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~ 500 states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676400" y="281210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2565400" y="2062800"/>
            <a:ext cx="13461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NEURAL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1435956" y="2321279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4191000" y="281210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5289550" y="2048750"/>
            <a:ext cx="10413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2nd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3rd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4th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….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501st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6457950" y="279805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7346950" y="2048750"/>
            <a:ext cx="13461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NEURAL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5137150" y="13715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~ 501 states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6226206" y="2321279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2619406" y="1338341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1st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7400956" y="1338341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3905281" y="2327704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Randomness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3100"/>
            <a:ext cx="8839198" cy="169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6131325" y="482600"/>
            <a:ext cx="2860200" cy="862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[0, 1]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Decreases as the number of episode increases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31"/>
          <p:cNvCxnSpPr>
            <a:stCxn id="280" idx="2"/>
          </p:cNvCxnSpPr>
          <p:nvPr/>
        </p:nvCxnSpPr>
        <p:spPr>
          <a:xfrm flipH="1">
            <a:off x="4524225" y="1345100"/>
            <a:ext cx="3037200" cy="523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1"/>
          <p:cNvSpPr txBox="1"/>
          <p:nvPr/>
        </p:nvSpPr>
        <p:spPr>
          <a:xfrm>
            <a:off x="5842850" y="4057000"/>
            <a:ext cx="1900800" cy="929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Choose action based on the current model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1"/>
          <p:cNvCxnSpPr>
            <a:stCxn id="282" idx="0"/>
          </p:cNvCxnSpPr>
          <p:nvPr/>
        </p:nvCxnSpPr>
        <p:spPr>
          <a:xfrm rot="10800000">
            <a:off x="5458250" y="3086500"/>
            <a:ext cx="1335000" cy="970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1"/>
          <p:cNvSpPr txBox="1"/>
          <p:nvPr/>
        </p:nvSpPr>
        <p:spPr>
          <a:xfrm>
            <a:off x="1077150" y="4057000"/>
            <a:ext cx="1900800" cy="687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random action will be chosen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31"/>
          <p:cNvCxnSpPr>
            <a:stCxn id="284" idx="0"/>
          </p:cNvCxnSpPr>
          <p:nvPr/>
        </p:nvCxnSpPr>
        <p:spPr>
          <a:xfrm flipH="1" rot="10800000">
            <a:off x="2027550" y="2393800"/>
            <a:ext cx="1362900" cy="16632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1"/>
          <p:cNvCxnSpPr/>
          <p:nvPr/>
        </p:nvCxnSpPr>
        <p:spPr>
          <a:xfrm>
            <a:off x="661300" y="2424800"/>
            <a:ext cx="629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1"/>
          <p:cNvSpPr txBox="1"/>
          <p:nvPr>
            <p:ph type="ctrTitle"/>
          </p:nvPr>
        </p:nvSpPr>
        <p:spPr>
          <a:xfrm>
            <a:off x="3263675" y="225675"/>
            <a:ext cx="23505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make the model think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“outside the box”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1458750" y="1035200"/>
            <a:ext cx="629700" cy="468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[0, 1]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31"/>
          <p:cNvCxnSpPr>
            <a:stCxn id="288" idx="2"/>
          </p:cNvCxnSpPr>
          <p:nvPr/>
        </p:nvCxnSpPr>
        <p:spPr>
          <a:xfrm>
            <a:off x="1773600" y="1503800"/>
            <a:ext cx="273300" cy="385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62300" y="1812950"/>
            <a:ext cx="495300" cy="431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57800" y="1647650"/>
            <a:ext cx="698400" cy="597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 POINT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4"/>
          <p:cNvCxnSpPr>
            <a:stCxn id="64" idx="2"/>
          </p:cNvCxnSpPr>
          <p:nvPr/>
        </p:nvCxnSpPr>
        <p:spPr>
          <a:xfrm flipH="1">
            <a:off x="5143500" y="2244650"/>
            <a:ext cx="463500" cy="3462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3" idx="2"/>
          </p:cNvCxnSpPr>
          <p:nvPr/>
        </p:nvCxnSpPr>
        <p:spPr>
          <a:xfrm>
            <a:off x="3409950" y="2244650"/>
            <a:ext cx="234900" cy="4731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4473550" y="4076750"/>
            <a:ext cx="1660500" cy="597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PENALTY &amp; EPISODE NUMBER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4"/>
          <p:cNvCxnSpPr>
            <a:stCxn id="67" idx="1"/>
          </p:cNvCxnSpPr>
          <p:nvPr/>
        </p:nvCxnSpPr>
        <p:spPr>
          <a:xfrm flipH="1">
            <a:off x="2844850" y="4375250"/>
            <a:ext cx="1628700" cy="1386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457200" y="4475800"/>
            <a:ext cx="2374800" cy="34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SETUP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464300" y="3016250"/>
            <a:ext cx="1041300" cy="597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ROAD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BOUNDARY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14"/>
          <p:cNvCxnSpPr>
            <a:stCxn id="71" idx="1"/>
          </p:cNvCxnSpPr>
          <p:nvPr/>
        </p:nvCxnSpPr>
        <p:spPr>
          <a:xfrm rot="10800000">
            <a:off x="5829200" y="2989250"/>
            <a:ext cx="635100" cy="325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1022575" y="238385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 STATE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3397175" y="1408700"/>
            <a:ext cx="23241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 rot="10800000">
            <a:off x="5956325" y="306925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6883325" y="230765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304800" y="177800"/>
            <a:ext cx="57786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6667425" y="1935800"/>
            <a:ext cx="279300" cy="153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215900" y="4044000"/>
            <a:ext cx="87375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Reinforcement Learning, the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learns </a:t>
            </a:r>
            <a:endParaRPr b="1"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through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TRIAL AND ERROR</a:t>
            </a:r>
            <a:r>
              <a:rPr b="1" lang="en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using feedback form in every </a:t>
            </a:r>
            <a:r>
              <a:rPr b="1" lang="en" sz="23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EPISODE</a:t>
            </a:r>
            <a:endParaRPr b="1" sz="23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3397175" y="2878750"/>
            <a:ext cx="23241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/>
          <p:nvPr/>
        </p:nvSpPr>
        <p:spPr>
          <a:xfrm rot="-5400000">
            <a:off x="6397475" y="1456250"/>
            <a:ext cx="279300" cy="81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2349475" y="163735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04" name="Google Shape;304;p32"/>
          <p:cNvSpPr/>
          <p:nvPr/>
        </p:nvSpPr>
        <p:spPr>
          <a:xfrm rot="10800000">
            <a:off x="2222575" y="1770700"/>
            <a:ext cx="279300" cy="154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 rot="5400000">
            <a:off x="2492525" y="2977150"/>
            <a:ext cx="279300" cy="81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930825" y="1236075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922" y="1236075"/>
            <a:ext cx="432157" cy="401275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63" y="3564550"/>
            <a:ext cx="1311474" cy="5460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27050" y="2209850"/>
            <a:ext cx="1660500" cy="1384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the beginning of each Episode, car is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RANDOMLY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generated within this box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5"/>
          <p:cNvCxnSpPr>
            <a:stCxn id="78" idx="3"/>
            <a:endCxn id="80" idx="1"/>
          </p:cNvCxnSpPr>
          <p:nvPr/>
        </p:nvCxnSpPr>
        <p:spPr>
          <a:xfrm flipH="1" rot="10800000">
            <a:off x="2387550" y="2698850"/>
            <a:ext cx="1176300" cy="2031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3563700" y="2365350"/>
            <a:ext cx="335100" cy="66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581750" y="520750"/>
            <a:ext cx="1903500" cy="1637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goal is to have the car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how to drive toward the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while staying as close as possible to the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MID-LANE</a:t>
            </a:r>
            <a:endParaRPr b="1" sz="1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5"/>
          <p:cNvCxnSpPr>
            <a:stCxn id="81" idx="2"/>
            <a:endCxn id="83" idx="3"/>
          </p:cNvCxnSpPr>
          <p:nvPr/>
        </p:nvCxnSpPr>
        <p:spPr>
          <a:xfrm flipH="1">
            <a:off x="5219600" y="2157850"/>
            <a:ext cx="2313900" cy="4119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4973600" y="2390750"/>
            <a:ext cx="246000" cy="35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27050" y="2203500"/>
            <a:ext cx="1660500" cy="1711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Based on the current state of the car, the MODEL chooses one of nine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b="1" sz="1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6"/>
          <p:cNvCxnSpPr>
            <a:stCxn id="90" idx="3"/>
            <a:endCxn id="92" idx="1"/>
          </p:cNvCxnSpPr>
          <p:nvPr/>
        </p:nvCxnSpPr>
        <p:spPr>
          <a:xfrm flipH="1" rot="10800000">
            <a:off x="2387550" y="2829150"/>
            <a:ext cx="1176300" cy="2301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3563700" y="2673450"/>
            <a:ext cx="335100" cy="31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04800" y="177800"/>
            <a:ext cx="4152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 OF </a:t>
            </a: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1485900" y="18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(+ 6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(- 6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ACCELERATE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(+ 0.1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NO CHANGE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DECELERATE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295650" y="1323338"/>
            <a:ext cx="5429100" cy="44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ANGULAR VELOCITY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8750" y="2602850"/>
            <a:ext cx="1238100" cy="22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LINEAR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rot="10800000">
            <a:off x="1485800" y="1841500"/>
            <a:ext cx="1816200" cy="76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8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 flipH="1" rot="10800000">
            <a:off x="3098800" y="2667050"/>
            <a:ext cx="29463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568700" y="267965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92100" y="1358900"/>
            <a:ext cx="2463900" cy="1390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ENALTY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each action is calculated based on the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vertical distance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between the red line and the car 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8"/>
          <p:cNvCxnSpPr>
            <a:stCxn id="110" idx="3"/>
          </p:cNvCxnSpPr>
          <p:nvPr/>
        </p:nvCxnSpPr>
        <p:spPr>
          <a:xfrm>
            <a:off x="2756000" y="2054150"/>
            <a:ext cx="800100" cy="7653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1346200" y="4463100"/>
            <a:ext cx="1422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222900" y="2908250"/>
            <a:ext cx="2463900" cy="1390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PLUS,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there is a </a:t>
            </a:r>
            <a:r>
              <a:rPr b="1"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DEFAULT PENALTY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every action, to encourage the car to reach the flag </a:t>
            </a: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the least number of actions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rot="-5400000">
            <a:off x="4381550" y="929750"/>
            <a:ext cx="279300" cy="7315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08000" y="1986600"/>
            <a:ext cx="10413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x_car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y_car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omega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x_flag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y_flag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87350" y="12953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616476" y="273590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39263" y="1986600"/>
            <a:ext cx="13461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NEURAL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957838" y="273590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851400" y="1986600"/>
            <a:ext cx="13461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Penalty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for each Action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502400" y="2735900"/>
            <a:ext cx="7746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93000" y="12953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493263" y="12953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851400" y="1295300"/>
            <a:ext cx="1238100" cy="64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591400" y="1972550"/>
            <a:ext cx="1041300" cy="2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x_car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y_car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omega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x_flag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y_flag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52900" y="4267100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7899400" y="4229100"/>
            <a:ext cx="279300" cy="495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flipH="1" rot="5400000">
            <a:off x="682150" y="4231800"/>
            <a:ext cx="572400" cy="412800"/>
          </a:xfrm>
          <a:prstGeom prst="rightArrow">
            <a:avLst>
              <a:gd fmla="val 50000" name="adj1"/>
              <a:gd fmla="val 4747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273700" y="2095400"/>
            <a:ext cx="12381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the </a:t>
            </a:r>
            <a:r>
              <a:rPr b="1" lang="en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b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ACTION</a:t>
            </a:r>
            <a:endParaRPr b="1"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1485900" y="18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LEFT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(+ 6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RIGHT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(- 6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ACCELERATE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(+ 0.1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NO CHANGE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DECELERATE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- 0.1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" name="Google Shape;142;p20"/>
          <p:cNvCxnSpPr/>
          <p:nvPr/>
        </p:nvCxnSpPr>
        <p:spPr>
          <a:xfrm rot="10800000">
            <a:off x="1485800" y="1841500"/>
            <a:ext cx="1816200" cy="76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" name="Google Shape;143;p20"/>
          <p:cNvGrpSpPr/>
          <p:nvPr/>
        </p:nvGrpSpPr>
        <p:grpSpPr>
          <a:xfrm>
            <a:off x="463550" y="1113350"/>
            <a:ext cx="2698800" cy="1386600"/>
            <a:chOff x="463550" y="1113350"/>
            <a:chExt cx="2698800" cy="1386600"/>
          </a:xfrm>
        </p:grpSpPr>
        <p:sp>
          <p:nvSpPr>
            <p:cNvPr id="144" name="Google Shape;144;p20"/>
            <p:cNvSpPr txBox="1"/>
            <p:nvPr/>
          </p:nvSpPr>
          <p:spPr>
            <a:xfrm>
              <a:off x="463550" y="1113350"/>
              <a:ext cx="2698800" cy="1386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850" y="1208488"/>
              <a:ext cx="2463900" cy="1181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0"/>
            <p:cNvSpPr txBox="1"/>
            <p:nvPr/>
          </p:nvSpPr>
          <p:spPr>
            <a:xfrm>
              <a:off x="806450" y="1399550"/>
              <a:ext cx="2221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INPUT: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(x,y,v,om, x_f,y_f)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1"/>
          <p:cNvGraphicFramePr/>
          <p:nvPr/>
        </p:nvGraphicFramePr>
        <p:xfrm>
          <a:off x="1485900" y="184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{266DC187-274D-47C6-94EE-1B96F0434388}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LEFT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(+ 6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HOLD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STEER RIGHT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(- 6 deg/s)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ACCELERATE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(+ 0.1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#1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(-34)</a:t>
                      </a:r>
                      <a:endParaRPr sz="25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#2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#3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(-88)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NO CHANGE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#4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(-44)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#5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#6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DECELERATE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- 0.1 m/s)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#7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(-59)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#8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(-85)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</a:t>
                      </a:r>
                      <a:r>
                        <a:rPr b="1" lang="en" sz="2500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(-98)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2" name="Google Shape;152;p21"/>
          <p:cNvCxnSpPr/>
          <p:nvPr/>
        </p:nvCxnSpPr>
        <p:spPr>
          <a:xfrm rot="10800000">
            <a:off x="1485800" y="1841500"/>
            <a:ext cx="1816200" cy="762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304800" y="177800"/>
            <a:ext cx="3060900" cy="818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829300" y="995900"/>
            <a:ext cx="3238800" cy="736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Calculates the </a:t>
            </a:r>
            <a:r>
              <a:rPr b="1" lang="en" sz="2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EXPECTED PENALTY</a:t>
            </a:r>
            <a:r>
              <a:rPr b="1"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each action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>
            <a:stCxn id="154" idx="2"/>
          </p:cNvCxnSpPr>
          <p:nvPr/>
        </p:nvCxnSpPr>
        <p:spPr>
          <a:xfrm>
            <a:off x="7448700" y="1732400"/>
            <a:ext cx="603000" cy="11505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6" name="Google Shape;156;p21"/>
          <p:cNvGrpSpPr/>
          <p:nvPr/>
        </p:nvGrpSpPr>
        <p:grpSpPr>
          <a:xfrm>
            <a:off x="463550" y="1113350"/>
            <a:ext cx="2698800" cy="1386600"/>
            <a:chOff x="463550" y="1113350"/>
            <a:chExt cx="2698800" cy="1386600"/>
          </a:xfrm>
        </p:grpSpPr>
        <p:sp>
          <p:nvSpPr>
            <p:cNvPr id="157" name="Google Shape;157;p21"/>
            <p:cNvSpPr txBox="1"/>
            <p:nvPr/>
          </p:nvSpPr>
          <p:spPr>
            <a:xfrm>
              <a:off x="463550" y="1113350"/>
              <a:ext cx="2698800" cy="1386600"/>
            </a:xfrm>
            <a:prstGeom prst="rect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850" y="1208488"/>
              <a:ext cx="2463900" cy="1181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1"/>
            <p:cNvSpPr txBox="1"/>
            <p:nvPr/>
          </p:nvSpPr>
          <p:spPr>
            <a:xfrm>
              <a:off x="806450" y="1399550"/>
              <a:ext cx="22212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INPUT: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(x,y,v,om, x_f,y_f)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