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  <p:sldMasterId id="2147483668" r:id="rId5"/>
    <p:sldMasterId id="2147483675" r:id="rId6"/>
    <p:sldMasterId id="2147483688" r:id="rId7"/>
  </p:sldMasterIdLst>
  <p:notesMasterIdLst>
    <p:notesMasterId r:id="rId43"/>
  </p:notesMasterIdLst>
  <p:handoutMasterIdLst>
    <p:handoutMasterId r:id="rId44"/>
  </p:handoutMasterIdLst>
  <p:sldIdLst>
    <p:sldId id="556" r:id="rId8"/>
    <p:sldId id="593" r:id="rId9"/>
    <p:sldId id="590" r:id="rId10"/>
    <p:sldId id="591" r:id="rId11"/>
    <p:sldId id="592" r:id="rId12"/>
    <p:sldId id="594" r:id="rId13"/>
    <p:sldId id="595" r:id="rId14"/>
    <p:sldId id="596" r:id="rId15"/>
    <p:sldId id="597" r:id="rId16"/>
    <p:sldId id="589" r:id="rId17"/>
    <p:sldId id="559" r:id="rId18"/>
    <p:sldId id="560" r:id="rId19"/>
    <p:sldId id="561" r:id="rId20"/>
    <p:sldId id="562" r:id="rId21"/>
    <p:sldId id="598" r:id="rId22"/>
    <p:sldId id="563" r:id="rId23"/>
    <p:sldId id="573" r:id="rId24"/>
    <p:sldId id="574" r:id="rId25"/>
    <p:sldId id="575" r:id="rId26"/>
    <p:sldId id="564" r:id="rId27"/>
    <p:sldId id="576" r:id="rId28"/>
    <p:sldId id="577" r:id="rId29"/>
    <p:sldId id="578" r:id="rId30"/>
    <p:sldId id="579" r:id="rId31"/>
    <p:sldId id="580" r:id="rId32"/>
    <p:sldId id="565" r:id="rId33"/>
    <p:sldId id="581" r:id="rId34"/>
    <p:sldId id="582" r:id="rId35"/>
    <p:sldId id="583" r:id="rId36"/>
    <p:sldId id="584" r:id="rId37"/>
    <p:sldId id="566" r:id="rId38"/>
    <p:sldId id="585" r:id="rId39"/>
    <p:sldId id="586" r:id="rId40"/>
    <p:sldId id="587" r:id="rId41"/>
    <p:sldId id="58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5" autoAdjust="0"/>
    <p:restoredTop sz="92162" autoAdjust="0"/>
  </p:normalViewPr>
  <p:slideViewPr>
    <p:cSldViewPr>
      <p:cViewPr varScale="1">
        <p:scale>
          <a:sx n="107" d="100"/>
          <a:sy n="107" d="100"/>
        </p:scale>
        <p:origin x="15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5A26-2B25-4B6B-AC41-E66068137C55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F280A-1E62-49AD-BB8A-22D02FECBF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3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1A70-3532-4048-8802-9CC7BFD18938}" type="datetimeFigureOut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3E00-757A-4FD9-AAC8-FFAE49D56E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46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None/>
              <a:defRPr sz="2500"/>
            </a:lvl1pPr>
            <a:lvl2pPr>
              <a:lnSpc>
                <a:spcPts val="3000"/>
              </a:lnSpc>
              <a:buNone/>
              <a:defRPr sz="1900"/>
            </a:lvl2pPr>
            <a:lvl3pPr>
              <a:lnSpc>
                <a:spcPts val="3000"/>
              </a:lnSpc>
              <a:buNone/>
              <a:defRPr sz="1500"/>
            </a:lvl3pPr>
            <a:lvl4pPr>
              <a:lnSpc>
                <a:spcPts val="3000"/>
              </a:lnSpc>
              <a:buNone/>
              <a:defRPr sz="1200"/>
            </a:lvl4pPr>
            <a:lvl5pPr>
              <a:lnSpc>
                <a:spcPts val="3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7025606" y="658874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pPr algn="r">
              <a:defRPr/>
            </a:pPr>
            <a:fld id="{AF33F0E2-3294-4740-8E22-F3EF5A8BEBAB}" type="slidenum">
              <a:rPr lang="ko-KR" altLang="en-US" sz="12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9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123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ts val="3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ts val="3000"/>
              </a:lnSpc>
              <a:buNone/>
              <a:defRPr sz="1200"/>
            </a:lvl4pPr>
            <a:lvl5pPr>
              <a:lnSpc>
                <a:spcPts val="3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9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24204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220863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000"/>
              </a:lnSpc>
              <a:buSzPct val="120000"/>
              <a:buFontTx/>
              <a:buBlip>
                <a:blip r:embed="rId3"/>
              </a:buBlip>
              <a:defRPr sz="1800">
                <a:latin typeface="+mn-ea"/>
                <a:ea typeface="+mn-ea"/>
              </a:defRPr>
            </a:lvl2pPr>
            <a:lvl3pPr>
              <a:lnSpc>
                <a:spcPts val="3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ts val="3000"/>
              </a:lnSpc>
              <a:buNone/>
              <a:defRPr sz="1200"/>
            </a:lvl4pPr>
            <a:lvl5pPr>
              <a:lnSpc>
                <a:spcPts val="3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51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32" y="6572272"/>
            <a:ext cx="2133600" cy="365125"/>
          </a:xfrm>
        </p:spPr>
        <p:txBody>
          <a:bodyPr/>
          <a:lstStyle>
            <a:lvl1pPr>
              <a:defRPr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588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0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74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5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8873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2405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0734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361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1060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2019-11-13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77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7486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CF952-A07C-4002-B2F4-C962A9A4C41C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07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15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644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42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66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88136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0336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1763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4221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4700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/>
              <a:pPr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68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34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400"/>
            </a:lvl4pPr>
            <a:lvl5pPr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26908" y="65887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defRPr>
            </a:lvl1pPr>
          </a:lstStyle>
          <a:p>
            <a:fld id="{AF33F0E2-3294-4740-8E22-F3EF5A8BEBAB}" type="slidenum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8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9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4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5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2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4889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4501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4502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5686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5686" TargetMode="Externa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6234" TargetMode="Externa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515B2A-201F-48AC-8BA2-6EED47A4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 </a:t>
            </a:r>
            <a:r>
              <a:rPr lang="ko-KR" altLang="en-US" dirty="0"/>
              <a:t>보충수업 </a:t>
            </a:r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6B7351C-602E-4A08-B736-7CD40E84B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조합론의 완전검색</a:t>
            </a:r>
            <a:r>
              <a:rPr lang="en-US" altLang="ko-KR" dirty="0"/>
              <a:t>(</a:t>
            </a:r>
            <a:r>
              <a:rPr lang="ko-KR" altLang="en-US" dirty="0"/>
              <a:t>순열</a:t>
            </a:r>
            <a:r>
              <a:rPr lang="en-US" altLang="ko-KR" dirty="0"/>
              <a:t>, </a:t>
            </a:r>
            <a:r>
              <a:rPr lang="ko-KR" altLang="en-US" dirty="0"/>
              <a:t>조합</a:t>
            </a:r>
            <a:r>
              <a:rPr lang="en-US" altLang="ko-KR" dirty="0"/>
              <a:t>, </a:t>
            </a:r>
            <a:r>
              <a:rPr lang="ko-KR" altLang="en-US" dirty="0"/>
              <a:t>부분집합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10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스타트와 링크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F3972FC-6250-491B-868D-CE283A7DB23C}"/>
              </a:ext>
            </a:extLst>
          </p:cNvPr>
          <p:cNvSpPr/>
          <p:nvPr/>
        </p:nvSpPr>
        <p:spPr>
          <a:xfrm>
            <a:off x="654249" y="1071546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https://www.acmicpc.net/problem/14889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스타트와 링크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87B700B-F60A-4AD6-B57B-01981636FE0D}"/>
              </a:ext>
            </a:extLst>
          </p:cNvPr>
          <p:cNvSpPr txBox="1"/>
          <p:nvPr/>
        </p:nvSpPr>
        <p:spPr>
          <a:xfrm>
            <a:off x="647452" y="1283429"/>
            <a:ext cx="19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6 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1F4540A-6861-4E2D-AF77-37A1F97C07D4}"/>
              </a:ext>
            </a:extLst>
          </p:cNvPr>
          <p:cNvSpPr txBox="1"/>
          <p:nvPr/>
        </p:nvSpPr>
        <p:spPr>
          <a:xfrm>
            <a:off x="643607" y="2033796"/>
            <a:ext cx="508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스타트 팀 </a:t>
            </a:r>
            <a:r>
              <a:rPr lang="en-US" altLang="ko-KR" dirty="0"/>
              <a:t>0,1,2 </a:t>
            </a:r>
            <a:r>
              <a:rPr lang="ko-KR" altLang="en-US" dirty="0"/>
              <a:t>그러면 링크 팀은 </a:t>
            </a:r>
            <a:r>
              <a:rPr lang="en-US" altLang="ko-KR" dirty="0"/>
              <a:t>3,4,5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943A63D-4E9F-4E2E-966E-CF6FDFB5C902}"/>
              </a:ext>
            </a:extLst>
          </p:cNvPr>
          <p:cNvSpPr txBox="1"/>
          <p:nvPr/>
        </p:nvSpPr>
        <p:spPr>
          <a:xfrm>
            <a:off x="621531" y="3077947"/>
            <a:ext cx="500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스타트 팀 </a:t>
            </a:r>
            <a:r>
              <a:rPr lang="en-US" altLang="ko-KR" dirty="0"/>
              <a:t>= S</a:t>
            </a:r>
            <a:r>
              <a:rPr lang="en-US" altLang="ko-KR" baseline="-25000" dirty="0"/>
              <a:t>01</a:t>
            </a:r>
            <a:r>
              <a:rPr lang="en-US" altLang="ko-KR" dirty="0"/>
              <a:t> + S</a:t>
            </a:r>
            <a:r>
              <a:rPr lang="en-US" altLang="ko-KR" baseline="-25000" dirty="0"/>
              <a:t>02</a:t>
            </a:r>
            <a:r>
              <a:rPr lang="en-US" altLang="ko-KR" dirty="0"/>
              <a:t> + S</a:t>
            </a:r>
            <a:r>
              <a:rPr lang="en-US" altLang="ko-KR" baseline="-25000" dirty="0"/>
              <a:t>10</a:t>
            </a:r>
            <a:r>
              <a:rPr lang="en-US" altLang="ko-KR" dirty="0"/>
              <a:t> + S</a:t>
            </a:r>
            <a:r>
              <a:rPr lang="en-US" altLang="ko-KR" baseline="-25000" dirty="0"/>
              <a:t>12</a:t>
            </a:r>
            <a:r>
              <a:rPr lang="en-US" altLang="ko-KR" dirty="0"/>
              <a:t> + S</a:t>
            </a:r>
            <a:r>
              <a:rPr lang="en-US" altLang="ko-KR" baseline="-25000" dirty="0"/>
              <a:t>20</a:t>
            </a:r>
            <a:r>
              <a:rPr lang="en-US" altLang="ko-KR" dirty="0"/>
              <a:t> + S</a:t>
            </a:r>
            <a:r>
              <a:rPr lang="en-US" altLang="ko-KR" baseline="-25000" dirty="0"/>
              <a:t>21</a:t>
            </a:r>
            <a:endParaRPr lang="ko-KR" alt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A615AAA-D95A-4C22-BD08-16D5860CA4A0}"/>
              </a:ext>
            </a:extLst>
          </p:cNvPr>
          <p:cNvSpPr txBox="1"/>
          <p:nvPr/>
        </p:nvSpPr>
        <p:spPr>
          <a:xfrm>
            <a:off x="616570" y="3590594"/>
            <a:ext cx="500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팀 </a:t>
            </a:r>
            <a:r>
              <a:rPr lang="en-US" altLang="ko-KR" dirty="0"/>
              <a:t>= S</a:t>
            </a:r>
            <a:r>
              <a:rPr lang="en-US" altLang="ko-KR" baseline="-25000" dirty="0"/>
              <a:t>34</a:t>
            </a:r>
            <a:r>
              <a:rPr lang="en-US" altLang="ko-KR" dirty="0"/>
              <a:t> + S</a:t>
            </a:r>
            <a:r>
              <a:rPr lang="en-US" altLang="ko-KR" baseline="-25000" dirty="0"/>
              <a:t>35</a:t>
            </a:r>
            <a:r>
              <a:rPr lang="en-US" altLang="ko-KR" dirty="0"/>
              <a:t> + S</a:t>
            </a:r>
            <a:r>
              <a:rPr lang="en-US" altLang="ko-KR" baseline="-25000" dirty="0"/>
              <a:t>43</a:t>
            </a:r>
            <a:r>
              <a:rPr lang="en-US" altLang="ko-KR" dirty="0"/>
              <a:t> + S</a:t>
            </a:r>
            <a:r>
              <a:rPr lang="en-US" altLang="ko-KR" baseline="-25000" dirty="0"/>
              <a:t>45</a:t>
            </a:r>
            <a:r>
              <a:rPr lang="en-US" altLang="ko-KR" dirty="0"/>
              <a:t> + S</a:t>
            </a:r>
            <a:r>
              <a:rPr lang="en-US" altLang="ko-KR" baseline="-25000" dirty="0"/>
              <a:t>53</a:t>
            </a:r>
            <a:r>
              <a:rPr lang="en-US" altLang="ko-KR" dirty="0"/>
              <a:t> + S</a:t>
            </a:r>
            <a:r>
              <a:rPr lang="en-US" altLang="ko-KR" baseline="-25000" dirty="0"/>
              <a:t>54</a:t>
            </a:r>
            <a:endParaRPr lang="ko-KR" alt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2DE2753-C06C-4DFD-B58B-597FC169DB14}"/>
              </a:ext>
            </a:extLst>
          </p:cNvPr>
          <p:cNvSpPr txBox="1"/>
          <p:nvPr/>
        </p:nvSpPr>
        <p:spPr>
          <a:xfrm>
            <a:off x="5970272" y="186101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N//2</a:t>
            </a:r>
            <a:r>
              <a:rPr lang="ko-KR" altLang="en-US" dirty="0" smtClean="0"/>
              <a:t>개 뽑는 조합을 </a:t>
            </a:r>
            <a:r>
              <a:rPr lang="ko-KR" altLang="en-US" dirty="0"/>
              <a:t>구하고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A95196-2683-4794-B803-FDD0FAA196AE}"/>
              </a:ext>
            </a:extLst>
          </p:cNvPr>
          <p:cNvSpPr txBox="1"/>
          <p:nvPr/>
        </p:nvSpPr>
        <p:spPr>
          <a:xfrm>
            <a:off x="5966798" y="3171610"/>
            <a:ext cx="263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구해진 조합에서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나열하는 순열을 </a:t>
            </a:r>
            <a:r>
              <a:rPr lang="ko-KR" altLang="en-US" dirty="0"/>
              <a:t>구한다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스타트와 링크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27CF7DB4-0C14-4541-A9C0-78B51B9F4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1101998"/>
            <a:ext cx="716428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 = N //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=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 =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().split()))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1e9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(ans)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6C7453CD-3CD9-444D-8BD2-FC09C3EEA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79490"/>
              </p:ext>
            </p:extLst>
          </p:nvPr>
        </p:nvGraphicFramePr>
        <p:xfrm>
          <a:off x="4752528" y="2852936"/>
          <a:ext cx="2123730" cy="1872210"/>
        </p:xfrm>
        <a:graphic>
          <a:graphicData uri="http://schemas.openxmlformats.org/drawingml/2006/table">
            <a:tbl>
              <a:tblPr/>
              <a:tblGrid>
                <a:gridCol w="353955">
                  <a:extLst>
                    <a:ext uri="{9D8B030D-6E8A-4147-A177-3AD203B41FA5}">
                      <a16:colId xmlns="" xmlns:a16="http://schemas.microsoft.com/office/drawing/2014/main" val="2936715545"/>
                    </a:ext>
                  </a:extLst>
                </a:gridCol>
                <a:gridCol w="353955">
                  <a:extLst>
                    <a:ext uri="{9D8B030D-6E8A-4147-A177-3AD203B41FA5}">
                      <a16:colId xmlns="" xmlns:a16="http://schemas.microsoft.com/office/drawing/2014/main" val="1916422894"/>
                    </a:ext>
                  </a:extLst>
                </a:gridCol>
                <a:gridCol w="353955">
                  <a:extLst>
                    <a:ext uri="{9D8B030D-6E8A-4147-A177-3AD203B41FA5}">
                      <a16:colId xmlns="" xmlns:a16="http://schemas.microsoft.com/office/drawing/2014/main" val="1071825988"/>
                    </a:ext>
                  </a:extLst>
                </a:gridCol>
                <a:gridCol w="353955">
                  <a:extLst>
                    <a:ext uri="{9D8B030D-6E8A-4147-A177-3AD203B41FA5}">
                      <a16:colId xmlns="" xmlns:a16="http://schemas.microsoft.com/office/drawing/2014/main" val="3683897758"/>
                    </a:ext>
                  </a:extLst>
                </a:gridCol>
                <a:gridCol w="353955">
                  <a:extLst>
                    <a:ext uri="{9D8B030D-6E8A-4147-A177-3AD203B41FA5}">
                      <a16:colId xmlns="" xmlns:a16="http://schemas.microsoft.com/office/drawing/2014/main" val="4084587574"/>
                    </a:ext>
                  </a:extLst>
                </a:gridCol>
                <a:gridCol w="353955">
                  <a:extLst>
                    <a:ext uri="{9D8B030D-6E8A-4147-A177-3AD203B41FA5}">
                      <a16:colId xmlns="" xmlns:a16="http://schemas.microsoft.com/office/drawing/2014/main" val="1295644688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54132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035866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023353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52267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37249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858264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스타트와 링크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523F06D-5918-4E42-B53C-EAA751D2C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16" y="1124744"/>
            <a:ext cx="518457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 == R: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(k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7CED2A-7B32-4D22-AD15-7492EA710AE5}"/>
              </a:ext>
            </a:extLst>
          </p:cNvPr>
          <p:cNvSpPr txBox="1"/>
          <p:nvPr/>
        </p:nvSpPr>
        <p:spPr>
          <a:xfrm>
            <a:off x="4932041" y="3053467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</a:t>
            </a:r>
            <a:r>
              <a:rPr lang="en-US" altLang="ko-KR" dirty="0"/>
              <a:t> 6</a:t>
            </a:r>
            <a:r>
              <a:rPr lang="ko-KR" altLang="en-US" dirty="0"/>
              <a:t>일 때 </a:t>
            </a:r>
            <a:r>
              <a:rPr lang="en-US" altLang="ko-KR" dirty="0"/>
              <a:t>N//2 </a:t>
            </a:r>
            <a:r>
              <a:rPr lang="ko-KR" altLang="en-US" dirty="0"/>
              <a:t>개의 조합을 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스타트와 링크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3F47FBD8-348C-4F24-B301-9B545C2E9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166842"/>
            <a:ext cx="774035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 == R: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)])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E6C49D-08A8-45D3-9F0F-2B4B6EFAA555}"/>
              </a:ext>
            </a:extLst>
          </p:cNvPr>
          <p:cNvSpPr txBox="1"/>
          <p:nvPr/>
        </p:nvSpPr>
        <p:spPr>
          <a:xfrm>
            <a:off x="5868144" y="1575394"/>
            <a:ext cx="1512168" cy="369332"/>
          </a:xfrm>
          <a:prstGeom prst="rect">
            <a:avLst/>
          </a:prstGeom>
          <a:noFill/>
          <a:ln>
            <a:solidFill>
              <a:srgbClr val="F0E6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ko-KR" altLang="en-US" dirty="0"/>
              <a:t> </a:t>
            </a:r>
            <a:r>
              <a:rPr lang="en-US" altLang="ko-KR" dirty="0"/>
              <a:t>= [0, 1, 2]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789692-7DCA-4054-AE42-84EAC9286007}"/>
              </a:ext>
            </a:extLst>
          </p:cNvPr>
          <p:cNvCxnSpPr/>
          <p:nvPr/>
        </p:nvCxnSpPr>
        <p:spPr>
          <a:xfrm flipH="1">
            <a:off x="6156176" y="1944726"/>
            <a:ext cx="216024" cy="54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2FFD14-BA4C-4DFB-9AC5-B9DF04E81493}"/>
              </a:ext>
            </a:extLst>
          </p:cNvPr>
          <p:cNvSpPr txBox="1"/>
          <p:nvPr/>
        </p:nvSpPr>
        <p:spPr>
          <a:xfrm>
            <a:off x="2987824" y="1138804"/>
            <a:ext cx="1440160" cy="369332"/>
          </a:xfrm>
          <a:prstGeom prst="rect">
            <a:avLst/>
          </a:prstGeom>
          <a:noFill/>
          <a:ln>
            <a:solidFill>
              <a:srgbClr val="F0E6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 = [3, 4, 5]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E8F23596-24B9-4F86-9249-7CDF7A019D2D}"/>
              </a:ext>
            </a:extLst>
          </p:cNvPr>
          <p:cNvCxnSpPr/>
          <p:nvPr/>
        </p:nvCxnSpPr>
        <p:spPr>
          <a:xfrm flipH="1">
            <a:off x="1619672" y="1575394"/>
            <a:ext cx="1584176" cy="9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D7318F-EC0E-4C00-A754-BE63433CCA89}"/>
              </a:ext>
            </a:extLst>
          </p:cNvPr>
          <p:cNvSpPr txBox="1"/>
          <p:nvPr/>
        </p:nvSpPr>
        <p:spPr>
          <a:xfrm>
            <a:off x="108012" y="3040567"/>
            <a:ext cx="1224136" cy="923330"/>
          </a:xfrm>
          <a:prstGeom prst="rect">
            <a:avLst/>
          </a:prstGeom>
          <a:noFill/>
          <a:ln>
            <a:solidFill>
              <a:srgbClr val="F0E6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개에서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나열하는 순열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1970895-38E3-4191-B41B-374B7A2E5F02}"/>
              </a:ext>
            </a:extLst>
          </p:cNvPr>
          <p:cNvSpPr txBox="1"/>
          <p:nvPr/>
        </p:nvSpPr>
        <p:spPr>
          <a:xfrm>
            <a:off x="5368541" y="2855901"/>
            <a:ext cx="3667447" cy="369332"/>
          </a:xfrm>
          <a:prstGeom prst="rect">
            <a:avLst/>
          </a:prstGeom>
          <a:noFill/>
          <a:ln>
            <a:solidFill>
              <a:srgbClr val="F0E6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baseline="-25000" dirty="0"/>
              <a:t>01</a:t>
            </a:r>
            <a:r>
              <a:rPr lang="en-US" altLang="ko-KR" dirty="0"/>
              <a:t> + S</a:t>
            </a:r>
            <a:r>
              <a:rPr lang="en-US" altLang="ko-KR" baseline="-25000" dirty="0"/>
              <a:t>02</a:t>
            </a:r>
            <a:r>
              <a:rPr lang="en-US" altLang="ko-KR" dirty="0"/>
              <a:t> + S</a:t>
            </a:r>
            <a:r>
              <a:rPr lang="en-US" altLang="ko-KR" baseline="-25000" dirty="0"/>
              <a:t>10</a:t>
            </a:r>
            <a:r>
              <a:rPr lang="en-US" altLang="ko-KR" dirty="0"/>
              <a:t> + S</a:t>
            </a:r>
            <a:r>
              <a:rPr lang="en-US" altLang="ko-KR" baseline="-25000" dirty="0"/>
              <a:t>12</a:t>
            </a:r>
            <a:r>
              <a:rPr lang="en-US" altLang="ko-KR" dirty="0"/>
              <a:t> + S</a:t>
            </a:r>
            <a:r>
              <a:rPr lang="en-US" altLang="ko-KR" baseline="-25000" dirty="0"/>
              <a:t>20</a:t>
            </a:r>
            <a:r>
              <a:rPr lang="en-US" altLang="ko-KR" dirty="0"/>
              <a:t> + S</a:t>
            </a:r>
            <a:r>
              <a:rPr lang="en-US" altLang="ko-KR" baseline="-25000" dirty="0"/>
              <a:t>21</a:t>
            </a:r>
            <a:endParaRPr lang="ko-KR" alt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FBE3FED-CAA9-41EB-8D95-B9F28884267E}"/>
              </a:ext>
            </a:extLst>
          </p:cNvPr>
          <p:cNvSpPr txBox="1"/>
          <p:nvPr/>
        </p:nvSpPr>
        <p:spPr>
          <a:xfrm>
            <a:off x="5367003" y="4477908"/>
            <a:ext cx="3667447" cy="369332"/>
          </a:xfrm>
          <a:prstGeom prst="rect">
            <a:avLst/>
          </a:prstGeom>
          <a:noFill/>
          <a:ln>
            <a:solidFill>
              <a:srgbClr val="F0E6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baseline="-25000" dirty="0"/>
              <a:t>34</a:t>
            </a:r>
            <a:r>
              <a:rPr lang="en-US" altLang="ko-KR" dirty="0"/>
              <a:t> + S</a:t>
            </a:r>
            <a:r>
              <a:rPr lang="en-US" altLang="ko-KR" baseline="-25000" dirty="0"/>
              <a:t>35</a:t>
            </a:r>
            <a:r>
              <a:rPr lang="en-US" altLang="ko-KR" dirty="0"/>
              <a:t> + S</a:t>
            </a:r>
            <a:r>
              <a:rPr lang="en-US" altLang="ko-KR" baseline="-25000" dirty="0"/>
              <a:t>43</a:t>
            </a:r>
            <a:r>
              <a:rPr lang="en-US" altLang="ko-KR" dirty="0"/>
              <a:t> + S</a:t>
            </a:r>
            <a:r>
              <a:rPr lang="en-US" altLang="ko-KR" baseline="-25000" dirty="0"/>
              <a:t>45</a:t>
            </a:r>
            <a:r>
              <a:rPr lang="en-US" altLang="ko-KR" dirty="0"/>
              <a:t> + S</a:t>
            </a:r>
            <a:r>
              <a:rPr lang="en-US" altLang="ko-KR" baseline="-25000" dirty="0"/>
              <a:t>53</a:t>
            </a:r>
            <a:r>
              <a:rPr lang="en-US" altLang="ko-KR" dirty="0"/>
              <a:t> + S</a:t>
            </a:r>
            <a:r>
              <a:rPr lang="en-US" altLang="ko-KR" baseline="-25000" dirty="0"/>
              <a:t>54</a:t>
            </a:r>
            <a:endParaRPr lang="ko-KR" altLang="en-US" baseline="-25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퇴사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30F3A9A-0767-4029-8546-3D67D6554237}"/>
              </a:ext>
            </a:extLst>
          </p:cNvPr>
          <p:cNvSpPr/>
          <p:nvPr/>
        </p:nvSpPr>
        <p:spPr>
          <a:xfrm>
            <a:off x="491555" y="1097070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https://www.acmicpc.net/problem/14501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16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퇴사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9E8C9B5-07CD-47FD-AF09-2F10C9057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00803"/>
              </p:ext>
            </p:extLst>
          </p:nvPr>
        </p:nvGraphicFramePr>
        <p:xfrm>
          <a:off x="2448260" y="1196752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D326906-EF9C-4499-B51B-705AB83BF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96546"/>
              </p:ext>
            </p:extLst>
          </p:nvPr>
        </p:nvGraphicFramePr>
        <p:xfrm>
          <a:off x="491555" y="2659442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A8DF1E9D-F43F-43C2-A0D4-29C93C1AF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23101"/>
              </p:ext>
            </p:extLst>
          </p:nvPr>
        </p:nvGraphicFramePr>
        <p:xfrm>
          <a:off x="3995936" y="4005064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408184-DD31-4554-9C35-70DA3A6028C9}"/>
              </a:ext>
            </a:extLst>
          </p:cNvPr>
          <p:cNvSpPr txBox="1"/>
          <p:nvPr/>
        </p:nvSpPr>
        <p:spPr>
          <a:xfrm>
            <a:off x="2987824" y="5259082"/>
            <a:ext cx="370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완전검색 </a:t>
            </a:r>
            <a:r>
              <a:rPr lang="en-US" altLang="ko-KR" dirty="0"/>
              <a:t>: </a:t>
            </a:r>
            <a:r>
              <a:rPr lang="ko-KR" altLang="en-US" dirty="0"/>
              <a:t>모든 부분 집합 조사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7608" y="263691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Ti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Pi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두 개의 인자가 있으며 항상 비례적이지는 않다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580526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부분 집합 </a:t>
            </a:r>
            <a:r>
              <a:rPr lang="en-US" altLang="ko-KR" dirty="0" smtClean="0">
                <a:sym typeface="Wingdings" panose="05000000000000000000" pitchFamily="2" charset="2"/>
              </a:rPr>
              <a:t> Ti</a:t>
            </a:r>
            <a:r>
              <a:rPr lang="ko-KR" altLang="en-US" dirty="0" smtClean="0">
                <a:sym typeface="Wingdings" panose="05000000000000000000" pitchFamily="2" charset="2"/>
              </a:rPr>
              <a:t>로 제외시키고 </a:t>
            </a:r>
            <a:r>
              <a:rPr lang="en-US" altLang="ko-KR" dirty="0" smtClean="0">
                <a:sym typeface="Wingdings" panose="05000000000000000000" pitchFamily="2" charset="2"/>
              </a:rPr>
              <a:t> Pi</a:t>
            </a:r>
            <a:r>
              <a:rPr lang="ko-KR" altLang="en-US" dirty="0" err="1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최적해 구하기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17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퇴사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D340252-EE87-44AC-ADC0-FBD00964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9" y="1071546"/>
            <a:ext cx="6542888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 = 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N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 = 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N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 = 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* N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Ti[i], Pi[i]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().split())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(ans)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3F1D38CB-3C8D-4372-AE57-1D4C233B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06726"/>
              </p:ext>
            </p:extLst>
          </p:nvPr>
        </p:nvGraphicFramePr>
        <p:xfrm>
          <a:off x="3924920" y="1205169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FC8231D-CCCD-4138-9BD0-20A04C3FF95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32898" y="1688253"/>
            <a:ext cx="2592022" cy="116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94B5B4C3-8C84-4EC8-AACE-734E391EE355}"/>
              </a:ext>
            </a:extLst>
          </p:cNvPr>
          <p:cNvCxnSpPr/>
          <p:nvPr/>
        </p:nvCxnSpPr>
        <p:spPr>
          <a:xfrm flipV="1">
            <a:off x="2088353" y="2060848"/>
            <a:ext cx="1836567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18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퇴사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9BB5C60-DE4A-4ED8-A751-4DDD7603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0" y="2080306"/>
            <a:ext cx="781236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 == N: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[k]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[k]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A0BFDFCF-F2D0-4F66-9445-85C6F0467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75334"/>
              </p:ext>
            </p:extLst>
          </p:nvPr>
        </p:nvGraphicFramePr>
        <p:xfrm>
          <a:off x="3996807" y="980728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FA2248DA-6769-492C-A05E-4E388D1A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98530"/>
              </p:ext>
            </p:extLst>
          </p:nvPr>
        </p:nvGraphicFramePr>
        <p:xfrm>
          <a:off x="4003628" y="4205184"/>
          <a:ext cx="4247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102283800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563811548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181031258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927212606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280677695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154688556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149916074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06933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050609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5D20159-41BD-4308-817F-7FF8E79C2269}"/>
              </a:ext>
            </a:extLst>
          </p:cNvPr>
          <p:cNvSpPr txBox="1"/>
          <p:nvPr/>
        </p:nvSpPr>
        <p:spPr>
          <a:xfrm>
            <a:off x="4590417" y="4866234"/>
            <a:ext cx="26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개에 대한 부분 집합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07704" y="3501008"/>
            <a:ext cx="208823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19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퇴사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FE070624-D0E2-4518-A140-4D628FF5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060848"/>
            <a:ext cx="77403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solve(k):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 == N: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Si[i]: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 +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 + Ti[i]):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&gt;= N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Si[j] 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tsum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Si[i]: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tsum += Pi[i]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tsum &gt; ans : ans = tsum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13E1A025-D907-4293-ABB3-5A15A653C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60546"/>
              </p:ext>
            </p:extLst>
          </p:nvPr>
        </p:nvGraphicFramePr>
        <p:xfrm>
          <a:off x="3635896" y="535183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graphicFrame>
        <p:nvGraphicFramePr>
          <p:cNvPr id="11" name="표 16">
            <a:extLst>
              <a:ext uri="{FF2B5EF4-FFF2-40B4-BE49-F238E27FC236}">
                <a16:creationId xmlns="" xmlns:a16="http://schemas.microsoft.com/office/drawing/2014/main" id="{5459DCD4-0E46-4985-A736-CA0B52585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75073"/>
              </p:ext>
            </p:extLst>
          </p:nvPr>
        </p:nvGraphicFramePr>
        <p:xfrm>
          <a:off x="3635896" y="2272049"/>
          <a:ext cx="4247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102283800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563811548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181031258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927212606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280677695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154688556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149916074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06933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05060957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E9929749-FCC1-44D5-A7DD-148ACA21462B}"/>
              </a:ext>
            </a:extLst>
          </p:cNvPr>
          <p:cNvCxnSpPr/>
          <p:nvPr/>
        </p:nvCxnSpPr>
        <p:spPr>
          <a:xfrm>
            <a:off x="4139952" y="2097429"/>
            <a:ext cx="1619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2586284-CB0D-4DF3-82D5-51145992C67D}"/>
              </a:ext>
            </a:extLst>
          </p:cNvPr>
          <p:cNvSpPr txBox="1"/>
          <p:nvPr/>
        </p:nvSpPr>
        <p:spPr>
          <a:xfrm>
            <a:off x="4139952" y="1700808"/>
            <a:ext cx="161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선택유무조사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F5EE890D-08D2-42A1-B50A-59E2DA522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11832"/>
              </p:ext>
            </p:extLst>
          </p:nvPr>
        </p:nvGraphicFramePr>
        <p:xfrm>
          <a:off x="4637438" y="4077072"/>
          <a:ext cx="4247480" cy="966168"/>
        </p:xfrm>
        <a:graphic>
          <a:graphicData uri="http://schemas.openxmlformats.org/drawingml/2006/table">
            <a:tbl>
              <a:tblPr/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541148730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820216881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405161142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11390713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48974687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649074833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62148311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315150719"/>
                    </a:ext>
                  </a:extLst>
                </a:gridCol>
              </a:tblGrid>
              <a:tr h="3220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8766626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6431479"/>
                  </a:ext>
                </a:extLst>
              </a:tr>
              <a:tr h="322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2595784"/>
                  </a:ext>
                </a:extLst>
              </a:tr>
            </a:tbl>
          </a:graphicData>
        </a:graphic>
      </p:graphicFrame>
      <p:graphicFrame>
        <p:nvGraphicFramePr>
          <p:cNvPr id="20" name="표 16">
            <a:extLst>
              <a:ext uri="{FF2B5EF4-FFF2-40B4-BE49-F238E27FC236}">
                <a16:creationId xmlns="" xmlns:a16="http://schemas.microsoft.com/office/drawing/2014/main" id="{E4E36B18-F6B0-4AD1-8F26-1C22E36F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69071"/>
              </p:ext>
            </p:extLst>
          </p:nvPr>
        </p:nvGraphicFramePr>
        <p:xfrm>
          <a:off x="4637438" y="5374868"/>
          <a:ext cx="42474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35">
                  <a:extLst>
                    <a:ext uri="{9D8B030D-6E8A-4147-A177-3AD203B41FA5}">
                      <a16:colId xmlns="" xmlns:a16="http://schemas.microsoft.com/office/drawing/2014/main" val="1022838009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563811548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2181031258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927212606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3280677695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154688556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1149916074"/>
                    </a:ext>
                  </a:extLst>
                </a:gridCol>
                <a:gridCol w="530935">
                  <a:extLst>
                    <a:ext uri="{9D8B030D-6E8A-4147-A177-3AD203B41FA5}">
                      <a16:colId xmlns="" xmlns:a16="http://schemas.microsoft.com/office/drawing/2014/main" val="406933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0506095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A93B819-D631-4AE3-829D-A756724E7CC1}"/>
              </a:ext>
            </a:extLst>
          </p:cNvPr>
          <p:cNvSpPr txBox="1"/>
          <p:nvPr/>
        </p:nvSpPr>
        <p:spPr>
          <a:xfrm>
            <a:off x="5148064" y="6021288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+ 15 = 25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최선인가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7" idx="2"/>
          </p:cNvCxnSpPr>
          <p:nvPr/>
        </p:nvCxnSpPr>
        <p:spPr>
          <a:xfrm>
            <a:off x="4499992" y="1071546"/>
            <a:ext cx="449802" cy="99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177" y="1026602"/>
            <a:ext cx="5775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8064" y="1026602"/>
            <a:ext cx="5562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177" y="3940021"/>
            <a:ext cx="62196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4" y="3940021"/>
            <a:ext cx="57606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2 2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2 3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3 3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718054" y="1026602"/>
            <a:ext cx="2467533" cy="1442142"/>
            <a:chOff x="1069715" y="597297"/>
            <a:chExt cx="2467533" cy="1442142"/>
          </a:xfrm>
        </p:grpSpPr>
        <p:sp>
          <p:nvSpPr>
            <p:cNvPr id="17" name="타원 16"/>
            <p:cNvSpPr/>
            <p:nvPr/>
          </p:nvSpPr>
          <p:spPr>
            <a:xfrm>
              <a:off x="2129880" y="59729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03648" y="116713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215530" y="116402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969226" y="116402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69715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547664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979712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411760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814117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249216" y="17514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3" name="연결선: 구부러짐 32"/>
            <p:cNvCxnSpPr>
              <a:cxnSpLocks/>
              <a:stCxn id="17" idx="4"/>
              <a:endCxn id="18" idx="0"/>
            </p:cNvCxnSpPr>
            <p:nvPr/>
          </p:nvCxnSpPr>
          <p:spPr>
            <a:xfrm rot="5400000">
              <a:off x="1769877" y="663116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/>
            <p:cNvCxnSpPr>
              <a:stCxn id="17" idx="4"/>
              <a:endCxn id="23" idx="0"/>
            </p:cNvCxnSpPr>
            <p:nvPr/>
          </p:nvCxnSpPr>
          <p:spPr>
            <a:xfrm rot="16200000" flipH="1">
              <a:off x="2177375" y="981850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구부러짐 36"/>
            <p:cNvCxnSpPr>
              <a:stCxn id="17" idx="4"/>
              <a:endCxn id="24" idx="0"/>
            </p:cNvCxnSpPr>
            <p:nvPr/>
          </p:nvCxnSpPr>
          <p:spPr>
            <a:xfrm rot="16200000" flipH="1">
              <a:off x="2554223" y="605002"/>
              <a:ext cx="278693" cy="8393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구부러짐 38"/>
            <p:cNvCxnSpPr>
              <a:stCxn id="18" idx="4"/>
              <a:endCxn id="25" idx="0"/>
            </p:cNvCxnSpPr>
            <p:nvPr/>
          </p:nvCxnSpPr>
          <p:spPr>
            <a:xfrm rot="5400000">
              <a:off x="1232578" y="1436321"/>
              <a:ext cx="296240" cy="3339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구부러짐 40"/>
            <p:cNvCxnSpPr>
              <a:stCxn id="18" idx="4"/>
              <a:endCxn id="27" idx="0"/>
            </p:cNvCxnSpPr>
            <p:nvPr/>
          </p:nvCxnSpPr>
          <p:spPr>
            <a:xfrm rot="16200000" flipH="1">
              <a:off x="1471552" y="1531279"/>
              <a:ext cx="296240" cy="1440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42"/>
            <p:cNvCxnSpPr>
              <a:stCxn id="23" idx="4"/>
              <a:endCxn id="28" idx="0"/>
            </p:cNvCxnSpPr>
            <p:nvPr/>
          </p:nvCxnSpPr>
          <p:spPr>
            <a:xfrm rot="5400000">
              <a:off x="2091961" y="1483821"/>
              <a:ext cx="299353" cy="23581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44"/>
            <p:cNvCxnSpPr>
              <a:stCxn id="23" idx="4"/>
              <a:endCxn id="29" idx="0"/>
            </p:cNvCxnSpPr>
            <p:nvPr/>
          </p:nvCxnSpPr>
          <p:spPr>
            <a:xfrm rot="16200000" flipH="1">
              <a:off x="2307985" y="1503615"/>
              <a:ext cx="299353" cy="19623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구부러짐 46"/>
            <p:cNvCxnSpPr>
              <a:stCxn id="24" idx="4"/>
              <a:endCxn id="30" idx="0"/>
            </p:cNvCxnSpPr>
            <p:nvPr/>
          </p:nvCxnSpPr>
          <p:spPr>
            <a:xfrm rot="5400000">
              <a:off x="2886012" y="1524176"/>
              <a:ext cx="299353" cy="15510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구부러짐 48"/>
            <p:cNvCxnSpPr>
              <a:stCxn id="24" idx="4"/>
              <a:endCxn id="31" idx="0"/>
            </p:cNvCxnSpPr>
            <p:nvPr/>
          </p:nvCxnSpPr>
          <p:spPr>
            <a:xfrm rot="16200000" flipH="1">
              <a:off x="3103561" y="1461735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6516216" y="1026602"/>
            <a:ext cx="1944216" cy="1434241"/>
            <a:chOff x="6372200" y="554479"/>
            <a:chExt cx="1944216" cy="1434241"/>
          </a:xfrm>
        </p:grpSpPr>
        <p:sp>
          <p:nvSpPr>
            <p:cNvPr id="50" name="타원 49"/>
            <p:cNvSpPr/>
            <p:nvPr/>
          </p:nvSpPr>
          <p:spPr>
            <a:xfrm>
              <a:off x="7183021" y="5544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706133" y="112431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7832154" y="112120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372200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7020272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8028384" y="170068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0" name="연결선: 구부러짐 59"/>
            <p:cNvCxnSpPr>
              <a:cxnSpLocks/>
              <a:stCxn id="50" idx="4"/>
              <a:endCxn id="51" idx="0"/>
            </p:cNvCxnSpPr>
            <p:nvPr/>
          </p:nvCxnSpPr>
          <p:spPr>
            <a:xfrm rot="5400000">
              <a:off x="6947690" y="744970"/>
              <a:ext cx="281806" cy="47688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구부러짐 60"/>
            <p:cNvCxnSpPr>
              <a:stCxn id="50" idx="4"/>
              <a:endCxn id="52" idx="0"/>
            </p:cNvCxnSpPr>
            <p:nvPr/>
          </p:nvCxnSpPr>
          <p:spPr>
            <a:xfrm rot="16200000" flipH="1">
              <a:off x="7512257" y="657290"/>
              <a:ext cx="278693" cy="6491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/>
            <p:cNvCxnSpPr>
              <a:stCxn id="51" idx="4"/>
              <a:endCxn id="54" idx="0"/>
            </p:cNvCxnSpPr>
            <p:nvPr/>
          </p:nvCxnSpPr>
          <p:spPr>
            <a:xfrm rot="5400000">
              <a:off x="6539014" y="1389552"/>
              <a:ext cx="288339" cy="33393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구부러짐 63"/>
            <p:cNvCxnSpPr>
              <a:stCxn id="51" idx="4"/>
              <a:endCxn id="55" idx="0"/>
            </p:cNvCxnSpPr>
            <p:nvPr/>
          </p:nvCxnSpPr>
          <p:spPr>
            <a:xfrm rot="16200000" flipH="1">
              <a:off x="6863049" y="1399448"/>
              <a:ext cx="288339" cy="3141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구부러짐 65"/>
            <p:cNvCxnSpPr>
              <a:stCxn id="52" idx="4"/>
              <a:endCxn id="57" idx="0"/>
            </p:cNvCxnSpPr>
            <p:nvPr/>
          </p:nvCxnSpPr>
          <p:spPr>
            <a:xfrm rot="16200000" flipH="1">
              <a:off x="7928559" y="1456847"/>
              <a:ext cx="291452" cy="19623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1043608" y="3940021"/>
            <a:ext cx="3816424" cy="1448008"/>
            <a:chOff x="1115616" y="3313140"/>
            <a:chExt cx="3816424" cy="1448008"/>
          </a:xfrm>
        </p:grpSpPr>
        <p:sp>
          <p:nvSpPr>
            <p:cNvPr id="69" name="타원 68"/>
            <p:cNvSpPr/>
            <p:nvPr/>
          </p:nvSpPr>
          <p:spPr>
            <a:xfrm>
              <a:off x="2756831" y="331314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1495515" y="38791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842481" y="387986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180932" y="387911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515083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94506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43662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3337847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3779912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4215011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9" name="연결선: 구부러짐 78"/>
            <p:cNvCxnSpPr>
              <a:cxnSpLocks/>
              <a:stCxn id="69" idx="4"/>
              <a:endCxn id="70" idx="0"/>
            </p:cNvCxnSpPr>
            <p:nvPr/>
          </p:nvCxnSpPr>
          <p:spPr>
            <a:xfrm rot="5400000">
              <a:off x="2131220" y="3109483"/>
              <a:ext cx="277939" cy="12613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/>
            <p:cNvCxnSpPr>
              <a:stCxn id="69" idx="4"/>
              <a:endCxn id="71" idx="0"/>
            </p:cNvCxnSpPr>
            <p:nvPr/>
          </p:nvCxnSpPr>
          <p:spPr>
            <a:xfrm rot="16200000" flipH="1">
              <a:off x="2804326" y="3697693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/>
            <p:cNvCxnSpPr>
              <a:stCxn id="69" idx="4"/>
              <a:endCxn id="72" idx="0"/>
            </p:cNvCxnSpPr>
            <p:nvPr/>
          </p:nvCxnSpPr>
          <p:spPr>
            <a:xfrm rot="16200000" flipH="1">
              <a:off x="3473928" y="3028090"/>
              <a:ext cx="277938" cy="14241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/>
            <p:cNvCxnSpPr>
              <a:stCxn id="70" idx="4"/>
              <a:endCxn id="73" idx="0"/>
            </p:cNvCxnSpPr>
            <p:nvPr/>
          </p:nvCxnSpPr>
          <p:spPr>
            <a:xfrm rot="16200000" flipH="1">
              <a:off x="1496329" y="4310345"/>
              <a:ext cx="305973" cy="195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구부러짐 82"/>
            <p:cNvCxnSpPr>
              <a:stCxn id="70" idx="4"/>
              <a:endCxn id="74" idx="0"/>
            </p:cNvCxnSpPr>
            <p:nvPr/>
          </p:nvCxnSpPr>
          <p:spPr>
            <a:xfrm rot="16200000" flipH="1">
              <a:off x="1711317" y="4095356"/>
              <a:ext cx="305973" cy="44954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/>
            <p:cNvCxnSpPr>
              <a:stCxn id="71" idx="4"/>
              <a:endCxn id="75" idx="0"/>
            </p:cNvCxnSpPr>
            <p:nvPr/>
          </p:nvCxnSpPr>
          <p:spPr>
            <a:xfrm rot="5400000">
              <a:off x="2630962" y="4117580"/>
              <a:ext cx="305219" cy="40585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구부러짐 84"/>
            <p:cNvCxnSpPr>
              <a:stCxn id="71" idx="4"/>
              <a:endCxn id="76" idx="0"/>
            </p:cNvCxnSpPr>
            <p:nvPr/>
          </p:nvCxnSpPr>
          <p:spPr>
            <a:xfrm rot="16200000" flipH="1">
              <a:off x="3081571" y="4072823"/>
              <a:ext cx="305219" cy="49536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연결선: 구부러짐 85"/>
            <p:cNvCxnSpPr>
              <a:stCxn id="72" idx="4"/>
              <a:endCxn id="77" idx="0"/>
            </p:cNvCxnSpPr>
            <p:nvPr/>
          </p:nvCxnSpPr>
          <p:spPr>
            <a:xfrm rot="5400000">
              <a:off x="3971451" y="4119619"/>
              <a:ext cx="305974" cy="40102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구부러짐 86"/>
            <p:cNvCxnSpPr>
              <a:stCxn id="72" idx="4"/>
              <a:endCxn id="78" idx="0"/>
            </p:cNvCxnSpPr>
            <p:nvPr/>
          </p:nvCxnSpPr>
          <p:spPr>
            <a:xfrm rot="16200000" flipH="1">
              <a:off x="4189000" y="4303089"/>
              <a:ext cx="305974" cy="3407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1115616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연결선: 구부러짐 98"/>
            <p:cNvCxnSpPr>
              <a:stCxn id="70" idx="4"/>
              <a:endCxn id="97" idx="0"/>
            </p:cNvCxnSpPr>
            <p:nvPr/>
          </p:nvCxnSpPr>
          <p:spPr>
            <a:xfrm rot="5400000">
              <a:off x="1296596" y="4130180"/>
              <a:ext cx="305973" cy="37989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464400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연결선: 구부러짐 102"/>
            <p:cNvCxnSpPr>
              <a:stCxn id="72" idx="4"/>
              <a:endCxn id="101" idx="0"/>
            </p:cNvCxnSpPr>
            <p:nvPr/>
          </p:nvCxnSpPr>
          <p:spPr>
            <a:xfrm rot="16200000" flipH="1">
              <a:off x="4403499" y="4088591"/>
              <a:ext cx="305974" cy="46307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288871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연결선: 구부러짐 108"/>
            <p:cNvCxnSpPr>
              <a:stCxn id="71" idx="4"/>
              <a:endCxn id="107" idx="0"/>
            </p:cNvCxnSpPr>
            <p:nvPr/>
          </p:nvCxnSpPr>
          <p:spPr>
            <a:xfrm rot="16200000" flipH="1">
              <a:off x="2857002" y="4297391"/>
              <a:ext cx="305219" cy="4622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6156176" y="3940021"/>
            <a:ext cx="2664296" cy="1459015"/>
            <a:chOff x="6156176" y="3626169"/>
            <a:chExt cx="2664296" cy="1459015"/>
          </a:xfrm>
        </p:grpSpPr>
        <p:sp>
          <p:nvSpPr>
            <p:cNvPr id="110" name="타원 109"/>
            <p:cNvSpPr/>
            <p:nvPr/>
          </p:nvSpPr>
          <p:spPr>
            <a:xfrm>
              <a:off x="7256704" y="362616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6530472" y="41960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761613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825245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6156176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6588224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745232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7884368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853244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0" name="연결선: 구부러짐 119"/>
            <p:cNvCxnSpPr>
              <a:cxnSpLocks/>
              <a:stCxn id="110" idx="4"/>
              <a:endCxn id="111" idx="0"/>
            </p:cNvCxnSpPr>
            <p:nvPr/>
          </p:nvCxnSpPr>
          <p:spPr>
            <a:xfrm rot="5400000">
              <a:off x="6896701" y="3691988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구부러짐 120"/>
            <p:cNvCxnSpPr>
              <a:stCxn id="110" idx="4"/>
              <a:endCxn id="112" idx="0"/>
            </p:cNvCxnSpPr>
            <p:nvPr/>
          </p:nvCxnSpPr>
          <p:spPr>
            <a:xfrm rot="16200000" flipH="1">
              <a:off x="7441087" y="3873834"/>
              <a:ext cx="278693" cy="3594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구부러짐 121"/>
            <p:cNvCxnSpPr>
              <a:stCxn id="110" idx="4"/>
              <a:endCxn id="113" idx="0"/>
            </p:cNvCxnSpPr>
            <p:nvPr/>
          </p:nvCxnSpPr>
          <p:spPr>
            <a:xfrm rot="16200000" flipH="1">
              <a:off x="7759247" y="3555674"/>
              <a:ext cx="278693" cy="9957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구부러짐 122"/>
            <p:cNvCxnSpPr>
              <a:stCxn id="111" idx="4"/>
              <a:endCxn id="114" idx="0"/>
            </p:cNvCxnSpPr>
            <p:nvPr/>
          </p:nvCxnSpPr>
          <p:spPr>
            <a:xfrm rot="5400000">
              <a:off x="6339220" y="4445011"/>
              <a:ext cx="296240" cy="37429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구부러짐 123"/>
            <p:cNvCxnSpPr>
              <a:stCxn id="111" idx="4"/>
              <a:endCxn id="115" idx="0"/>
            </p:cNvCxnSpPr>
            <p:nvPr/>
          </p:nvCxnSpPr>
          <p:spPr>
            <a:xfrm rot="16200000" flipH="1">
              <a:off x="6555244" y="4603283"/>
              <a:ext cx="296240" cy="5775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구부러짐 124"/>
            <p:cNvCxnSpPr>
              <a:cxnSpLocks/>
              <a:stCxn id="112" idx="4"/>
              <a:endCxn id="116" idx="0"/>
            </p:cNvCxnSpPr>
            <p:nvPr/>
          </p:nvCxnSpPr>
          <p:spPr>
            <a:xfrm rot="5400000">
              <a:off x="7528565" y="4548697"/>
              <a:ext cx="299353" cy="1638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구부러짐 125"/>
            <p:cNvCxnSpPr>
              <a:stCxn id="112" idx="4"/>
              <a:endCxn id="117" idx="0"/>
            </p:cNvCxnSpPr>
            <p:nvPr/>
          </p:nvCxnSpPr>
          <p:spPr>
            <a:xfrm rot="16200000" flipH="1">
              <a:off x="7744589" y="4496483"/>
              <a:ext cx="299353" cy="26823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구부러짐 127"/>
            <p:cNvCxnSpPr>
              <a:stCxn id="113" idx="4"/>
              <a:endCxn id="119" idx="0"/>
            </p:cNvCxnSpPr>
            <p:nvPr/>
          </p:nvCxnSpPr>
          <p:spPr>
            <a:xfrm rot="16200000" flipH="1">
              <a:off x="8386785" y="4490607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7020272" y="479715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연결선: 구부러짐 130"/>
            <p:cNvCxnSpPr>
              <a:stCxn id="111" idx="4"/>
              <a:endCxn id="129" idx="0"/>
            </p:cNvCxnSpPr>
            <p:nvPr/>
          </p:nvCxnSpPr>
          <p:spPr>
            <a:xfrm rot="16200000" flipH="1">
              <a:off x="6762832" y="4395695"/>
              <a:ext cx="313113" cy="4898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41195" y="223186"/>
            <a:ext cx="28635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3,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2, a = [1, 2, 3]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10458" y="2755709"/>
            <a:ext cx="682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순열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46962" y="2755709"/>
            <a:ext cx="682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조합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82091" y="5701125"/>
            <a:ext cx="1339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순열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8595" y="5701125"/>
            <a:ext cx="1339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중복 조합</a:t>
            </a:r>
          </a:p>
        </p:txBody>
      </p:sp>
      <p:cxnSp>
        <p:nvCxnSpPr>
          <p:cNvPr id="143" name="연결선: 꺾임 142"/>
          <p:cNvCxnSpPr>
            <a:stCxn id="19" idx="0"/>
            <a:endCxn id="20" idx="0"/>
          </p:cNvCxnSpPr>
          <p:nvPr/>
        </p:nvCxnSpPr>
        <p:spPr>
          <a:xfrm rot="5400000" flipH="1" flipV="1">
            <a:off x="2930076" y="-1469521"/>
            <a:ext cx="12700" cy="499224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/>
          <p:cNvCxnSpPr>
            <a:stCxn id="21" idx="0"/>
            <a:endCxn id="22" idx="0"/>
          </p:cNvCxnSpPr>
          <p:nvPr/>
        </p:nvCxnSpPr>
        <p:spPr>
          <a:xfrm rot="5400000" flipH="1" flipV="1">
            <a:off x="2946128" y="1450053"/>
            <a:ext cx="12700" cy="497993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20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연구소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95E0FD9-6D35-410A-9990-E4554E11F546}"/>
              </a:ext>
            </a:extLst>
          </p:cNvPr>
          <p:cNvSpPr/>
          <p:nvPr/>
        </p:nvSpPr>
        <p:spPr>
          <a:xfrm>
            <a:off x="492324" y="1071546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https://www.acmicpc.net/problem/14502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연구소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74603"/>
              </p:ext>
            </p:extLst>
          </p:nvPr>
        </p:nvGraphicFramePr>
        <p:xfrm>
          <a:off x="3779912" y="639498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060353"/>
              </p:ext>
            </p:extLst>
          </p:nvPr>
        </p:nvGraphicFramePr>
        <p:xfrm>
          <a:off x="6588224" y="4365104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4122"/>
              </p:ext>
            </p:extLst>
          </p:nvPr>
        </p:nvGraphicFramePr>
        <p:xfrm>
          <a:off x="3779912" y="4365104"/>
          <a:ext cx="1512168" cy="1080120"/>
        </p:xfrm>
        <a:graphic>
          <a:graphicData uri="http://schemas.openxmlformats.org/drawingml/2006/table">
            <a:tbl>
              <a:tblPr/>
              <a:tblGrid>
                <a:gridCol w="252028"/>
                <a:gridCol w="252028"/>
                <a:gridCol w="252028"/>
                <a:gridCol w="252028"/>
                <a:gridCol w="252028"/>
                <a:gridCol w="252028"/>
              </a:tblGrid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35134"/>
              </p:ext>
            </p:extLst>
          </p:nvPr>
        </p:nvGraphicFramePr>
        <p:xfrm>
          <a:off x="1043608" y="2492896"/>
          <a:ext cx="1401690" cy="1070944"/>
        </p:xfrm>
        <a:graphic>
          <a:graphicData uri="http://schemas.openxmlformats.org/drawingml/2006/table">
            <a:tbl>
              <a:tblPr/>
              <a:tblGrid>
                <a:gridCol w="233615"/>
                <a:gridCol w="233615"/>
                <a:gridCol w="233615"/>
                <a:gridCol w="233615"/>
                <a:gridCol w="233615"/>
                <a:gridCol w="233615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66112"/>
              </p:ext>
            </p:extLst>
          </p:nvPr>
        </p:nvGraphicFramePr>
        <p:xfrm>
          <a:off x="1043608" y="4365104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23335"/>
              </p:ext>
            </p:extLst>
          </p:nvPr>
        </p:nvGraphicFramePr>
        <p:xfrm>
          <a:off x="3779912" y="2492896"/>
          <a:ext cx="1512168" cy="1080120"/>
        </p:xfrm>
        <a:graphic>
          <a:graphicData uri="http://schemas.openxmlformats.org/drawingml/2006/table">
            <a:tbl>
              <a:tblPr/>
              <a:tblGrid>
                <a:gridCol w="252028"/>
                <a:gridCol w="252028"/>
                <a:gridCol w="252028"/>
                <a:gridCol w="252028"/>
                <a:gridCol w="252028"/>
                <a:gridCol w="252028"/>
              </a:tblGrid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07420"/>
              </p:ext>
            </p:extLst>
          </p:nvPr>
        </p:nvGraphicFramePr>
        <p:xfrm>
          <a:off x="6588224" y="2492896"/>
          <a:ext cx="1440162" cy="1080120"/>
        </p:xfrm>
        <a:graphic>
          <a:graphicData uri="http://schemas.openxmlformats.org/drawingml/2006/table">
            <a:tbl>
              <a:tblPr/>
              <a:tblGrid>
                <a:gridCol w="240027"/>
                <a:gridCol w="240027"/>
                <a:gridCol w="240027"/>
                <a:gridCol w="240027"/>
                <a:gridCol w="240027"/>
                <a:gridCol w="240027"/>
              </a:tblGrid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5936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초기상태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9249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28985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4128" y="28985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80412" y="28985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835696" y="1700808"/>
            <a:ext cx="187220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763688" y="364502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555776" y="1772816"/>
            <a:ext cx="1296144" cy="259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47664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3</a:t>
            </a:r>
            <a:r>
              <a:rPr lang="ko-KR" altLang="en-US" dirty="0" err="1" smtClean="0"/>
              <a:t>개선택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61610" y="37483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감염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01010" y="3674865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1580" y="5570656"/>
            <a:ext cx="210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안전지역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51520" y="5629890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604448" y="5589240"/>
            <a:ext cx="180020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2" idx="2"/>
            <a:endCxn id="43" idx="2"/>
          </p:cNvCxnSpPr>
          <p:nvPr/>
        </p:nvCxnSpPr>
        <p:spPr>
          <a:xfrm rot="16200000" flipH="1">
            <a:off x="4526995" y="1606443"/>
            <a:ext cx="12700" cy="8334926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03948" y="609329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최대값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47964" y="556704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64288" y="556704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연구소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8072" y="980728"/>
            <a:ext cx="8244408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N, M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().split()))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backup_mat = [[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* M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virus_pos =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safe_pos =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mat[i][j] ==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virus_pos.append((i, j))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mat[i][j] ==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safe_pos.append((i, j))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backup_mat[i][j] = mat[i][j]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ans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*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solve(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(ans)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14931"/>
              </p:ext>
            </p:extLst>
          </p:nvPr>
        </p:nvGraphicFramePr>
        <p:xfrm>
          <a:off x="6048672" y="2257822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V="1">
            <a:off x="4392488" y="2689870"/>
            <a:ext cx="295232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48472" y="3265934"/>
            <a:ext cx="180020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5179"/>
              </p:ext>
            </p:extLst>
          </p:nvPr>
        </p:nvGraphicFramePr>
        <p:xfrm>
          <a:off x="6066436" y="4499246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4392488" y="4346054"/>
            <a:ext cx="1656184" cy="1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6304" y="492211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안전영역 개수에서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선택 조합 저장할 배열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endCxn id="30" idx="1"/>
          </p:cNvCxnSpPr>
          <p:nvPr/>
        </p:nvCxnSpPr>
        <p:spPr>
          <a:xfrm>
            <a:off x="2376264" y="5066134"/>
            <a:ext cx="360040" cy="17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연구소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8072" y="980728"/>
            <a:ext cx="810039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solve(k, s):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ans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==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	…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(safe_pos) + (k -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combi[k] = i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solve(k +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 +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01183"/>
              </p:ext>
            </p:extLst>
          </p:nvPr>
        </p:nvGraphicFramePr>
        <p:xfrm>
          <a:off x="6192688" y="4869160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78956"/>
              </p:ext>
            </p:extLst>
          </p:nvPr>
        </p:nvGraphicFramePr>
        <p:xfrm>
          <a:off x="3600400" y="4005064"/>
          <a:ext cx="415178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964"/>
                <a:gridCol w="691964"/>
                <a:gridCol w="691964"/>
                <a:gridCol w="691964"/>
                <a:gridCol w="691964"/>
                <a:gridCol w="691964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</a:t>
                      </a:r>
                      <a:r>
                        <a:rPr lang="en-US" altLang="ko-KR" sz="1600" baseline="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</a:t>
                      </a:r>
                      <a:r>
                        <a:rPr lang="en-US" altLang="ko-KR" sz="1600" baseline="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0, 3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0, 4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3, 4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35972"/>
              </p:ext>
            </p:extLst>
          </p:nvPr>
        </p:nvGraphicFramePr>
        <p:xfrm>
          <a:off x="1080120" y="3621648"/>
          <a:ext cx="19915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48"/>
                <a:gridCol w="663848"/>
                <a:gridCol w="6638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4176464" y="2492896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584176" y="2636912"/>
            <a:ext cx="36004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6104" y="501317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안전영역 개수에서 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선택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조합 생성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연구소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052736"/>
            <a:ext cx="4896544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solve(k, s):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ans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==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x, y = safe_pos[combi[i]]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mat[x][y]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x, y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virus_pos: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virus_infact(x, y)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ans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(ans,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(mat, []).count(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mat[i][j] = backup_mat[i][j]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269" y="1072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벽 세우기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64201" y="187420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감염시키기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524009"/>
            <a:ext cx="1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안전영역세기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11546" y="5313381"/>
            <a:ext cx="19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상태로 복원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17988"/>
              </p:ext>
            </p:extLst>
          </p:nvPr>
        </p:nvGraphicFramePr>
        <p:xfrm>
          <a:off x="4735251" y="1542573"/>
          <a:ext cx="1401690" cy="1070944"/>
        </p:xfrm>
        <a:graphic>
          <a:graphicData uri="http://schemas.openxmlformats.org/drawingml/2006/table">
            <a:tbl>
              <a:tblPr/>
              <a:tblGrid>
                <a:gridCol w="233615"/>
                <a:gridCol w="233615"/>
                <a:gridCol w="233615"/>
                <a:gridCol w="233615"/>
                <a:gridCol w="233615"/>
                <a:gridCol w="233615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67379"/>
              </p:ext>
            </p:extLst>
          </p:nvPr>
        </p:nvGraphicFramePr>
        <p:xfrm>
          <a:off x="7011429" y="2353183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48024"/>
              </p:ext>
            </p:extLst>
          </p:nvPr>
        </p:nvGraphicFramePr>
        <p:xfrm>
          <a:off x="6163075" y="4100073"/>
          <a:ext cx="1473696" cy="1070944"/>
        </p:xfrm>
        <a:graphic>
          <a:graphicData uri="http://schemas.openxmlformats.org/drawingml/2006/table">
            <a:tbl>
              <a:tblPr/>
              <a:tblGrid>
                <a:gridCol w="245616"/>
                <a:gridCol w="245616"/>
                <a:gridCol w="245616"/>
                <a:gridCol w="245616"/>
                <a:gridCol w="245616"/>
                <a:gridCol w="245616"/>
              </a:tblGrid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6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연구소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4797" y="980728"/>
            <a:ext cx="597666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virus_infact(x, y):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mat[x][y]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dx, dy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(-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xx, yy = x + dx, y + dy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xx &lt; N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yy &lt; M):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continue</a:t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if not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mat[xx][yy]: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virus_infact(xx, yy)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61743"/>
              </p:ext>
            </p:extLst>
          </p:nvPr>
        </p:nvGraphicFramePr>
        <p:xfrm>
          <a:off x="5690594" y="3284984"/>
          <a:ext cx="1761726" cy="1214960"/>
        </p:xfrm>
        <a:graphic>
          <a:graphicData uri="http://schemas.openxmlformats.org/drawingml/2006/table">
            <a:tbl>
              <a:tblPr/>
              <a:tblGrid>
                <a:gridCol w="293621"/>
                <a:gridCol w="293621"/>
                <a:gridCol w="293621"/>
                <a:gridCol w="293621"/>
                <a:gridCol w="293621"/>
                <a:gridCol w="293621"/>
              </a:tblGrid>
              <a:tr h="30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3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41703"/>
              </p:ext>
            </p:extLst>
          </p:nvPr>
        </p:nvGraphicFramePr>
        <p:xfrm>
          <a:off x="1668013" y="3284984"/>
          <a:ext cx="1728192" cy="1224136"/>
        </p:xfrm>
        <a:graphic>
          <a:graphicData uri="http://schemas.openxmlformats.org/drawingml/2006/table">
            <a:tbl>
              <a:tblPr/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612229" y="3933056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3" y="3563724"/>
            <a:ext cx="177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</a:t>
            </a:r>
            <a:r>
              <a:rPr lang="en-US" altLang="ko-KR" smtClean="0"/>
              <a:t>5)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26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치킨배달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65B3C25-515A-416B-97B5-50A8D27A0064}"/>
              </a:ext>
            </a:extLst>
          </p:cNvPr>
          <p:cNvSpPr/>
          <p:nvPr/>
        </p:nvSpPr>
        <p:spPr>
          <a:xfrm>
            <a:off x="467544" y="1044112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https://www.acmicpc.net/problem/15686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27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치킨배달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65B3C25-515A-416B-97B5-50A8D27A0064}"/>
              </a:ext>
            </a:extLst>
          </p:cNvPr>
          <p:cNvSpPr/>
          <p:nvPr/>
        </p:nvSpPr>
        <p:spPr>
          <a:xfrm>
            <a:off x="467544" y="1044112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https://www.acmicpc.net/problem/15686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150" y="155679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 = 2 (2</a:t>
            </a:r>
            <a:r>
              <a:rPr lang="ko-KR" altLang="en-US" dirty="0" smtClean="0"/>
              <a:t>개 치킨 집만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0092"/>
              </p:ext>
            </p:extLst>
          </p:nvPr>
        </p:nvGraphicFramePr>
        <p:xfrm>
          <a:off x="2843808" y="2564904"/>
          <a:ext cx="443981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69"/>
                <a:gridCol w="739969"/>
                <a:gridCol w="739969"/>
                <a:gridCol w="739969"/>
                <a:gridCol w="739969"/>
                <a:gridCol w="73996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6489"/>
              </p:ext>
            </p:extLst>
          </p:nvPr>
        </p:nvGraphicFramePr>
        <p:xfrm>
          <a:off x="464588" y="2060848"/>
          <a:ext cx="2019180" cy="1872210"/>
        </p:xfrm>
        <a:graphic>
          <a:graphicData uri="http://schemas.openxmlformats.org/drawingml/2006/table">
            <a:tbl>
              <a:tblPr/>
              <a:tblGrid>
                <a:gridCol w="336530"/>
                <a:gridCol w="336530"/>
                <a:gridCol w="336530"/>
                <a:gridCol w="336530"/>
                <a:gridCol w="336530"/>
                <a:gridCol w="336530"/>
              </a:tblGrid>
              <a:tr h="31203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233" y="2086530"/>
            <a:ext cx="91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집위치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55768"/>
              </p:ext>
            </p:extLst>
          </p:nvPr>
        </p:nvGraphicFramePr>
        <p:xfrm>
          <a:off x="2796547" y="3933056"/>
          <a:ext cx="369698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97"/>
                <a:gridCol w="739397"/>
                <a:gridCol w="739397"/>
                <a:gridCol w="739397"/>
                <a:gridCol w="739397"/>
              </a:tblGrid>
              <a:tr h="33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18619" y="43651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치킨집위치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15816" y="515719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치킨 집에서 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선택</a:t>
            </a:r>
            <a:endParaRPr lang="en-US" altLang="ko-KR" dirty="0" smtClean="0"/>
          </a:p>
          <a:p>
            <a:r>
              <a:rPr lang="en-US" altLang="ko-KR" baseline="-25000" dirty="0" smtClean="0"/>
              <a:t>5</a:t>
            </a:r>
            <a:r>
              <a:rPr lang="en-US" altLang="ko-KR" dirty="0" smtClean="0"/>
              <a:t>C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03848" y="3068960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240860" y="2996952"/>
            <a:ext cx="683068" cy="7920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240860" y="2980788"/>
            <a:ext cx="1349967" cy="8082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240860" y="2996952"/>
            <a:ext cx="2123228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203848" y="2996952"/>
            <a:ext cx="2880320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277871" y="3014440"/>
            <a:ext cx="3526377" cy="774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3277871" y="3014440"/>
            <a:ext cx="2086217" cy="774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3960939" y="3014440"/>
            <a:ext cx="1403149" cy="774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4644008" y="2996952"/>
            <a:ext cx="720080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364088" y="3014440"/>
            <a:ext cx="72008" cy="774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364088" y="2996952"/>
            <a:ext cx="773261" cy="6928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364088" y="3014440"/>
            <a:ext cx="1493341" cy="774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52320" y="2564904"/>
            <a:ext cx="14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모든 집과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660232" y="3861048"/>
            <a:ext cx="204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개 선택한 </a:t>
            </a:r>
            <a:r>
              <a:rPr lang="ko-KR" altLang="en-US" dirty="0" err="1" smtClean="0"/>
              <a:t>치킨집</a:t>
            </a:r>
            <a:r>
              <a:rPr lang="ko-KR" altLang="en-US" dirty="0" smtClean="0"/>
              <a:t> 사이의 거리 중 최소 거리 선택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137350" y="5170942"/>
            <a:ext cx="268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최소거리의 합 구하기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08333" y="5803523"/>
            <a:ext cx="230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합 중 최소 구하기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28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치킨배달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3" y="1258307"/>
            <a:ext cx="6470880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N, M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().split()))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home, chicken = [],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mat[i][j] ==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home.append((i, j))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mat[i][j] ==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chicken.append((i, j))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ans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1e9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* M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solve(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(ans)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34344"/>
              </p:ext>
            </p:extLst>
          </p:nvPr>
        </p:nvGraphicFramePr>
        <p:xfrm>
          <a:off x="4211960" y="2564904"/>
          <a:ext cx="443981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69"/>
                <a:gridCol w="739969"/>
                <a:gridCol w="739969"/>
                <a:gridCol w="739969"/>
                <a:gridCol w="739969"/>
                <a:gridCol w="739969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22721"/>
              </p:ext>
            </p:extLst>
          </p:nvPr>
        </p:nvGraphicFramePr>
        <p:xfrm>
          <a:off x="6441253" y="322202"/>
          <a:ext cx="2019180" cy="1872210"/>
        </p:xfrm>
        <a:graphic>
          <a:graphicData uri="http://schemas.openxmlformats.org/drawingml/2006/table">
            <a:tbl>
              <a:tblPr/>
              <a:tblGrid>
                <a:gridCol w="336530"/>
                <a:gridCol w="336530"/>
                <a:gridCol w="336530"/>
                <a:gridCol w="336530"/>
                <a:gridCol w="336530"/>
                <a:gridCol w="336530"/>
              </a:tblGrid>
              <a:tr h="312035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61314"/>
              </p:ext>
            </p:extLst>
          </p:nvPr>
        </p:nvGraphicFramePr>
        <p:xfrm>
          <a:off x="4932040" y="3573016"/>
          <a:ext cx="369698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397"/>
                <a:gridCol w="739397"/>
                <a:gridCol w="739397"/>
                <a:gridCol w="739397"/>
                <a:gridCol w="739397"/>
              </a:tblGrid>
              <a:tr h="334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3,0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직선 화살표 연결선 8"/>
          <p:cNvCxnSpPr>
            <a:endCxn id="27" idx="1"/>
          </p:cNvCxnSpPr>
          <p:nvPr/>
        </p:nvCxnSpPr>
        <p:spPr>
          <a:xfrm flipV="1">
            <a:off x="3851920" y="2732544"/>
            <a:ext cx="360040" cy="40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30" idx="1"/>
          </p:cNvCxnSpPr>
          <p:nvPr/>
        </p:nvCxnSpPr>
        <p:spPr>
          <a:xfrm>
            <a:off x="4139952" y="3645024"/>
            <a:ext cx="792088" cy="9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7824" y="486916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치킨 집에서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 선택하는 조합 생성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907704" y="5157192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29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치킨배달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893" y="1063905"/>
            <a:ext cx="79563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N, M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().split()))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 = [[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*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(home)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(chicken))]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(chicken)):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(home)):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dist[i][j]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(chicken[i][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- home[j][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 +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(chicken[i][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- home[j][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ans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1e9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* M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solve(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(ans)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7824" y="350100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집과 모든 치킨 집 사이의 거리를 구해 놓기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65199"/>
              </p:ext>
            </p:extLst>
          </p:nvPr>
        </p:nvGraphicFramePr>
        <p:xfrm>
          <a:off x="3923928" y="4365104"/>
          <a:ext cx="2592288" cy="18271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48"/>
                <a:gridCol w="432048"/>
                <a:gridCol w="432048"/>
                <a:gridCol w="432048"/>
                <a:gridCol w="432048"/>
                <a:gridCol w="432048"/>
              </a:tblGrid>
              <a:tr h="365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65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65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65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65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47864" y="4875312"/>
            <a:ext cx="461665" cy="9361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err="1" smtClean="0"/>
              <a:t>치킨집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3990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집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619672" y="3284984"/>
            <a:ext cx="2304256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알고리즘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840760" cy="39604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perm(n, 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(r == 0)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맑은 고딕" panose="020B0503020000020004" pitchFamily="50" charset="-127"/>
              <a:cs typeface="Consolas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 : n – 1 ~ 0)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swap(a[i], a[n - 1])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t[r - 1] = a[n - 1]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perm(n - 1, r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swap(a[i], a[n - 1])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7544" y="2187293"/>
            <a:ext cx="846043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solve(k, s):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ans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 == M: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tsum =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(home)):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tmin =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1e9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combi: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tmin =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(tmin, dist[c][h])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tsum += tmin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ans =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(ans, tsum)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7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(s,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(chicken) + (k - M) +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combi[k] = i</a:t>
            </a:r>
            <a:b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solve(k +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 + 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30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치킨배달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54452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길이 조합 구하기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7915"/>
              </p:ext>
            </p:extLst>
          </p:nvPr>
        </p:nvGraphicFramePr>
        <p:xfrm>
          <a:off x="2699792" y="1712328"/>
          <a:ext cx="11521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7784" y="13407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699792" y="2132856"/>
            <a:ext cx="50405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44951"/>
              </p:ext>
            </p:extLst>
          </p:nvPr>
        </p:nvGraphicFramePr>
        <p:xfrm>
          <a:off x="5436096" y="692696"/>
          <a:ext cx="1867644" cy="1637375"/>
        </p:xfrm>
        <a:graphic>
          <a:graphicData uri="http://schemas.openxmlformats.org/drawingml/2006/table">
            <a:tbl>
              <a:tblPr/>
              <a:tblGrid>
                <a:gridCol w="311274"/>
                <a:gridCol w="311274"/>
                <a:gridCol w="311274"/>
                <a:gridCol w="311274"/>
                <a:gridCol w="311274"/>
                <a:gridCol w="311274"/>
              </a:tblGrid>
              <a:tr h="327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직선 화살표 연결선 17"/>
          <p:cNvCxnSpPr/>
          <p:nvPr/>
        </p:nvCxnSpPr>
        <p:spPr>
          <a:xfrm flipV="1">
            <a:off x="3059832" y="908720"/>
            <a:ext cx="2304256" cy="80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6" idx="1"/>
          </p:cNvCxnSpPr>
          <p:nvPr/>
        </p:nvCxnSpPr>
        <p:spPr>
          <a:xfrm flipV="1">
            <a:off x="3851920" y="1511383"/>
            <a:ext cx="1584176" cy="38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7054" y="24568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2+2+2+4+5+3=18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203848" y="2826224"/>
            <a:ext cx="4104456" cy="161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2040" y="241407"/>
            <a:ext cx="378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집에서 최소거리 </a:t>
            </a:r>
            <a:r>
              <a:rPr lang="ko-KR" altLang="en-US" dirty="0" err="1" smtClean="0"/>
              <a:t>치킨집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31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인구이동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FAE27CF-0ECC-4705-81C4-D87765C4C6D5}"/>
              </a:ext>
            </a:extLst>
          </p:cNvPr>
          <p:cNvSpPr/>
          <p:nvPr/>
        </p:nvSpPr>
        <p:spPr>
          <a:xfrm>
            <a:off x="467544" y="1071546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https://www.acmicpc.net/problem/16234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32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86678"/>
            <a:ext cx="8731450" cy="7969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인구이동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404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 10, R = 50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64645"/>
              </p:ext>
            </p:extLst>
          </p:nvPr>
        </p:nvGraphicFramePr>
        <p:xfrm>
          <a:off x="827584" y="1268760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24203"/>
              </p:ext>
            </p:extLst>
          </p:nvPr>
        </p:nvGraphicFramePr>
        <p:xfrm>
          <a:off x="3662788" y="1268760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27361"/>
              </p:ext>
            </p:extLst>
          </p:nvPr>
        </p:nvGraphicFramePr>
        <p:xfrm>
          <a:off x="6497992" y="1268760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65317"/>
              </p:ext>
            </p:extLst>
          </p:nvPr>
        </p:nvGraphicFramePr>
        <p:xfrm>
          <a:off x="827584" y="3068960"/>
          <a:ext cx="1584174" cy="1219316"/>
        </p:xfrm>
        <a:graphic>
          <a:graphicData uri="http://schemas.openxmlformats.org/drawingml/2006/table">
            <a:tbl>
              <a:tblPr/>
              <a:tblGrid>
                <a:gridCol w="346538"/>
                <a:gridCol w="445549"/>
                <a:gridCol w="445549"/>
                <a:gridCol w="346538"/>
              </a:tblGrid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387564"/>
              </p:ext>
            </p:extLst>
          </p:nvPr>
        </p:nvGraphicFramePr>
        <p:xfrm>
          <a:off x="3659583" y="3068960"/>
          <a:ext cx="1590584" cy="1219316"/>
        </p:xfrm>
        <a:graphic>
          <a:graphicData uri="http://schemas.openxmlformats.org/drawingml/2006/table">
            <a:tbl>
              <a:tblPr/>
              <a:tblGrid>
                <a:gridCol w="347940"/>
                <a:gridCol w="447352"/>
                <a:gridCol w="447352"/>
                <a:gridCol w="347940"/>
              </a:tblGrid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5649"/>
              </p:ext>
            </p:extLst>
          </p:nvPr>
        </p:nvGraphicFramePr>
        <p:xfrm>
          <a:off x="6497992" y="3072172"/>
          <a:ext cx="1579240" cy="1216104"/>
        </p:xfrm>
        <a:graphic>
          <a:graphicData uri="http://schemas.openxmlformats.org/drawingml/2006/table">
            <a:tbl>
              <a:tblPr/>
              <a:tblGrid>
                <a:gridCol w="345459"/>
                <a:gridCol w="444161"/>
                <a:gridCol w="444161"/>
                <a:gridCol w="345459"/>
              </a:tblGrid>
              <a:tr h="30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0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88321"/>
              </p:ext>
            </p:extLst>
          </p:nvPr>
        </p:nvGraphicFramePr>
        <p:xfrm>
          <a:off x="827584" y="4797152"/>
          <a:ext cx="1584176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49"/>
                <a:gridCol w="445549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79082"/>
              </p:ext>
            </p:extLst>
          </p:nvPr>
        </p:nvGraphicFramePr>
        <p:xfrm>
          <a:off x="3662787" y="4797152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04516"/>
              </p:ext>
            </p:extLst>
          </p:nvPr>
        </p:nvGraphicFramePr>
        <p:xfrm>
          <a:off x="6497992" y="4797152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4" name="오른쪽 화살표 23"/>
          <p:cNvSpPr/>
          <p:nvPr/>
        </p:nvSpPr>
        <p:spPr>
          <a:xfrm>
            <a:off x="2843808" y="177281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724128" y="180758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2411760" y="2492896"/>
            <a:ext cx="410445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2411760" y="4293096"/>
            <a:ext cx="4104456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화살표 29"/>
          <p:cNvSpPr/>
          <p:nvPr/>
        </p:nvSpPr>
        <p:spPr>
          <a:xfrm>
            <a:off x="2843808" y="350348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5724128" y="353825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2771800" y="5337933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5652120" y="5372699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35796" y="104258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국경개방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16116" y="108242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인구이동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33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86678"/>
            <a:ext cx="8731450" cy="7969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인구이동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4096" y="1405528"/>
            <a:ext cx="77403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N, L, R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 = 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().split()))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cnt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True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visited = [[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* N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moved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visited[i][j]: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bfs(i, j)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moved: cnt +=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(cnt)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416" y="21328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매번 </a:t>
            </a:r>
            <a:r>
              <a:rPr lang="en-US" altLang="ko-KR" dirty="0" smtClean="0"/>
              <a:t>visited </a:t>
            </a:r>
            <a:r>
              <a:rPr lang="ko-KR" altLang="en-US" dirty="0" smtClean="0"/>
              <a:t>새로 만들기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endCxn id="6" idx="1"/>
          </p:cNvCxnSpPr>
          <p:nvPr/>
        </p:nvCxnSpPr>
        <p:spPr>
          <a:xfrm flipV="1">
            <a:off x="2088232" y="2317522"/>
            <a:ext cx="1656184" cy="39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0333"/>
              </p:ext>
            </p:extLst>
          </p:nvPr>
        </p:nvGraphicFramePr>
        <p:xfrm>
          <a:off x="5976663" y="4365104"/>
          <a:ext cx="2016224" cy="1512168"/>
        </p:xfrm>
        <a:graphic>
          <a:graphicData uri="http://schemas.openxmlformats.org/drawingml/2006/table">
            <a:tbl>
              <a:tblPr/>
              <a:tblGrid>
                <a:gridCol w="441049"/>
                <a:gridCol w="567063"/>
                <a:gridCol w="567063"/>
                <a:gridCol w="441049"/>
              </a:tblGrid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3456384" y="4077072"/>
            <a:ext cx="25922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456384" y="4077072"/>
            <a:ext cx="30243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456384" y="4077072"/>
            <a:ext cx="360040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92288" y="51911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인구 이동이 없으면 중단</a:t>
            </a:r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232248" y="4653136"/>
            <a:ext cx="576064" cy="53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34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86678"/>
            <a:ext cx="8731450" cy="7969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인구이동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268760"/>
            <a:ext cx="828092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bfs(x, y):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q =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tList =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visited[x][y]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q.append((x, y))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x, y = q.pop()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tList.append((x, y))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dx, dy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(-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xx, yy = x + dx, y + dy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xx &lt; N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&lt;= yy &lt; N):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continue</a:t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if not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visited[xx][yy]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 &lt;=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(mat[x][y] - mat[xx][yy]) &lt;= R: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visited[xx][yy]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q.append((xx, yy))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	…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18588"/>
              </p:ext>
            </p:extLst>
          </p:nvPr>
        </p:nvGraphicFramePr>
        <p:xfrm>
          <a:off x="5940152" y="1196752"/>
          <a:ext cx="2016224" cy="1512168"/>
        </p:xfrm>
        <a:graphic>
          <a:graphicData uri="http://schemas.openxmlformats.org/drawingml/2006/table">
            <a:tbl>
              <a:tblPr/>
              <a:tblGrid>
                <a:gridCol w="441049"/>
                <a:gridCol w="567063"/>
                <a:gridCol w="567063"/>
                <a:gridCol w="441049"/>
              </a:tblGrid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V="1">
            <a:off x="1763688" y="1268760"/>
            <a:ext cx="525658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99997"/>
              </p:ext>
            </p:extLst>
          </p:nvPr>
        </p:nvGraphicFramePr>
        <p:xfrm>
          <a:off x="4499992" y="3573016"/>
          <a:ext cx="33360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05"/>
                <a:gridCol w="556005"/>
                <a:gridCol w="556005"/>
                <a:gridCol w="556005"/>
                <a:gridCol w="556005"/>
                <a:gridCol w="5560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직선 화살표 연결선 11"/>
          <p:cNvCxnSpPr>
            <a:endCxn id="9" idx="1"/>
          </p:cNvCxnSpPr>
          <p:nvPr/>
        </p:nvCxnSpPr>
        <p:spPr>
          <a:xfrm flipV="1">
            <a:off x="1979712" y="3758436"/>
            <a:ext cx="2520280" cy="17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9992" y="32129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이동한 정점 저장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78786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조건에 맞으면 이동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652120" y="5013176"/>
            <a:ext cx="7200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35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2BB8833-75F5-48D7-BBAD-1AF9A271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86678"/>
            <a:ext cx="8731450" cy="79690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인구이동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478" y="1340768"/>
            <a:ext cx="460851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bfs(x, y):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global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moved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q =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tList = 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visited[x][y]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q.append((x, y))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	…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tlen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(tList)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tlen &gt;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tsum 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x, y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tList: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tsum += mat[x][y]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x, y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tList: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mat[x][y] = tsum // tlen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moved =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19080"/>
              </p:ext>
            </p:extLst>
          </p:nvPr>
        </p:nvGraphicFramePr>
        <p:xfrm>
          <a:off x="4329084" y="1844824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02099"/>
              </p:ext>
            </p:extLst>
          </p:nvPr>
        </p:nvGraphicFramePr>
        <p:xfrm>
          <a:off x="7164288" y="1844824"/>
          <a:ext cx="1584178" cy="1224136"/>
        </p:xfrm>
        <a:graphic>
          <a:graphicData uri="http://schemas.openxmlformats.org/drawingml/2006/table">
            <a:tbl>
              <a:tblPr/>
              <a:tblGrid>
                <a:gridCol w="346539"/>
                <a:gridCol w="445550"/>
                <a:gridCol w="445550"/>
                <a:gridCol w="346539"/>
              </a:tblGrid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6390424" y="2383646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99865"/>
              </p:ext>
            </p:extLst>
          </p:nvPr>
        </p:nvGraphicFramePr>
        <p:xfrm>
          <a:off x="5004048" y="4481176"/>
          <a:ext cx="33360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005"/>
                <a:gridCol w="556005"/>
                <a:gridCol w="556005"/>
                <a:gridCol w="556005"/>
                <a:gridCol w="556005"/>
                <a:gridCol w="5560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0,3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화살표 연결선 6"/>
          <p:cNvCxnSpPr>
            <a:endCxn id="19" idx="1"/>
          </p:cNvCxnSpPr>
          <p:nvPr/>
        </p:nvCxnSpPr>
        <p:spPr>
          <a:xfrm flipV="1">
            <a:off x="3347864" y="4666596"/>
            <a:ext cx="1656184" cy="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555776" y="2060848"/>
            <a:ext cx="5472608" cy="280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23728" y="5589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인구 이동 있었음</a:t>
            </a:r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627784" y="530120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6840760" cy="34563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perm(k)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R)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k ~ N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swap(k,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perm(k + 1)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swap(k,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순열 생성 재귀적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6840760" cy="48965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Visited[N-1]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perm(k)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N)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0 ~ N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if (visited[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]) continue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visited[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 = true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perm(k + 1)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visited[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 = false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조합 생성 재귀적 알고리즘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/>
              <a:t>초기값 </a:t>
            </a:r>
            <a:r>
              <a:rPr lang="en-US" altLang="ko-KR" dirty="0"/>
              <a:t>: k = 0, s = 0, N, 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1620" y="2802047"/>
            <a:ext cx="6840760" cy="2952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comb(k, s)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깊이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시작숫자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if (k == R)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(int i : s ~ N - R + k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a[i]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comb(k + 1, i + 1)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33015" y="332182"/>
            <a:ext cx="2391859" cy="1972868"/>
            <a:chOff x="6372200" y="554479"/>
            <a:chExt cx="1944216" cy="1434241"/>
          </a:xfrm>
          <a:solidFill>
            <a:schemeClr val="bg1"/>
          </a:solidFill>
        </p:grpSpPr>
        <p:sp>
          <p:nvSpPr>
            <p:cNvPr id="6" name="타원 5"/>
            <p:cNvSpPr/>
            <p:nvPr/>
          </p:nvSpPr>
          <p:spPr>
            <a:xfrm>
              <a:off x="7183021" y="554479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06133" y="1124317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832154" y="1121204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372200" y="1700688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020272" y="1700688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028384" y="1700688"/>
              <a:ext cx="288032" cy="2880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" name="연결선: 구부러짐 11"/>
            <p:cNvCxnSpPr>
              <a:cxnSpLocks/>
              <a:stCxn id="6" idx="4"/>
              <a:endCxn id="7" idx="0"/>
            </p:cNvCxnSpPr>
            <p:nvPr/>
          </p:nvCxnSpPr>
          <p:spPr>
            <a:xfrm rot="5400000">
              <a:off x="6947690" y="744970"/>
              <a:ext cx="281806" cy="476888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/>
            <p:cNvCxnSpPr>
              <a:stCxn id="6" idx="4"/>
              <a:endCxn id="8" idx="0"/>
            </p:cNvCxnSpPr>
            <p:nvPr/>
          </p:nvCxnSpPr>
          <p:spPr>
            <a:xfrm rot="16200000" flipH="1">
              <a:off x="7512257" y="657290"/>
              <a:ext cx="278693" cy="649133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/>
            <p:cNvCxnSpPr>
              <a:stCxn id="7" idx="4"/>
              <a:endCxn id="9" idx="0"/>
            </p:cNvCxnSpPr>
            <p:nvPr/>
          </p:nvCxnSpPr>
          <p:spPr>
            <a:xfrm rot="5400000">
              <a:off x="6539014" y="1389552"/>
              <a:ext cx="288339" cy="333933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/>
            <p:cNvCxnSpPr>
              <a:stCxn id="7" idx="4"/>
              <a:endCxn id="10" idx="0"/>
            </p:cNvCxnSpPr>
            <p:nvPr/>
          </p:nvCxnSpPr>
          <p:spPr>
            <a:xfrm rot="16200000" flipH="1">
              <a:off x="6863049" y="1399448"/>
              <a:ext cx="288339" cy="314139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/>
            <p:cNvCxnSpPr>
              <a:stCxn id="8" idx="4"/>
              <a:endCxn id="11" idx="0"/>
            </p:cNvCxnSpPr>
            <p:nvPr/>
          </p:nvCxnSpPr>
          <p:spPr>
            <a:xfrm rot="16200000" flipH="1">
              <a:off x="7928559" y="1456847"/>
              <a:ext cx="291452" cy="196230"/>
            </a:xfrm>
            <a:prstGeom prst="curvedConnector3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 순열 생성 재귀적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341639"/>
            <a:ext cx="6840760" cy="302433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PI(k)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깊이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if (k == R)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print_arr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 : 0 ~ N - 1)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pi_r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(k + 1)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5124450" y="634996"/>
          <a:ext cx="552450" cy="610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77569" imgH="202936" progId="Equation.3">
                  <p:embed/>
                </p:oleObj>
              </mc:Choice>
              <mc:Fallback>
                <p:oleObj name="Equation" r:id="rId3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634996"/>
                        <a:ext cx="552450" cy="610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1040159" y="4595128"/>
            <a:ext cx="4246215" cy="1791601"/>
            <a:chOff x="1115616" y="3313140"/>
            <a:chExt cx="3816424" cy="1448008"/>
          </a:xfrm>
        </p:grpSpPr>
        <p:sp>
          <p:nvSpPr>
            <p:cNvPr id="7" name="타원 6"/>
            <p:cNvSpPr/>
            <p:nvPr/>
          </p:nvSpPr>
          <p:spPr>
            <a:xfrm>
              <a:off x="2756831" y="331314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495515" y="3879111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842481" y="3879865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180932" y="387911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515083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94506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43662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337847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779912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15011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7" name="연결선: 구부러짐 16"/>
            <p:cNvCxnSpPr>
              <a:cxnSpLocks/>
              <a:stCxn id="7" idx="4"/>
              <a:endCxn id="8" idx="0"/>
            </p:cNvCxnSpPr>
            <p:nvPr/>
          </p:nvCxnSpPr>
          <p:spPr>
            <a:xfrm rot="5400000">
              <a:off x="2131220" y="3109483"/>
              <a:ext cx="277939" cy="126131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/>
            <p:cNvCxnSpPr>
              <a:stCxn id="7" idx="4"/>
              <a:endCxn id="9" idx="0"/>
            </p:cNvCxnSpPr>
            <p:nvPr/>
          </p:nvCxnSpPr>
          <p:spPr>
            <a:xfrm rot="16200000" flipH="1">
              <a:off x="2804326" y="3697693"/>
              <a:ext cx="278693" cy="8565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/>
            <p:cNvCxnSpPr>
              <a:stCxn id="7" idx="4"/>
              <a:endCxn id="10" idx="0"/>
            </p:cNvCxnSpPr>
            <p:nvPr/>
          </p:nvCxnSpPr>
          <p:spPr>
            <a:xfrm rot="16200000" flipH="1">
              <a:off x="3473928" y="3028090"/>
              <a:ext cx="277938" cy="14241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/>
            <p:cNvCxnSpPr>
              <a:stCxn id="8" idx="4"/>
              <a:endCxn id="11" idx="0"/>
            </p:cNvCxnSpPr>
            <p:nvPr/>
          </p:nvCxnSpPr>
          <p:spPr>
            <a:xfrm rot="16200000" flipH="1">
              <a:off x="1496329" y="4310345"/>
              <a:ext cx="305973" cy="1956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1711317" y="4095356"/>
              <a:ext cx="305973" cy="449545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/>
            <p:cNvCxnSpPr>
              <a:stCxn id="9" idx="4"/>
              <a:endCxn id="13" idx="0"/>
            </p:cNvCxnSpPr>
            <p:nvPr/>
          </p:nvCxnSpPr>
          <p:spPr>
            <a:xfrm rot="5400000">
              <a:off x="2630962" y="4117580"/>
              <a:ext cx="305219" cy="405853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/>
            <p:cNvCxnSpPr>
              <a:stCxn id="9" idx="4"/>
              <a:endCxn id="14" idx="0"/>
            </p:cNvCxnSpPr>
            <p:nvPr/>
          </p:nvCxnSpPr>
          <p:spPr>
            <a:xfrm rot="16200000" flipH="1">
              <a:off x="3081571" y="4072823"/>
              <a:ext cx="305219" cy="49536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/>
            <p:cNvCxnSpPr>
              <a:stCxn id="10" idx="4"/>
              <a:endCxn id="15" idx="0"/>
            </p:cNvCxnSpPr>
            <p:nvPr/>
          </p:nvCxnSpPr>
          <p:spPr>
            <a:xfrm rot="5400000">
              <a:off x="3971451" y="4119619"/>
              <a:ext cx="305974" cy="40102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구부러짐 24"/>
            <p:cNvCxnSpPr>
              <a:stCxn id="10" idx="4"/>
              <a:endCxn id="16" idx="0"/>
            </p:cNvCxnSpPr>
            <p:nvPr/>
          </p:nvCxnSpPr>
          <p:spPr>
            <a:xfrm rot="16200000" flipH="1">
              <a:off x="4189000" y="4303089"/>
              <a:ext cx="305974" cy="3407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1115616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7" name="연결선: 구부러짐 26"/>
            <p:cNvCxnSpPr>
              <a:stCxn id="8" idx="4"/>
              <a:endCxn id="26" idx="0"/>
            </p:cNvCxnSpPr>
            <p:nvPr/>
          </p:nvCxnSpPr>
          <p:spPr>
            <a:xfrm rot="5400000">
              <a:off x="1296596" y="4130180"/>
              <a:ext cx="305973" cy="37989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644008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9" name="연결선: 구부러짐 28"/>
            <p:cNvCxnSpPr>
              <a:stCxn id="10" idx="4"/>
              <a:endCxn id="28" idx="0"/>
            </p:cNvCxnSpPr>
            <p:nvPr/>
          </p:nvCxnSpPr>
          <p:spPr>
            <a:xfrm rot="16200000" flipH="1">
              <a:off x="4403499" y="4088591"/>
              <a:ext cx="305974" cy="46307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888710" y="4473116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연결선: 구부러짐 30"/>
            <p:cNvCxnSpPr>
              <a:stCxn id="9" idx="4"/>
              <a:endCxn id="30" idx="0"/>
            </p:cNvCxnSpPr>
            <p:nvPr/>
          </p:nvCxnSpPr>
          <p:spPr>
            <a:xfrm rot="16200000" flipH="1">
              <a:off x="2857002" y="4297391"/>
              <a:ext cx="305219" cy="4622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중복조합 생성 재귀적 알고리즘</a:t>
            </a:r>
            <a:r>
              <a:rPr lang="en-US" altLang="ko-KR" dirty="0"/>
              <a:t>2</a:t>
            </a:r>
          </a:p>
          <a:p>
            <a:pPr marL="742950" lvl="2">
              <a:buSzPct val="150000"/>
            </a:pPr>
            <a:r>
              <a:rPr lang="ko-KR" altLang="en-US" sz="1800" dirty="0"/>
              <a:t>초기값 </a:t>
            </a:r>
            <a:r>
              <a:rPr lang="en-US" altLang="ko-KR" sz="1800" dirty="0"/>
              <a:t>: K = 0, s = 1, N, R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317" y="3034308"/>
            <a:ext cx="4996383" cy="2952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H(k, s) //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깊이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시작숫자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if (k == R) print_arr()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else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for (int i : s ~ N 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t[k] = a[i]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맑은 고딕" panose="020B0503020000020004" pitchFamily="50" charset="-127"/>
                <a:cs typeface="Consolas" pitchFamily="49" charset="0"/>
              </a:rPr>
              <a:t>			H(k + 1, i)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5032225" y="939646"/>
            <a:ext cx="3283099" cy="1750567"/>
            <a:chOff x="6156176" y="3626169"/>
            <a:chExt cx="2664296" cy="1459015"/>
          </a:xfrm>
        </p:grpSpPr>
        <p:sp>
          <p:nvSpPr>
            <p:cNvPr id="6" name="타원 5"/>
            <p:cNvSpPr/>
            <p:nvPr/>
          </p:nvSpPr>
          <p:spPr>
            <a:xfrm>
              <a:off x="7256704" y="362616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530472" y="4196007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61613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252450" y="4192894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156176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588224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45232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884368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532440" y="4780279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연결선: 구부러짐 14"/>
            <p:cNvCxnSpPr>
              <a:cxnSpLocks/>
              <a:stCxn id="6" idx="4"/>
              <a:endCxn id="7" idx="0"/>
            </p:cNvCxnSpPr>
            <p:nvPr/>
          </p:nvCxnSpPr>
          <p:spPr>
            <a:xfrm rot="5400000">
              <a:off x="6896701" y="3691988"/>
              <a:ext cx="281806" cy="72623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/>
            <p:cNvCxnSpPr>
              <a:stCxn id="6" idx="4"/>
              <a:endCxn id="8" idx="0"/>
            </p:cNvCxnSpPr>
            <p:nvPr/>
          </p:nvCxnSpPr>
          <p:spPr>
            <a:xfrm rot="16200000" flipH="1">
              <a:off x="7441087" y="3873834"/>
              <a:ext cx="278693" cy="35942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/>
            <p:cNvCxnSpPr>
              <a:stCxn id="6" idx="4"/>
              <a:endCxn id="9" idx="0"/>
            </p:cNvCxnSpPr>
            <p:nvPr/>
          </p:nvCxnSpPr>
          <p:spPr>
            <a:xfrm rot="16200000" flipH="1">
              <a:off x="7759247" y="3555674"/>
              <a:ext cx="278693" cy="99574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/>
            <p:cNvCxnSpPr>
              <a:stCxn id="7" idx="4"/>
              <a:endCxn id="10" idx="0"/>
            </p:cNvCxnSpPr>
            <p:nvPr/>
          </p:nvCxnSpPr>
          <p:spPr>
            <a:xfrm rot="5400000">
              <a:off x="6339220" y="4445011"/>
              <a:ext cx="296240" cy="37429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/>
            <p:cNvCxnSpPr>
              <a:stCxn id="7" idx="4"/>
              <a:endCxn id="11" idx="0"/>
            </p:cNvCxnSpPr>
            <p:nvPr/>
          </p:nvCxnSpPr>
          <p:spPr>
            <a:xfrm rot="16200000" flipH="1">
              <a:off x="6555244" y="4603283"/>
              <a:ext cx="296240" cy="57752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/>
            <p:cNvCxnSpPr>
              <a:cxnSpLocks/>
              <a:stCxn id="8" idx="4"/>
              <a:endCxn id="12" idx="0"/>
            </p:cNvCxnSpPr>
            <p:nvPr/>
          </p:nvCxnSpPr>
          <p:spPr>
            <a:xfrm rot="5400000">
              <a:off x="7528565" y="4548697"/>
              <a:ext cx="299353" cy="16381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/>
            <p:cNvCxnSpPr>
              <a:stCxn id="8" idx="4"/>
              <a:endCxn id="13" idx="0"/>
            </p:cNvCxnSpPr>
            <p:nvPr/>
          </p:nvCxnSpPr>
          <p:spPr>
            <a:xfrm rot="16200000" flipH="1">
              <a:off x="7744589" y="4496483"/>
              <a:ext cx="299353" cy="26823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/>
            <p:cNvCxnSpPr>
              <a:stCxn id="9" idx="4"/>
              <a:endCxn id="14" idx="0"/>
            </p:cNvCxnSpPr>
            <p:nvPr/>
          </p:nvCxnSpPr>
          <p:spPr>
            <a:xfrm rot="16200000" flipH="1">
              <a:off x="8386785" y="4490607"/>
              <a:ext cx="299353" cy="27999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7020272" y="4797152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연결선: 구부러짐 23"/>
            <p:cNvCxnSpPr>
              <a:stCxn id="7" idx="4"/>
              <a:endCxn id="23" idx="0"/>
            </p:cNvCxnSpPr>
            <p:nvPr/>
          </p:nvCxnSpPr>
          <p:spPr>
            <a:xfrm rot="16200000" flipH="1">
              <a:off x="6762832" y="4395695"/>
              <a:ext cx="313113" cy="48980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부분집합 </a:t>
            </a:r>
            <a:r>
              <a:rPr lang="ko-KR" altLang="en-US" dirty="0"/>
              <a:t>생성 재귀적 </a:t>
            </a:r>
            <a:r>
              <a:rPr lang="ko-KR" altLang="en-US" dirty="0" smtClean="0"/>
              <a:t>알고리즘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CBB86-B7F7-4E03-8D4E-0B8A081F7494}" type="slidenum">
              <a: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샘물체" pitchFamily="18" charset="-127"/>
                <a:ea typeface="샘물체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3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샘물체" pitchFamily="18" charset="-127"/>
              <a:ea typeface="샘물체" pitchFamily="18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3" y="2639"/>
            <a:ext cx="683568" cy="68356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7584" y="1394069"/>
            <a:ext cx="6394995" cy="42484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(k):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if k == N: print(a)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a[k] = 1;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 + 1)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a[k] = 0; </a:t>
            </a:r>
            <a:r>
              <a:rPr lang="en-US" altLang="ko-KR" sz="20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</a:t>
            </a:r>
            <a:r>
              <a:rPr lang="en-US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(k + 1</a:t>
            </a:r>
            <a:r>
              <a:rPr lang="en-US" altLang="ko-KR" sz="2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맑은 고딕" panose="020B0503020000020004" pitchFamily="50" charset="-127"/>
              <a:cs typeface="Consolas" pitchFamily="49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pt-BR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 = 3</a:t>
            </a:r>
          </a:p>
          <a:p>
            <a:pPr lvl="0">
              <a:lnSpc>
                <a:spcPct val="150000"/>
              </a:lnSpc>
              <a:defRPr/>
            </a:pPr>
            <a:r>
              <a:rPr lang="pt-BR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 = [0] * N</a:t>
            </a:r>
          </a:p>
          <a:p>
            <a:pPr lvl="0">
              <a:lnSpc>
                <a:spcPct val="150000"/>
              </a:lnSpc>
              <a:defRPr/>
            </a:pPr>
            <a:r>
              <a:rPr lang="pt-BR" altLang="ko-KR" sz="2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power_set_r(0</a:t>
            </a:r>
            <a:r>
              <a:rPr lang="pt-BR" altLang="ko-KR" sz="2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맑은 고딕" panose="020B0503020000020004" pitchFamily="50" charset="-127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6BA640D821984B93422432120FBB69" ma:contentTypeVersion="0" ma:contentTypeDescription="새 문서를 만듭니다." ma:contentTypeScope="" ma:versionID="a773bc0c0ba02bcc4a0ace8ef9d763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F8B011-8513-4E6F-8C78-2DFD33900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897FC9-944B-4A6F-AFF0-E3669FD8454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76CDCA-592A-4967-AEA1-004ED29B1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21502</TotalTime>
  <Words>1774</Words>
  <Application>Microsoft Office PowerPoint</Application>
  <PresentationFormat>화면 슬라이드 쇼(4:3)</PresentationFormat>
  <Paragraphs>1262</Paragraphs>
  <Slides>35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1훈막대연필 R</vt:lpstr>
      <vt:lpstr>HY헤드라인M</vt:lpstr>
      <vt:lpstr>굴림체</vt:lpstr>
      <vt:lpstr>맑은 고딕</vt:lpstr>
      <vt:lpstr>샘물체</vt:lpstr>
      <vt:lpstr>Arial</vt:lpstr>
      <vt:lpstr>Calibri</vt:lpstr>
      <vt:lpstr>Consolas</vt:lpstr>
      <vt:lpstr>Wingdings</vt:lpstr>
      <vt:lpstr>2_Office 테마</vt:lpstr>
      <vt:lpstr>Office 테마</vt:lpstr>
      <vt:lpstr>1_테마1</vt:lpstr>
      <vt:lpstr>테마1</vt:lpstr>
      <vt:lpstr>Equation</vt:lpstr>
      <vt:lpstr>AD 보충수업 2일차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스타트와 링크</vt:lpstr>
      <vt:lpstr>스타트와 링크</vt:lpstr>
      <vt:lpstr>스타트와 링크</vt:lpstr>
      <vt:lpstr>스타트와 링크</vt:lpstr>
      <vt:lpstr>스타트와 링크</vt:lpstr>
      <vt:lpstr>퇴사</vt:lpstr>
      <vt:lpstr>퇴사</vt:lpstr>
      <vt:lpstr>퇴사</vt:lpstr>
      <vt:lpstr>퇴사</vt:lpstr>
      <vt:lpstr>퇴사</vt:lpstr>
      <vt:lpstr>연구소</vt:lpstr>
      <vt:lpstr>연구소</vt:lpstr>
      <vt:lpstr>연구소</vt:lpstr>
      <vt:lpstr>연구소</vt:lpstr>
      <vt:lpstr>연구소</vt:lpstr>
      <vt:lpstr>연구소</vt:lpstr>
      <vt:lpstr>치킨배달</vt:lpstr>
      <vt:lpstr>치킨배달</vt:lpstr>
      <vt:lpstr>치킨배달</vt:lpstr>
      <vt:lpstr>치킨배달</vt:lpstr>
      <vt:lpstr>치킨배달</vt:lpstr>
      <vt:lpstr>인구이동</vt:lpstr>
      <vt:lpstr>인구이동</vt:lpstr>
      <vt:lpstr>인구이동</vt:lpstr>
      <vt:lpstr>인구이동</vt:lpstr>
      <vt:lpstr>인구이동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최동호</dc:creator>
  <cp:lastModifiedBy>백경원 백경원</cp:lastModifiedBy>
  <cp:revision>696</cp:revision>
  <dcterms:created xsi:type="dcterms:W3CDTF">2013-07-16T07:15:56Z</dcterms:created>
  <dcterms:modified xsi:type="dcterms:W3CDTF">2019-11-13T05:09:52Z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0x010100F56BA640D821984B93422432120FBB69</vt:lpwstr>
  </property>
</Properties>
</file>