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6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1249-8A38-452C-8A81-10B5E17EEA17}" type="datetimeFigureOut">
              <a:rPr lang="ko-KR" altLang="en-US" smtClean="0"/>
              <a:t>2022-01-19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CD8-C859-40BE-A85E-D65D0F439B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99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1249-8A38-452C-8A81-10B5E17EEA17}" type="datetimeFigureOut">
              <a:rPr lang="ko-KR" altLang="en-US" smtClean="0"/>
              <a:t>2022-01-19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CD8-C859-40BE-A85E-D65D0F439B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49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1249-8A38-452C-8A81-10B5E17EEA17}" type="datetimeFigureOut">
              <a:rPr lang="ko-KR" altLang="en-US" smtClean="0"/>
              <a:t>2022-01-19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CD8-C859-40BE-A85E-D65D0F439B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95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1249-8A38-452C-8A81-10B5E17EEA17}" type="datetimeFigureOut">
              <a:rPr lang="ko-KR" altLang="en-US" smtClean="0"/>
              <a:t>2022-01-19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CD8-C859-40BE-A85E-D65D0F439B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5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1249-8A38-452C-8A81-10B5E17EEA17}" type="datetimeFigureOut">
              <a:rPr lang="ko-KR" altLang="en-US" smtClean="0"/>
              <a:t>2022-01-19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CD8-C859-40BE-A85E-D65D0F439B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56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1249-8A38-452C-8A81-10B5E17EEA17}" type="datetimeFigureOut">
              <a:rPr lang="ko-KR" altLang="en-US" smtClean="0"/>
              <a:t>2022-01-19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CD8-C859-40BE-A85E-D65D0F439B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1249-8A38-452C-8A81-10B5E17EEA17}" type="datetimeFigureOut">
              <a:rPr lang="ko-KR" altLang="en-US" smtClean="0"/>
              <a:t>2022-01-19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CD8-C859-40BE-A85E-D65D0F439B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66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1249-8A38-452C-8A81-10B5E17EEA17}" type="datetimeFigureOut">
              <a:rPr lang="ko-KR" altLang="en-US" smtClean="0"/>
              <a:t>2022-01-19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CD8-C859-40BE-A85E-D65D0F439B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2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1249-8A38-452C-8A81-10B5E17EEA17}" type="datetimeFigureOut">
              <a:rPr lang="ko-KR" altLang="en-US" smtClean="0"/>
              <a:t>2022-01-19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CD8-C859-40BE-A85E-D65D0F439B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31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1249-8A38-452C-8A81-10B5E17EEA17}" type="datetimeFigureOut">
              <a:rPr lang="ko-KR" altLang="en-US" smtClean="0"/>
              <a:t>2022-01-19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CD8-C859-40BE-A85E-D65D0F439B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83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1249-8A38-452C-8A81-10B5E17EEA17}" type="datetimeFigureOut">
              <a:rPr lang="ko-KR" altLang="en-US" smtClean="0"/>
              <a:t>2022-01-19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CD8-C859-40BE-A85E-D65D0F439B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79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D1249-8A38-452C-8A81-10B5E17EEA17}" type="datetimeFigureOut">
              <a:rPr lang="ko-KR" altLang="en-US" smtClean="0"/>
              <a:t>2022-01-19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1CD8-C859-40BE-A85E-D65D0F439B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E3EF946-11D3-4A5E-820C-B51B57E22410}"/>
              </a:ext>
            </a:extLst>
          </p:cNvPr>
          <p:cNvSpPr/>
          <p:nvPr/>
        </p:nvSpPr>
        <p:spPr>
          <a:xfrm>
            <a:off x="0" y="-1"/>
            <a:ext cx="9144000" cy="64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2B020-E4BA-44FA-A75D-C9E8636FA329}"/>
              </a:ext>
            </a:extLst>
          </p:cNvPr>
          <p:cNvSpPr txBox="1"/>
          <p:nvPr/>
        </p:nvSpPr>
        <p:spPr>
          <a:xfrm>
            <a:off x="0" y="0"/>
            <a:ext cx="7835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경찰인력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.csv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를 이용한 차트작성</a:t>
            </a:r>
            <a:endParaRPr lang="en-US" altLang="ko-KR" sz="1600" b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이 자료의 목적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파이썬의 변수이해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, for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문의 이해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리스트구조의 이해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차트작성의이해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D48920-D464-4E71-8FC8-E79745240608}"/>
              </a:ext>
            </a:extLst>
          </p:cNvPr>
          <p:cNvSpPr/>
          <p:nvPr/>
        </p:nvSpPr>
        <p:spPr>
          <a:xfrm>
            <a:off x="283464" y="713232"/>
            <a:ext cx="841248" cy="13075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준비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b="1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FACF35-B96E-4240-AB44-B6A1D7A957E3}"/>
              </a:ext>
            </a:extLst>
          </p:cNvPr>
          <p:cNvSpPr/>
          <p:nvPr/>
        </p:nvSpPr>
        <p:spPr>
          <a:xfrm>
            <a:off x="1197864" y="713232"/>
            <a:ext cx="7662672" cy="64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Exam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폴더내의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'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경찰인력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.csv'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자료를 열어서 파일의 내용을 확인합니다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956AFB-F362-42E1-A508-9FE4ACA3B5D2}"/>
              </a:ext>
            </a:extLst>
          </p:cNvPr>
          <p:cNvSpPr/>
          <p:nvPr/>
        </p:nvSpPr>
        <p:spPr>
          <a:xfrm>
            <a:off x="1197864" y="1426464"/>
            <a:ext cx="7662672" cy="594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주피터 노트북을 실행한뒤 압축해제된 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exam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폴더를 찾아서 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ipynb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파일을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실행합니다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 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이해를 돕기위해 모든 변수는 한글로 사용되었음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807C91-A301-4B68-B8D1-3B92A727C5EA}"/>
              </a:ext>
            </a:extLst>
          </p:cNvPr>
          <p:cNvGrpSpPr/>
          <p:nvPr/>
        </p:nvGrpSpPr>
        <p:grpSpPr>
          <a:xfrm>
            <a:off x="1197864" y="2194561"/>
            <a:ext cx="6117336" cy="2106728"/>
            <a:chOff x="1197864" y="2194561"/>
            <a:chExt cx="6117336" cy="210672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7AE075-A4CE-40CE-B89A-58DB4734C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7864" y="2194561"/>
              <a:ext cx="4251960" cy="210672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6AAD31-81F0-4FD5-8A9F-9F1D410658C0}"/>
                </a:ext>
              </a:extLst>
            </p:cNvPr>
            <p:cNvSpPr/>
            <p:nvPr/>
          </p:nvSpPr>
          <p:spPr>
            <a:xfrm>
              <a:off x="1481328" y="3419856"/>
              <a:ext cx="2935224" cy="484632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2057F13-AEB1-4C9A-84BA-A198315B08EF}"/>
                </a:ext>
              </a:extLst>
            </p:cNvPr>
            <p:cNvCxnSpPr/>
            <p:nvPr/>
          </p:nvCxnSpPr>
          <p:spPr>
            <a:xfrm>
              <a:off x="4297680" y="3794760"/>
              <a:ext cx="758952" cy="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B6D995B-D762-4450-93D4-C286CC96DCFA}"/>
                </a:ext>
              </a:extLst>
            </p:cNvPr>
            <p:cNvSpPr/>
            <p:nvPr/>
          </p:nvSpPr>
          <p:spPr>
            <a:xfrm>
              <a:off x="4855464" y="3552444"/>
              <a:ext cx="2459736" cy="4846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주피터 노트북에서실행</a:t>
              </a:r>
              <a:endParaRPr lang="en-US" altLang="ko-KR" sz="1400" b="1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AB9E205-7DE3-4AEA-A4A3-57FEB95A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12" y="4392434"/>
            <a:ext cx="3322510" cy="22683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511276C-5CA1-40A6-83C4-90DE02068D0A}"/>
              </a:ext>
            </a:extLst>
          </p:cNvPr>
          <p:cNvSpPr/>
          <p:nvPr/>
        </p:nvSpPr>
        <p:spPr>
          <a:xfrm>
            <a:off x="4795375" y="5526584"/>
            <a:ext cx="4061677" cy="4846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주피터 코드에 </a:t>
            </a:r>
            <a:r>
              <a:rPr lang="en-US" altLang="ko-KR" sz="1200" b="1"/>
              <a:t>PT </a:t>
            </a:r>
            <a:r>
              <a:rPr lang="ko-KR" altLang="en-US" sz="1200" b="1"/>
              <a:t>페이지 있습니다</a:t>
            </a:r>
            <a:r>
              <a:rPr lang="en-US" altLang="ko-KR" sz="1200" b="1"/>
              <a:t>. </a:t>
            </a:r>
            <a:r>
              <a:rPr lang="ko-KR" altLang="en-US" sz="1200" b="1"/>
              <a:t>주피터 노트북에서 파이썬 코드를 실행해서 </a:t>
            </a:r>
            <a:r>
              <a:rPr lang="en-US" altLang="ko-KR" sz="1200" b="1"/>
              <a:t>PT</a:t>
            </a:r>
            <a:r>
              <a:rPr lang="ko-KR" altLang="en-US" sz="1200" b="1"/>
              <a:t>의 설명을 참고하세요</a:t>
            </a:r>
            <a:r>
              <a:rPr lang="en-US" altLang="ko-KR" sz="1200" b="1"/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171BD8-F8DD-4328-9582-81A8D65AD2F8}"/>
              </a:ext>
            </a:extLst>
          </p:cNvPr>
          <p:cNvCxnSpPr/>
          <p:nvPr/>
        </p:nvCxnSpPr>
        <p:spPr>
          <a:xfrm>
            <a:off x="4036423" y="5744951"/>
            <a:ext cx="758952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E3EF946-11D3-4A5E-820C-B51B57E22410}"/>
              </a:ext>
            </a:extLst>
          </p:cNvPr>
          <p:cNvSpPr/>
          <p:nvPr/>
        </p:nvSpPr>
        <p:spPr>
          <a:xfrm>
            <a:off x="0" y="0"/>
            <a:ext cx="9144000" cy="4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2B020-E4BA-44FA-A75D-C9E8636FA329}"/>
              </a:ext>
            </a:extLst>
          </p:cNvPr>
          <p:cNvSpPr txBox="1"/>
          <p:nvPr/>
        </p:nvSpPr>
        <p:spPr>
          <a:xfrm>
            <a:off x="0" y="0"/>
            <a:ext cx="305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경찰인력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.csv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를 이용한 차트작성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8E2144-0D97-47C2-AA76-F530052D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565"/>
            <a:ext cx="8878824" cy="476213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5451D7-CDEC-4C91-B4B8-D4C687F01089}"/>
              </a:ext>
            </a:extLst>
          </p:cNvPr>
          <p:cNvSpPr/>
          <p:nvPr/>
        </p:nvSpPr>
        <p:spPr>
          <a:xfrm>
            <a:off x="1" y="353299"/>
            <a:ext cx="9144000" cy="1389266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ysClr val="windowText" lastClr="000000"/>
                </a:solidFill>
                <a:latin typeface="+mj-ea"/>
                <a:ea typeface="+mj-ea"/>
              </a:rPr>
              <a:t>csv</a:t>
            </a:r>
            <a:r>
              <a:rPr lang="ko-KR" altLang="en-US" sz="1100">
                <a:solidFill>
                  <a:sysClr val="windowText" lastClr="000000"/>
                </a:solidFill>
                <a:latin typeface="+mj-ea"/>
                <a:ea typeface="+mj-ea"/>
              </a:rPr>
              <a:t> 자료를 읽어서 </a:t>
            </a:r>
            <a:r>
              <a:rPr lang="en-US" altLang="ko-KR" sz="1100">
                <a:solidFill>
                  <a:sysClr val="windowText" lastClr="000000"/>
                </a:solidFill>
                <a:latin typeface="+mj-ea"/>
                <a:ea typeface="+mj-ea"/>
              </a:rPr>
              <a:t>'</a:t>
            </a:r>
            <a:r>
              <a:rPr lang="ko-KR" altLang="en-US" sz="1100">
                <a:solidFill>
                  <a:sysClr val="windowText" lastClr="000000"/>
                </a:solidFill>
                <a:latin typeface="+mj-ea"/>
                <a:ea typeface="+mj-ea"/>
              </a:rPr>
              <a:t>자료</a:t>
            </a:r>
            <a:r>
              <a:rPr lang="en-US" altLang="ko-KR" sz="1100">
                <a:solidFill>
                  <a:sysClr val="windowText" lastClr="000000"/>
                </a:solidFill>
                <a:latin typeface="+mj-ea"/>
                <a:ea typeface="+mj-ea"/>
              </a:rPr>
              <a:t>' </a:t>
            </a:r>
            <a:r>
              <a:rPr lang="ko-KR" altLang="en-US" sz="1100">
                <a:solidFill>
                  <a:sysClr val="windowText" lastClr="000000"/>
                </a:solidFill>
                <a:latin typeface="+mj-ea"/>
                <a:ea typeface="+mj-ea"/>
              </a:rPr>
              <a:t> 리스트에 넣음</a:t>
            </a:r>
            <a:r>
              <a:rPr lang="en-US" altLang="ko-KR" sz="1100">
                <a:solidFill>
                  <a:sysClr val="windowText" lastClr="000000"/>
                </a:solidFill>
                <a:latin typeface="+mj-ea"/>
                <a:ea typeface="+mj-ea"/>
              </a:rPr>
              <a:t>.  </a:t>
            </a:r>
          </a:p>
          <a:p>
            <a:r>
              <a:rPr lang="en-US" altLang="ko-KR" sz="110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ko-KR" altLang="en-US" sz="1100">
                <a:solidFill>
                  <a:sysClr val="windowText" lastClr="000000"/>
                </a:solidFill>
                <a:latin typeface="+mj-ea"/>
                <a:ea typeface="+mj-ea"/>
              </a:rPr>
              <a:t>아래 화면은 자료의 인덱싱을 표현해놓음</a:t>
            </a:r>
            <a:r>
              <a:rPr lang="en-US" altLang="ko-KR" sz="1100">
                <a:solidFill>
                  <a:sysClr val="windowText" lastClr="000000"/>
                </a:solidFill>
                <a:latin typeface="+mj-ea"/>
                <a:ea typeface="+mj-ea"/>
              </a:rPr>
              <a:t>,  [3][2]</a:t>
            </a:r>
            <a:r>
              <a:rPr lang="ko-KR" altLang="en-US" sz="1100">
                <a:solidFill>
                  <a:sysClr val="windowText" lastClr="000000"/>
                </a:solidFill>
                <a:latin typeface="+mj-ea"/>
                <a:ea typeface="+mj-ea"/>
              </a:rPr>
              <a:t>의 </a:t>
            </a:r>
            <a:r>
              <a:rPr lang="en-US" altLang="ko-KR" sz="1100">
                <a:solidFill>
                  <a:sysClr val="windowText" lastClr="000000"/>
                </a:solidFill>
                <a:latin typeface="+mj-ea"/>
                <a:ea typeface="+mj-ea"/>
              </a:rPr>
              <a:t>[3]</a:t>
            </a:r>
            <a:r>
              <a:rPr lang="ko-KR" altLang="en-US" sz="1100">
                <a:solidFill>
                  <a:sysClr val="windowText" lastClr="000000"/>
                </a:solidFill>
                <a:latin typeface="+mj-ea"/>
                <a:ea typeface="+mj-ea"/>
              </a:rPr>
              <a:t>은 </a:t>
            </a:r>
            <a:r>
              <a:rPr lang="ko-KR" altLang="en-US" sz="1100">
                <a:solidFill>
                  <a:srgbClr val="FF0000"/>
                </a:solidFill>
                <a:latin typeface="+mj-ea"/>
                <a:ea typeface="+mj-ea"/>
              </a:rPr>
              <a:t>네번째 행</a:t>
            </a:r>
            <a:r>
              <a:rPr lang="en-US" altLang="ko-KR" sz="1100" b="1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100" b="1">
                <a:solidFill>
                  <a:srgbClr val="FF0000"/>
                </a:solidFill>
                <a:latin typeface="+mj-ea"/>
                <a:ea typeface="+mj-ea"/>
              </a:rPr>
              <a:t>가로 </a:t>
            </a:r>
            <a:r>
              <a:rPr lang="en-US" altLang="ko-KR" sz="1100" b="1">
                <a:solidFill>
                  <a:srgbClr val="FF0000"/>
                </a:solidFill>
                <a:latin typeface="+mj-ea"/>
                <a:ea typeface="+mj-ea"/>
              </a:rPr>
              <a:t>0,1,2,3)</a:t>
            </a:r>
            <a:r>
              <a:rPr lang="en-US" altLang="ko-KR" sz="1100">
                <a:solidFill>
                  <a:sysClr val="windowText" lastClr="000000"/>
                </a:solidFill>
                <a:latin typeface="+mj-ea"/>
                <a:ea typeface="+mj-ea"/>
              </a:rPr>
              <a:t>,  [2]</a:t>
            </a:r>
            <a:r>
              <a:rPr lang="ko-KR" altLang="en-US" sz="1100">
                <a:solidFill>
                  <a:sysClr val="windowText" lastClr="000000"/>
                </a:solidFill>
                <a:latin typeface="+mj-ea"/>
                <a:ea typeface="+mj-ea"/>
              </a:rPr>
              <a:t>는 </a:t>
            </a:r>
            <a:r>
              <a:rPr lang="ko-KR" altLang="en-US" sz="1100">
                <a:solidFill>
                  <a:srgbClr val="FF0000"/>
                </a:solidFill>
                <a:latin typeface="+mj-ea"/>
                <a:ea typeface="+mj-ea"/>
              </a:rPr>
              <a:t>세번째 열</a:t>
            </a:r>
            <a:r>
              <a:rPr lang="en-US" altLang="ko-KR" sz="110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100" b="1">
                <a:solidFill>
                  <a:srgbClr val="FF0000"/>
                </a:solidFill>
                <a:latin typeface="+mj-ea"/>
                <a:ea typeface="+mj-ea"/>
              </a:rPr>
              <a:t>세로 </a:t>
            </a:r>
            <a:r>
              <a:rPr lang="en-US" altLang="ko-KR" sz="1100" b="1">
                <a:solidFill>
                  <a:srgbClr val="FF0000"/>
                </a:solidFill>
                <a:latin typeface="+mj-ea"/>
                <a:ea typeface="+mj-ea"/>
              </a:rPr>
              <a:t>0,1,2</a:t>
            </a:r>
            <a:r>
              <a:rPr lang="en-US" altLang="ko-KR" sz="1100">
                <a:solidFill>
                  <a:srgbClr val="FF0000"/>
                </a:solidFill>
                <a:latin typeface="+mj-ea"/>
                <a:ea typeface="+mj-ea"/>
              </a:rPr>
              <a:t>) </a:t>
            </a:r>
            <a:r>
              <a:rPr lang="ko-KR" altLang="en-US" sz="1100">
                <a:solidFill>
                  <a:srgbClr val="FF0000"/>
                </a:solidFill>
                <a:latin typeface="+mj-ea"/>
                <a:ea typeface="+mj-ea"/>
              </a:rPr>
              <a:t>로서</a:t>
            </a:r>
            <a:r>
              <a:rPr lang="en-US" altLang="ko-KR" sz="110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lang="ko-KR" altLang="en-US" sz="1100">
                <a:solidFill>
                  <a:sysClr val="windowText" lastClr="000000"/>
                </a:solidFill>
                <a:latin typeface="+mj-ea"/>
                <a:ea typeface="+mj-ea"/>
              </a:rPr>
              <a:t>엑셀로는 </a:t>
            </a:r>
            <a:r>
              <a:rPr lang="en-US" altLang="ko-KR" sz="1100" b="1">
                <a:solidFill>
                  <a:srgbClr val="FF0000"/>
                </a:solidFill>
                <a:latin typeface="+mj-ea"/>
                <a:ea typeface="+mj-ea"/>
              </a:rPr>
              <a:t>C4</a:t>
            </a:r>
            <a:r>
              <a:rPr lang="en-US" altLang="ko-KR" sz="110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lang="ko-KR" altLang="en-US" sz="1100">
                <a:solidFill>
                  <a:sysClr val="windowText" lastClr="000000"/>
                </a:solidFill>
                <a:latin typeface="+mj-ea"/>
                <a:ea typeface="+mj-ea"/>
              </a:rPr>
              <a:t>가 됨</a:t>
            </a:r>
            <a:r>
              <a:rPr lang="en-US" altLang="ko-KR" sz="110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000">
                <a:solidFill>
                  <a:sysClr val="windowText" lastClr="000000"/>
                </a:solidFill>
                <a:latin typeface="+mj-ea"/>
                <a:ea typeface="+mj-ea"/>
              </a:rPr>
              <a:t>==&gt; </a:t>
            </a:r>
            <a:r>
              <a:rPr lang="ko-KR" altLang="en-US" sz="1000">
                <a:solidFill>
                  <a:sysClr val="windowText" lastClr="000000"/>
                </a:solidFill>
                <a:latin typeface="+mj-ea"/>
                <a:ea typeface="+mj-ea"/>
              </a:rPr>
              <a:t>파이썬의 인덱싱은 </a:t>
            </a:r>
            <a:r>
              <a:rPr lang="en-US" altLang="ko-KR" sz="1000">
                <a:solidFill>
                  <a:sysClr val="windowText" lastClr="000000"/>
                </a:solidFill>
                <a:latin typeface="+mj-ea"/>
                <a:ea typeface="+mj-ea"/>
              </a:rPr>
              <a:t>0</a:t>
            </a:r>
            <a:r>
              <a:rPr lang="ko-KR" altLang="en-US" sz="1000">
                <a:solidFill>
                  <a:sysClr val="windowText" lastClr="000000"/>
                </a:solidFill>
                <a:latin typeface="+mj-ea"/>
                <a:ea typeface="+mj-ea"/>
              </a:rPr>
              <a:t>부터 시작함</a:t>
            </a:r>
            <a:endParaRPr lang="en-US" altLang="ko-KR" sz="100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ko-KR" altLang="en-US" sz="1200">
                <a:solidFill>
                  <a:sysClr val="windowText" lastClr="000000"/>
                </a:solidFill>
              </a:rPr>
              <a:t>자료</a:t>
            </a:r>
            <a:r>
              <a:rPr lang="en-US" altLang="ko-KR" sz="1200">
                <a:solidFill>
                  <a:sysClr val="windowText" lastClr="000000"/>
                </a:solidFill>
              </a:rPr>
              <a:t>[0]    =&gt; </a:t>
            </a:r>
            <a:r>
              <a:rPr lang="ko-KR" altLang="en-US" sz="1200">
                <a:solidFill>
                  <a:sysClr val="windowText" lastClr="000000"/>
                </a:solidFill>
              </a:rPr>
              <a:t>하고 실행하면  아래의 엑셀 화면의 </a:t>
            </a:r>
            <a:r>
              <a:rPr lang="en-US" altLang="ko-KR" sz="1200">
                <a:solidFill>
                  <a:sysClr val="windowText" lastClr="000000"/>
                </a:solidFill>
              </a:rPr>
              <a:t>1</a:t>
            </a:r>
            <a:r>
              <a:rPr lang="ko-KR" altLang="en-US" sz="1200">
                <a:solidFill>
                  <a:sysClr val="windowText" lastClr="000000"/>
                </a:solidFill>
              </a:rPr>
              <a:t>행이 출력됨   또는 자료</a:t>
            </a:r>
            <a:r>
              <a:rPr lang="en-US" altLang="ko-KR" sz="1200">
                <a:solidFill>
                  <a:sysClr val="windowText" lastClr="000000"/>
                </a:solidFill>
              </a:rPr>
              <a:t>[0][:]</a:t>
            </a:r>
          </a:p>
          <a:p>
            <a:endParaRPr lang="en-US" altLang="ko-KR" sz="1200" b="1">
              <a:solidFill>
                <a:sysClr val="windowText" lastClr="000000"/>
              </a:solidFill>
            </a:endParaRPr>
          </a:p>
          <a:p>
            <a:endParaRPr lang="en-US" altLang="ko-KR" sz="1200" b="1">
              <a:solidFill>
                <a:sysClr val="windowText" lastClr="000000"/>
              </a:solidFill>
            </a:endParaRPr>
          </a:p>
          <a:p>
            <a:endParaRPr lang="en-US" altLang="ko-KR" sz="1200" b="1">
              <a:solidFill>
                <a:sysClr val="windowText" lastClr="000000"/>
              </a:solidFill>
            </a:endParaRPr>
          </a:p>
          <a:p>
            <a:endParaRPr lang="en-US" altLang="ko-KR" sz="1200" b="1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452E9B-66C2-4128-880E-97D1A6CC03F1}"/>
              </a:ext>
            </a:extLst>
          </p:cNvPr>
          <p:cNvSpPr/>
          <p:nvPr/>
        </p:nvSpPr>
        <p:spPr>
          <a:xfrm>
            <a:off x="4572000" y="2477010"/>
            <a:ext cx="4124325" cy="354329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import csv</a:t>
            </a:r>
          </a:p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자료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=[]   </a:t>
            </a:r>
            <a:r>
              <a:rPr lang="en-US" altLang="ko-KR" b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#</a:t>
            </a:r>
            <a:r>
              <a:rPr lang="ko-KR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빈리스트 준비</a:t>
            </a:r>
            <a:endParaRPr lang="en-US" altLang="ko-KR" b="1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file=open('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경찰인력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.csv')</a:t>
            </a: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csvfile=csv.reader(file)</a:t>
            </a:r>
          </a:p>
          <a:p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 item in csvfile:</a:t>
            </a: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자료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.append(item) </a:t>
            </a:r>
            <a:r>
              <a:rPr lang="en-US" altLang="ko-KR" b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#</a:t>
            </a:r>
            <a:r>
              <a:rPr lang="ko-KR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추가</a:t>
            </a:r>
            <a:endParaRPr lang="en-US" altLang="ko-KR" b="1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print(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자료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[0])</a:t>
            </a: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print(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자료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[0][:])  </a:t>
            </a:r>
            <a:r>
              <a:rPr lang="en-US" altLang="ko-KR" b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#</a:t>
            </a:r>
            <a:r>
              <a:rPr lang="ko-KR" altLang="en-US" b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위와같은 구문임</a:t>
            </a:r>
            <a:endParaRPr lang="en-US" altLang="ko-KR" b="1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CB15B-B9B3-4159-87D5-9C8E98CFB97D}"/>
              </a:ext>
            </a:extLst>
          </p:cNvPr>
          <p:cNvSpPr txBox="1"/>
          <p:nvPr/>
        </p:nvSpPr>
        <p:spPr>
          <a:xfrm>
            <a:off x="-52253" y="6504701"/>
            <a:ext cx="7386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▶</a:t>
            </a:r>
            <a:r>
              <a:rPr lang="en-US" altLang="ko-KR" sz="1400" b="1"/>
              <a:t>csv </a:t>
            </a:r>
            <a:r>
              <a:rPr lang="ko-KR" altLang="en-US" sz="1400" b="1"/>
              <a:t>자료 읽기에 대한 설명이 필요하다면  https://thebook.io/007029/part01/unit02/01/01/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DC2939-0056-4678-AA55-CB149F76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3" y="1159428"/>
            <a:ext cx="8682037" cy="56046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F217E0-741A-47CF-8BAE-98F2188D9D14}"/>
              </a:ext>
            </a:extLst>
          </p:cNvPr>
          <p:cNvSpPr/>
          <p:nvPr/>
        </p:nvSpPr>
        <p:spPr>
          <a:xfrm>
            <a:off x="0" y="1942011"/>
            <a:ext cx="8878824" cy="29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A9F5-5D6F-4925-B8BA-358D26C84C1D}"/>
              </a:ext>
            </a:extLst>
          </p:cNvPr>
          <p:cNvSpPr/>
          <p:nvPr/>
        </p:nvSpPr>
        <p:spPr>
          <a:xfrm flipH="1">
            <a:off x="1114696" y="2849803"/>
            <a:ext cx="531222" cy="29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B0D1DADB-2121-4B11-960A-3C1D4DD5D789}"/>
              </a:ext>
            </a:extLst>
          </p:cNvPr>
          <p:cNvSpPr/>
          <p:nvPr/>
        </p:nvSpPr>
        <p:spPr>
          <a:xfrm>
            <a:off x="1645918" y="3429000"/>
            <a:ext cx="766356" cy="611777"/>
          </a:xfrm>
          <a:prstGeom prst="wedgeRectCallout">
            <a:avLst>
              <a:gd name="adj1" fmla="val -73106"/>
              <a:gd name="adj2" fmla="val -95507"/>
            </a:avLst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[3][2]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7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E3EF946-11D3-4A5E-820C-B51B57E22410}"/>
              </a:ext>
            </a:extLst>
          </p:cNvPr>
          <p:cNvSpPr/>
          <p:nvPr/>
        </p:nvSpPr>
        <p:spPr>
          <a:xfrm>
            <a:off x="0" y="0"/>
            <a:ext cx="9144000" cy="4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2B020-E4BA-44FA-A75D-C9E8636FA329}"/>
              </a:ext>
            </a:extLst>
          </p:cNvPr>
          <p:cNvSpPr txBox="1"/>
          <p:nvPr/>
        </p:nvSpPr>
        <p:spPr>
          <a:xfrm>
            <a:off x="0" y="0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잠깐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!  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에러 체크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AE36A3-22FD-4445-9F14-6557A3F6D82C}"/>
              </a:ext>
            </a:extLst>
          </p:cNvPr>
          <p:cNvSpPr/>
          <p:nvPr/>
        </p:nvSpPr>
        <p:spPr>
          <a:xfrm>
            <a:off x="0" y="429768"/>
            <a:ext cx="4162588" cy="32818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ysClr val="windowText" lastClr="000000"/>
                </a:solidFill>
              </a:rPr>
              <a:t>여기서 나올수 있는 에러</a:t>
            </a:r>
            <a:r>
              <a:rPr lang="en-US" altLang="ko-KR" sz="1400" b="1">
                <a:solidFill>
                  <a:sysClr val="windowText" lastClr="000000"/>
                </a:solidFill>
              </a:rPr>
              <a:t>, No</a:t>
            </a:r>
            <a:r>
              <a:rPr lang="ko-KR" altLang="en-US" sz="1400" b="1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>
                <a:solidFill>
                  <a:sysClr val="windowText" lastClr="000000"/>
                </a:solidFill>
              </a:rPr>
              <a:t>such</a:t>
            </a:r>
            <a:r>
              <a:rPr lang="ko-KR" altLang="en-US" sz="1400" b="1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>
                <a:solidFill>
                  <a:sysClr val="windowText" lastClr="000000"/>
                </a:solidFill>
              </a:rPr>
              <a:t>file</a:t>
            </a:r>
            <a:r>
              <a:rPr lang="ko-KR" altLang="en-US" sz="1400" b="1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>
                <a:solidFill>
                  <a:sysClr val="windowText" lastClr="000000"/>
                </a:solidFill>
              </a:rPr>
              <a:t>or</a:t>
            </a:r>
            <a:r>
              <a:rPr lang="ko-KR" altLang="en-US" sz="1400" b="1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>
                <a:solidFill>
                  <a:sysClr val="windowText" lastClr="000000"/>
                </a:solidFill>
              </a:rPr>
              <a:t>directory</a:t>
            </a:r>
          </a:p>
          <a:p>
            <a:r>
              <a:rPr lang="ko-KR" altLang="en-US" sz="1400" b="1">
                <a:solidFill>
                  <a:sysClr val="windowText" lastClr="000000"/>
                </a:solidFill>
              </a:rPr>
              <a:t>는 </a:t>
            </a:r>
            <a:r>
              <a:rPr lang="ko-KR" altLang="en-US" sz="1400" b="1">
                <a:solidFill>
                  <a:srgbClr val="FF0000"/>
                </a:solidFill>
              </a:rPr>
              <a:t>파일명이 잘못</a:t>
            </a:r>
            <a:r>
              <a:rPr lang="ko-KR" altLang="en-US" sz="1400" b="1">
                <a:solidFill>
                  <a:sysClr val="windowText" lastClr="000000"/>
                </a:solidFill>
              </a:rPr>
              <a:t>되었거나 </a:t>
            </a:r>
            <a:r>
              <a:rPr lang="ko-KR" altLang="en-US" sz="1400" b="1">
                <a:solidFill>
                  <a:srgbClr val="FF0000"/>
                </a:solidFill>
              </a:rPr>
              <a:t>현재 작업폴더에 </a:t>
            </a:r>
            <a:r>
              <a:rPr lang="en-US" altLang="ko-KR" sz="1400" b="1">
                <a:solidFill>
                  <a:srgbClr val="FF0000"/>
                </a:solidFill>
              </a:rPr>
              <a:t>'</a:t>
            </a:r>
            <a:r>
              <a:rPr lang="ko-KR" altLang="en-US" sz="1400" b="1">
                <a:solidFill>
                  <a:srgbClr val="FF0000"/>
                </a:solidFill>
              </a:rPr>
              <a:t>경찰인력</a:t>
            </a:r>
            <a:r>
              <a:rPr lang="en-US" altLang="ko-KR" sz="1400" b="1">
                <a:solidFill>
                  <a:srgbClr val="FF0000"/>
                </a:solidFill>
              </a:rPr>
              <a:t>.csv'</a:t>
            </a:r>
            <a:r>
              <a:rPr lang="ko-KR" altLang="en-US" sz="1400" b="1">
                <a:solidFill>
                  <a:srgbClr val="FF0000"/>
                </a:solidFill>
              </a:rPr>
              <a:t> 자료가 없다는 뜻임</a:t>
            </a:r>
            <a:r>
              <a:rPr lang="en-US" altLang="ko-KR" sz="14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b="1">
                <a:solidFill>
                  <a:srgbClr val="FF0000"/>
                </a:solidFill>
              </a:rPr>
              <a:t>아래는 에러가 나오기 위해서 </a:t>
            </a:r>
            <a:r>
              <a:rPr lang="en-US" altLang="ko-KR" sz="1400" b="1">
                <a:solidFill>
                  <a:srgbClr val="FF0000"/>
                </a:solidFill>
              </a:rPr>
              <a:t>'</a:t>
            </a:r>
            <a:r>
              <a:rPr lang="ko-KR" altLang="en-US" sz="1400" b="1">
                <a:solidFill>
                  <a:srgbClr val="FF0000"/>
                </a:solidFill>
              </a:rPr>
              <a:t>경찰인력</a:t>
            </a:r>
            <a:r>
              <a:rPr lang="en-US" altLang="ko-KR" sz="1400" b="1">
                <a:solidFill>
                  <a:srgbClr val="FF0000"/>
                </a:solidFill>
              </a:rPr>
              <a:t>.csv'</a:t>
            </a:r>
            <a:r>
              <a:rPr lang="ko-KR" altLang="en-US" sz="1400" b="1">
                <a:solidFill>
                  <a:srgbClr val="FF0000"/>
                </a:solidFill>
              </a:rPr>
              <a:t>를 </a:t>
            </a:r>
            <a:r>
              <a:rPr lang="en-US" altLang="ko-KR" sz="1400" b="1">
                <a:solidFill>
                  <a:srgbClr val="FF0000"/>
                </a:solidFill>
              </a:rPr>
              <a:t>'</a:t>
            </a:r>
            <a:r>
              <a:rPr lang="ko-KR" altLang="en-US" sz="1400" b="1">
                <a:solidFill>
                  <a:srgbClr val="FF0000"/>
                </a:solidFill>
              </a:rPr>
              <a:t>찰인력</a:t>
            </a:r>
            <a:r>
              <a:rPr lang="en-US" altLang="ko-KR" sz="1400" b="1">
                <a:solidFill>
                  <a:srgbClr val="FF0000"/>
                </a:solidFill>
              </a:rPr>
              <a:t>.csv'</a:t>
            </a:r>
            <a:r>
              <a:rPr lang="ko-KR" altLang="en-US" sz="1400" b="1">
                <a:solidFill>
                  <a:srgbClr val="FF0000"/>
                </a:solidFill>
              </a:rPr>
              <a:t>로 변경해봄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 b="1">
                <a:solidFill>
                  <a:sysClr val="windowText" lastClr="000000"/>
                </a:solidFill>
              </a:rPr>
              <a:t>1</a:t>
            </a:r>
            <a:r>
              <a:rPr lang="ko-KR" altLang="en-US" sz="1400" b="1">
                <a:solidFill>
                  <a:sysClr val="windowText" lastClr="000000"/>
                </a:solidFill>
              </a:rPr>
              <a:t>번 슬라이드를 다시 확인해서 폴더를 잘 살펴보세요</a:t>
            </a:r>
            <a:r>
              <a:rPr lang="en-US" altLang="ko-KR" sz="1400" b="1">
                <a:solidFill>
                  <a:sysClr val="windowText" lastClr="000000"/>
                </a:solidFill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5B2783-D18A-4B52-A7FE-7230094BA455}"/>
              </a:ext>
            </a:extLst>
          </p:cNvPr>
          <p:cNvGrpSpPr/>
          <p:nvPr/>
        </p:nvGrpSpPr>
        <p:grpSpPr>
          <a:xfrm>
            <a:off x="4162588" y="487821"/>
            <a:ext cx="4955286" cy="2859405"/>
            <a:chOff x="148046" y="1285875"/>
            <a:chExt cx="7448550" cy="42862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2D0F572-4193-424F-B17B-2AD2A335D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046" y="1285875"/>
              <a:ext cx="7448550" cy="428625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C8E62A-17A1-45AA-832B-24DDA8BB2AA0}"/>
                </a:ext>
              </a:extLst>
            </p:cNvPr>
            <p:cNvSpPr/>
            <p:nvPr/>
          </p:nvSpPr>
          <p:spPr>
            <a:xfrm>
              <a:off x="187487" y="5059680"/>
              <a:ext cx="6862354" cy="51244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49FBD5-982C-46DA-9DFB-6BF23BCFBD71}"/>
              </a:ext>
            </a:extLst>
          </p:cNvPr>
          <p:cNvSpPr/>
          <p:nvPr/>
        </p:nvSpPr>
        <p:spPr>
          <a:xfrm>
            <a:off x="-1" y="3814169"/>
            <a:ext cx="4188827" cy="2898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ysClr val="windowText" lastClr="000000"/>
                </a:solidFill>
              </a:rPr>
              <a:t>csv</a:t>
            </a:r>
            <a:r>
              <a:rPr lang="ko-KR" altLang="en-US" sz="1400" b="1">
                <a:solidFill>
                  <a:sysClr val="windowText" lastClr="000000"/>
                </a:solidFill>
              </a:rPr>
              <a:t>의 </a:t>
            </a:r>
            <a:r>
              <a:rPr lang="en-US" altLang="ko-KR" sz="1400" b="1">
                <a:solidFill>
                  <a:sysClr val="windowText" lastClr="000000"/>
                </a:solidFill>
              </a:rPr>
              <a:t>1</a:t>
            </a:r>
            <a:r>
              <a:rPr lang="ko-KR" altLang="en-US" sz="1400" b="1">
                <a:solidFill>
                  <a:sysClr val="windowText" lastClr="000000"/>
                </a:solidFill>
              </a:rPr>
              <a:t>번행에 한글로 </a:t>
            </a:r>
            <a:r>
              <a:rPr lang="en-US" altLang="ko-KR" sz="1400" b="1">
                <a:solidFill>
                  <a:sysClr val="windowText" lastClr="000000"/>
                </a:solidFill>
              </a:rPr>
              <a:t>'</a:t>
            </a:r>
            <a:r>
              <a:rPr lang="ko-KR" altLang="en-US" sz="1400" b="1">
                <a:solidFill>
                  <a:sysClr val="windowText" lastClr="000000"/>
                </a:solidFill>
              </a:rPr>
              <a:t>서울</a:t>
            </a:r>
            <a:r>
              <a:rPr lang="en-US" altLang="ko-KR" sz="1400" b="1">
                <a:solidFill>
                  <a:sysClr val="windowText" lastClr="000000"/>
                </a:solidFill>
              </a:rPr>
              <a:t>','</a:t>
            </a:r>
            <a:r>
              <a:rPr lang="ko-KR" altLang="en-US" sz="1400" b="1">
                <a:solidFill>
                  <a:sysClr val="windowText" lastClr="000000"/>
                </a:solidFill>
              </a:rPr>
              <a:t>부산</a:t>
            </a:r>
            <a:r>
              <a:rPr lang="en-US" altLang="ko-KR" sz="1400" b="1">
                <a:solidFill>
                  <a:sysClr val="windowText" lastClr="000000"/>
                </a:solidFill>
              </a:rPr>
              <a:t>'</a:t>
            </a:r>
            <a:r>
              <a:rPr lang="ko-KR" altLang="en-US" sz="1400" b="1">
                <a:solidFill>
                  <a:sysClr val="windowText" lastClr="000000"/>
                </a:solidFill>
              </a:rPr>
              <a:t>등이 들어가 있는 자료라 한글을 제대로 읽지 못해 에러가 나올수 있음</a:t>
            </a:r>
            <a:r>
              <a:rPr lang="en-US" altLang="ko-KR" sz="1400" b="1">
                <a:solidFill>
                  <a:sysClr val="windowText" lastClr="000000"/>
                </a:solidFill>
              </a:rPr>
              <a:t>.</a:t>
            </a:r>
          </a:p>
          <a:p>
            <a:r>
              <a:rPr lang="ko-KR" altLang="en-US" sz="1400" b="1">
                <a:solidFill>
                  <a:sysClr val="windowText" lastClr="000000"/>
                </a:solidFill>
              </a:rPr>
              <a:t>특히  맥용 컴퓨터는 한글체계가 달라서 에러가 나올수 있음</a:t>
            </a:r>
            <a:r>
              <a:rPr lang="en-US" altLang="ko-KR" sz="1400" b="1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file=open('</a:t>
            </a:r>
            <a:r>
              <a:rPr lang="ko-KR" altLang="en-US" sz="1400" b="1">
                <a:solidFill>
                  <a:srgbClr val="FF0000"/>
                </a:solidFill>
              </a:rPr>
              <a:t>경찰인력</a:t>
            </a:r>
            <a:r>
              <a:rPr lang="en-US" altLang="ko-KR" sz="1400" b="1">
                <a:solidFill>
                  <a:srgbClr val="FF0000"/>
                </a:solidFill>
              </a:rPr>
              <a:t>.csv', encoding='cp949') </a:t>
            </a:r>
            <a:r>
              <a:rPr lang="ko-KR" altLang="en-US" sz="1400" b="1">
                <a:solidFill>
                  <a:sysClr val="windowText" lastClr="000000"/>
                </a:solidFill>
              </a:rPr>
              <a:t>로 변경하여서 해봄</a:t>
            </a:r>
            <a:endParaRPr lang="en-US" altLang="ko-KR" sz="1400" b="1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94E2E04-2648-4DC6-8C72-F0D4A5609C24}"/>
              </a:ext>
            </a:extLst>
          </p:cNvPr>
          <p:cNvGrpSpPr/>
          <p:nvPr/>
        </p:nvGrpSpPr>
        <p:grpSpPr>
          <a:xfrm>
            <a:off x="4275908" y="3768587"/>
            <a:ext cx="4399846" cy="2440623"/>
            <a:chOff x="4598125" y="4636269"/>
            <a:chExt cx="4110446" cy="207645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D33FE68-BC27-4419-8609-8171055D0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9338"/>
            <a:stretch/>
          </p:blipFill>
          <p:spPr>
            <a:xfrm>
              <a:off x="4598125" y="4636269"/>
              <a:ext cx="4110446" cy="207645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12BE30A-8338-4ACF-8A79-3135AB65F181}"/>
                </a:ext>
              </a:extLst>
            </p:cNvPr>
            <p:cNvSpPr/>
            <p:nvPr/>
          </p:nvSpPr>
          <p:spPr>
            <a:xfrm>
              <a:off x="6940731" y="5121793"/>
              <a:ext cx="1593670" cy="34185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657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E3EF946-11D3-4A5E-820C-B51B57E22410}"/>
              </a:ext>
            </a:extLst>
          </p:cNvPr>
          <p:cNvSpPr/>
          <p:nvPr/>
        </p:nvSpPr>
        <p:spPr>
          <a:xfrm>
            <a:off x="0" y="0"/>
            <a:ext cx="9144000" cy="4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2B020-E4BA-44FA-A75D-C9E8636FA329}"/>
              </a:ext>
            </a:extLst>
          </p:cNvPr>
          <p:cNvSpPr txBox="1"/>
          <p:nvPr/>
        </p:nvSpPr>
        <p:spPr>
          <a:xfrm>
            <a:off x="0" y="0"/>
            <a:ext cx="305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경찰인력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.csv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를 이용한 차트작성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EFE9A5-FDFE-466F-AA9E-9FB690A0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3" y="429769"/>
            <a:ext cx="7824190" cy="37153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58906DA-1BE2-4587-9912-1A9294A8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5315"/>
            <a:ext cx="9144000" cy="244268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125FEE-2E5B-4CDF-99A5-5D4CF4EB4071}"/>
              </a:ext>
            </a:extLst>
          </p:cNvPr>
          <p:cNvSpPr/>
          <p:nvPr/>
        </p:nvSpPr>
        <p:spPr>
          <a:xfrm>
            <a:off x="687977" y="4672556"/>
            <a:ext cx="8316686" cy="156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7848BDB3-48AF-46D9-9F26-DC1F9253A3F0}"/>
              </a:ext>
            </a:extLst>
          </p:cNvPr>
          <p:cNvSpPr/>
          <p:nvPr/>
        </p:nvSpPr>
        <p:spPr>
          <a:xfrm>
            <a:off x="3361507" y="5125514"/>
            <a:ext cx="2690950" cy="439445"/>
          </a:xfrm>
          <a:prstGeom prst="wedgeRectCallout">
            <a:avLst>
              <a:gd name="adj1" fmla="val -51423"/>
              <a:gd name="adj2" fmla="val -122404"/>
            </a:avLst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2005</a:t>
            </a:r>
            <a:r>
              <a:rPr lang="ko-KR" altLang="en-US" sz="1400"/>
              <a:t>년도 자료</a:t>
            </a:r>
            <a:endParaRPr lang="en-US" altLang="ko-KR" sz="1400"/>
          </a:p>
          <a:p>
            <a:pPr algn="ctr"/>
            <a:r>
              <a:rPr lang="en-US" altLang="ko-KR" sz="1400"/>
              <a:t> </a:t>
            </a:r>
            <a:r>
              <a:rPr lang="ko-KR" altLang="en-US" sz="1400"/>
              <a:t>자료</a:t>
            </a:r>
            <a:r>
              <a:rPr lang="en-US" altLang="ko-KR" sz="1400"/>
              <a:t>[0][1:18]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BBA1B1-1726-4435-A25D-79EE66AB963F}"/>
              </a:ext>
            </a:extLst>
          </p:cNvPr>
          <p:cNvSpPr txBox="1"/>
          <p:nvPr/>
        </p:nvSpPr>
        <p:spPr>
          <a:xfrm>
            <a:off x="296091" y="417395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0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F007D5-C266-48E9-A103-E25DEB45DA0F}"/>
              </a:ext>
            </a:extLst>
          </p:cNvPr>
          <p:cNvSpPr txBox="1"/>
          <p:nvPr/>
        </p:nvSpPr>
        <p:spPr>
          <a:xfrm>
            <a:off x="762007" y="417395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1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C74FA7-E647-4224-9534-AB4B860F46C8}"/>
              </a:ext>
            </a:extLst>
          </p:cNvPr>
          <p:cNvSpPr txBox="1"/>
          <p:nvPr/>
        </p:nvSpPr>
        <p:spPr>
          <a:xfrm>
            <a:off x="1245341" y="417395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2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7F74B4-34B9-437D-8528-4A31FC2425F7}"/>
              </a:ext>
            </a:extLst>
          </p:cNvPr>
          <p:cNvSpPr txBox="1"/>
          <p:nvPr/>
        </p:nvSpPr>
        <p:spPr>
          <a:xfrm>
            <a:off x="1711257" y="417395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3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B3700E-3BB1-47F5-AFAD-8FF444F8B6C6}"/>
              </a:ext>
            </a:extLst>
          </p:cNvPr>
          <p:cNvSpPr txBox="1"/>
          <p:nvPr/>
        </p:nvSpPr>
        <p:spPr>
          <a:xfrm>
            <a:off x="2177173" y="417395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4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5FD889-3BFD-45B6-8EE3-CB24EEC2EE54}"/>
              </a:ext>
            </a:extLst>
          </p:cNvPr>
          <p:cNvSpPr txBox="1"/>
          <p:nvPr/>
        </p:nvSpPr>
        <p:spPr>
          <a:xfrm>
            <a:off x="2704052" y="417395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5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3137D0-95D6-4234-833E-E2E64C1540E6}"/>
              </a:ext>
            </a:extLst>
          </p:cNvPr>
          <p:cNvSpPr txBox="1"/>
          <p:nvPr/>
        </p:nvSpPr>
        <p:spPr>
          <a:xfrm>
            <a:off x="3169968" y="417395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6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C31D06-CF0D-4980-884C-F153A3836FC9}"/>
              </a:ext>
            </a:extLst>
          </p:cNvPr>
          <p:cNvSpPr txBox="1"/>
          <p:nvPr/>
        </p:nvSpPr>
        <p:spPr>
          <a:xfrm>
            <a:off x="3627175" y="417395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7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7C55CA-257D-441A-A2DA-17830BAF91CA}"/>
              </a:ext>
            </a:extLst>
          </p:cNvPr>
          <p:cNvSpPr txBox="1"/>
          <p:nvPr/>
        </p:nvSpPr>
        <p:spPr>
          <a:xfrm>
            <a:off x="4180181" y="417395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8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437F4B-2176-4E44-AA22-4A16B6A784B5}"/>
              </a:ext>
            </a:extLst>
          </p:cNvPr>
          <p:cNvSpPr txBox="1"/>
          <p:nvPr/>
        </p:nvSpPr>
        <p:spPr>
          <a:xfrm>
            <a:off x="4585134" y="417395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10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9B8D0C-CEB9-492F-963D-512FF2BCDD5E}"/>
              </a:ext>
            </a:extLst>
          </p:cNvPr>
          <p:cNvSpPr txBox="1"/>
          <p:nvPr/>
        </p:nvSpPr>
        <p:spPr>
          <a:xfrm>
            <a:off x="5155553" y="417395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11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015CC5-B7A5-48E0-8594-EF73DBA5575A}"/>
              </a:ext>
            </a:extLst>
          </p:cNvPr>
          <p:cNvSpPr txBox="1"/>
          <p:nvPr/>
        </p:nvSpPr>
        <p:spPr>
          <a:xfrm>
            <a:off x="5577927" y="417395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12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8C7FAB-6C58-4830-A7B5-378E61F97838}"/>
              </a:ext>
            </a:extLst>
          </p:cNvPr>
          <p:cNvSpPr txBox="1"/>
          <p:nvPr/>
        </p:nvSpPr>
        <p:spPr>
          <a:xfrm>
            <a:off x="6078675" y="417395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13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A0BA62-1F6F-406C-933F-41161248EFA9}"/>
              </a:ext>
            </a:extLst>
          </p:cNvPr>
          <p:cNvSpPr txBox="1"/>
          <p:nvPr/>
        </p:nvSpPr>
        <p:spPr>
          <a:xfrm>
            <a:off x="6562010" y="417395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14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79B775-DF58-4AF7-8538-1185E95E746D}"/>
              </a:ext>
            </a:extLst>
          </p:cNvPr>
          <p:cNvSpPr txBox="1"/>
          <p:nvPr/>
        </p:nvSpPr>
        <p:spPr>
          <a:xfrm>
            <a:off x="7045345" y="417395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15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AC0873-93F7-4614-BC3D-F03D44F33FFE}"/>
              </a:ext>
            </a:extLst>
          </p:cNvPr>
          <p:cNvSpPr txBox="1"/>
          <p:nvPr/>
        </p:nvSpPr>
        <p:spPr>
          <a:xfrm>
            <a:off x="7528680" y="417395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16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445172-1390-49E9-9EB3-FE12EE336B17}"/>
              </a:ext>
            </a:extLst>
          </p:cNvPr>
          <p:cNvSpPr txBox="1"/>
          <p:nvPr/>
        </p:nvSpPr>
        <p:spPr>
          <a:xfrm>
            <a:off x="8012015" y="417395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17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F46B0E-5652-4EA5-9379-53173499E720}"/>
              </a:ext>
            </a:extLst>
          </p:cNvPr>
          <p:cNvSpPr txBox="1"/>
          <p:nvPr/>
        </p:nvSpPr>
        <p:spPr>
          <a:xfrm>
            <a:off x="8561968" y="417395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j-ea"/>
                <a:ea typeface="+mj-ea"/>
              </a:rPr>
              <a:t>18</a:t>
            </a:r>
            <a:endParaRPr lang="ko-KR" altLang="en-US" sz="16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25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E3EF946-11D3-4A5E-820C-B51B57E22410}"/>
              </a:ext>
            </a:extLst>
          </p:cNvPr>
          <p:cNvSpPr/>
          <p:nvPr/>
        </p:nvSpPr>
        <p:spPr>
          <a:xfrm>
            <a:off x="0" y="0"/>
            <a:ext cx="9144000" cy="4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2B020-E4BA-44FA-A75D-C9E8636FA329}"/>
              </a:ext>
            </a:extLst>
          </p:cNvPr>
          <p:cNvSpPr txBox="1"/>
          <p:nvPr/>
        </p:nvSpPr>
        <p:spPr>
          <a:xfrm>
            <a:off x="0" y="0"/>
            <a:ext cx="305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경찰인력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.csv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를 이용한 차트작성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53345D-2C00-472C-8C71-5C65B09D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7" y="522106"/>
            <a:ext cx="8753475" cy="473392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5BEC46C-B836-4276-9A2D-349A171C33F3}"/>
              </a:ext>
            </a:extLst>
          </p:cNvPr>
          <p:cNvSpPr/>
          <p:nvPr/>
        </p:nvSpPr>
        <p:spPr>
          <a:xfrm>
            <a:off x="418013" y="2732313"/>
            <a:ext cx="583474" cy="252371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말풍선: 사각형 42">
            <a:extLst>
              <a:ext uri="{FF2B5EF4-FFF2-40B4-BE49-F238E27FC236}">
                <a16:creationId xmlns:a16="http://schemas.microsoft.com/office/drawing/2014/main" id="{624055E1-B65C-4A82-AE99-7D4F6CBC4A78}"/>
              </a:ext>
            </a:extLst>
          </p:cNvPr>
          <p:cNvSpPr/>
          <p:nvPr/>
        </p:nvSpPr>
        <p:spPr>
          <a:xfrm>
            <a:off x="914399" y="5431508"/>
            <a:ext cx="3387636" cy="439445"/>
          </a:xfrm>
          <a:prstGeom prst="wedgeRectCallout">
            <a:avLst>
              <a:gd name="adj1" fmla="val -51423"/>
              <a:gd name="adj2" fmla="val -122404"/>
            </a:avLst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숫자가 아닌 문자로 봐서 그럼함</a:t>
            </a:r>
            <a:r>
              <a:rPr lang="en-US" altLang="ko-KR" sz="1400" b="1"/>
              <a:t>.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57505B-1911-43B4-8D9D-6247AA19A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393"/>
          <a:stretch/>
        </p:blipFill>
        <p:spPr>
          <a:xfrm>
            <a:off x="4563292" y="2732314"/>
            <a:ext cx="4143100" cy="2196738"/>
          </a:xfrm>
          <a:prstGeom prst="rect">
            <a:avLst/>
          </a:prstGeom>
        </p:spPr>
      </p:pic>
      <p:sp>
        <p:nvSpPr>
          <p:cNvPr id="44" name="말풍선: 사각형 43">
            <a:extLst>
              <a:ext uri="{FF2B5EF4-FFF2-40B4-BE49-F238E27FC236}">
                <a16:creationId xmlns:a16="http://schemas.microsoft.com/office/drawing/2014/main" id="{6F1A6AEB-0067-4C84-81EF-22A0CC8E35AB}"/>
              </a:ext>
            </a:extLst>
          </p:cNvPr>
          <p:cNvSpPr/>
          <p:nvPr/>
        </p:nvSpPr>
        <p:spPr>
          <a:xfrm>
            <a:off x="5318756" y="5431508"/>
            <a:ext cx="3387636" cy="439445"/>
          </a:xfrm>
          <a:prstGeom prst="wedgeRectCallout">
            <a:avLst>
              <a:gd name="adj1" fmla="val -35742"/>
              <a:gd name="adj2" fmla="val -181856"/>
            </a:avLst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숫자자료에 </a:t>
            </a:r>
            <a:r>
              <a:rPr lang="en-US" altLang="ko-KR" sz="1400" b="1"/>
              <a:t>' ' </a:t>
            </a:r>
            <a:r>
              <a:rPr lang="ko-KR" altLang="en-US" sz="1400" b="1"/>
              <a:t>가 있는건 문자임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26D751-0B4E-44B9-9E6F-81A4EAF33DA6}"/>
              </a:ext>
            </a:extLst>
          </p:cNvPr>
          <p:cNvSpPr txBox="1"/>
          <p:nvPr/>
        </p:nvSpPr>
        <p:spPr>
          <a:xfrm>
            <a:off x="108177" y="6522121"/>
            <a:ext cx="73866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/>
              <a:t>▶차트에 대한 기본기가 필요하다면</a:t>
            </a:r>
            <a:r>
              <a:rPr lang="en-US" altLang="ko-KR" sz="1200" b="1"/>
              <a:t>:  </a:t>
            </a:r>
            <a:r>
              <a:rPr lang="ko-KR" altLang="en-US" sz="1200" b="1"/>
              <a:t>구글 검색  </a:t>
            </a:r>
            <a:r>
              <a:rPr lang="en-US" altLang="ko-KR" sz="1200" b="1"/>
              <a:t>'</a:t>
            </a:r>
            <a:r>
              <a:rPr lang="ko-KR" altLang="en-US" sz="1200" b="1"/>
              <a:t>파이썬 </a:t>
            </a:r>
            <a:r>
              <a:rPr lang="en-US" altLang="ko-KR" sz="1200" b="1"/>
              <a:t>matplot'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221418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444346-D7A5-41CC-A386-4B77769847E6}"/>
              </a:ext>
            </a:extLst>
          </p:cNvPr>
          <p:cNvSpPr/>
          <p:nvPr/>
        </p:nvSpPr>
        <p:spPr>
          <a:xfrm>
            <a:off x="261257" y="2203269"/>
            <a:ext cx="4310743" cy="37795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3EF946-11D3-4A5E-820C-B51B57E22410}"/>
              </a:ext>
            </a:extLst>
          </p:cNvPr>
          <p:cNvSpPr/>
          <p:nvPr/>
        </p:nvSpPr>
        <p:spPr>
          <a:xfrm>
            <a:off x="0" y="0"/>
            <a:ext cx="9144000" cy="429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2B020-E4BA-44FA-A75D-C9E8636FA329}"/>
              </a:ext>
            </a:extLst>
          </p:cNvPr>
          <p:cNvSpPr txBox="1"/>
          <p:nvPr/>
        </p:nvSpPr>
        <p:spPr>
          <a:xfrm>
            <a:off x="0" y="0"/>
            <a:ext cx="305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경찰인력</a:t>
            </a: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.csv</a:t>
            </a:r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</a:rPr>
              <a:t>를 이용한 차트작성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F0163-600F-4DB8-831E-376032449188}"/>
              </a:ext>
            </a:extLst>
          </p:cNvPr>
          <p:cNvSpPr txBox="1"/>
          <p:nvPr/>
        </p:nvSpPr>
        <p:spPr>
          <a:xfrm>
            <a:off x="261257" y="557349"/>
            <a:ext cx="819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나머지 작업은 </a:t>
            </a:r>
            <a:endParaRPr lang="en-US" altLang="ko-KR" sz="1200"/>
          </a:p>
          <a:p>
            <a:r>
              <a:rPr lang="ko-KR" altLang="en-US" sz="1200"/>
              <a:t>제공되는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Helvetica Neue"/>
              </a:rPr>
              <a:t>csv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Helvetica Neue"/>
              </a:rPr>
              <a:t>읽어 리스트로 처리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Helvetica Neue"/>
              </a:rPr>
              <a:t>_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Helvetica Neue"/>
              </a:rPr>
              <a:t>차트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Helvetica Neue"/>
              </a:rPr>
              <a:t>.ipynb 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Helvetica Neue"/>
              </a:rPr>
              <a:t>파일을 실행하면서 확인하세요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Helvetica Neue"/>
              </a:rPr>
              <a:t>..</a:t>
            </a:r>
            <a:br>
              <a:rPr lang="ko-KR" altLang="en-US" sz="1200"/>
            </a:br>
            <a:endParaRPr lang="ko-KR" altLang="en-US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1D5DED-66CC-4FB5-B4E6-76E8D9F78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57"/>
          <a:stretch/>
        </p:blipFill>
        <p:spPr>
          <a:xfrm>
            <a:off x="347515" y="2403428"/>
            <a:ext cx="4124336" cy="3013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A19ED1-CBAB-46FE-AC7F-9F2FBF20ED22}"/>
              </a:ext>
            </a:extLst>
          </p:cNvPr>
          <p:cNvSpPr txBox="1"/>
          <p:nvPr/>
        </p:nvSpPr>
        <p:spPr>
          <a:xfrm>
            <a:off x="261257" y="1211495"/>
            <a:ext cx="819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j-ea"/>
                <a:ea typeface="+mj-ea"/>
              </a:rPr>
              <a:t>작업이 완료되면 </a:t>
            </a:r>
            <a:r>
              <a:rPr lang="en-US" altLang="ko-KR" sz="1200" b="1">
                <a:latin typeface="+mj-ea"/>
                <a:ea typeface="+mj-ea"/>
              </a:rPr>
              <a:t>exam/chart </a:t>
            </a:r>
            <a:r>
              <a:rPr lang="ko-KR" altLang="en-US" sz="1200" b="1">
                <a:latin typeface="+mj-ea"/>
                <a:ea typeface="+mj-ea"/>
              </a:rPr>
              <a:t>폴더에 </a:t>
            </a:r>
            <a:endParaRPr lang="en-US" altLang="ko-KR" sz="1200" b="1">
              <a:latin typeface="+mj-ea"/>
              <a:ea typeface="+mj-ea"/>
            </a:endParaRPr>
          </a:p>
          <a:p>
            <a:r>
              <a:rPr lang="en-US" altLang="ko-KR" sz="1200" b="1">
                <a:latin typeface="+mj-ea"/>
                <a:ea typeface="+mj-ea"/>
              </a:rPr>
              <a:t>[1] 2005~2018</a:t>
            </a:r>
            <a:r>
              <a:rPr lang="ko-KR" altLang="en-US" sz="1200" b="1">
                <a:latin typeface="+mj-ea"/>
                <a:ea typeface="+mj-ea"/>
              </a:rPr>
              <a:t>년도의 경찰인력의 산점도 차트가 저장되며</a:t>
            </a:r>
            <a:endParaRPr lang="en-US" altLang="ko-KR" sz="1200" b="1">
              <a:latin typeface="+mj-ea"/>
              <a:ea typeface="+mj-ea"/>
            </a:endParaRPr>
          </a:p>
          <a:p>
            <a:r>
              <a:rPr lang="en-US" altLang="ko-KR" sz="1200" b="1">
                <a:latin typeface="+mj-ea"/>
                <a:ea typeface="+mj-ea"/>
              </a:rPr>
              <a:t>[2] </a:t>
            </a:r>
            <a:r>
              <a:rPr lang="ko-KR" altLang="en-US" sz="1200" b="1">
                <a:latin typeface="+mj-ea"/>
                <a:ea typeface="+mj-ea"/>
              </a:rPr>
              <a:t>서울</a:t>
            </a:r>
            <a:r>
              <a:rPr lang="en-US" altLang="ko-KR" sz="1200" b="1">
                <a:latin typeface="+mj-ea"/>
                <a:ea typeface="+mj-ea"/>
              </a:rPr>
              <a:t>~</a:t>
            </a:r>
            <a:r>
              <a:rPr lang="ko-KR" altLang="en-US" sz="1200" b="1">
                <a:latin typeface="+mj-ea"/>
                <a:ea typeface="+mj-ea"/>
              </a:rPr>
              <a:t>제주까지의 </a:t>
            </a:r>
            <a:r>
              <a:rPr lang="en-US" altLang="ko-KR" sz="1200" b="1">
                <a:latin typeface="+mj-ea"/>
                <a:ea typeface="+mj-ea"/>
              </a:rPr>
              <a:t>17</a:t>
            </a:r>
            <a:r>
              <a:rPr lang="ko-KR" altLang="en-US" sz="1200" b="1">
                <a:latin typeface="+mj-ea"/>
                <a:ea typeface="+mj-ea"/>
              </a:rPr>
              <a:t>개 지역의 꺾은선 차트가 저장됩니다</a:t>
            </a:r>
            <a:r>
              <a:rPr lang="en-US" altLang="ko-KR" sz="1200" b="1">
                <a:latin typeface="+mj-ea"/>
                <a:ea typeface="+mj-ea"/>
              </a:rPr>
              <a:t>.</a:t>
            </a:r>
          </a:p>
          <a:p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69256C-7757-4020-9CC7-533B08065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4"/>
          <a:stretch/>
        </p:blipFill>
        <p:spPr>
          <a:xfrm>
            <a:off x="4785363" y="2360022"/>
            <a:ext cx="3926891" cy="30131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9B01D9-B335-41F7-9C8A-250936C7F0CA}"/>
              </a:ext>
            </a:extLst>
          </p:cNvPr>
          <p:cNvSpPr/>
          <p:nvPr/>
        </p:nvSpPr>
        <p:spPr>
          <a:xfrm>
            <a:off x="347515" y="5486400"/>
            <a:ext cx="3980645" cy="357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[1] 2005~2018</a:t>
            </a: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년도 자료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733DF1-D14C-4E8F-8B78-F30CA7BB81BB}"/>
              </a:ext>
            </a:extLst>
          </p:cNvPr>
          <p:cNvSpPr/>
          <p:nvPr/>
        </p:nvSpPr>
        <p:spPr>
          <a:xfrm>
            <a:off x="4815842" y="5486400"/>
            <a:ext cx="3980645" cy="357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[2] </a:t>
            </a: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서울</a:t>
            </a:r>
            <a:r>
              <a:rPr lang="en-US" altLang="ko-KR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~</a:t>
            </a: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제주 자료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2CFF83-1AA0-4AD9-B924-FDE4BDC3EFFE}"/>
              </a:ext>
            </a:extLst>
          </p:cNvPr>
          <p:cNvSpPr/>
          <p:nvPr/>
        </p:nvSpPr>
        <p:spPr>
          <a:xfrm>
            <a:off x="4575527" y="2203269"/>
            <a:ext cx="4310743" cy="37795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7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453</Words>
  <Application>Microsoft Office PowerPoint</Application>
  <PresentationFormat>화면 슬라이드 쇼(4:3)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Helvetica Neue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 tjdtns</dc:creator>
  <cp:lastModifiedBy>campusseven04</cp:lastModifiedBy>
  <cp:revision>21</cp:revision>
  <dcterms:created xsi:type="dcterms:W3CDTF">2020-12-24T07:22:00Z</dcterms:created>
  <dcterms:modified xsi:type="dcterms:W3CDTF">2022-01-19T05:42:01Z</dcterms:modified>
</cp:coreProperties>
</file>