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0"/>
  </p:notesMasterIdLst>
  <p:sldIdLst>
    <p:sldId id="256" r:id="rId2"/>
    <p:sldId id="283" r:id="rId3"/>
    <p:sldId id="303" r:id="rId4"/>
    <p:sldId id="304" r:id="rId5"/>
    <p:sldId id="306" r:id="rId6"/>
    <p:sldId id="305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6" r:id="rId16"/>
    <p:sldId id="317" r:id="rId17"/>
    <p:sldId id="319" r:id="rId18"/>
    <p:sldId id="321" r:id="rId19"/>
    <p:sldId id="322" r:id="rId20"/>
    <p:sldId id="323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B8596-08BC-4835-A7A7-558BAD895013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FAFC3-F822-460C-B3D9-971640FD25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E15DC-7B9D-468A-8477-4B8C78798597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643182"/>
            <a:ext cx="7772400" cy="1470025"/>
          </a:xfrm>
        </p:spPr>
        <p:txBody>
          <a:bodyPr/>
          <a:lstStyle/>
          <a:p>
            <a:r>
              <a:rPr lang="ko-KR" altLang="en-US" dirty="0" err="1" smtClean="0"/>
              <a:t>오라클</a:t>
            </a:r>
            <a:r>
              <a:rPr lang="en-US" altLang="ko-KR" dirty="0" smtClean="0"/>
              <a:t>1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RDBMS</a:t>
            </a:r>
            <a:endParaRPr lang="ko-KR" altLang="en-US" dirty="0"/>
          </a:p>
        </p:txBody>
      </p:sp>
      <p:pic>
        <p:nvPicPr>
          <p:cNvPr id="5" name="그림 4" descr="Screenshot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43272" cy="1443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072198" y="0"/>
            <a:ext cx="3143272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57422" y="142852"/>
            <a:ext cx="8072462" cy="857256"/>
          </a:xfrm>
        </p:spPr>
        <p:txBody>
          <a:bodyPr/>
          <a:lstStyle/>
          <a:p>
            <a:pPr algn="l"/>
            <a:r>
              <a:rPr lang="ko-KR" altLang="en-US" dirty="0" smtClean="0"/>
              <a:t>테이블 구조 보기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106995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Screenshot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33206" cy="1071545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214414" y="2143116"/>
          <a:ext cx="7048527" cy="2889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509"/>
                <a:gridCol w="2349509"/>
                <a:gridCol w="2349509"/>
              </a:tblGrid>
              <a:tr h="722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NO(</a:t>
                      </a:r>
                      <a:r>
                        <a:rPr lang="ko-KR" altLang="en-US" dirty="0" smtClean="0"/>
                        <a:t>부서번호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NAME(</a:t>
                      </a:r>
                      <a:r>
                        <a:rPr lang="ko-KR" altLang="en-US" dirty="0" smtClean="0"/>
                        <a:t>부서명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LOC(</a:t>
                      </a:r>
                      <a:r>
                        <a:rPr lang="ko-KR" altLang="en-US" dirty="0" smtClean="0"/>
                        <a:t>위치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722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경리부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서울</a:t>
                      </a:r>
                      <a:endParaRPr lang="ko-KR" altLang="en-US" dirty="0"/>
                    </a:p>
                  </a:txBody>
                  <a:tcPr/>
                </a:tc>
              </a:tr>
              <a:tr h="722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부산</a:t>
                      </a:r>
                      <a:endParaRPr lang="ko-KR" altLang="en-US" dirty="0"/>
                    </a:p>
                  </a:txBody>
                  <a:tcPr/>
                </a:tc>
              </a:tr>
              <a:tr h="722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총무부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울산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214414" y="5286388"/>
            <a:ext cx="3169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열</a:t>
            </a:r>
            <a:r>
              <a:rPr lang="en-US" altLang="ko-KR" dirty="0" smtClean="0"/>
              <a:t>(</a:t>
            </a:r>
            <a:r>
              <a:rPr lang="ko-KR" altLang="en-US" dirty="0" smtClean="0"/>
              <a:t>칼럼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행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튜플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구성</a:t>
            </a:r>
            <a:endParaRPr lang="en-US" altLang="ko-KR" dirty="0" smtClean="0"/>
          </a:p>
          <a:p>
            <a:r>
              <a:rPr lang="ko-KR" altLang="en-US" dirty="0" smtClean="0"/>
              <a:t>각 칼럼마다 데이터 존재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42976" y="1643050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부서 정보 테이블 </a:t>
            </a:r>
            <a:r>
              <a:rPr lang="en-US" altLang="ko-KR" dirty="0" smtClean="0"/>
              <a:t>( DEPT 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072198" y="0"/>
            <a:ext cx="3143272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57422" y="142852"/>
            <a:ext cx="8072462" cy="857256"/>
          </a:xfrm>
        </p:spPr>
        <p:txBody>
          <a:bodyPr/>
          <a:lstStyle/>
          <a:p>
            <a:pPr algn="l"/>
            <a:r>
              <a:rPr lang="en-US" altLang="ko-KR" dirty="0" smtClean="0"/>
              <a:t>SQL </a:t>
            </a:r>
            <a:r>
              <a:rPr lang="ko-KR" altLang="en-US" dirty="0" smtClean="0"/>
              <a:t>구조적 질의 언어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106995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Screenshot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33206" cy="107154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42844" y="1357298"/>
            <a:ext cx="8572560" cy="2336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altLang="ko-KR" dirty="0" smtClean="0"/>
              <a:t>SQL = DB</a:t>
            </a:r>
            <a:r>
              <a:rPr lang="ko-KR" altLang="en-US" dirty="0" smtClean="0"/>
              <a:t>를 관리하는 언어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Structured Query Language</a:t>
            </a:r>
          </a:p>
          <a:p>
            <a:pPr marL="800100" lvl="1" indent="-342900">
              <a:lnSpc>
                <a:spcPct val="90000"/>
              </a:lnSpc>
              <a:buAutoNum type="arabicPeriod"/>
            </a:pPr>
            <a:endParaRPr lang="en-US" altLang="ko-KR" dirty="0" smtClean="0"/>
          </a:p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altLang="ko-KR" dirty="0" smtClean="0"/>
              <a:t>SQL </a:t>
            </a:r>
            <a:r>
              <a:rPr lang="ko-KR" altLang="en-US" dirty="0" smtClean="0"/>
              <a:t>명령어 종류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FF0000"/>
                </a:solidFill>
              </a:rPr>
              <a:t>- DQL = </a:t>
            </a:r>
            <a:r>
              <a:rPr lang="en-US" altLang="ko-KR" dirty="0" smtClean="0">
                <a:solidFill>
                  <a:srgbClr val="FF0000"/>
                </a:solidFill>
              </a:rPr>
              <a:t>SELECT (</a:t>
            </a:r>
            <a:r>
              <a:rPr lang="ko-KR" altLang="en-US" dirty="0" smtClean="0">
                <a:solidFill>
                  <a:srgbClr val="FF0000"/>
                </a:solidFill>
              </a:rPr>
              <a:t>데이터 질의 언어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- DML = INSERT, UPDATE, </a:t>
            </a:r>
            <a:r>
              <a:rPr lang="en-US" altLang="ko-KR" dirty="0" smtClean="0">
                <a:solidFill>
                  <a:srgbClr val="FF0000"/>
                </a:solidFill>
              </a:rPr>
              <a:t>DELETE (</a:t>
            </a:r>
            <a:r>
              <a:rPr lang="ko-KR" altLang="en-US" dirty="0" smtClean="0">
                <a:solidFill>
                  <a:srgbClr val="FF0000"/>
                </a:solidFill>
              </a:rPr>
              <a:t>데이터 조작 언어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DDL  = CREATE, ALTER, DROP RENAME, </a:t>
            </a:r>
            <a:r>
              <a:rPr lang="en-US" altLang="ko-KR" dirty="0" smtClean="0"/>
              <a:t>TRUNCATE (</a:t>
            </a:r>
            <a:r>
              <a:rPr lang="ko-KR" altLang="en-US" dirty="0" smtClean="0"/>
              <a:t>데이터 정의 언어</a:t>
            </a:r>
            <a:r>
              <a:rPr lang="en-US" altLang="ko-KR" dirty="0" smtClean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TCL = COMMIT, ROLLBACK (</a:t>
            </a:r>
            <a:r>
              <a:rPr lang="ko-KR" altLang="en-US" dirty="0" smtClean="0"/>
              <a:t>은행 </a:t>
            </a:r>
            <a:r>
              <a:rPr lang="en-US" altLang="ko-KR" dirty="0" smtClean="0"/>
              <a:t>ATM)</a:t>
            </a:r>
            <a:br>
              <a:rPr lang="en-US" altLang="ko-KR" dirty="0" smtClean="0"/>
            </a:br>
            <a:r>
              <a:rPr lang="en-US" altLang="ko-KR" dirty="0" smtClean="0"/>
              <a:t>- DCL = GRANT, REVOKE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072198" y="0"/>
            <a:ext cx="3143272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57422" y="142852"/>
            <a:ext cx="8072462" cy="857256"/>
          </a:xfrm>
        </p:spPr>
        <p:txBody>
          <a:bodyPr/>
          <a:lstStyle/>
          <a:p>
            <a:pPr algn="l"/>
            <a:r>
              <a:rPr lang="ko-KR" altLang="en-US" dirty="0" err="1" smtClean="0"/>
              <a:t>오라클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데이터형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106995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Screenshot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33206" cy="107154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42844" y="1357298"/>
            <a:ext cx="8572560" cy="457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altLang="ko-KR" dirty="0" smtClean="0"/>
              <a:t>CHAR : 1byte(</a:t>
            </a:r>
            <a:r>
              <a:rPr lang="ko-KR" altLang="en-US" dirty="0" smtClean="0"/>
              <a:t>영어기준</a:t>
            </a:r>
            <a:r>
              <a:rPr lang="en-US" altLang="ko-KR" dirty="0" smtClean="0"/>
              <a:t>), 2~3byte(</a:t>
            </a:r>
            <a:r>
              <a:rPr lang="ko-KR" altLang="en-US" dirty="0" smtClean="0"/>
              <a:t>한글기준</a:t>
            </a:r>
            <a:r>
              <a:rPr lang="en-US" altLang="ko-KR" dirty="0" smtClean="0"/>
              <a:t>) -&gt; </a:t>
            </a:r>
            <a:r>
              <a:rPr lang="ko-KR" altLang="en-US" dirty="0" smtClean="0"/>
              <a:t>총 길이 </a:t>
            </a:r>
            <a:r>
              <a:rPr lang="en-US" altLang="ko-KR" dirty="0" smtClean="0"/>
              <a:t>2000byte</a:t>
            </a:r>
            <a:r>
              <a:rPr lang="ko-KR" altLang="en-US" dirty="0" smtClean="0"/>
              <a:t>까지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ex) char(10)</a:t>
            </a:r>
          </a:p>
          <a:p>
            <a:pPr marL="800100" lvl="1" indent="-342900">
              <a:lnSpc>
                <a:spcPct val="90000"/>
              </a:lnSpc>
              <a:buAutoNum type="arabicPeriod"/>
            </a:pPr>
            <a:endParaRPr lang="en-US" altLang="ko-KR" dirty="0" smtClean="0"/>
          </a:p>
          <a:p>
            <a:pPr marL="800100" lvl="1" indent="-342900">
              <a:lnSpc>
                <a:spcPct val="90000"/>
              </a:lnSpc>
              <a:buAutoNum type="arabicPeriod"/>
            </a:pPr>
            <a:endParaRPr lang="en-US" altLang="ko-KR" dirty="0" smtClean="0"/>
          </a:p>
          <a:p>
            <a:pPr marL="800100" lvl="1" indent="-342900">
              <a:lnSpc>
                <a:spcPct val="90000"/>
              </a:lnSpc>
              <a:buAutoNum type="arabicPeriod"/>
            </a:pPr>
            <a:endParaRPr lang="en-US" altLang="ko-KR" dirty="0" smtClean="0"/>
          </a:p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altLang="ko-KR" dirty="0" smtClean="0"/>
              <a:t>VARCHAR2 : 1byte -&gt; </a:t>
            </a:r>
            <a:r>
              <a:rPr lang="ko-KR" altLang="en-US" dirty="0" smtClean="0"/>
              <a:t>총 길이 </a:t>
            </a:r>
            <a:r>
              <a:rPr lang="en-US" altLang="ko-KR" dirty="0" smtClean="0"/>
              <a:t>4000byte</a:t>
            </a:r>
            <a:r>
              <a:rPr lang="ko-KR" altLang="en-US" dirty="0" smtClean="0"/>
              <a:t>까지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ex) varchar2(10)</a:t>
            </a:r>
          </a:p>
          <a:p>
            <a:pPr marL="800100" lvl="1" indent="-342900">
              <a:lnSpc>
                <a:spcPct val="90000"/>
              </a:lnSpc>
              <a:buAutoNum type="arabicPeriod"/>
            </a:pPr>
            <a:endParaRPr lang="en-US" altLang="ko-KR" dirty="0" smtClean="0"/>
          </a:p>
          <a:p>
            <a:pPr marL="800100" lvl="1" indent="-342900">
              <a:lnSpc>
                <a:spcPct val="90000"/>
              </a:lnSpc>
              <a:buAutoNum type="arabicPeriod"/>
            </a:pPr>
            <a:endParaRPr lang="en-US" altLang="ko-KR" dirty="0" smtClean="0"/>
          </a:p>
          <a:p>
            <a:pPr marL="800100" lvl="1" indent="-342900">
              <a:lnSpc>
                <a:spcPct val="90000"/>
              </a:lnSpc>
              <a:buAutoNum type="arabicPeriod"/>
            </a:pPr>
            <a:endParaRPr lang="en-US" altLang="ko-KR" dirty="0" smtClean="0"/>
          </a:p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altLang="ko-KR" dirty="0" smtClean="0"/>
              <a:t>NUMBER(8,2)</a:t>
            </a:r>
          </a:p>
          <a:p>
            <a:pPr marL="800100" lvl="1" indent="-342900">
              <a:lnSpc>
                <a:spcPct val="90000"/>
              </a:lnSpc>
              <a:buAutoNum type="arabicPeriod"/>
            </a:pPr>
            <a:endParaRPr lang="en-US" altLang="ko-KR" dirty="0" smtClean="0"/>
          </a:p>
          <a:p>
            <a:pPr marL="800100" lvl="1" indent="-342900">
              <a:lnSpc>
                <a:spcPct val="90000"/>
              </a:lnSpc>
              <a:buAutoNum type="arabicPeriod"/>
            </a:pPr>
            <a:endParaRPr lang="en-US" altLang="ko-KR" dirty="0" smtClean="0"/>
          </a:p>
          <a:p>
            <a:pPr marL="800100" lvl="1" indent="-342900">
              <a:lnSpc>
                <a:spcPct val="90000"/>
              </a:lnSpc>
              <a:buAutoNum type="arabicPeriod"/>
            </a:pPr>
            <a:endParaRPr lang="en-US" altLang="ko-KR" dirty="0" smtClean="0"/>
          </a:p>
          <a:p>
            <a:pPr marL="800100" lvl="1" indent="-342900">
              <a:lnSpc>
                <a:spcPct val="90000"/>
              </a:lnSpc>
              <a:buAutoNum type="arabicPeriod"/>
            </a:pPr>
            <a:endParaRPr lang="en-US" altLang="ko-KR" dirty="0" smtClean="0"/>
          </a:p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altLang="ko-KR" dirty="0" smtClean="0"/>
              <a:t>DATE : </a:t>
            </a:r>
            <a:r>
              <a:rPr lang="ko-KR" altLang="en-US" dirty="0" smtClean="0"/>
              <a:t>날짜 및 시간</a:t>
            </a:r>
            <a:endParaRPr lang="en-US" altLang="ko-KR" dirty="0" smtClean="0"/>
          </a:p>
          <a:p>
            <a:pPr marL="800100" lvl="1" indent="-342900">
              <a:lnSpc>
                <a:spcPct val="90000"/>
              </a:lnSpc>
              <a:buAutoNum type="arabicPeriod"/>
            </a:pPr>
            <a:endParaRPr lang="en-US" altLang="ko-KR" dirty="0" smtClean="0"/>
          </a:p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altLang="ko-KR" dirty="0" smtClean="0"/>
              <a:t>BLOB, CLOB : 4GB(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동영상</a:t>
            </a:r>
            <a:r>
              <a:rPr lang="en-US" altLang="ko-KR" dirty="0" smtClean="0"/>
              <a:t>)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28662" y="212946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28662" y="328612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928662" y="43440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타원 14"/>
          <p:cNvSpPr/>
          <p:nvPr/>
        </p:nvSpPr>
        <p:spPr>
          <a:xfrm>
            <a:off x="4500562" y="4714884"/>
            <a:ext cx="214314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셈 기호 15"/>
          <p:cNvSpPr/>
          <p:nvPr/>
        </p:nvSpPr>
        <p:spPr>
          <a:xfrm>
            <a:off x="4572000" y="2928934"/>
            <a:ext cx="2500330" cy="1071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072198" y="0"/>
            <a:ext cx="3143272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57422" y="142852"/>
            <a:ext cx="8072462" cy="857256"/>
          </a:xfrm>
        </p:spPr>
        <p:txBody>
          <a:bodyPr/>
          <a:lstStyle/>
          <a:p>
            <a:pPr algn="l"/>
            <a:r>
              <a:rPr lang="ko-KR" altLang="en-US" dirty="0" smtClean="0"/>
              <a:t>야구 테이블 생성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106995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Screenshot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33206" cy="107154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42844" y="1357298"/>
            <a:ext cx="8572560" cy="183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altLang="ko-KR" dirty="0" err="1" smtClean="0"/>
              <a:t>superuser</a:t>
            </a:r>
            <a:r>
              <a:rPr lang="ko-KR" altLang="en-US" dirty="0" smtClean="0"/>
              <a:t>로 접속</a:t>
            </a:r>
            <a:endParaRPr lang="en-US" altLang="ko-KR" dirty="0" smtClean="0"/>
          </a:p>
          <a:p>
            <a:pPr marL="800100" lvl="1" indent="-342900">
              <a:lnSpc>
                <a:spcPct val="90000"/>
              </a:lnSpc>
              <a:buAutoNum type="arabicPeriod"/>
            </a:pPr>
            <a:endParaRPr lang="en-US" altLang="ko-KR" dirty="0" smtClean="0"/>
          </a:p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ko-KR" altLang="en-US" dirty="0" smtClean="0"/>
              <a:t>테이블 생성 </a:t>
            </a:r>
            <a:r>
              <a:rPr lang="en-US" altLang="ko-KR" dirty="0" smtClean="0"/>
              <a:t>team</a:t>
            </a:r>
          </a:p>
          <a:p>
            <a:pPr marL="800100" lvl="1" indent="-342900">
              <a:lnSpc>
                <a:spcPct val="90000"/>
              </a:lnSpc>
              <a:buAutoNum type="arabicPeriod"/>
            </a:pPr>
            <a:endParaRPr lang="en-US" altLang="ko-KR" dirty="0" smtClean="0"/>
          </a:p>
          <a:p>
            <a:pPr marL="800100" lvl="1" indent="-342900">
              <a:lnSpc>
                <a:spcPct val="90000"/>
              </a:lnSpc>
              <a:buAutoNum type="arabicPeriod"/>
            </a:pPr>
            <a:endParaRPr lang="en-US" altLang="ko-KR" dirty="0" smtClean="0"/>
          </a:p>
          <a:p>
            <a:pPr marL="800100" lvl="1" indent="-342900">
              <a:lnSpc>
                <a:spcPct val="90000"/>
              </a:lnSpc>
              <a:buAutoNum type="arabicPeriod"/>
            </a:pPr>
            <a:endParaRPr lang="en-US" altLang="ko-KR" dirty="0" smtClean="0"/>
          </a:p>
          <a:p>
            <a:pPr marL="800100" lvl="1" indent="-342900">
              <a:lnSpc>
                <a:spcPct val="90000"/>
              </a:lnSpc>
              <a:buAutoNum type="arabicPeriod"/>
            </a:pPr>
            <a:endParaRPr lang="en-US" altLang="ko-KR" dirty="0" smtClean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285852" y="2571744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팀번호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팀명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창단연도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연고지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삼성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1982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넥센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롯데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072198" y="0"/>
            <a:ext cx="3143272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57422" y="142852"/>
            <a:ext cx="8072462" cy="857256"/>
          </a:xfrm>
        </p:spPr>
        <p:txBody>
          <a:bodyPr/>
          <a:lstStyle/>
          <a:p>
            <a:pPr algn="l"/>
            <a:r>
              <a:rPr lang="ko-KR" altLang="en-US" dirty="0" smtClean="0"/>
              <a:t>야구 테이블 생성방법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106995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Screenshot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33206" cy="10715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00034" y="1428736"/>
            <a:ext cx="5221622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System</a:t>
            </a:r>
            <a:r>
              <a:rPr lang="ko-KR" altLang="en-US" dirty="0" smtClean="0"/>
              <a:t>으로 접속하여 테이블 생성 권한 주기</a:t>
            </a:r>
            <a:r>
              <a:rPr lang="en-US" altLang="ko-KR" dirty="0" smtClean="0"/>
              <a:t> </a:t>
            </a:r>
          </a:p>
          <a:p>
            <a:pPr marL="342900" indent="-342900"/>
            <a:r>
              <a:rPr lang="en-US" altLang="ko-KR" dirty="0" smtClean="0"/>
              <a:t>grant create table to </a:t>
            </a:r>
            <a:r>
              <a:rPr lang="en-US" altLang="ko-KR" dirty="0" err="1" smtClean="0"/>
              <a:t>superuser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테이블 스페이스 권한주기</a:t>
            </a:r>
            <a:r>
              <a:rPr lang="en-US" altLang="ko-KR" dirty="0" smtClean="0"/>
              <a:t>(system)</a:t>
            </a:r>
          </a:p>
          <a:p>
            <a:r>
              <a:rPr lang="en-US" altLang="ko-KR" dirty="0" smtClean="0"/>
              <a:t>grant resource, connect to </a:t>
            </a:r>
            <a:r>
              <a:rPr lang="en-US" altLang="ko-KR" dirty="0" err="1" smtClean="0"/>
              <a:t>superuser</a:t>
            </a:r>
            <a:r>
              <a:rPr lang="en-US" altLang="ko-KR" dirty="0" smtClean="0"/>
              <a:t>;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확인해보기</a:t>
            </a:r>
            <a:r>
              <a:rPr lang="en-US" altLang="ko-KR" dirty="0" smtClean="0"/>
              <a:t>(system)</a:t>
            </a:r>
          </a:p>
          <a:p>
            <a:r>
              <a:rPr lang="en-US" altLang="ko-KR" dirty="0" smtClean="0"/>
              <a:t>SELECT GRANTEE, PRIVILEGE, ADMIN_OPTION</a:t>
            </a:r>
          </a:p>
          <a:p>
            <a:r>
              <a:rPr lang="en-US" altLang="ko-KR" dirty="0" smtClean="0"/>
              <a:t>FROM DBA_SYS_PRIVS</a:t>
            </a:r>
          </a:p>
          <a:p>
            <a:r>
              <a:rPr lang="en-US" altLang="ko-KR" dirty="0" smtClean="0"/>
              <a:t>where grantee = 'SUPERUSER</a:t>
            </a:r>
            <a:r>
              <a:rPr lang="en-US" altLang="ko-KR" dirty="0" smtClean="0"/>
              <a:t>';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DBA</a:t>
            </a:r>
            <a:r>
              <a:rPr lang="ko-KR" altLang="en-US" dirty="0" smtClean="0"/>
              <a:t>권한 주기</a:t>
            </a:r>
            <a:endParaRPr lang="en-US" altLang="ko-KR" dirty="0" smtClean="0"/>
          </a:p>
          <a:p>
            <a:r>
              <a:rPr lang="en-US" altLang="ko-KR" dirty="0" smtClean="0"/>
              <a:t>grant </a:t>
            </a:r>
            <a:r>
              <a:rPr lang="en-US" altLang="ko-KR" dirty="0" err="1" smtClean="0"/>
              <a:t>dba</a:t>
            </a:r>
            <a:r>
              <a:rPr lang="en-US" altLang="ko-KR" dirty="0" smtClean="0"/>
              <a:t> to </a:t>
            </a:r>
            <a:r>
              <a:rPr lang="en-US" altLang="ko-KR" dirty="0" err="1" smtClean="0"/>
              <a:t>superuser</a:t>
            </a:r>
            <a:r>
              <a:rPr lang="en-US" altLang="ko-KR" dirty="0" smtClean="0"/>
              <a:t>;</a:t>
            </a:r>
            <a:endParaRPr lang="en-US" altLang="ko-KR" dirty="0" smtClean="0"/>
          </a:p>
        </p:txBody>
      </p:sp>
      <p:pic>
        <p:nvPicPr>
          <p:cNvPr id="15" name="그림 14" descr="Screenshot_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4572008"/>
            <a:ext cx="3667637" cy="86689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071934" y="4572008"/>
            <a:ext cx="3071802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90000"/>
              </a:lnSpc>
              <a:buAutoNum type="arabicPeriod"/>
            </a:pPr>
            <a:endParaRPr lang="en-US" altLang="ko-KR" dirty="0" smtClean="0"/>
          </a:p>
          <a:p>
            <a:pPr marL="800100" lvl="1" indent="-342900">
              <a:lnSpc>
                <a:spcPct val="90000"/>
              </a:lnSpc>
            </a:pPr>
            <a:r>
              <a:rPr lang="en-US" altLang="ko-KR" dirty="0" smtClean="0"/>
              <a:t>HR </a:t>
            </a:r>
            <a:r>
              <a:rPr lang="ko-KR" altLang="en-US" dirty="0" err="1" smtClean="0"/>
              <a:t>락</a:t>
            </a:r>
            <a:r>
              <a:rPr lang="ko-KR" altLang="en-US" dirty="0" smtClean="0"/>
              <a:t> 풀기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4572000" y="514351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alter user hr identified by hr account unlock;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072198" y="0"/>
            <a:ext cx="3143272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57422" y="142852"/>
            <a:ext cx="8072462" cy="857256"/>
          </a:xfrm>
        </p:spPr>
        <p:txBody>
          <a:bodyPr/>
          <a:lstStyle/>
          <a:p>
            <a:pPr algn="l"/>
            <a:r>
              <a:rPr lang="ko-KR" altLang="en-US" dirty="0" smtClean="0"/>
              <a:t>야구 테이블 생성방법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106995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Screenshot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33206" cy="10715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00034" y="1428736"/>
            <a:ext cx="41408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1. SUPERUSER</a:t>
            </a:r>
            <a:r>
              <a:rPr lang="ko-KR" altLang="en-US" dirty="0" smtClean="0"/>
              <a:t>로 접속하여 확인해보기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select * from </a:t>
            </a:r>
            <a:r>
              <a:rPr lang="en-US" altLang="ko-KR" dirty="0" err="1" smtClean="0"/>
              <a:t>user_role_privs</a:t>
            </a:r>
            <a:r>
              <a:rPr lang="en-US" altLang="ko-KR" dirty="0" smtClean="0"/>
              <a:t>;</a:t>
            </a:r>
          </a:p>
          <a:p>
            <a:endParaRPr lang="ko-KR" altLang="en-US" dirty="0"/>
          </a:p>
        </p:txBody>
      </p:sp>
      <p:pic>
        <p:nvPicPr>
          <p:cNvPr id="11" name="그림 10" descr="Screenshot_2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2571744"/>
            <a:ext cx="5506219" cy="809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072198" y="0"/>
            <a:ext cx="3143272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57422" y="142852"/>
            <a:ext cx="8072462" cy="857256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Team</a:t>
            </a:r>
            <a:r>
              <a:rPr lang="ko-KR" altLang="en-US" dirty="0" err="1" smtClean="0"/>
              <a:t>테이블만들기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106995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Screenshot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33206" cy="1071545"/>
          </a:xfrm>
          <a:prstGeom prst="rect">
            <a:avLst/>
          </a:prstGeom>
        </p:spPr>
      </p:pic>
      <p:pic>
        <p:nvPicPr>
          <p:cNvPr id="14" name="그림 13" descr="Screenshot_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2000240"/>
            <a:ext cx="5315692" cy="809738"/>
          </a:xfrm>
          <a:prstGeom prst="rect">
            <a:avLst/>
          </a:prstGeom>
        </p:spPr>
      </p:pic>
      <p:pic>
        <p:nvPicPr>
          <p:cNvPr id="17" name="그림 16" descr="Screenshot_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3143248"/>
            <a:ext cx="5268061" cy="10193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072198" y="0"/>
            <a:ext cx="3143272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57422" y="142852"/>
            <a:ext cx="8072462" cy="857256"/>
          </a:xfrm>
        </p:spPr>
        <p:txBody>
          <a:bodyPr/>
          <a:lstStyle/>
          <a:p>
            <a:pPr algn="l"/>
            <a:r>
              <a:rPr lang="en-US" altLang="ko-KR" dirty="0" smtClean="0"/>
              <a:t>Team</a:t>
            </a:r>
            <a:r>
              <a:rPr lang="ko-KR" altLang="en-US" dirty="0" err="1" smtClean="0"/>
              <a:t>테이블만들기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106995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Screenshot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33206" cy="10715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1472" y="1357298"/>
            <a:ext cx="746403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CREATE TABLE team (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tno</a:t>
            </a:r>
            <a:r>
              <a:rPr lang="en-US" altLang="ko-KR" dirty="0" smtClean="0"/>
              <a:t> </a:t>
            </a:r>
            <a:r>
              <a:rPr lang="en-US" altLang="ko-KR" dirty="0" smtClean="0"/>
              <a:t>number(4),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tname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(10),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tyear</a:t>
            </a:r>
            <a:r>
              <a:rPr lang="en-US" altLang="ko-KR" dirty="0" smtClean="0"/>
              <a:t> </a:t>
            </a:r>
            <a:r>
              <a:rPr lang="en-US" altLang="ko-KR" dirty="0" smtClean="0"/>
              <a:t>number(4),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tloc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(10)</a:t>
            </a:r>
          </a:p>
          <a:p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insert into </a:t>
            </a:r>
            <a:r>
              <a:rPr lang="en-US" altLang="ko-KR" dirty="0" smtClean="0"/>
              <a:t>team(</a:t>
            </a:r>
            <a:r>
              <a:rPr lang="en-US" altLang="ko-KR" dirty="0" err="1" smtClean="0"/>
              <a:t>tno,tname,tyear,tloc</a:t>
            </a:r>
            <a:r>
              <a:rPr lang="en-US" altLang="ko-KR" dirty="0" smtClean="0"/>
              <a:t>) </a:t>
            </a:r>
            <a:r>
              <a:rPr lang="en-US" altLang="ko-KR" dirty="0" smtClean="0"/>
              <a:t>values(100, ‘</a:t>
            </a:r>
            <a:r>
              <a:rPr lang="ko-KR" altLang="en-US" dirty="0" smtClean="0"/>
              <a:t>삼성</a:t>
            </a:r>
            <a:r>
              <a:rPr lang="en-US" altLang="ko-KR" dirty="0" smtClean="0"/>
              <a:t>’, ‘1982’, ‘</a:t>
            </a:r>
            <a:r>
              <a:rPr lang="ko-KR" altLang="en-US" dirty="0" smtClean="0"/>
              <a:t>대구</a:t>
            </a:r>
            <a:r>
              <a:rPr lang="en-US" altLang="ko-KR" dirty="0" smtClean="0"/>
              <a:t>’);</a:t>
            </a:r>
          </a:p>
          <a:p>
            <a:r>
              <a:rPr lang="en-US" altLang="ko-KR" dirty="0" smtClean="0"/>
              <a:t>insert into team values(200, ‘</a:t>
            </a:r>
            <a:r>
              <a:rPr lang="ko-KR" altLang="en-US" dirty="0" err="1" smtClean="0"/>
              <a:t>넥센</a:t>
            </a:r>
            <a:r>
              <a:rPr lang="en-US" altLang="ko-KR" dirty="0" smtClean="0"/>
              <a:t>’, ‘</a:t>
            </a:r>
            <a:r>
              <a:rPr lang="en-US" altLang="ko-KR" dirty="0" smtClean="0"/>
              <a:t>2000’,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서울</a:t>
            </a:r>
            <a:r>
              <a:rPr lang="en-US" altLang="ko-KR" dirty="0" smtClean="0"/>
              <a:t>’);</a:t>
            </a:r>
          </a:p>
          <a:p>
            <a:r>
              <a:rPr lang="en-US" altLang="ko-KR" dirty="0" smtClean="0"/>
              <a:t>insert into team </a:t>
            </a:r>
            <a:r>
              <a:rPr lang="en-US" altLang="ko-KR" dirty="0" smtClean="0"/>
              <a:t>values(300</a:t>
            </a:r>
            <a:r>
              <a:rPr lang="en-US" altLang="ko-KR" dirty="0" smtClean="0"/>
              <a:t>,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롯데</a:t>
            </a:r>
            <a:r>
              <a:rPr lang="en-US" altLang="ko-KR" dirty="0" smtClean="0"/>
              <a:t>’, ‘1990’, ‘</a:t>
            </a:r>
            <a:r>
              <a:rPr lang="ko-KR" altLang="en-US" dirty="0" smtClean="0"/>
              <a:t>부산</a:t>
            </a:r>
            <a:r>
              <a:rPr lang="en-US" altLang="ko-KR" dirty="0" smtClean="0"/>
              <a:t>’);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update team</a:t>
            </a:r>
          </a:p>
          <a:p>
            <a:r>
              <a:rPr lang="en-US" altLang="ko-KR" dirty="0" smtClean="0"/>
              <a:t>set </a:t>
            </a:r>
            <a:r>
              <a:rPr lang="en-US" altLang="ko-KR" dirty="0" err="1" smtClean="0"/>
              <a:t>tyear</a:t>
            </a:r>
            <a:r>
              <a:rPr lang="en-US" altLang="ko-KR" dirty="0" smtClean="0"/>
              <a:t> </a:t>
            </a:r>
            <a:r>
              <a:rPr lang="en-US" altLang="ko-KR" dirty="0" smtClean="0"/>
              <a:t>= 1985</a:t>
            </a:r>
          </a:p>
          <a:p>
            <a:r>
              <a:rPr lang="en-US" altLang="ko-KR" dirty="0" smtClean="0"/>
              <a:t>where </a:t>
            </a:r>
            <a:r>
              <a:rPr lang="en-US" altLang="ko-KR" dirty="0" err="1" smtClean="0"/>
              <a:t>tname</a:t>
            </a:r>
            <a:r>
              <a:rPr lang="en-US" altLang="ko-KR" dirty="0" smtClean="0"/>
              <a:t> </a:t>
            </a:r>
            <a:r>
              <a:rPr lang="en-US" altLang="ko-KR" dirty="0" smtClean="0"/>
              <a:t>= ‘</a:t>
            </a:r>
            <a:r>
              <a:rPr lang="ko-KR" altLang="en-US" dirty="0" smtClean="0"/>
              <a:t>삼성</a:t>
            </a:r>
            <a:r>
              <a:rPr lang="en-US" altLang="ko-KR" dirty="0" smtClean="0"/>
              <a:t>’;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delete from team</a:t>
            </a:r>
          </a:p>
          <a:p>
            <a:r>
              <a:rPr lang="en-US" altLang="ko-KR" dirty="0" smtClean="0"/>
              <a:t>where </a:t>
            </a:r>
            <a:r>
              <a:rPr lang="en-US" altLang="ko-KR" dirty="0" err="1" smtClean="0"/>
              <a:t>tname</a:t>
            </a:r>
            <a:r>
              <a:rPr lang="en-US" altLang="ko-KR" dirty="0" smtClean="0"/>
              <a:t>=‘</a:t>
            </a:r>
            <a:r>
              <a:rPr lang="ko-KR" altLang="en-US" dirty="0" smtClean="0"/>
              <a:t>삼성</a:t>
            </a:r>
            <a:r>
              <a:rPr lang="en-US" altLang="ko-KR" dirty="0" smtClean="0"/>
              <a:t>’;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072198" y="0"/>
            <a:ext cx="3143272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57422" y="142852"/>
            <a:ext cx="8072462" cy="857256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player</a:t>
            </a:r>
            <a:r>
              <a:rPr lang="ko-KR" altLang="en-US" dirty="0" err="1" smtClean="0"/>
              <a:t>테이블만들기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106995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Screenshot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33206" cy="1071545"/>
          </a:xfrm>
          <a:prstGeom prst="rect">
            <a:avLst/>
          </a:prstGeom>
        </p:spPr>
      </p:pic>
      <p:pic>
        <p:nvPicPr>
          <p:cNvPr id="14" name="그림 13" descr="Screenshot_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2000240"/>
            <a:ext cx="5315692" cy="809738"/>
          </a:xfrm>
          <a:prstGeom prst="rect">
            <a:avLst/>
          </a:prstGeom>
        </p:spPr>
      </p:pic>
      <p:pic>
        <p:nvPicPr>
          <p:cNvPr id="15" name="그림 14" descr="Screenshot_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3143248"/>
            <a:ext cx="5306166" cy="1162212"/>
          </a:xfrm>
          <a:prstGeom prst="rect">
            <a:avLst/>
          </a:prstGeom>
        </p:spPr>
      </p:pic>
      <p:pic>
        <p:nvPicPr>
          <p:cNvPr id="16" name="그림 15" descr="Screenshot_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48" y="4500570"/>
            <a:ext cx="5353798" cy="2572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4348" y="5214950"/>
            <a:ext cx="712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Player</a:t>
            </a:r>
            <a:r>
              <a:rPr lang="ko-KR" altLang="en-US" dirty="0" smtClean="0"/>
              <a:t>테이블의 </a:t>
            </a:r>
            <a:r>
              <a:rPr lang="en-US" altLang="ko-KR" dirty="0" smtClean="0"/>
              <a:t>TNO -&gt; Team</a:t>
            </a:r>
            <a:r>
              <a:rPr lang="ko-KR" altLang="en-US" dirty="0" smtClean="0"/>
              <a:t>테이블의 </a:t>
            </a:r>
            <a:r>
              <a:rPr lang="en-US" altLang="ko-KR" dirty="0" smtClean="0"/>
              <a:t>TNO</a:t>
            </a:r>
            <a:r>
              <a:rPr lang="ko-KR" altLang="en-US" dirty="0" smtClean="0"/>
              <a:t>로 참조키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외래키</a:t>
            </a:r>
            <a:r>
              <a:rPr lang="en-US" altLang="ko-KR" dirty="0" smtClean="0"/>
              <a:t>)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072198" y="0"/>
            <a:ext cx="3143272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57422" y="142852"/>
            <a:ext cx="8072462" cy="857256"/>
          </a:xfrm>
        </p:spPr>
        <p:txBody>
          <a:bodyPr/>
          <a:lstStyle/>
          <a:p>
            <a:pPr algn="l"/>
            <a:r>
              <a:rPr lang="en-US" altLang="ko-KR" dirty="0" smtClean="0"/>
              <a:t>player</a:t>
            </a:r>
            <a:r>
              <a:rPr lang="ko-KR" altLang="en-US" dirty="0" err="1" smtClean="0"/>
              <a:t>테이블만들기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106995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Screenshot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33206" cy="10715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1472" y="1357298"/>
            <a:ext cx="605787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CREATE TABLE </a:t>
            </a:r>
            <a:r>
              <a:rPr lang="en-US" altLang="ko-KR" dirty="0" smtClean="0"/>
              <a:t>player </a:t>
            </a:r>
            <a:r>
              <a:rPr lang="en-US" altLang="ko-KR" dirty="0" smtClean="0"/>
              <a:t>(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p</a:t>
            </a:r>
            <a:r>
              <a:rPr lang="en-US" altLang="ko-KR" dirty="0" err="1" smtClean="0"/>
              <a:t>no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(20),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p</a:t>
            </a:r>
            <a:r>
              <a:rPr lang="en-US" altLang="ko-KR" dirty="0" err="1" smtClean="0"/>
              <a:t>name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(20),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pnumber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(20),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prole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(20),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tno</a:t>
            </a:r>
            <a:r>
              <a:rPr lang="en-US" altLang="ko-KR" dirty="0" smtClean="0"/>
              <a:t> number(4)</a:t>
            </a:r>
            <a:endParaRPr lang="en-US" altLang="ko-KR" dirty="0" smtClean="0"/>
          </a:p>
          <a:p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insert </a:t>
            </a:r>
            <a:r>
              <a:rPr lang="en-US" altLang="ko-KR" dirty="0" smtClean="0"/>
              <a:t>into </a:t>
            </a:r>
            <a:r>
              <a:rPr lang="en-US" altLang="ko-KR" dirty="0" smtClean="0"/>
              <a:t>player values(‘1’, ‘</a:t>
            </a:r>
            <a:r>
              <a:rPr lang="ko-KR" altLang="en-US" dirty="0" smtClean="0"/>
              <a:t>이대</a:t>
            </a:r>
            <a:r>
              <a:rPr lang="ko-KR" altLang="en-US" dirty="0" smtClean="0"/>
              <a:t>호</a:t>
            </a:r>
            <a:r>
              <a:rPr lang="en-US" altLang="ko-KR" dirty="0" smtClean="0"/>
              <a:t>’, ‘</a:t>
            </a:r>
            <a:r>
              <a:rPr lang="en-US" altLang="ko-KR" dirty="0" smtClean="0"/>
              <a:t>20</a:t>
            </a:r>
            <a:r>
              <a:rPr lang="en-US" altLang="ko-KR" dirty="0" smtClean="0"/>
              <a:t>’, ‘4</a:t>
            </a:r>
            <a:r>
              <a:rPr lang="ko-KR" altLang="en-US" dirty="0" err="1" smtClean="0"/>
              <a:t>번타자</a:t>
            </a:r>
            <a:r>
              <a:rPr lang="en-US" altLang="ko-KR" dirty="0" smtClean="0"/>
              <a:t>’, 300);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update team</a:t>
            </a:r>
          </a:p>
          <a:p>
            <a:r>
              <a:rPr lang="en-US" altLang="ko-KR" dirty="0" smtClean="0"/>
              <a:t>set </a:t>
            </a:r>
            <a:r>
              <a:rPr lang="en-US" altLang="ko-KR" dirty="0" err="1" smtClean="0"/>
              <a:t>tyear</a:t>
            </a:r>
            <a:r>
              <a:rPr lang="en-US" altLang="ko-KR" dirty="0" smtClean="0"/>
              <a:t> </a:t>
            </a:r>
            <a:r>
              <a:rPr lang="en-US" altLang="ko-KR" dirty="0" smtClean="0"/>
              <a:t>= 1985</a:t>
            </a:r>
          </a:p>
          <a:p>
            <a:r>
              <a:rPr lang="en-US" altLang="ko-KR" dirty="0" smtClean="0"/>
              <a:t>where </a:t>
            </a:r>
            <a:r>
              <a:rPr lang="en-US" altLang="ko-KR" dirty="0" err="1" smtClean="0"/>
              <a:t>tname</a:t>
            </a:r>
            <a:r>
              <a:rPr lang="en-US" altLang="ko-KR" dirty="0" smtClean="0"/>
              <a:t> </a:t>
            </a:r>
            <a:r>
              <a:rPr lang="en-US" altLang="ko-KR" dirty="0" smtClean="0"/>
              <a:t>= ‘</a:t>
            </a:r>
            <a:r>
              <a:rPr lang="ko-KR" altLang="en-US" dirty="0" smtClean="0"/>
              <a:t>삼성</a:t>
            </a:r>
            <a:r>
              <a:rPr lang="en-US" altLang="ko-KR" dirty="0" smtClean="0"/>
              <a:t>’;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delete from team</a:t>
            </a:r>
          </a:p>
          <a:p>
            <a:r>
              <a:rPr lang="en-US" altLang="ko-KR" dirty="0" smtClean="0"/>
              <a:t>where </a:t>
            </a:r>
            <a:r>
              <a:rPr lang="en-US" altLang="ko-KR" dirty="0" err="1" smtClean="0"/>
              <a:t>tname</a:t>
            </a:r>
            <a:r>
              <a:rPr lang="en-US" altLang="ko-KR" dirty="0" smtClean="0"/>
              <a:t>=‘</a:t>
            </a:r>
            <a:r>
              <a:rPr lang="ko-KR" altLang="en-US" dirty="0" smtClean="0"/>
              <a:t>삼성</a:t>
            </a:r>
            <a:r>
              <a:rPr lang="en-US" altLang="ko-KR" dirty="0" smtClean="0"/>
              <a:t>’;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428992" y="2214554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00562" y="1714488"/>
            <a:ext cx="343074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정확하게 만들려면</a:t>
            </a:r>
            <a:endParaRPr lang="en-US" altLang="ko-KR" dirty="0" smtClean="0"/>
          </a:p>
          <a:p>
            <a:r>
              <a:rPr lang="ko-KR" altLang="en-US" dirty="0" smtClean="0"/>
              <a:t>타입 구분해서 만들어야 하지만</a:t>
            </a:r>
            <a:endParaRPr lang="en-US" altLang="ko-KR" dirty="0" smtClean="0"/>
          </a:p>
          <a:p>
            <a:r>
              <a:rPr lang="ko-KR" altLang="en-US" dirty="0" smtClean="0"/>
              <a:t>이렇게 만들어도 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143636" y="0"/>
            <a:ext cx="3143272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57422" y="142852"/>
            <a:ext cx="8072462" cy="857256"/>
          </a:xfrm>
        </p:spPr>
        <p:txBody>
          <a:bodyPr/>
          <a:lstStyle/>
          <a:p>
            <a:pPr algn="l"/>
            <a:r>
              <a:rPr lang="ko-KR" altLang="en-US" dirty="0" smtClean="0"/>
              <a:t>데이터베이스 개요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106995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42844" y="1357298"/>
            <a:ext cx="8572560" cy="2336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altLang="ko-KR" dirty="0" smtClean="0"/>
              <a:t>Data + Base = </a:t>
            </a:r>
            <a:r>
              <a:rPr lang="ko-KR" altLang="en-US" dirty="0" smtClean="0"/>
              <a:t>자료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저장장소 </a:t>
            </a:r>
            <a:r>
              <a:rPr lang="en-US" altLang="ko-KR" dirty="0" smtClean="0"/>
              <a:t>&lt;-&gt; </a:t>
            </a:r>
            <a:r>
              <a:rPr lang="ko-KR" altLang="en-US" dirty="0" smtClean="0"/>
              <a:t>정보와 데이터는 다름</a:t>
            </a:r>
            <a:r>
              <a:rPr lang="en-US" altLang="ko-KR" dirty="0" smtClean="0"/>
              <a:t>.</a:t>
            </a:r>
          </a:p>
          <a:p>
            <a:pPr marL="800100" lvl="1" indent="-342900">
              <a:lnSpc>
                <a:spcPct val="90000"/>
              </a:lnSpc>
              <a:buAutoNum type="arabicPeriod"/>
            </a:pPr>
            <a:endParaRPr lang="en-US" altLang="ko-KR" dirty="0" smtClean="0"/>
          </a:p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ko-KR" altLang="en-US" dirty="0" smtClean="0"/>
              <a:t>파일시스템의 단점을 극복하기 위해 나옴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다수 사용자 접근 불가능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무결성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일관성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정확성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확보할 수 없음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데이터 공유 불가능</a:t>
            </a:r>
            <a:r>
              <a:rPr lang="en-US" altLang="ko-KR" dirty="0" smtClean="0"/>
              <a:t>.</a:t>
            </a:r>
          </a:p>
          <a:p>
            <a:pPr marL="800100" lvl="1" indent="-342900">
              <a:lnSpc>
                <a:spcPct val="90000"/>
              </a:lnSpc>
              <a:buAutoNum type="arabicPeriod"/>
            </a:pPr>
            <a:endParaRPr lang="en-US" altLang="ko-KR" dirty="0" smtClean="0"/>
          </a:p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altLang="ko-KR" dirty="0" smtClean="0"/>
              <a:t>DBMS (</a:t>
            </a:r>
            <a:r>
              <a:rPr lang="en-US" altLang="ko-KR" dirty="0" err="1" smtClean="0">
                <a:solidFill>
                  <a:srgbClr val="FF0000"/>
                </a:solidFill>
              </a:rPr>
              <a:t>D</a:t>
            </a:r>
            <a:r>
              <a:rPr lang="en-US" altLang="ko-KR" dirty="0" err="1" smtClean="0"/>
              <a:t>ata</a:t>
            </a:r>
            <a:r>
              <a:rPr lang="en-US" altLang="ko-KR" dirty="0" err="1" smtClean="0">
                <a:solidFill>
                  <a:srgbClr val="FF0000"/>
                </a:solidFill>
              </a:rPr>
              <a:t>B</a:t>
            </a:r>
            <a:r>
              <a:rPr lang="en-US" altLang="ko-KR" dirty="0" err="1" smtClean="0"/>
              <a:t>ase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</a:t>
            </a:r>
            <a:r>
              <a:rPr lang="en-US" altLang="ko-KR" dirty="0" smtClean="0"/>
              <a:t>anagement </a:t>
            </a:r>
            <a:r>
              <a:rPr lang="en-US" altLang="ko-KR" dirty="0" smtClean="0">
                <a:solidFill>
                  <a:srgbClr val="FF0000"/>
                </a:solidFill>
              </a:rPr>
              <a:t>S</a:t>
            </a:r>
            <a:r>
              <a:rPr lang="en-US" altLang="ko-KR" dirty="0" smtClean="0"/>
              <a:t>ystem)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데이터베이스 관리 시스템</a:t>
            </a:r>
            <a:r>
              <a:rPr lang="en-US" altLang="ko-KR" dirty="0" smtClean="0"/>
              <a:t> </a:t>
            </a:r>
          </a:p>
        </p:txBody>
      </p:sp>
      <p:pic>
        <p:nvPicPr>
          <p:cNvPr id="10" name="그림 9" descr="Screenshot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33206" cy="1071545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5500694" y="3429000"/>
            <a:ext cx="2643206" cy="25003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5572132" y="4714886"/>
            <a:ext cx="1285884" cy="357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11" idx="1"/>
          </p:cNvCxnSpPr>
          <p:nvPr/>
        </p:nvCxnSpPr>
        <p:spPr>
          <a:xfrm rot="10800000">
            <a:off x="5887784" y="3795166"/>
            <a:ext cx="970233" cy="919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43636" y="600076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하드 디스크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43570" y="4286256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DBMS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00892" y="421481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파일</a:t>
            </a:r>
            <a:endParaRPr lang="en-US" altLang="ko-KR" dirty="0" smtClean="0"/>
          </a:p>
          <a:p>
            <a:r>
              <a:rPr lang="ko-KR" altLang="en-US" dirty="0" smtClean="0"/>
              <a:t>시스템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 rot="10800000">
            <a:off x="4429124" y="4643446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000364" y="4071942"/>
            <a:ext cx="1285884" cy="1857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286116" y="55007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사과</a:t>
            </a:r>
            <a:endParaRPr lang="ko-KR" altLang="en-US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3000364" y="5429264"/>
            <a:ext cx="12858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000364" y="4999048"/>
            <a:ext cx="12858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86116" y="50599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딸기</a:t>
            </a:r>
            <a:endParaRPr lang="ko-KR" altLang="en-US" dirty="0"/>
          </a:p>
        </p:txBody>
      </p:sp>
      <p:cxnSp>
        <p:nvCxnSpPr>
          <p:cNvPr id="41" name="직선 화살표 연결선 40"/>
          <p:cNvCxnSpPr/>
          <p:nvPr/>
        </p:nvCxnSpPr>
        <p:spPr>
          <a:xfrm rot="10800000">
            <a:off x="2143108" y="4643446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57488" y="6060064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메모리</a:t>
            </a:r>
            <a:r>
              <a:rPr lang="en-US" altLang="ko-KR" dirty="0" smtClean="0"/>
              <a:t>(RAM)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572000" y="43576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검색</a:t>
            </a: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42910" y="4286256"/>
            <a:ext cx="132279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화면에</a:t>
            </a:r>
            <a:endParaRPr lang="en-US" altLang="ko-KR" dirty="0" smtClean="0"/>
          </a:p>
          <a:p>
            <a:r>
              <a:rPr lang="ko-KR" altLang="en-US" dirty="0" smtClean="0"/>
              <a:t>딸기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사과 </a:t>
            </a:r>
            <a:endParaRPr lang="en-US" altLang="ko-KR" dirty="0" smtClean="0"/>
          </a:p>
          <a:p>
            <a:r>
              <a:rPr lang="ko-KR" altLang="en-US" dirty="0" smtClean="0"/>
              <a:t>검색됨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072198" y="0"/>
            <a:ext cx="3143272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57422" y="142852"/>
            <a:ext cx="8072462" cy="857256"/>
          </a:xfrm>
        </p:spPr>
        <p:txBody>
          <a:bodyPr/>
          <a:lstStyle/>
          <a:p>
            <a:pPr algn="l"/>
            <a:r>
              <a:rPr lang="en-US" altLang="ko-KR" dirty="0" smtClean="0"/>
              <a:t>RDBMS </a:t>
            </a:r>
            <a:r>
              <a:rPr lang="ko-KR" altLang="en-US" dirty="0" smtClean="0"/>
              <a:t>관계확인하기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106995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Screenshot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33206" cy="1071545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42910" y="157161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tyear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tloc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삼성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1982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넥센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300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롯데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부산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642910" y="385762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prole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tno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이대호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등번호</a:t>
                      </a:r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err="1" smtClean="0"/>
                        <a:t>번타자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300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타원 17"/>
          <p:cNvSpPr/>
          <p:nvPr/>
        </p:nvSpPr>
        <p:spPr>
          <a:xfrm>
            <a:off x="5429256" y="4143380"/>
            <a:ext cx="928694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00034" y="2643182"/>
            <a:ext cx="928694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endCxn id="20" idx="6"/>
          </p:cNvCxnSpPr>
          <p:nvPr/>
        </p:nvCxnSpPr>
        <p:spPr>
          <a:xfrm rot="10800000">
            <a:off x="1428728" y="2893216"/>
            <a:ext cx="4214048" cy="132239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14348" y="5072074"/>
            <a:ext cx="2547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select *</a:t>
            </a:r>
          </a:p>
          <a:p>
            <a:r>
              <a:rPr lang="en-US" altLang="ko-KR" dirty="0" smtClean="0"/>
              <a:t>from team t, player p</a:t>
            </a:r>
          </a:p>
          <a:p>
            <a:r>
              <a:rPr lang="en-US" altLang="ko-KR" dirty="0" smtClean="0"/>
              <a:t>where t.TNO = p.TNO;</a:t>
            </a:r>
            <a:endParaRPr lang="ko-KR" altLang="en-US" dirty="0"/>
          </a:p>
        </p:txBody>
      </p:sp>
      <p:pic>
        <p:nvPicPr>
          <p:cNvPr id="30" name="그림 29" descr="Screenshot_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06" y="5357826"/>
            <a:ext cx="4934639" cy="428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072198" y="0"/>
            <a:ext cx="3143272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1538" y="142853"/>
            <a:ext cx="8072462" cy="857256"/>
          </a:xfrm>
        </p:spPr>
        <p:txBody>
          <a:bodyPr/>
          <a:lstStyle/>
          <a:p>
            <a:pPr algn="l"/>
            <a:r>
              <a:rPr lang="en-US" altLang="ko-KR" dirty="0" smtClean="0"/>
              <a:t>DB</a:t>
            </a:r>
            <a:r>
              <a:rPr lang="ko-KR" altLang="en-US" dirty="0" smtClean="0"/>
              <a:t>설계 잡담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36471" y="6488668"/>
            <a:ext cx="1507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Raspberry pi</a:t>
            </a:r>
            <a:endParaRPr lang="ko-KR" altLang="en-US" dirty="0"/>
          </a:p>
        </p:txBody>
      </p:sp>
      <p:pic>
        <p:nvPicPr>
          <p:cNvPr id="8" name="그림 7" descr="Screenshot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214290"/>
            <a:ext cx="521670" cy="652881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0" y="106995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285860"/>
            <a:ext cx="42562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호텔숙박</a:t>
            </a:r>
            <a:r>
              <a:rPr lang="en-US" altLang="ko-KR" dirty="0" smtClean="0"/>
              <a:t>(</a:t>
            </a:r>
            <a:r>
              <a:rPr lang="ko-KR" altLang="en-US" dirty="0" smtClean="0"/>
              <a:t>방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로그인 없다고 가정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Client </a:t>
            </a:r>
            <a:r>
              <a:rPr lang="ko-KR" altLang="en-US" dirty="0" smtClean="0"/>
              <a:t>요구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날짜클릭 </a:t>
            </a:r>
            <a:r>
              <a:rPr lang="en-US" altLang="ko-KR" dirty="0" smtClean="0"/>
              <a:t>+ 2</a:t>
            </a:r>
            <a:r>
              <a:rPr lang="ko-KR" altLang="en-US" dirty="0" smtClean="0"/>
              <a:t>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71472" y="2428868"/>
            <a:ext cx="85725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101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71604" y="2428868"/>
            <a:ext cx="857256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102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71736" y="2428868"/>
            <a:ext cx="857256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103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571868" y="2428868"/>
            <a:ext cx="85725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104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572000" y="2428868"/>
            <a:ext cx="857256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105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71472" y="3357562"/>
            <a:ext cx="85725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106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571604" y="3357562"/>
            <a:ext cx="85725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107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571736" y="3357562"/>
            <a:ext cx="85725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108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571868" y="3357562"/>
            <a:ext cx="857256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109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572000" y="3357562"/>
            <a:ext cx="85725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110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8596" y="4357694"/>
            <a:ext cx="20633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2017.8.25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2</a:t>
            </a:r>
            <a:r>
              <a:rPr lang="ko-KR" altLang="en-US" dirty="0" smtClean="0"/>
              <a:t>박 클릭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DB</a:t>
            </a:r>
            <a:r>
              <a:rPr lang="ko-KR" altLang="en-US" dirty="0" smtClean="0"/>
              <a:t> 검색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072198" y="0"/>
            <a:ext cx="3143272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1538" y="142853"/>
            <a:ext cx="8072462" cy="857256"/>
          </a:xfrm>
        </p:spPr>
        <p:txBody>
          <a:bodyPr/>
          <a:lstStyle/>
          <a:p>
            <a:pPr algn="l"/>
            <a:r>
              <a:rPr lang="en-US" altLang="ko-KR" dirty="0" smtClean="0"/>
              <a:t>DB</a:t>
            </a:r>
            <a:r>
              <a:rPr lang="ko-KR" altLang="en-US" dirty="0" smtClean="0"/>
              <a:t>설계 잡담</a:t>
            </a:r>
            <a:endParaRPr lang="ko-KR" altLang="en-US" dirty="0"/>
          </a:p>
        </p:txBody>
      </p:sp>
      <p:pic>
        <p:nvPicPr>
          <p:cNvPr id="8" name="그림 7" descr="Screenshot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214290"/>
            <a:ext cx="521670" cy="652881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0" y="106995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0" y="1071546"/>
          <a:ext cx="500066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887"/>
                <a:gridCol w="1666887"/>
                <a:gridCol w="166688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전화번호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예약번호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2017082401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이소룡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3333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2017082402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김말자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4444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2017082403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김철수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5555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2017082601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0" y="2928934"/>
          <a:ext cx="680004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965"/>
                <a:gridCol w="1419790"/>
                <a:gridCol w="1345064"/>
                <a:gridCol w="1270338"/>
                <a:gridCol w="112088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예약번호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숙박시작일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숙박일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사용룸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투숙비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2017082401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20170824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200000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2017082402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20170824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100000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2017082403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20170824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300000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2017082601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20170826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100000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0" y="4857760"/>
          <a:ext cx="8215338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411"/>
                <a:gridCol w="637399"/>
                <a:gridCol w="637399"/>
                <a:gridCol w="637399"/>
                <a:gridCol w="637399"/>
                <a:gridCol w="637399"/>
                <a:gridCol w="637399"/>
                <a:gridCol w="637399"/>
                <a:gridCol w="637399"/>
                <a:gridCol w="637399"/>
                <a:gridCol w="106233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예약일자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20170824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20170825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2730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20170826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20170827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072198" y="0"/>
            <a:ext cx="3143272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1538" y="142853"/>
            <a:ext cx="8072462" cy="857256"/>
          </a:xfrm>
        </p:spPr>
        <p:txBody>
          <a:bodyPr/>
          <a:lstStyle/>
          <a:p>
            <a:pPr algn="l"/>
            <a:r>
              <a:rPr lang="en-US" altLang="ko-KR" dirty="0" smtClean="0"/>
              <a:t>DB</a:t>
            </a:r>
            <a:r>
              <a:rPr lang="ko-KR" altLang="en-US" dirty="0" smtClean="0"/>
              <a:t>설계 잡담</a:t>
            </a:r>
            <a:endParaRPr lang="ko-KR" altLang="en-US" dirty="0"/>
          </a:p>
        </p:txBody>
      </p:sp>
      <p:pic>
        <p:nvPicPr>
          <p:cNvPr id="8" name="그림 7" descr="Screenshot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214290"/>
            <a:ext cx="521670" cy="652881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0" y="106995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42844" y="4429132"/>
          <a:ext cx="8215338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411"/>
                <a:gridCol w="637399"/>
                <a:gridCol w="637399"/>
                <a:gridCol w="637399"/>
                <a:gridCol w="637399"/>
                <a:gridCol w="637399"/>
                <a:gridCol w="637399"/>
                <a:gridCol w="637399"/>
                <a:gridCol w="637399"/>
                <a:gridCol w="637399"/>
                <a:gridCol w="106233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예약일자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20170824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20170825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2730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20170826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20170827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42844" y="2285992"/>
          <a:ext cx="8215338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411"/>
                <a:gridCol w="637399"/>
                <a:gridCol w="637399"/>
                <a:gridCol w="637399"/>
                <a:gridCol w="637399"/>
                <a:gridCol w="637399"/>
                <a:gridCol w="637399"/>
                <a:gridCol w="637399"/>
                <a:gridCol w="637399"/>
                <a:gridCol w="637399"/>
                <a:gridCol w="106233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예약일자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20170824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20170825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2730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20170826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20170827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286512" y="1142984"/>
            <a:ext cx="119776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최주호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20170825</a:t>
            </a:r>
          </a:p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박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072198" y="0"/>
            <a:ext cx="3143272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1538" y="142853"/>
            <a:ext cx="8072462" cy="857256"/>
          </a:xfrm>
        </p:spPr>
        <p:txBody>
          <a:bodyPr/>
          <a:lstStyle/>
          <a:p>
            <a:pPr algn="l"/>
            <a:r>
              <a:rPr lang="en-US" altLang="ko-KR" dirty="0" smtClean="0"/>
              <a:t>DB</a:t>
            </a:r>
            <a:r>
              <a:rPr lang="ko-KR" altLang="en-US" dirty="0" smtClean="0"/>
              <a:t>설계 잡담</a:t>
            </a:r>
            <a:endParaRPr lang="ko-KR" altLang="en-US" dirty="0"/>
          </a:p>
        </p:txBody>
      </p:sp>
      <p:pic>
        <p:nvPicPr>
          <p:cNvPr id="8" name="그림 7" descr="Screenshot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214290"/>
            <a:ext cx="521670" cy="652881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0" y="106995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86512" y="1142984"/>
            <a:ext cx="119776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최주호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20170825</a:t>
            </a:r>
          </a:p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박</a:t>
            </a:r>
            <a:endParaRPr lang="en-US" altLang="ko-KR" dirty="0" smtClean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42844" y="1428736"/>
          <a:ext cx="5000661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887"/>
                <a:gridCol w="1666887"/>
                <a:gridCol w="166688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전화번호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예약번호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2017082401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이소룡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3333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2017082402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김말자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4444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2017082403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김철수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5555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2017082601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최주호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6666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2017082501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42844" y="3929066"/>
          <a:ext cx="6800043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965"/>
                <a:gridCol w="1419790"/>
                <a:gridCol w="1345064"/>
                <a:gridCol w="1270338"/>
                <a:gridCol w="112088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예약번호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숙박시작일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숙박일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사용룸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투숙비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2017082401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20170824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200000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2017082402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20170824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100000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2017082403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20170824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300000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2017082601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20170826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100000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2017082501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20170825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104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200000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072198" y="0"/>
            <a:ext cx="3143272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42844" y="142852"/>
          <a:ext cx="5000661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887"/>
                <a:gridCol w="1666887"/>
                <a:gridCol w="166688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전화번호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예약번호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2017082401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이소룡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3333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2017082402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김말자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4444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2017082403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김철수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5555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2017082601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최주호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6666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2017082501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42844" y="2428868"/>
          <a:ext cx="6800043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965"/>
                <a:gridCol w="1419790"/>
                <a:gridCol w="1345064"/>
                <a:gridCol w="1270338"/>
                <a:gridCol w="112088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예약번호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숙박시작일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숙박일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사용룸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투숙비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2017082401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20170824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200000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2017082402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20170824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100000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2017082403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20170824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300000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2017082601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20170826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100000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2017082501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20170825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104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200000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42844" y="4786322"/>
          <a:ext cx="8215338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411"/>
                <a:gridCol w="637399"/>
                <a:gridCol w="637399"/>
                <a:gridCol w="637399"/>
                <a:gridCol w="637399"/>
                <a:gridCol w="637399"/>
                <a:gridCol w="637399"/>
                <a:gridCol w="637399"/>
                <a:gridCol w="637399"/>
                <a:gridCol w="637399"/>
                <a:gridCol w="106233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예약일자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20170824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20170825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2730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20170826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20170827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072198" y="0"/>
            <a:ext cx="3143272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85752" y="1285860"/>
          <a:ext cx="8215338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411"/>
                <a:gridCol w="637399"/>
                <a:gridCol w="637399"/>
                <a:gridCol w="637399"/>
                <a:gridCol w="637399"/>
                <a:gridCol w="637399"/>
                <a:gridCol w="637399"/>
                <a:gridCol w="637399"/>
                <a:gridCol w="637399"/>
                <a:gridCol w="637399"/>
                <a:gridCol w="106233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예약일자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30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85720" y="500042"/>
            <a:ext cx="4464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기능을 중심으로 순서대로 테이블 설계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검색을 날짜로 하면 날짜가 </a:t>
            </a:r>
            <a:r>
              <a:rPr lang="en-US" altLang="ko-KR" dirty="0" smtClean="0"/>
              <a:t>PK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86644" y="214290"/>
            <a:ext cx="119776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최주호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20170825</a:t>
            </a:r>
          </a:p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박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85720" y="3357562"/>
            <a:ext cx="7672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해당 예약일자에 데이터가 있는지 없는지 확인 </a:t>
            </a:r>
            <a:r>
              <a:rPr lang="en-US" altLang="ko-KR" dirty="0" smtClean="0"/>
              <a:t>20170825 ~ 20170826</a:t>
            </a:r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없으니까 아래 그림 나옴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다 사용가능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28596" y="4071942"/>
            <a:ext cx="85725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428728" y="4071942"/>
            <a:ext cx="85725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102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428860" y="4071942"/>
            <a:ext cx="85725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103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428992" y="4071942"/>
            <a:ext cx="85725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104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429124" y="4071942"/>
            <a:ext cx="85725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105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28596" y="5000636"/>
            <a:ext cx="85725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106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428728" y="5000636"/>
            <a:ext cx="85725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107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428860" y="5000636"/>
            <a:ext cx="85725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108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428992" y="5000636"/>
            <a:ext cx="85725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109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429124" y="5000636"/>
            <a:ext cx="85725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072198" y="0"/>
            <a:ext cx="3143272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85752" y="1285860"/>
          <a:ext cx="8215338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411"/>
                <a:gridCol w="637399"/>
                <a:gridCol w="637399"/>
                <a:gridCol w="637399"/>
                <a:gridCol w="637399"/>
                <a:gridCol w="637399"/>
                <a:gridCol w="637399"/>
                <a:gridCol w="637399"/>
                <a:gridCol w="637399"/>
                <a:gridCol w="637399"/>
                <a:gridCol w="106233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예약일자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20170825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20170826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2730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85720" y="500042"/>
            <a:ext cx="6094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사용자가 </a:t>
            </a:r>
            <a:r>
              <a:rPr lang="en-US" altLang="ko-KR" dirty="0" smtClean="0"/>
              <a:t>101</a:t>
            </a:r>
            <a:r>
              <a:rPr lang="ko-KR" altLang="en-US" dirty="0" smtClean="0"/>
              <a:t>을 클릭 후 이름과 전화번호 입력 후 결제</a:t>
            </a:r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예약가능 테이블 데이터 </a:t>
            </a:r>
            <a:r>
              <a:rPr lang="en-US" altLang="ko-KR" dirty="0" smtClean="0"/>
              <a:t>insert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86644" y="214290"/>
            <a:ext cx="119776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최주호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20170825</a:t>
            </a:r>
          </a:p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박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85720" y="3357562"/>
            <a:ext cx="311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예약테이블 데이터 </a:t>
            </a:r>
            <a:r>
              <a:rPr lang="en-US" altLang="ko-KR" dirty="0" smtClean="0"/>
              <a:t>insert </a:t>
            </a:r>
            <a:endParaRPr lang="ko-KR" altLang="en-US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28596" y="4000504"/>
          <a:ext cx="6800043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965"/>
                <a:gridCol w="1419790"/>
                <a:gridCol w="1345064"/>
                <a:gridCol w="1270338"/>
                <a:gridCol w="112088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예약번호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숙박시작일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숙박일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사용룸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투숙비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2017082501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20170825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200000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072198" y="0"/>
            <a:ext cx="3143272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500042"/>
            <a:ext cx="2030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회원정보 </a:t>
            </a:r>
            <a:r>
              <a:rPr lang="en-US" altLang="ko-KR" dirty="0" smtClean="0"/>
              <a:t>insert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86644" y="214290"/>
            <a:ext cx="119776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최주호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20170825</a:t>
            </a:r>
          </a:p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박</a:t>
            </a:r>
            <a:endParaRPr lang="en-US" altLang="ko-KR" dirty="0" smtClean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28596" y="1142984"/>
          <a:ext cx="5000661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887"/>
                <a:gridCol w="1666887"/>
                <a:gridCol w="166688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전화번호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예약번호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최주호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6666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2017082501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072198" y="0"/>
            <a:ext cx="3143272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57422" y="142852"/>
            <a:ext cx="8072462" cy="857256"/>
          </a:xfrm>
        </p:spPr>
        <p:txBody>
          <a:bodyPr/>
          <a:lstStyle/>
          <a:p>
            <a:pPr algn="l"/>
            <a:r>
              <a:rPr lang="ko-KR" altLang="en-US" dirty="0" smtClean="0"/>
              <a:t>데이터베이스 제품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106995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Screenshot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33206" cy="107154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42844" y="1357298"/>
            <a:ext cx="8572560" cy="183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altLang="ko-KR" dirty="0" smtClean="0"/>
              <a:t>Oracle - </a:t>
            </a:r>
            <a:r>
              <a:rPr lang="ko-KR" altLang="en-US" dirty="0" smtClean="0"/>
              <a:t>기업</a:t>
            </a:r>
            <a:endParaRPr lang="en-US" altLang="ko-KR" dirty="0" smtClean="0"/>
          </a:p>
          <a:p>
            <a:pPr marL="800100" lvl="1" indent="-342900">
              <a:lnSpc>
                <a:spcPct val="90000"/>
              </a:lnSpc>
              <a:buAutoNum type="arabicPeriod"/>
            </a:pPr>
            <a:endParaRPr lang="en-US" altLang="ko-KR" dirty="0" smtClean="0"/>
          </a:p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altLang="ko-KR" dirty="0" smtClean="0"/>
              <a:t>My SQL – </a:t>
            </a:r>
            <a:r>
              <a:rPr lang="ko-KR" altLang="en-US" dirty="0" smtClean="0"/>
              <a:t>중소기업</a:t>
            </a:r>
            <a:endParaRPr lang="en-US" altLang="ko-KR" dirty="0" smtClean="0"/>
          </a:p>
          <a:p>
            <a:pPr marL="800100" lvl="1" indent="-342900">
              <a:lnSpc>
                <a:spcPct val="90000"/>
              </a:lnSpc>
              <a:buAutoNum type="arabicPeriod"/>
            </a:pPr>
            <a:endParaRPr lang="en-US" altLang="ko-KR" dirty="0" smtClean="0"/>
          </a:p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altLang="ko-KR" dirty="0" err="1" smtClean="0"/>
              <a:t>MariaDB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중소기업</a:t>
            </a:r>
            <a:endParaRPr lang="en-US" altLang="ko-KR" dirty="0" smtClean="0"/>
          </a:p>
          <a:p>
            <a:pPr marL="800100" lvl="1" indent="-342900">
              <a:lnSpc>
                <a:spcPct val="90000"/>
              </a:lnSpc>
              <a:buAutoNum type="arabicPeriod"/>
            </a:pPr>
            <a:endParaRPr lang="en-US" altLang="ko-KR" dirty="0" smtClean="0"/>
          </a:p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altLang="ko-KR" dirty="0" smtClean="0"/>
              <a:t>MS SQL - </a:t>
            </a:r>
            <a:r>
              <a:rPr lang="ko-KR" altLang="en-US" dirty="0" smtClean="0"/>
              <a:t>기업 혹은 중소기업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072198" y="0"/>
            <a:ext cx="3143272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57422" y="142852"/>
            <a:ext cx="8072462" cy="857256"/>
          </a:xfrm>
        </p:spPr>
        <p:txBody>
          <a:bodyPr/>
          <a:lstStyle/>
          <a:p>
            <a:pPr algn="l"/>
            <a:r>
              <a:rPr lang="ko-KR" altLang="en-US" dirty="0" err="1" smtClean="0"/>
              <a:t>오라클</a:t>
            </a:r>
            <a:r>
              <a:rPr lang="ko-KR" altLang="en-US" dirty="0" smtClean="0"/>
              <a:t> 다운로드 및 설치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106995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Screenshot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33206" cy="107154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42844" y="1357298"/>
            <a:ext cx="857256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altLang="ko-KR" dirty="0" smtClean="0">
                <a:hlinkClick r:id="rId3"/>
              </a:rPr>
              <a:t>www.oracle.com</a:t>
            </a:r>
            <a:r>
              <a:rPr lang="en-US" altLang="ko-KR" dirty="0" smtClean="0"/>
              <a:t> (</a:t>
            </a:r>
            <a:r>
              <a:rPr lang="ko-KR" altLang="en-US" dirty="0" smtClean="0"/>
              <a:t>회원가입 필요</a:t>
            </a:r>
            <a:r>
              <a:rPr lang="en-US" altLang="ko-KR" dirty="0" smtClean="0"/>
              <a:t>)</a:t>
            </a:r>
          </a:p>
        </p:txBody>
      </p:sp>
      <p:pic>
        <p:nvPicPr>
          <p:cNvPr id="7" name="그림 6" descr="Screenshot_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2000240"/>
            <a:ext cx="4658375" cy="609685"/>
          </a:xfrm>
          <a:prstGeom prst="rect">
            <a:avLst/>
          </a:prstGeom>
        </p:spPr>
      </p:pic>
      <p:pic>
        <p:nvPicPr>
          <p:cNvPr id="8" name="그림 7" descr="Screenshot_1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48" y="3000372"/>
            <a:ext cx="2191056" cy="933580"/>
          </a:xfrm>
          <a:prstGeom prst="rect">
            <a:avLst/>
          </a:prstGeom>
        </p:spPr>
      </p:pic>
      <p:pic>
        <p:nvPicPr>
          <p:cNvPr id="9" name="그림 8" descr="Screenshot_1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48" y="4286256"/>
            <a:ext cx="2143424" cy="990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072198" y="0"/>
            <a:ext cx="3143272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57422" y="142852"/>
            <a:ext cx="8072462" cy="857256"/>
          </a:xfrm>
        </p:spPr>
        <p:txBody>
          <a:bodyPr/>
          <a:lstStyle/>
          <a:p>
            <a:pPr algn="l"/>
            <a:r>
              <a:rPr lang="ko-KR" altLang="en-US" dirty="0" err="1" smtClean="0"/>
              <a:t>오라클</a:t>
            </a:r>
            <a:r>
              <a:rPr lang="ko-KR" altLang="en-US" dirty="0" smtClean="0"/>
              <a:t> 다운로드 및 설치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106995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Screenshot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33206" cy="107154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42844" y="1357298"/>
            <a:ext cx="857256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altLang="ko-KR" dirty="0" smtClean="0"/>
              <a:t>Database 11g Express Edition</a:t>
            </a:r>
          </a:p>
        </p:txBody>
      </p:sp>
      <p:pic>
        <p:nvPicPr>
          <p:cNvPr id="11" name="그림 10" descr="Screenshot_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35" y="2000240"/>
            <a:ext cx="5548804" cy="3071834"/>
          </a:xfrm>
          <a:prstGeom prst="rect">
            <a:avLst/>
          </a:prstGeom>
        </p:spPr>
      </p:pic>
      <p:pic>
        <p:nvPicPr>
          <p:cNvPr id="8" name="그림 7" descr="Screenshot_1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41" y="2428868"/>
            <a:ext cx="5238787" cy="2571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072198" y="0"/>
            <a:ext cx="3143272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57422" y="142852"/>
            <a:ext cx="8072462" cy="857256"/>
          </a:xfrm>
        </p:spPr>
        <p:txBody>
          <a:bodyPr/>
          <a:lstStyle/>
          <a:p>
            <a:pPr algn="l"/>
            <a:r>
              <a:rPr lang="ko-KR" altLang="en-US" dirty="0" err="1" smtClean="0"/>
              <a:t>오라클</a:t>
            </a:r>
            <a:r>
              <a:rPr lang="ko-KR" altLang="en-US" dirty="0" smtClean="0"/>
              <a:t> 다운로드 및 설치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106995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Screenshot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33206" cy="107154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42844" y="1357298"/>
            <a:ext cx="857256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altLang="ko-KR" dirty="0" smtClean="0"/>
              <a:t>SQL Developer</a:t>
            </a:r>
          </a:p>
        </p:txBody>
      </p:sp>
      <p:pic>
        <p:nvPicPr>
          <p:cNvPr id="14" name="그림 13" descr="Screenshot_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1857364"/>
            <a:ext cx="4643470" cy="2832863"/>
          </a:xfrm>
          <a:prstGeom prst="rect">
            <a:avLst/>
          </a:prstGeom>
        </p:spPr>
      </p:pic>
      <p:pic>
        <p:nvPicPr>
          <p:cNvPr id="15" name="그림 14" descr="Screenshot_2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24" y="5000636"/>
            <a:ext cx="6792273" cy="847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072198" y="0"/>
            <a:ext cx="3143272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57422" y="142852"/>
            <a:ext cx="8072462" cy="857256"/>
          </a:xfrm>
        </p:spPr>
        <p:txBody>
          <a:bodyPr/>
          <a:lstStyle/>
          <a:p>
            <a:pPr algn="l"/>
            <a:r>
              <a:rPr lang="ko-KR" altLang="en-US" dirty="0" err="1" smtClean="0"/>
              <a:t>오라클</a:t>
            </a:r>
            <a:r>
              <a:rPr lang="ko-KR" altLang="en-US" dirty="0" smtClean="0"/>
              <a:t> 버전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106995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Screenshot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33206" cy="107154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42844" y="1357298"/>
            <a:ext cx="8572560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altLang="ko-KR" dirty="0" smtClean="0"/>
              <a:t>Oracle 12c  - 64bit</a:t>
            </a:r>
          </a:p>
          <a:p>
            <a:pPr marL="800100" lvl="1" indent="-342900">
              <a:lnSpc>
                <a:spcPct val="90000"/>
              </a:lnSpc>
              <a:buAutoNum type="arabicPeriod"/>
            </a:pPr>
            <a:endParaRPr lang="en-US" altLang="ko-KR" dirty="0" smtClean="0"/>
          </a:p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altLang="ko-KR" dirty="0" smtClean="0"/>
              <a:t>Oracle 11g - 32bit/64bit</a:t>
            </a:r>
            <a:br>
              <a:rPr lang="en-US" altLang="ko-KR" dirty="0" smtClean="0"/>
            </a:br>
            <a:r>
              <a:rPr lang="en-US" altLang="ko-KR" dirty="0" smtClean="0"/>
              <a:t>- Oracle Database Standard Edition (</a:t>
            </a:r>
            <a:r>
              <a:rPr lang="ko-KR" altLang="en-US" dirty="0" smtClean="0"/>
              <a:t>중소기업용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- Oracle Database Enterprise Edition (</a:t>
            </a:r>
            <a:r>
              <a:rPr lang="ko-KR" altLang="en-US" dirty="0" smtClean="0"/>
              <a:t>기업용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- Oracle Database Express Edition (</a:t>
            </a:r>
            <a:r>
              <a:rPr lang="ko-KR" altLang="en-US" dirty="0" smtClean="0"/>
              <a:t>교육용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자동차 대형 중형 소형으로 이해</a:t>
            </a:r>
            <a:r>
              <a:rPr lang="en-US" altLang="ko-KR" dirty="0" smtClean="0"/>
              <a:t>)</a:t>
            </a:r>
          </a:p>
          <a:p>
            <a:pPr marL="800100" lvl="1" indent="-342900">
              <a:lnSpc>
                <a:spcPct val="90000"/>
              </a:lnSpc>
              <a:buAutoNum type="arabicPeriod"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072198" y="0"/>
            <a:ext cx="3143272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57422" y="142852"/>
            <a:ext cx="8072462" cy="857256"/>
          </a:xfrm>
        </p:spPr>
        <p:txBody>
          <a:bodyPr/>
          <a:lstStyle/>
          <a:p>
            <a:pPr algn="l"/>
            <a:r>
              <a:rPr lang="en-US" altLang="ko-KR" dirty="0" smtClean="0"/>
              <a:t>DBMS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106995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Screenshot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33206" cy="107154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42844" y="1357298"/>
            <a:ext cx="8572560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altLang="ko-KR" dirty="0" smtClean="0"/>
              <a:t>Table + Table + Table = DB </a:t>
            </a:r>
          </a:p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altLang="ko-KR" dirty="0" smtClean="0"/>
              <a:t>DB + DB + DB = DBMS</a:t>
            </a:r>
          </a:p>
          <a:p>
            <a:pPr marL="800100" lvl="1" indent="-342900">
              <a:lnSpc>
                <a:spcPct val="90000"/>
              </a:lnSpc>
              <a:buAutoNum type="arabicPeriod"/>
            </a:pPr>
            <a:endParaRPr lang="en-US" altLang="ko-KR" dirty="0" smtClean="0"/>
          </a:p>
        </p:txBody>
      </p:sp>
      <p:sp>
        <p:nvSpPr>
          <p:cNvPr id="8" name="순서도: 자기 디스크 7"/>
          <p:cNvSpPr/>
          <p:nvPr/>
        </p:nvSpPr>
        <p:spPr>
          <a:xfrm>
            <a:off x="3071802" y="2571744"/>
            <a:ext cx="2214578" cy="3429024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8992" y="2928934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야구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0034" y="3714752"/>
            <a:ext cx="7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2910" y="3714752"/>
            <a:ext cx="142058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사용자 생성</a:t>
            </a:r>
            <a:endParaRPr lang="en-US" altLang="ko-KR" dirty="0" smtClean="0"/>
          </a:p>
          <a:p>
            <a:r>
              <a:rPr lang="en-US" altLang="ko-KR" dirty="0" smtClean="0"/>
              <a:t>- hr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14678" y="4000504"/>
            <a:ext cx="188224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mtClean="0"/>
              <a:t>선수테이블 생성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214678" y="4702742"/>
            <a:ext cx="165141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팀테이블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285984" y="407194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429256" y="4000504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57950" y="3429000"/>
            <a:ext cx="224292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INSERT </a:t>
            </a:r>
            <a:r>
              <a:rPr lang="ko-KR" altLang="en-US" dirty="0" smtClean="0"/>
              <a:t>데이터 입력</a:t>
            </a:r>
            <a:endParaRPr lang="en-US" altLang="ko-KR" dirty="0" smtClean="0"/>
          </a:p>
          <a:p>
            <a:r>
              <a:rPr lang="en-US" altLang="ko-KR" dirty="0" smtClean="0"/>
              <a:t>SELECT </a:t>
            </a:r>
            <a:r>
              <a:rPr lang="ko-KR" altLang="en-US" dirty="0" smtClean="0"/>
              <a:t>조회</a:t>
            </a:r>
            <a:endParaRPr lang="en-US" altLang="ko-KR" dirty="0" smtClean="0"/>
          </a:p>
          <a:p>
            <a:r>
              <a:rPr lang="en-US" altLang="ko-KR" dirty="0" smtClean="0"/>
              <a:t>UPDATE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en-US" altLang="ko-KR" dirty="0" smtClean="0"/>
              <a:t>DELETE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5720" y="4572008"/>
            <a:ext cx="256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System</a:t>
            </a:r>
            <a:r>
              <a:rPr lang="ko-KR" altLang="en-US" dirty="0" smtClean="0"/>
              <a:t>으로 권한주기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072198" y="0"/>
            <a:ext cx="3143272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57422" y="142852"/>
            <a:ext cx="8072462" cy="857256"/>
          </a:xfrm>
        </p:spPr>
        <p:txBody>
          <a:bodyPr/>
          <a:lstStyle/>
          <a:p>
            <a:pPr algn="l"/>
            <a:r>
              <a:rPr lang="ko-KR" altLang="en-US" dirty="0" smtClean="0"/>
              <a:t>사용자 권한주기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106995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Screenshot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33206" cy="107154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0" y="928670"/>
            <a:ext cx="8572560" cy="582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90000"/>
              </a:lnSpc>
            </a:pPr>
            <a:endParaRPr lang="en-US" altLang="ko-KR" dirty="0" smtClean="0"/>
          </a:p>
          <a:p>
            <a:pPr marL="800100" lvl="1" indent="-342900">
              <a:lnSpc>
                <a:spcPct val="90000"/>
              </a:lnSpc>
            </a:pPr>
            <a:r>
              <a:rPr lang="en-US" altLang="ko-KR" dirty="0" smtClean="0"/>
              <a:t>system</a:t>
            </a:r>
            <a:r>
              <a:rPr lang="ko-KR" altLang="en-US" dirty="0" smtClean="0"/>
              <a:t>으로 접속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conn</a:t>
            </a:r>
            <a:r>
              <a:rPr lang="en-US" altLang="ko-KR" dirty="0" smtClean="0"/>
              <a:t> system/1234 </a:t>
            </a:r>
          </a:p>
          <a:p>
            <a:pPr marL="800100" lvl="1" indent="-342900">
              <a:lnSpc>
                <a:spcPct val="90000"/>
              </a:lnSpc>
            </a:pPr>
            <a:endParaRPr lang="en-US" altLang="ko-KR" dirty="0" smtClean="0"/>
          </a:p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ko-KR" altLang="en-US" dirty="0" smtClean="0"/>
              <a:t>사용자 생성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CREATE USER </a:t>
            </a:r>
            <a:r>
              <a:rPr lang="en-US" altLang="ko-KR" dirty="0" err="1" smtClean="0"/>
              <a:t>superuser</a:t>
            </a:r>
            <a:r>
              <a:rPr lang="en-US" altLang="ko-KR" dirty="0" smtClean="0"/>
              <a:t> IDENTIFIED BY 1234;</a:t>
            </a:r>
          </a:p>
          <a:p>
            <a:pPr marL="800100" lvl="1" indent="-342900">
              <a:lnSpc>
                <a:spcPct val="90000"/>
              </a:lnSpc>
              <a:buAutoNum type="arabicPeriod"/>
            </a:pPr>
            <a:endParaRPr lang="en-US" altLang="ko-KR" dirty="0" smtClean="0"/>
          </a:p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ko-KR" altLang="en-US" dirty="0" smtClean="0"/>
              <a:t>접속권한 주기 </a:t>
            </a:r>
            <a:r>
              <a:rPr lang="en-US" altLang="ko-KR" dirty="0" smtClean="0"/>
              <a:t>(SESSION </a:t>
            </a:r>
            <a:r>
              <a:rPr lang="ko-KR" altLang="en-US" dirty="0" smtClean="0"/>
              <a:t>주기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- GRANT CREATE SESSION TO </a:t>
            </a:r>
            <a:r>
              <a:rPr lang="en-US" altLang="ko-KR" dirty="0" err="1" smtClean="0"/>
              <a:t>superuser</a:t>
            </a:r>
            <a:r>
              <a:rPr lang="en-US" altLang="ko-KR" dirty="0" smtClean="0"/>
              <a:t>;</a:t>
            </a:r>
          </a:p>
          <a:p>
            <a:pPr marL="800100" lvl="1" indent="-342900">
              <a:lnSpc>
                <a:spcPct val="90000"/>
              </a:lnSpc>
              <a:buAutoNum type="arabicPeriod"/>
            </a:pPr>
            <a:endParaRPr lang="en-US" altLang="ko-KR" dirty="0" smtClean="0"/>
          </a:p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ko-KR" altLang="en-US" dirty="0" smtClean="0"/>
              <a:t>다른 소유자 테이블 접근 권한 주기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GRANT </a:t>
            </a:r>
            <a:r>
              <a:rPr lang="en-US" altLang="ko-KR" dirty="0" err="1" smtClean="0"/>
              <a:t>select,insert,delete,update</a:t>
            </a:r>
            <a:r>
              <a:rPr lang="en-US" altLang="ko-KR" dirty="0" smtClean="0"/>
              <a:t> ON HR.EMPLOYEES TO </a:t>
            </a:r>
            <a:r>
              <a:rPr lang="en-US" altLang="ko-KR" dirty="0" err="1" smtClean="0"/>
              <a:t>superuser</a:t>
            </a:r>
            <a:r>
              <a:rPr lang="en-US" altLang="ko-KR" dirty="0" smtClean="0"/>
              <a:t>;</a:t>
            </a:r>
          </a:p>
          <a:p>
            <a:pPr marL="800100" lvl="1" indent="-342900">
              <a:lnSpc>
                <a:spcPct val="90000"/>
              </a:lnSpc>
              <a:buAutoNum type="arabicPeriod"/>
            </a:pPr>
            <a:endParaRPr lang="en-US" altLang="ko-KR" dirty="0" smtClean="0"/>
          </a:p>
          <a:p>
            <a:pPr marL="800100" lvl="1" indent="-342900">
              <a:lnSpc>
                <a:spcPct val="90000"/>
              </a:lnSpc>
              <a:buAutoNum type="arabicPeriod"/>
            </a:pPr>
            <a:endParaRPr lang="en-US" altLang="ko-KR" dirty="0" smtClean="0"/>
          </a:p>
          <a:p>
            <a:pPr marL="800100" lvl="1" indent="-342900">
              <a:lnSpc>
                <a:spcPct val="90000"/>
              </a:lnSpc>
              <a:buAutoNum type="arabicPeriod"/>
            </a:pPr>
            <a:endParaRPr lang="en-US" altLang="ko-KR" dirty="0" smtClean="0"/>
          </a:p>
          <a:p>
            <a:pPr marL="800100" lvl="1" indent="-342900">
              <a:lnSpc>
                <a:spcPct val="90000"/>
              </a:lnSpc>
              <a:buAutoNum type="arabicPeriod"/>
            </a:pPr>
            <a:endParaRPr lang="en-US" altLang="ko-KR" dirty="0" smtClean="0"/>
          </a:p>
          <a:p>
            <a:pPr marL="800100" lvl="1" indent="-342900">
              <a:lnSpc>
                <a:spcPct val="90000"/>
              </a:lnSpc>
              <a:buAutoNum type="arabicPeriod"/>
            </a:pPr>
            <a:endParaRPr lang="en-US" altLang="ko-KR" dirty="0" smtClean="0"/>
          </a:p>
          <a:p>
            <a:pPr marL="800100" lvl="1" indent="-342900">
              <a:lnSpc>
                <a:spcPct val="90000"/>
              </a:lnSpc>
              <a:buAutoNum type="arabicPeriod"/>
            </a:pPr>
            <a:endParaRPr lang="en-US" altLang="ko-KR" dirty="0" smtClean="0"/>
          </a:p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altLang="ko-KR" dirty="0" smtClean="0"/>
              <a:t>HR</a:t>
            </a:r>
            <a:r>
              <a:rPr lang="ko-KR" altLang="en-US" dirty="0" smtClean="0"/>
              <a:t>테이블 검색해보기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superuser</a:t>
            </a:r>
            <a:r>
              <a:rPr lang="ko-KR" altLang="en-US" dirty="0" smtClean="0"/>
              <a:t>로 접속한 뒤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- select * from </a:t>
            </a:r>
            <a:r>
              <a:rPr lang="en-US" altLang="ko-KR" dirty="0" err="1" smtClean="0"/>
              <a:t>hr.employees</a:t>
            </a:r>
            <a:r>
              <a:rPr lang="en-US" altLang="ko-KR" dirty="0" smtClean="0"/>
              <a:t>;</a:t>
            </a:r>
          </a:p>
          <a:p>
            <a:pPr marL="800100" lvl="1" indent="-342900">
              <a:lnSpc>
                <a:spcPct val="90000"/>
              </a:lnSpc>
              <a:buAutoNum type="arabicPeriod"/>
            </a:pPr>
            <a:endParaRPr lang="en-US" altLang="ko-KR" dirty="0" smtClean="0"/>
          </a:p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ko-KR" altLang="en-US" dirty="0" err="1" smtClean="0"/>
              <a:t>시노님</a:t>
            </a:r>
            <a:r>
              <a:rPr lang="ko-KR" altLang="en-US" dirty="0" smtClean="0"/>
              <a:t> 주기 </a:t>
            </a:r>
            <a:r>
              <a:rPr lang="en-US" altLang="ko-KR" dirty="0" smtClean="0"/>
              <a:t>(system</a:t>
            </a:r>
            <a:r>
              <a:rPr lang="ko-KR" altLang="en-US" dirty="0" smtClean="0"/>
              <a:t>으로 접속한 </a:t>
            </a:r>
            <a:r>
              <a:rPr lang="ko-KR" altLang="en-US" dirty="0" smtClean="0"/>
              <a:t>뒤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다시 </a:t>
            </a:r>
            <a:r>
              <a:rPr lang="en-US" altLang="ko-KR" dirty="0" err="1" smtClean="0"/>
              <a:t>superuser</a:t>
            </a:r>
            <a:r>
              <a:rPr lang="ko-KR" altLang="en-US" dirty="0" smtClean="0"/>
              <a:t>로 접속해서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해보기</a:t>
            </a:r>
            <a:r>
              <a:rPr lang="en-US" altLang="ko-KR" dirty="0" smtClean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CREATE PUBLIC SYNONYM employees FOR </a:t>
            </a:r>
            <a:r>
              <a:rPr lang="en-US" altLang="ko-KR" dirty="0" err="1" smtClean="0"/>
              <a:t>hr.employees</a:t>
            </a:r>
            <a:r>
              <a:rPr lang="en-US" altLang="ko-KR" dirty="0" smtClean="0"/>
              <a:t>;</a:t>
            </a:r>
          </a:p>
        </p:txBody>
      </p:sp>
      <p:pic>
        <p:nvPicPr>
          <p:cNvPr id="19" name="그림 18" descr="Screenshot_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36" y="1214422"/>
            <a:ext cx="1629002" cy="714475"/>
          </a:xfrm>
          <a:prstGeom prst="rect">
            <a:avLst/>
          </a:prstGeom>
        </p:spPr>
      </p:pic>
      <p:pic>
        <p:nvPicPr>
          <p:cNvPr id="23" name="그림 22" descr="Screenshot_2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00" y="4143380"/>
            <a:ext cx="5258534" cy="102884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85786" y="3714752"/>
            <a:ext cx="6504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err="1" smtClean="0"/>
              <a:t>Superuser</a:t>
            </a:r>
            <a:r>
              <a:rPr lang="ko-KR" altLang="en-US" dirty="0" smtClean="0"/>
              <a:t>로 접속해서 </a:t>
            </a:r>
            <a:r>
              <a:rPr lang="en-US" altLang="ko-KR" dirty="0" smtClean="0"/>
              <a:t>SELECT </a:t>
            </a:r>
            <a:r>
              <a:rPr lang="en-US" altLang="ko-KR" dirty="0" smtClean="0"/>
              <a:t>* FROM </a:t>
            </a:r>
            <a:r>
              <a:rPr lang="en-US" altLang="ko-KR" dirty="0" err="1" smtClean="0"/>
              <a:t>user_tab_privs_recd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</TotalTime>
  <Words>1144</Words>
  <Application>Microsoft Office PowerPoint</Application>
  <PresentationFormat>화면 슬라이드 쇼(4:3)</PresentationFormat>
  <Paragraphs>730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오라클1강 RDBMS</vt:lpstr>
      <vt:lpstr>데이터베이스 개요</vt:lpstr>
      <vt:lpstr>데이터베이스 제품</vt:lpstr>
      <vt:lpstr>오라클 다운로드 및 설치</vt:lpstr>
      <vt:lpstr>오라클 다운로드 및 설치</vt:lpstr>
      <vt:lpstr>오라클 다운로드 및 설치</vt:lpstr>
      <vt:lpstr>오라클 버전</vt:lpstr>
      <vt:lpstr>DBMS</vt:lpstr>
      <vt:lpstr>사용자 권한주기</vt:lpstr>
      <vt:lpstr>테이블 구조 보기</vt:lpstr>
      <vt:lpstr>SQL 구조적 질의 언어</vt:lpstr>
      <vt:lpstr>오라클 데이터형</vt:lpstr>
      <vt:lpstr>야구 테이블 생성</vt:lpstr>
      <vt:lpstr>야구 테이블 생성방법</vt:lpstr>
      <vt:lpstr>야구 테이블 생성방법</vt:lpstr>
      <vt:lpstr>Team테이블만들기</vt:lpstr>
      <vt:lpstr>Team테이블만들기</vt:lpstr>
      <vt:lpstr>player테이블만들기</vt:lpstr>
      <vt:lpstr>player테이블만들기</vt:lpstr>
      <vt:lpstr>RDBMS 관계확인하기</vt:lpstr>
      <vt:lpstr>DB설계 잡담</vt:lpstr>
      <vt:lpstr>DB설계 잡담</vt:lpstr>
      <vt:lpstr>DB설계 잡담</vt:lpstr>
      <vt:lpstr>DB설계 잡담</vt:lpstr>
      <vt:lpstr>슬라이드 25</vt:lpstr>
      <vt:lpstr>슬라이드 26</vt:lpstr>
      <vt:lpstr>슬라이드 27</vt:lpstr>
      <vt:lpstr>슬라이드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라즈베리파이 설치</dc:title>
  <dc:creator>ssarmango</dc:creator>
  <cp:lastModifiedBy>ssarmango</cp:lastModifiedBy>
  <cp:revision>321</cp:revision>
  <dcterms:created xsi:type="dcterms:W3CDTF">2017-08-23T11:56:55Z</dcterms:created>
  <dcterms:modified xsi:type="dcterms:W3CDTF">2017-10-22T16:08:00Z</dcterms:modified>
</cp:coreProperties>
</file>