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58" r:id="rId4"/>
    <p:sldId id="268" r:id="rId5"/>
    <p:sldId id="270" r:id="rId6"/>
    <p:sldId id="269" r:id="rId7"/>
    <p:sldId id="271" r:id="rId8"/>
    <p:sldId id="273" r:id="rId9"/>
    <p:sldId id="272" r:id="rId10"/>
    <p:sldId id="275" r:id="rId11"/>
    <p:sldId id="276" r:id="rId12"/>
    <p:sldId id="277" r:id="rId13"/>
    <p:sldId id="274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7" r:id="rId23"/>
    <p:sldId id="288" r:id="rId24"/>
    <p:sldId id="289" r:id="rId25"/>
    <p:sldId id="295" r:id="rId26"/>
    <p:sldId id="296" r:id="rId27"/>
    <p:sldId id="29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F1F2F7"/>
    <a:srgbClr val="6C788A"/>
    <a:srgbClr val="535353"/>
    <a:srgbClr val="668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04" autoAdjust="0"/>
    <p:restoredTop sz="94660"/>
  </p:normalViewPr>
  <p:slideViewPr>
    <p:cSldViewPr snapToGrid="0">
      <p:cViewPr varScale="1">
        <p:scale>
          <a:sx n="59" d="100"/>
          <a:sy n="59" d="100"/>
        </p:scale>
        <p:origin x="86" y="3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9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51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4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31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70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81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0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7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6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14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79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5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tmp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1884259" y="2442779"/>
            <a:ext cx="8423482" cy="1279476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r>
              <a:rPr lang="ko-KR" altLang="en-US" sz="3200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소비자에게 인기 있을 앱은 무엇일까 </a:t>
            </a:r>
            <a:r>
              <a:rPr lang="en-US" altLang="ko-KR" sz="3200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 </a:t>
            </a:r>
          </a:p>
          <a:p>
            <a:pPr marL="182563" algn="ctr" latinLnBrk="0">
              <a:defRPr/>
            </a:pPr>
            <a:r>
              <a:rPr lang="en-US" altLang="ko-KR" sz="1200" kern="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google </a:t>
            </a:r>
            <a:r>
              <a:rPr lang="en-US" altLang="ko-KR" sz="1200" kern="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playstore</a:t>
            </a:r>
            <a:r>
              <a:rPr lang="ko-KR" altLang="en-US" sz="1200" kern="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을 기준으로</a:t>
            </a:r>
            <a:endParaRPr lang="ko-KR" altLang="en-US" sz="36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 flipH="1">
            <a:off x="8546414" y="3847003"/>
            <a:ext cx="1454900" cy="401668"/>
            <a:chOff x="6643787" y="4801494"/>
            <a:chExt cx="1179414" cy="325611"/>
          </a:xfrm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E0DDB20A-4505-017B-E3DB-F1A4E8FE5DB7}"/>
                </a:ext>
              </a:extLst>
            </p:cNvPr>
            <p:cNvSpPr/>
            <p:nvPr/>
          </p:nvSpPr>
          <p:spPr>
            <a:xfrm>
              <a:off x="6643787" y="4801494"/>
              <a:ext cx="1179414" cy="3256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36000" bIns="0" rtlCol="0" anchor="t">
              <a:no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b="1" dirty="0">
                  <a:solidFill>
                    <a:srgbClr val="44546A"/>
                  </a:solidFill>
                </a:rPr>
                <a:t>[AI 17] </a:t>
              </a:r>
              <a:r>
                <a:rPr lang="ko-KR" altLang="en-US" sz="1100" b="1" dirty="0">
                  <a:solidFill>
                    <a:srgbClr val="44546A"/>
                  </a:solidFill>
                </a:rPr>
                <a:t>김민주</a:t>
              </a:r>
              <a:endParaRPr lang="en-US" altLang="ko-KR" sz="1100" b="1" dirty="0">
                <a:solidFill>
                  <a:srgbClr val="44546A"/>
                </a:solidFill>
              </a:endParaRPr>
            </a:p>
          </p:txBody>
        </p:sp>
        <p:sp>
          <p:nvSpPr>
            <p:cNvPr id="17" name="사각형: 둥근 모서리 17">
              <a:extLst>
                <a:ext uri="{FF2B5EF4-FFF2-40B4-BE49-F238E27FC236}">
                  <a16:creationId xmlns:a16="http://schemas.microsoft.com/office/drawing/2014/main" id="{E0DDB20A-4505-017B-E3DB-F1A4E8FE5DB7}"/>
                </a:ext>
              </a:extLst>
            </p:cNvPr>
            <p:cNvSpPr/>
            <p:nvPr/>
          </p:nvSpPr>
          <p:spPr>
            <a:xfrm>
              <a:off x="7514254" y="4837300"/>
              <a:ext cx="252000" cy="252000"/>
            </a:xfrm>
            <a:prstGeom prst="ellipse">
              <a:avLst/>
            </a:prstGeom>
            <a:solidFill>
              <a:srgbClr val="6689FF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 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29E4315-6A18-4201-8602-AEC68C34CC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4"/>
            <a:stretch/>
          </p:blipFill>
          <p:spPr>
            <a:xfrm>
              <a:off x="7542812" y="4853767"/>
              <a:ext cx="194884" cy="19604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6188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21996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처리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03453" y="5612161"/>
            <a:ext cx="292827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각각의 </a:t>
            </a:r>
            <a:r>
              <a:rPr lang="ko-KR" altLang="en-US" sz="14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결측치</a:t>
            </a: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처리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3BC2D5FE-FDD9-D7A9-7E73-B5D35E053FDB}"/>
              </a:ext>
            </a:extLst>
          </p:cNvPr>
          <p:cNvSpPr/>
          <p:nvPr/>
        </p:nvSpPr>
        <p:spPr>
          <a:xfrm rot="5400000">
            <a:off x="6028151" y="3457383"/>
            <a:ext cx="155132" cy="133734"/>
          </a:xfrm>
          <a:prstGeom prst="triangl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F9FCB32-48DE-5A0F-B07C-BEB73FFD43BA}"/>
              </a:ext>
            </a:extLst>
          </p:cNvPr>
          <p:cNvSpPr/>
          <p:nvPr/>
        </p:nvSpPr>
        <p:spPr>
          <a:xfrm>
            <a:off x="1811612" y="2054865"/>
            <a:ext cx="2724116" cy="432470"/>
          </a:xfrm>
          <a:prstGeom prst="round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CE2BE-2159-56AB-376A-7AE21871A8A3}"/>
              </a:ext>
            </a:extLst>
          </p:cNvPr>
          <p:cNvSpPr txBox="1"/>
          <p:nvPr/>
        </p:nvSpPr>
        <p:spPr>
          <a:xfrm>
            <a:off x="1870494" y="2103322"/>
            <a:ext cx="2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STEP3 : </a:t>
            </a:r>
            <a:r>
              <a:rPr lang="ko-KR" altLang="en-US" spc="-15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결측치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처리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2C7F676-B26B-C22B-1349-4737011B2F9D}"/>
              </a:ext>
            </a:extLst>
          </p:cNvPr>
          <p:cNvSpPr/>
          <p:nvPr/>
        </p:nvSpPr>
        <p:spPr>
          <a:xfrm>
            <a:off x="7634555" y="2239590"/>
            <a:ext cx="2724116" cy="432470"/>
          </a:xfrm>
          <a:prstGeom prst="round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B8248D-FAB2-CF93-7014-DDCC754B082B}"/>
              </a:ext>
            </a:extLst>
          </p:cNvPr>
          <p:cNvSpPr txBox="1"/>
          <p:nvPr/>
        </p:nvSpPr>
        <p:spPr>
          <a:xfrm>
            <a:off x="7693437" y="2288047"/>
            <a:ext cx="2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STEP4: 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타입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DE9903-750A-3ECD-02D2-E312AEE04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68" y="2706393"/>
            <a:ext cx="1998448" cy="26867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CD9BF8-2311-12E2-48FB-9CC62CAA7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55" y="2617381"/>
            <a:ext cx="3080877" cy="321136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95F3483-5293-EF3A-4A4A-9CA7E3FC6080}"/>
              </a:ext>
            </a:extLst>
          </p:cNvPr>
          <p:cNvSpPr/>
          <p:nvPr/>
        </p:nvSpPr>
        <p:spPr>
          <a:xfrm>
            <a:off x="7710854" y="5872507"/>
            <a:ext cx="292827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데이터 타입들 변경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E62C9C4E-8BEB-B34C-0BA2-3FDC30E593AC}"/>
              </a:ext>
            </a:extLst>
          </p:cNvPr>
          <p:cNvSpPr/>
          <p:nvPr/>
        </p:nvSpPr>
        <p:spPr>
          <a:xfrm>
            <a:off x="160948" y="857271"/>
            <a:ext cx="11870104" cy="5990796"/>
          </a:xfrm>
          <a:custGeom>
            <a:avLst/>
            <a:gdLst>
              <a:gd name="connsiteX0" fmla="*/ 1159852 w 11870104"/>
              <a:gd name="connsiteY0" fmla="*/ 999238 h 5990796"/>
              <a:gd name="connsiteX1" fmla="*/ 1159852 w 11870104"/>
              <a:gd name="connsiteY1" fmla="*/ 5403804 h 5990796"/>
              <a:gd name="connsiteX2" fmla="*/ 5205379 w 11870104"/>
              <a:gd name="connsiteY2" fmla="*/ 5403804 h 5990796"/>
              <a:gd name="connsiteX3" fmla="*/ 5205379 w 11870104"/>
              <a:gd name="connsiteY3" fmla="*/ 999238 h 5990796"/>
              <a:gd name="connsiteX4" fmla="*/ 0 w 11870104"/>
              <a:gd name="connsiteY4" fmla="*/ 0 h 5990796"/>
              <a:gd name="connsiteX5" fmla="*/ 11870104 w 11870104"/>
              <a:gd name="connsiteY5" fmla="*/ 0 h 5990796"/>
              <a:gd name="connsiteX6" fmla="*/ 11870104 w 11870104"/>
              <a:gd name="connsiteY6" fmla="*/ 5990796 h 5990796"/>
              <a:gd name="connsiteX7" fmla="*/ 0 w 11870104"/>
              <a:gd name="connsiteY7" fmla="*/ 5990796 h 5990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104" h="5990796">
                <a:moveTo>
                  <a:pt x="1159852" y="999238"/>
                </a:moveTo>
                <a:lnTo>
                  <a:pt x="1159852" y="5403804"/>
                </a:lnTo>
                <a:lnTo>
                  <a:pt x="5205379" y="5403804"/>
                </a:lnTo>
                <a:lnTo>
                  <a:pt x="5205379" y="999238"/>
                </a:lnTo>
                <a:close/>
                <a:moveTo>
                  <a:pt x="0" y="0"/>
                </a:moveTo>
                <a:lnTo>
                  <a:pt x="11870104" y="0"/>
                </a:lnTo>
                <a:lnTo>
                  <a:pt x="11870104" y="5990796"/>
                </a:lnTo>
                <a:lnTo>
                  <a:pt x="0" y="5990796"/>
                </a:lnTo>
                <a:close/>
              </a:path>
            </a:pathLst>
          </a:cu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566890-49C4-8661-6263-4F2594F9A0D8}"/>
              </a:ext>
            </a:extLst>
          </p:cNvPr>
          <p:cNvSpPr/>
          <p:nvPr/>
        </p:nvSpPr>
        <p:spPr>
          <a:xfrm>
            <a:off x="2268368" y="4738250"/>
            <a:ext cx="1730977" cy="182918"/>
          </a:xfrm>
          <a:prstGeom prst="rect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B9873B-6304-9E84-E654-6AB740AB74D6}"/>
              </a:ext>
            </a:extLst>
          </p:cNvPr>
          <p:cNvSpPr/>
          <p:nvPr/>
        </p:nvSpPr>
        <p:spPr>
          <a:xfrm>
            <a:off x="7605791" y="5243091"/>
            <a:ext cx="3624183" cy="755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현재 버전과 안드로이드 버전 관련</a:t>
            </a:r>
            <a:endParaRPr lang="en-US" altLang="ko-KR" sz="15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안드로이드 버전의 </a:t>
            </a:r>
            <a:r>
              <a:rPr lang="ko-KR" altLang="en-US" sz="15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최빈값으로</a:t>
            </a: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ko-KR" altLang="en-US" sz="15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결측치</a:t>
            </a: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대체</a:t>
            </a:r>
            <a:endParaRPr lang="en-US" altLang="ko-KR" sz="15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A5B75-AA38-31B0-27DB-A0CCA9BF1CE0}"/>
              </a:ext>
            </a:extLst>
          </p:cNvPr>
          <p:cNvSpPr txBox="1"/>
          <p:nvPr/>
        </p:nvSpPr>
        <p:spPr>
          <a:xfrm>
            <a:off x="7162622" y="1224915"/>
            <a:ext cx="3814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Current Ver</a:t>
            </a:r>
            <a:endParaRPr lang="ko-KR" altLang="en-US" sz="2800" dirty="0">
              <a:solidFill>
                <a:srgbClr val="44546A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849C2B-7DEE-4F0B-155D-ADB32F4578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98"/>
          <a:stretch/>
        </p:blipFill>
        <p:spPr>
          <a:xfrm>
            <a:off x="7520759" y="2091474"/>
            <a:ext cx="3308467" cy="283150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CBD185-EE97-8924-3C72-B41327351615}"/>
              </a:ext>
            </a:extLst>
          </p:cNvPr>
          <p:cNvSpPr/>
          <p:nvPr/>
        </p:nvSpPr>
        <p:spPr>
          <a:xfrm>
            <a:off x="8830359" y="2100709"/>
            <a:ext cx="1998867" cy="2807931"/>
          </a:xfrm>
          <a:prstGeom prst="rect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3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21996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처리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03453" y="5612161"/>
            <a:ext cx="292827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각각의 </a:t>
            </a:r>
            <a:r>
              <a:rPr lang="ko-KR" altLang="en-US" sz="14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결측치</a:t>
            </a: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처리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3BC2D5FE-FDD9-D7A9-7E73-B5D35E053FDB}"/>
              </a:ext>
            </a:extLst>
          </p:cNvPr>
          <p:cNvSpPr/>
          <p:nvPr/>
        </p:nvSpPr>
        <p:spPr>
          <a:xfrm rot="5400000">
            <a:off x="6028151" y="3457383"/>
            <a:ext cx="155132" cy="133734"/>
          </a:xfrm>
          <a:prstGeom prst="triangl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F9FCB32-48DE-5A0F-B07C-BEB73FFD43BA}"/>
              </a:ext>
            </a:extLst>
          </p:cNvPr>
          <p:cNvSpPr/>
          <p:nvPr/>
        </p:nvSpPr>
        <p:spPr>
          <a:xfrm>
            <a:off x="1811612" y="2054865"/>
            <a:ext cx="2724116" cy="432470"/>
          </a:xfrm>
          <a:prstGeom prst="round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CE2BE-2159-56AB-376A-7AE21871A8A3}"/>
              </a:ext>
            </a:extLst>
          </p:cNvPr>
          <p:cNvSpPr txBox="1"/>
          <p:nvPr/>
        </p:nvSpPr>
        <p:spPr>
          <a:xfrm>
            <a:off x="1870494" y="2103322"/>
            <a:ext cx="2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STEP3 : </a:t>
            </a:r>
            <a:r>
              <a:rPr lang="ko-KR" altLang="en-US" spc="-15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결측치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처리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2C7F676-B26B-C22B-1349-4737011B2F9D}"/>
              </a:ext>
            </a:extLst>
          </p:cNvPr>
          <p:cNvSpPr/>
          <p:nvPr/>
        </p:nvSpPr>
        <p:spPr>
          <a:xfrm>
            <a:off x="7634555" y="2054865"/>
            <a:ext cx="2724116" cy="432470"/>
          </a:xfrm>
          <a:prstGeom prst="round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B8248D-FAB2-CF93-7014-DDCC754B082B}"/>
              </a:ext>
            </a:extLst>
          </p:cNvPr>
          <p:cNvSpPr txBox="1"/>
          <p:nvPr/>
        </p:nvSpPr>
        <p:spPr>
          <a:xfrm>
            <a:off x="7693437" y="2103322"/>
            <a:ext cx="2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STEP4: 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타입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DE9903-750A-3ECD-02D2-E312AEE04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68" y="2706393"/>
            <a:ext cx="1998448" cy="26867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CD9BF8-2311-12E2-48FB-9CC62CAA7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55" y="2617381"/>
            <a:ext cx="3080877" cy="321136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95F3483-5293-EF3A-4A4A-9CA7E3FC6080}"/>
              </a:ext>
            </a:extLst>
          </p:cNvPr>
          <p:cNvSpPr/>
          <p:nvPr/>
        </p:nvSpPr>
        <p:spPr>
          <a:xfrm>
            <a:off x="7710854" y="5872507"/>
            <a:ext cx="292827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데이터 타입들 변경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E62C9C4E-8BEB-B34C-0BA2-3FDC30E593AC}"/>
              </a:ext>
            </a:extLst>
          </p:cNvPr>
          <p:cNvSpPr/>
          <p:nvPr/>
        </p:nvSpPr>
        <p:spPr>
          <a:xfrm>
            <a:off x="160948" y="857271"/>
            <a:ext cx="11870104" cy="5990796"/>
          </a:xfrm>
          <a:custGeom>
            <a:avLst/>
            <a:gdLst>
              <a:gd name="connsiteX0" fmla="*/ 1159852 w 11870104"/>
              <a:gd name="connsiteY0" fmla="*/ 999238 h 5990796"/>
              <a:gd name="connsiteX1" fmla="*/ 1159852 w 11870104"/>
              <a:gd name="connsiteY1" fmla="*/ 5403804 h 5990796"/>
              <a:gd name="connsiteX2" fmla="*/ 5205379 w 11870104"/>
              <a:gd name="connsiteY2" fmla="*/ 5403804 h 5990796"/>
              <a:gd name="connsiteX3" fmla="*/ 5205379 w 11870104"/>
              <a:gd name="connsiteY3" fmla="*/ 999238 h 5990796"/>
              <a:gd name="connsiteX4" fmla="*/ 0 w 11870104"/>
              <a:gd name="connsiteY4" fmla="*/ 0 h 5990796"/>
              <a:gd name="connsiteX5" fmla="*/ 11870104 w 11870104"/>
              <a:gd name="connsiteY5" fmla="*/ 0 h 5990796"/>
              <a:gd name="connsiteX6" fmla="*/ 11870104 w 11870104"/>
              <a:gd name="connsiteY6" fmla="*/ 5990796 h 5990796"/>
              <a:gd name="connsiteX7" fmla="*/ 0 w 11870104"/>
              <a:gd name="connsiteY7" fmla="*/ 5990796 h 5990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104" h="5990796">
                <a:moveTo>
                  <a:pt x="1159852" y="999238"/>
                </a:moveTo>
                <a:lnTo>
                  <a:pt x="1159852" y="5403804"/>
                </a:lnTo>
                <a:lnTo>
                  <a:pt x="5205379" y="5403804"/>
                </a:lnTo>
                <a:lnTo>
                  <a:pt x="5205379" y="999238"/>
                </a:lnTo>
                <a:close/>
                <a:moveTo>
                  <a:pt x="0" y="0"/>
                </a:moveTo>
                <a:lnTo>
                  <a:pt x="11870104" y="0"/>
                </a:lnTo>
                <a:lnTo>
                  <a:pt x="11870104" y="5990796"/>
                </a:lnTo>
                <a:lnTo>
                  <a:pt x="0" y="5990796"/>
                </a:lnTo>
                <a:close/>
              </a:path>
            </a:pathLst>
          </a:cu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566890-49C4-8661-6263-4F2594F9A0D8}"/>
              </a:ext>
            </a:extLst>
          </p:cNvPr>
          <p:cNvSpPr/>
          <p:nvPr/>
        </p:nvSpPr>
        <p:spPr>
          <a:xfrm>
            <a:off x="2268368" y="4922974"/>
            <a:ext cx="1730977" cy="182918"/>
          </a:xfrm>
          <a:prstGeom prst="rect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B9873B-6304-9E84-E654-6AB740AB74D6}"/>
              </a:ext>
            </a:extLst>
          </p:cNvPr>
          <p:cNvSpPr/>
          <p:nvPr/>
        </p:nvSpPr>
        <p:spPr>
          <a:xfrm>
            <a:off x="7855738" y="4587515"/>
            <a:ext cx="2928278" cy="755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마찬가지로 현재 버전의 </a:t>
            </a:r>
            <a:r>
              <a:rPr lang="ko-KR" altLang="en-US" sz="15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최빈값으로</a:t>
            </a: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ko-KR" altLang="en-US" sz="15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결측치</a:t>
            </a: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대체</a:t>
            </a:r>
            <a:endParaRPr lang="en-US" altLang="ko-KR" sz="15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CAB257-CC74-EE65-8893-215BF063F21B}"/>
              </a:ext>
            </a:extLst>
          </p:cNvPr>
          <p:cNvSpPr txBox="1"/>
          <p:nvPr/>
        </p:nvSpPr>
        <p:spPr>
          <a:xfrm>
            <a:off x="7162622" y="1891665"/>
            <a:ext cx="3814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Android Ver</a:t>
            </a:r>
            <a:endParaRPr lang="ko-KR" altLang="en-US" sz="2800" dirty="0">
              <a:solidFill>
                <a:srgbClr val="44546A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08A7ED-C19A-483E-CCAD-78B5D69ABC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31"/>
          <a:stretch/>
        </p:blipFill>
        <p:spPr>
          <a:xfrm>
            <a:off x="7073898" y="2915574"/>
            <a:ext cx="3992066" cy="123431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CBD185-EE97-8924-3C72-B41327351615}"/>
              </a:ext>
            </a:extLst>
          </p:cNvPr>
          <p:cNvSpPr/>
          <p:nvPr/>
        </p:nvSpPr>
        <p:spPr>
          <a:xfrm>
            <a:off x="8522491" y="2915574"/>
            <a:ext cx="2543473" cy="1234315"/>
          </a:xfrm>
          <a:prstGeom prst="rect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704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21996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처리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03453" y="5612161"/>
            <a:ext cx="292827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각각의 </a:t>
            </a:r>
            <a:r>
              <a:rPr lang="ko-KR" altLang="en-US" sz="14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결측치</a:t>
            </a: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처리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3BC2D5FE-FDD9-D7A9-7E73-B5D35E053FDB}"/>
              </a:ext>
            </a:extLst>
          </p:cNvPr>
          <p:cNvSpPr/>
          <p:nvPr/>
        </p:nvSpPr>
        <p:spPr>
          <a:xfrm rot="5400000">
            <a:off x="6028151" y="3457383"/>
            <a:ext cx="155132" cy="133734"/>
          </a:xfrm>
          <a:prstGeom prst="triangl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F9FCB32-48DE-5A0F-B07C-BEB73FFD43BA}"/>
              </a:ext>
            </a:extLst>
          </p:cNvPr>
          <p:cNvSpPr/>
          <p:nvPr/>
        </p:nvSpPr>
        <p:spPr>
          <a:xfrm>
            <a:off x="1811612" y="2054865"/>
            <a:ext cx="2724116" cy="432470"/>
          </a:xfrm>
          <a:prstGeom prst="round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CE2BE-2159-56AB-376A-7AE21871A8A3}"/>
              </a:ext>
            </a:extLst>
          </p:cNvPr>
          <p:cNvSpPr txBox="1"/>
          <p:nvPr/>
        </p:nvSpPr>
        <p:spPr>
          <a:xfrm>
            <a:off x="1870494" y="2103322"/>
            <a:ext cx="2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STEP3 : </a:t>
            </a:r>
            <a:r>
              <a:rPr lang="ko-KR" altLang="en-US" spc="-15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결측치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처리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2C7F676-B26B-C22B-1349-4737011B2F9D}"/>
              </a:ext>
            </a:extLst>
          </p:cNvPr>
          <p:cNvSpPr/>
          <p:nvPr/>
        </p:nvSpPr>
        <p:spPr>
          <a:xfrm>
            <a:off x="7634555" y="2054865"/>
            <a:ext cx="2724116" cy="432470"/>
          </a:xfrm>
          <a:prstGeom prst="round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B8248D-FAB2-CF93-7014-DDCC754B082B}"/>
              </a:ext>
            </a:extLst>
          </p:cNvPr>
          <p:cNvSpPr txBox="1"/>
          <p:nvPr/>
        </p:nvSpPr>
        <p:spPr>
          <a:xfrm>
            <a:off x="7693437" y="2103322"/>
            <a:ext cx="2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STEP4: 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타입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DE9903-750A-3ECD-02D2-E312AEE04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68" y="2706393"/>
            <a:ext cx="1998448" cy="26867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CD9BF8-2311-12E2-48FB-9CC62CAA7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55" y="2617381"/>
            <a:ext cx="3080877" cy="321136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95F3483-5293-EF3A-4A4A-9CA7E3FC6080}"/>
              </a:ext>
            </a:extLst>
          </p:cNvPr>
          <p:cNvSpPr/>
          <p:nvPr/>
        </p:nvSpPr>
        <p:spPr>
          <a:xfrm>
            <a:off x="7710854" y="5872507"/>
            <a:ext cx="292827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데이터 타입들 변경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E62C9C4E-8BEB-B34C-0BA2-3FDC30E593AC}"/>
              </a:ext>
            </a:extLst>
          </p:cNvPr>
          <p:cNvSpPr/>
          <p:nvPr/>
        </p:nvSpPr>
        <p:spPr>
          <a:xfrm>
            <a:off x="160948" y="857271"/>
            <a:ext cx="11870104" cy="5990796"/>
          </a:xfrm>
          <a:custGeom>
            <a:avLst/>
            <a:gdLst>
              <a:gd name="connsiteX0" fmla="*/ 1159852 w 11870104"/>
              <a:gd name="connsiteY0" fmla="*/ 999238 h 5990796"/>
              <a:gd name="connsiteX1" fmla="*/ 1159852 w 11870104"/>
              <a:gd name="connsiteY1" fmla="*/ 5403804 h 5990796"/>
              <a:gd name="connsiteX2" fmla="*/ 5205379 w 11870104"/>
              <a:gd name="connsiteY2" fmla="*/ 5403804 h 5990796"/>
              <a:gd name="connsiteX3" fmla="*/ 5205379 w 11870104"/>
              <a:gd name="connsiteY3" fmla="*/ 999238 h 5990796"/>
              <a:gd name="connsiteX4" fmla="*/ 0 w 11870104"/>
              <a:gd name="connsiteY4" fmla="*/ 0 h 5990796"/>
              <a:gd name="connsiteX5" fmla="*/ 11870104 w 11870104"/>
              <a:gd name="connsiteY5" fmla="*/ 0 h 5990796"/>
              <a:gd name="connsiteX6" fmla="*/ 11870104 w 11870104"/>
              <a:gd name="connsiteY6" fmla="*/ 5990796 h 5990796"/>
              <a:gd name="connsiteX7" fmla="*/ 0 w 11870104"/>
              <a:gd name="connsiteY7" fmla="*/ 5990796 h 5990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104" h="5990796">
                <a:moveTo>
                  <a:pt x="1159852" y="999238"/>
                </a:moveTo>
                <a:lnTo>
                  <a:pt x="1159852" y="5403804"/>
                </a:lnTo>
                <a:lnTo>
                  <a:pt x="5205379" y="5403804"/>
                </a:lnTo>
                <a:lnTo>
                  <a:pt x="5205379" y="999238"/>
                </a:lnTo>
                <a:close/>
                <a:moveTo>
                  <a:pt x="0" y="0"/>
                </a:moveTo>
                <a:lnTo>
                  <a:pt x="11870104" y="0"/>
                </a:lnTo>
                <a:lnTo>
                  <a:pt x="11870104" y="5990796"/>
                </a:lnTo>
                <a:lnTo>
                  <a:pt x="0" y="5990796"/>
                </a:lnTo>
                <a:close/>
              </a:path>
            </a:pathLst>
          </a:cu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566890-49C4-8661-6263-4F2594F9A0D8}"/>
              </a:ext>
            </a:extLst>
          </p:cNvPr>
          <p:cNvSpPr/>
          <p:nvPr/>
        </p:nvSpPr>
        <p:spPr>
          <a:xfrm>
            <a:off x="2268368" y="3121882"/>
            <a:ext cx="1730977" cy="182918"/>
          </a:xfrm>
          <a:prstGeom prst="rect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B9873B-6304-9E84-E654-6AB740AB74D6}"/>
              </a:ext>
            </a:extLst>
          </p:cNvPr>
          <p:cNvSpPr/>
          <p:nvPr/>
        </p:nvSpPr>
        <p:spPr>
          <a:xfrm>
            <a:off x="7855738" y="5685654"/>
            <a:ext cx="2928278" cy="755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Rating</a:t>
            </a: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은 타겟으로 삼을 변수</a:t>
            </a:r>
            <a:endParaRPr lang="en-US" altLang="ko-KR" sz="15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채워줄 수 없으므로 제거 후 진행</a:t>
            </a:r>
            <a:endParaRPr lang="en-US" altLang="ko-KR" sz="15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CAB257-CC74-EE65-8893-215BF063F21B}"/>
              </a:ext>
            </a:extLst>
          </p:cNvPr>
          <p:cNvSpPr txBox="1"/>
          <p:nvPr/>
        </p:nvSpPr>
        <p:spPr>
          <a:xfrm>
            <a:off x="7162622" y="1420616"/>
            <a:ext cx="3814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Rating</a:t>
            </a:r>
            <a:endParaRPr lang="ko-KR" altLang="en-US" sz="2800" dirty="0">
              <a:solidFill>
                <a:srgbClr val="44546A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1F537C-19DB-E0E9-0073-1174DA3FC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039" y="2092686"/>
            <a:ext cx="5417907" cy="344775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CBD185-EE97-8924-3C72-B41327351615}"/>
              </a:ext>
            </a:extLst>
          </p:cNvPr>
          <p:cNvSpPr/>
          <p:nvPr/>
        </p:nvSpPr>
        <p:spPr>
          <a:xfrm>
            <a:off x="9914396" y="2103322"/>
            <a:ext cx="474872" cy="3437123"/>
          </a:xfrm>
          <a:prstGeom prst="rect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84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21996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처리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03453" y="5612161"/>
            <a:ext cx="292827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각각의 </a:t>
            </a:r>
            <a:r>
              <a:rPr lang="ko-KR" altLang="en-US" sz="14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결측치</a:t>
            </a: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처리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3BC2D5FE-FDD9-D7A9-7E73-B5D35E053FDB}"/>
              </a:ext>
            </a:extLst>
          </p:cNvPr>
          <p:cNvSpPr/>
          <p:nvPr/>
        </p:nvSpPr>
        <p:spPr>
          <a:xfrm rot="5400000">
            <a:off x="6028151" y="3457383"/>
            <a:ext cx="155132" cy="133734"/>
          </a:xfrm>
          <a:prstGeom prst="triangl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F9FCB32-48DE-5A0F-B07C-BEB73FFD43BA}"/>
              </a:ext>
            </a:extLst>
          </p:cNvPr>
          <p:cNvSpPr/>
          <p:nvPr/>
        </p:nvSpPr>
        <p:spPr>
          <a:xfrm>
            <a:off x="1811612" y="2054865"/>
            <a:ext cx="2724116" cy="432470"/>
          </a:xfrm>
          <a:prstGeom prst="round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CE2BE-2159-56AB-376A-7AE21871A8A3}"/>
              </a:ext>
            </a:extLst>
          </p:cNvPr>
          <p:cNvSpPr txBox="1"/>
          <p:nvPr/>
        </p:nvSpPr>
        <p:spPr>
          <a:xfrm>
            <a:off x="1870494" y="2103322"/>
            <a:ext cx="2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STEP3 : </a:t>
            </a:r>
            <a:r>
              <a:rPr lang="ko-KR" altLang="en-US" spc="-15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결측치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처리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2C7F676-B26B-C22B-1349-4737011B2F9D}"/>
              </a:ext>
            </a:extLst>
          </p:cNvPr>
          <p:cNvSpPr/>
          <p:nvPr/>
        </p:nvSpPr>
        <p:spPr>
          <a:xfrm>
            <a:off x="7634555" y="2054865"/>
            <a:ext cx="2724116" cy="432470"/>
          </a:xfrm>
          <a:prstGeom prst="round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B8248D-FAB2-CF93-7014-DDCC754B082B}"/>
              </a:ext>
            </a:extLst>
          </p:cNvPr>
          <p:cNvSpPr txBox="1"/>
          <p:nvPr/>
        </p:nvSpPr>
        <p:spPr>
          <a:xfrm>
            <a:off x="7693437" y="2103322"/>
            <a:ext cx="2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STEP4: 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타입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DE9903-750A-3ECD-02D2-E312AEE04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1812" y="2706393"/>
            <a:ext cx="1731559" cy="26867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CD9BF8-2311-12E2-48FB-9CC62CAA7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55" y="2617381"/>
            <a:ext cx="3080877" cy="321136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95F3483-5293-EF3A-4A4A-9CA7E3FC6080}"/>
              </a:ext>
            </a:extLst>
          </p:cNvPr>
          <p:cNvSpPr/>
          <p:nvPr/>
        </p:nvSpPr>
        <p:spPr>
          <a:xfrm>
            <a:off x="7710854" y="5872507"/>
            <a:ext cx="292827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데이터 타입들 변경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83B470-0E8C-C4EF-7BB4-1F42D3166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271" y="2531100"/>
            <a:ext cx="3345470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21996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처리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11612" y="4648506"/>
            <a:ext cx="2928278" cy="103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안드로이드 버전은 낮을수록 다운받을 수 있는 기종의 범위가 넓다는 것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→ 문자 열 제거</a:t>
            </a:r>
            <a:r>
              <a:rPr lang="en-US" altLang="ko-KR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14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세자리수는</a:t>
            </a: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반올림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3BC2D5FE-FDD9-D7A9-7E73-B5D35E053FDB}"/>
              </a:ext>
            </a:extLst>
          </p:cNvPr>
          <p:cNvSpPr/>
          <p:nvPr/>
        </p:nvSpPr>
        <p:spPr>
          <a:xfrm rot="5400000">
            <a:off x="6028151" y="3457383"/>
            <a:ext cx="155132" cy="133734"/>
          </a:xfrm>
          <a:prstGeom prst="triangl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F9FCB32-48DE-5A0F-B07C-BEB73FFD43BA}"/>
              </a:ext>
            </a:extLst>
          </p:cNvPr>
          <p:cNvSpPr/>
          <p:nvPr/>
        </p:nvSpPr>
        <p:spPr>
          <a:xfrm>
            <a:off x="1811612" y="2054865"/>
            <a:ext cx="2724116" cy="432470"/>
          </a:xfrm>
          <a:prstGeom prst="round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CE2BE-2159-56AB-376A-7AE21871A8A3}"/>
              </a:ext>
            </a:extLst>
          </p:cNvPr>
          <p:cNvSpPr txBox="1"/>
          <p:nvPr/>
        </p:nvSpPr>
        <p:spPr>
          <a:xfrm>
            <a:off x="1870494" y="2103322"/>
            <a:ext cx="2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STEP5 : 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그 외 </a:t>
            </a:r>
            <a:r>
              <a:rPr lang="ko-KR" altLang="en-US" spc="-15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전처리</a:t>
            </a:r>
            <a:endParaRPr lang="ko-KR" altLang="en-US" spc="-15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5F3483-5293-EF3A-4A4A-9CA7E3FC6080}"/>
              </a:ext>
            </a:extLst>
          </p:cNvPr>
          <p:cNvSpPr/>
          <p:nvPr/>
        </p:nvSpPr>
        <p:spPr>
          <a:xfrm>
            <a:off x="7600017" y="5571311"/>
            <a:ext cx="2928278" cy="711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현재 버전은 이상치가 너무 많음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중요하지 않은 열이므로 칼럼 제거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05EFB1-8129-9389-8ABC-83F7AAAB3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19" y="3078060"/>
            <a:ext cx="4495454" cy="11238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2BED254-E5F2-B570-4D82-8D525B9B2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080" y="2054865"/>
            <a:ext cx="3362153" cy="3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6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21996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처리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F9FCB32-48DE-5A0F-B07C-BEB73FFD43BA}"/>
              </a:ext>
            </a:extLst>
          </p:cNvPr>
          <p:cNvSpPr/>
          <p:nvPr/>
        </p:nvSpPr>
        <p:spPr>
          <a:xfrm>
            <a:off x="4714026" y="1768540"/>
            <a:ext cx="2724116" cy="432470"/>
          </a:xfrm>
          <a:prstGeom prst="round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CE2BE-2159-56AB-376A-7AE21871A8A3}"/>
              </a:ext>
            </a:extLst>
          </p:cNvPr>
          <p:cNvSpPr txBox="1"/>
          <p:nvPr/>
        </p:nvSpPr>
        <p:spPr>
          <a:xfrm>
            <a:off x="4772908" y="1816997"/>
            <a:ext cx="2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GOAL : 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원하는 데이터 </a:t>
            </a:r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!</a:t>
            </a:r>
            <a:endParaRPr lang="ko-KR" altLang="en-US" spc="-15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AAEAFC-81B1-B68E-0D24-F96DA23E9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70" y="2566656"/>
            <a:ext cx="9507767" cy="322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32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1" y="219598"/>
            <a:ext cx="3086323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분석 및 모델링</a:t>
            </a:r>
            <a:endParaRPr lang="ko-KR" altLang="en-US" dirty="0">
              <a:solidFill>
                <a:srgbClr val="44546A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5882DE6-50E0-F200-ED0F-1AC2E1627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711" r="95508">
                        <a14:foregroundMark x1="12305" y1="54297" x2="9961" y2="55273"/>
                        <a14:foregroundMark x1="24219" y1="33594" x2="27539" y2="34180"/>
                        <a14:foregroundMark x1="5469" y1="54883" x2="3906" y2="53320"/>
                        <a14:foregroundMark x1="42773" y1="23828" x2="55273" y2="25586"/>
                        <a14:foregroundMark x1="55273" y1="25586" x2="45898" y2="29297"/>
                        <a14:foregroundMark x1="45898" y1="29297" x2="55664" y2="34766"/>
                        <a14:foregroundMark x1="55664" y1="34766" x2="54492" y2="26172"/>
                        <a14:foregroundMark x1="76758" y1="34570" x2="68750" y2="41602"/>
                        <a14:foregroundMark x1="68750" y1="41602" x2="72852" y2="30078"/>
                        <a14:foregroundMark x1="72852" y1="30078" x2="76758" y2="40430"/>
                        <a14:foregroundMark x1="76758" y1="40430" x2="77539" y2="40820"/>
                        <a14:foregroundMark x1="90625" y1="55859" x2="87695" y2="61523"/>
                        <a14:foregroundMark x1="92383" y1="54102" x2="95508" y2="54297"/>
                        <a14:backgroundMark x1="50000" y1="63086" x2="34961" y2="70313"/>
                        <a14:backgroundMark x1="34961" y1="70313" x2="45117" y2="73633"/>
                        <a14:backgroundMark x1="45117" y1="73633" x2="51367" y2="71680"/>
                        <a14:backgroundMark x1="31836" y1="65234" x2="36719" y2="78320"/>
                        <a14:backgroundMark x1="36719" y1="78320" x2="51953" y2="83789"/>
                        <a14:backgroundMark x1="51953" y1="83789" x2="65234" y2="77539"/>
                        <a14:backgroundMark x1="65234" y1="77539" x2="58789" y2="65430"/>
                        <a14:backgroundMark x1="58789" y1="65430" x2="49219" y2="63281"/>
                        <a14:backgroundMark x1="50977" y1="52930" x2="42578" y2="65430"/>
                        <a14:backgroundMark x1="42578" y1="65430" x2="30859" y2="71484"/>
                        <a14:backgroundMark x1="30859" y1="71484" x2="36523" y2="84180"/>
                        <a14:backgroundMark x1="36523" y1="84180" x2="62109" y2="88086"/>
                        <a14:backgroundMark x1="62109" y1="88086" x2="68555" y2="75781"/>
                        <a14:backgroundMark x1="68555" y1="75781" x2="62891" y2="64648"/>
                        <a14:backgroundMark x1="62891" y1="64648" x2="52148" y2="62891"/>
                        <a14:backgroundMark x1="52148" y1="62891" x2="49609" y2="52930"/>
                        <a14:backgroundMark x1="49609" y1="52930" x2="47852" y2="50977"/>
                        <a14:backgroundMark x1="48242" y1="68164" x2="53320" y2="79688"/>
                        <a14:backgroundMark x1="53320" y1="79688" x2="58008" y2="67773"/>
                        <a14:backgroundMark x1="51953" y1="51172" x2="63672" y2="64258"/>
                        <a14:backgroundMark x1="63672" y1="64258" x2="69922" y2="64453"/>
                        <a14:backgroundMark x1="42383" y1="63086" x2="31445" y2="67969"/>
                        <a14:backgroundMark x1="31445" y1="67969" x2="31250" y2="77539"/>
                        <a14:backgroundMark x1="29883" y1="64063" x2="38086" y2="64648"/>
                        <a14:backgroundMark x1="51367" y1="49414" x2="50586" y2="49219"/>
                        <a14:backgroundMark x1="67773" y1="80859" x2="66211" y2="85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161" y="1027786"/>
            <a:ext cx="3292764" cy="270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165DAE0-0F9B-6811-70BE-EB3F13B4A732}"/>
              </a:ext>
            </a:extLst>
          </p:cNvPr>
          <p:cNvSpPr/>
          <p:nvPr/>
        </p:nvSpPr>
        <p:spPr>
          <a:xfrm>
            <a:off x="1089889" y="2408621"/>
            <a:ext cx="4193309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타겟 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=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‘Rating’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4F12EA-EAE5-F168-E81A-17CD0B43A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74" y="3341577"/>
            <a:ext cx="3046879" cy="2301840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FAE564F-4D12-1EEB-901D-41D29F9DE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132" y="1852727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CD0DCEB-DE6E-6D51-2308-305D7A2BAA41}"/>
              </a:ext>
            </a:extLst>
          </p:cNvPr>
          <p:cNvSpPr/>
          <p:nvPr/>
        </p:nvSpPr>
        <p:spPr>
          <a:xfrm>
            <a:off x="6597117" y="5363014"/>
            <a:ext cx="5134442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별점의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평균이 높은 편이므로 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75%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를 만족하는 정도인 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4.5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점을 넘는 것을 인기있는 앱이라고 예측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930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1" y="219598"/>
            <a:ext cx="3086323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분석 및 모델링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65DAE0-0F9B-6811-70BE-EB3F13B4A732}"/>
              </a:ext>
            </a:extLst>
          </p:cNvPr>
          <p:cNvSpPr/>
          <p:nvPr/>
        </p:nvSpPr>
        <p:spPr>
          <a:xfrm>
            <a:off x="554181" y="2066872"/>
            <a:ext cx="5328248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5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점 </a:t>
            </a: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만점중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4.5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를 넘을 어플을 분류하는 문제로 설정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→ 새로운 타겟 생성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AA77C3-8241-EC65-A111-935C1E38F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01" y="3316064"/>
            <a:ext cx="4405905" cy="168080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46E08B-54E7-EC1C-AA49-1A17984C2731}"/>
              </a:ext>
            </a:extLst>
          </p:cNvPr>
          <p:cNvSpPr/>
          <p:nvPr/>
        </p:nvSpPr>
        <p:spPr>
          <a:xfrm>
            <a:off x="6309573" y="1823032"/>
            <a:ext cx="5328248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타겟의 </a:t>
            </a: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최빈값으로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예측한 기준모델 성능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[ Baseline Score :  0.6834944906678659 ]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기준모델이란</a:t>
            </a:r>
            <a:r>
              <a:rPr lang="ko-KR" altLang="en-US" sz="12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예측 모델을 만들기 전에 가장 간단하면서도 직관적이면서 </a:t>
            </a:r>
            <a:endParaRPr lang="en-US" altLang="ko-KR" sz="12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최소한의 성능을 나타내는 기준이 되는 모델</a:t>
            </a:r>
            <a:endParaRPr lang="en-US" altLang="ko-KR" sz="12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5" name="원형: 비어 있음 20">
            <a:extLst>
              <a:ext uri="{FF2B5EF4-FFF2-40B4-BE49-F238E27FC236}">
                <a16:creationId xmlns:a16="http://schemas.microsoft.com/office/drawing/2014/main" id="{16AA8EAA-5B66-C7B1-C54C-9F3BA2906E40}"/>
              </a:ext>
            </a:extLst>
          </p:cNvPr>
          <p:cNvSpPr/>
          <p:nvPr/>
        </p:nvSpPr>
        <p:spPr>
          <a:xfrm>
            <a:off x="8040402" y="3588526"/>
            <a:ext cx="2078854" cy="2078854"/>
          </a:xfrm>
          <a:prstGeom prst="donut">
            <a:avLst>
              <a:gd name="adj" fmla="val 9228"/>
            </a:avLst>
          </a:prstGeom>
          <a:solidFill>
            <a:schemeClr val="bg1"/>
          </a:solidFill>
          <a:ln w="381000" cap="rnd">
            <a:noFill/>
          </a:ln>
          <a:effectLst>
            <a:innerShdw blurRad="368300" dist="50800" dir="18900000">
              <a:schemeClr val="tx1">
                <a:alpha val="15000"/>
              </a:schemeClr>
            </a:inn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44546A"/>
                </a:solidFill>
                <a:cs typeface="Aharoni" panose="02010803020104030203" pitchFamily="2" charset="-79"/>
              </a:rPr>
              <a:t>Baseline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srgbClr val="44546A"/>
                </a:solidFill>
                <a:cs typeface="Aharoni" panose="02010803020104030203" pitchFamily="2" charset="-79"/>
              </a:rPr>
              <a:t>0.68</a:t>
            </a:r>
            <a:r>
              <a:rPr lang="en-US" altLang="ko-KR" sz="1200" dirty="0">
                <a:solidFill>
                  <a:srgbClr val="44546A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44546A"/>
              </a:solidFill>
              <a:cs typeface="Aharoni" panose="02010803020104030203" pitchFamily="2" charset="-79"/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8BA5CB89-1757-54A2-9BE3-0F6DDD7E0D4F}"/>
              </a:ext>
            </a:extLst>
          </p:cNvPr>
          <p:cNvSpPr/>
          <p:nvPr/>
        </p:nvSpPr>
        <p:spPr>
          <a:xfrm>
            <a:off x="8152414" y="3700538"/>
            <a:ext cx="1854830" cy="1854830"/>
          </a:xfrm>
          <a:prstGeom prst="arc">
            <a:avLst>
              <a:gd name="adj1" fmla="val 2962654"/>
              <a:gd name="adj2" fmla="val 16184422"/>
            </a:avLst>
          </a:prstGeom>
          <a:noFill/>
          <a:ln w="177800" cap="sq">
            <a:solidFill>
              <a:srgbClr val="6C788A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FC3FF63-3ED1-71E4-4042-E2C4415DB3D9}"/>
              </a:ext>
            </a:extLst>
          </p:cNvPr>
          <p:cNvSpPr/>
          <p:nvPr/>
        </p:nvSpPr>
        <p:spPr>
          <a:xfrm rot="5400000">
            <a:off x="6166693" y="3706763"/>
            <a:ext cx="155132" cy="133734"/>
          </a:xfrm>
          <a:prstGeom prst="triangl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013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1" y="219598"/>
            <a:ext cx="3086323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분석 및 모델링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3F7D4B-087D-5F06-28ED-AA74CC50FB2F}"/>
              </a:ext>
            </a:extLst>
          </p:cNvPr>
          <p:cNvSpPr/>
          <p:nvPr/>
        </p:nvSpPr>
        <p:spPr>
          <a:xfrm>
            <a:off x="1229509" y="5364611"/>
            <a:ext cx="2662858" cy="109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Category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이벤트</a:t>
            </a:r>
            <a:r>
              <a:rPr lang="en-US" altLang="ko-KR" sz="12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12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교육 앱이 </a:t>
            </a:r>
            <a:r>
              <a:rPr lang="ko-KR" altLang="en-US" sz="12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별점이</a:t>
            </a:r>
            <a:r>
              <a:rPr lang="ko-KR" altLang="en-US" sz="12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높다</a:t>
            </a:r>
            <a:endParaRPr lang="en-US" altLang="ko-KR" sz="12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*</a:t>
            </a:r>
            <a:r>
              <a:rPr lang="ko-KR" altLang="en-US" sz="9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이벤트앱</a:t>
            </a:r>
            <a:r>
              <a:rPr lang="ko-KR" altLang="en-US" sz="9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9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</a:t>
            </a:r>
            <a:r>
              <a:rPr lang="ko-KR" altLang="en-US" sz="9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장소 관리</a:t>
            </a:r>
            <a:r>
              <a:rPr lang="en-US" altLang="ko-KR" sz="9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9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체크인</a:t>
            </a:r>
            <a:r>
              <a:rPr lang="en-US" altLang="ko-KR" sz="9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9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등록 및 발권 </a:t>
            </a:r>
            <a:r>
              <a:rPr lang="en-US" altLang="ko-KR" sz="9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9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음식 쿠폰 통합</a:t>
            </a:r>
            <a:r>
              <a:rPr lang="en-US" altLang="ko-KR" sz="9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9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이벤트 네트워킹 등</a:t>
            </a:r>
            <a:r>
              <a:rPr lang="en-US" altLang="ko-KR" sz="9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A4349E-BE59-9EFA-E177-9D22919B9AE1}"/>
              </a:ext>
            </a:extLst>
          </p:cNvPr>
          <p:cNvSpPr/>
          <p:nvPr/>
        </p:nvSpPr>
        <p:spPr>
          <a:xfrm>
            <a:off x="4873455" y="5417784"/>
            <a:ext cx="2662858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Content Rating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18</a:t>
            </a:r>
            <a:r>
              <a:rPr lang="ko-KR" altLang="en-US" sz="12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세 이상이 사용할수록 </a:t>
            </a:r>
            <a:r>
              <a:rPr lang="ko-KR" altLang="en-US" sz="12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별점이</a:t>
            </a:r>
            <a:r>
              <a:rPr lang="ko-KR" altLang="en-US" sz="12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높다</a:t>
            </a:r>
            <a:endParaRPr lang="en-US" altLang="ko-KR" sz="12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54BBFF-8CB5-5982-F7A0-C95F91D82E07}"/>
              </a:ext>
            </a:extLst>
          </p:cNvPr>
          <p:cNvSpPr/>
          <p:nvPr/>
        </p:nvSpPr>
        <p:spPr>
          <a:xfrm>
            <a:off x="8779575" y="5399840"/>
            <a:ext cx="2662858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Android Ver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2.0 </a:t>
            </a:r>
            <a:r>
              <a:rPr lang="ko-KR" altLang="en-US" sz="12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버전일수록 </a:t>
            </a:r>
            <a:r>
              <a:rPr lang="ko-KR" altLang="en-US" sz="12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별점이</a:t>
            </a:r>
            <a:r>
              <a:rPr lang="ko-KR" altLang="en-US" sz="12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높다</a:t>
            </a:r>
            <a:endParaRPr lang="en-US" altLang="ko-KR" sz="12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4070194-2B31-E5CD-9845-A4A1136AB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41" y="1395064"/>
            <a:ext cx="2947322" cy="382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21DF59E-74E9-6ACE-6890-03D46C526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581" y="1363999"/>
            <a:ext cx="2762500" cy="400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47A2ACB-EDDD-437E-3CA5-2638E29F3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68" y="1389082"/>
            <a:ext cx="2815152" cy="4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982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1" y="219598"/>
            <a:ext cx="3086323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분석 및 모델링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65DAE0-0F9B-6811-70BE-EB3F13B4A732}"/>
              </a:ext>
            </a:extLst>
          </p:cNvPr>
          <p:cNvSpPr/>
          <p:nvPr/>
        </p:nvSpPr>
        <p:spPr>
          <a:xfrm>
            <a:off x="877455" y="2122288"/>
            <a:ext cx="4663230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학습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검증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테스트 데이터로 분리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A5217C-D598-6F4D-F407-857AF922F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10" y="2990501"/>
            <a:ext cx="4774700" cy="184465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32DB2A8-644F-4183-40B3-2945B029CDE5}"/>
              </a:ext>
            </a:extLst>
          </p:cNvPr>
          <p:cNvSpPr/>
          <p:nvPr/>
        </p:nvSpPr>
        <p:spPr>
          <a:xfrm>
            <a:off x="6853382" y="2122288"/>
            <a:ext cx="4663230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결정트리로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학습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0E0006-5B36-5124-0846-967D57014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75" y="2740221"/>
            <a:ext cx="4229467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2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5">
            <a:extLst>
              <a:ext uri="{FF2B5EF4-FFF2-40B4-BE49-F238E27FC236}">
                <a16:creationId xmlns:a16="http://schemas.microsoft.com/office/drawing/2014/main" id="{12E21066-76DC-4DFE-EAFF-C15908DCBAB7}"/>
              </a:ext>
            </a:extLst>
          </p:cNvPr>
          <p:cNvSpPr/>
          <p:nvPr/>
        </p:nvSpPr>
        <p:spPr>
          <a:xfrm>
            <a:off x="1587277" y="699888"/>
            <a:ext cx="13868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ko-KR" altLang="en-US" sz="2800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</a:t>
            </a:r>
            <a:endParaRPr lang="ko-KR" altLang="en-US" sz="2800" dirty="0">
              <a:solidFill>
                <a:srgbClr val="44546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15A0B-561F-051B-5368-F96552A3DD81}"/>
              </a:ext>
            </a:extLst>
          </p:cNvPr>
          <p:cNvSpPr txBox="1"/>
          <p:nvPr/>
        </p:nvSpPr>
        <p:spPr>
          <a:xfrm>
            <a:off x="4333335" y="1997423"/>
            <a:ext cx="41364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algn="ctr" latinLnBrk="0">
              <a:defRPr/>
            </a:pPr>
            <a:r>
              <a:rPr lang="ko-KR" altLang="en-US" sz="2400" kern="0" dirty="0">
                <a:solidFill>
                  <a:srgbClr val="535353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데이터 소개</a:t>
            </a:r>
            <a:endParaRPr lang="ko-KR" altLang="en-US" sz="6000" dirty="0">
              <a:solidFill>
                <a:srgbClr val="535353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CB8A55A-F08E-593E-FFCE-C397DD277BF4}"/>
              </a:ext>
            </a:extLst>
          </p:cNvPr>
          <p:cNvGrpSpPr/>
          <p:nvPr/>
        </p:nvGrpSpPr>
        <p:grpSpPr>
          <a:xfrm>
            <a:off x="3092695" y="1905059"/>
            <a:ext cx="1064655" cy="3729121"/>
            <a:chOff x="2047203" y="1267342"/>
            <a:chExt cx="869013" cy="267882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50DA65-D563-1759-35B2-AEB15430B192}"/>
                </a:ext>
              </a:extLst>
            </p:cNvPr>
            <p:cNvSpPr txBox="1"/>
            <p:nvPr/>
          </p:nvSpPr>
          <p:spPr>
            <a:xfrm>
              <a:off x="2047205" y="1267342"/>
              <a:ext cx="8611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spc="650" dirty="0">
                  <a:solidFill>
                    <a:srgbClr val="53535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3200" spc="650" dirty="0">
                <a:solidFill>
                  <a:srgbClr val="53535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02BFE0-05C0-CEAC-30BA-EB82EE6A1297}"/>
                </a:ext>
              </a:extLst>
            </p:cNvPr>
            <p:cNvSpPr txBox="1"/>
            <p:nvPr/>
          </p:nvSpPr>
          <p:spPr>
            <a:xfrm>
              <a:off x="2055083" y="2663375"/>
              <a:ext cx="8611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spc="650" dirty="0">
                  <a:solidFill>
                    <a:srgbClr val="53535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3200" spc="650" dirty="0">
                <a:solidFill>
                  <a:srgbClr val="53535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28D475-D6D7-DD90-D14B-8D3406743F0B}"/>
                </a:ext>
              </a:extLst>
            </p:cNvPr>
            <p:cNvSpPr txBox="1"/>
            <p:nvPr/>
          </p:nvSpPr>
          <p:spPr>
            <a:xfrm>
              <a:off x="2047203" y="1965358"/>
              <a:ext cx="8611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spc="650" dirty="0">
                  <a:solidFill>
                    <a:srgbClr val="53535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3200" spc="650" dirty="0">
                <a:solidFill>
                  <a:srgbClr val="53535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C344C7-54A6-ADF0-789F-18F20E7CA1E3}"/>
                </a:ext>
              </a:extLst>
            </p:cNvPr>
            <p:cNvSpPr txBox="1"/>
            <p:nvPr/>
          </p:nvSpPr>
          <p:spPr>
            <a:xfrm>
              <a:off x="2055082" y="3361391"/>
              <a:ext cx="8611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spc="650" dirty="0">
                  <a:solidFill>
                    <a:srgbClr val="53535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endParaRPr lang="ko-KR" altLang="en-US" sz="3200" spc="650" dirty="0">
                <a:solidFill>
                  <a:srgbClr val="53535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0C4A7E0-3000-0663-F7CB-183D77684BDF}"/>
              </a:ext>
            </a:extLst>
          </p:cNvPr>
          <p:cNvSpPr txBox="1"/>
          <p:nvPr/>
        </p:nvSpPr>
        <p:spPr>
          <a:xfrm>
            <a:off x="4333335" y="2988262"/>
            <a:ext cx="41364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algn="ctr" latinLnBrk="0">
              <a:defRPr/>
            </a:pPr>
            <a:r>
              <a:rPr lang="ko-KR" altLang="en-US" sz="2400" kern="0" dirty="0">
                <a:solidFill>
                  <a:srgbClr val="535353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데이터 처리</a:t>
            </a:r>
            <a:endParaRPr lang="ko-KR" altLang="en-US" sz="6000" dirty="0">
              <a:solidFill>
                <a:srgbClr val="535353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4D20EF-C743-E5ED-2DEB-DDB1A35E1B9C}"/>
              </a:ext>
            </a:extLst>
          </p:cNvPr>
          <p:cNvSpPr txBox="1"/>
          <p:nvPr/>
        </p:nvSpPr>
        <p:spPr>
          <a:xfrm>
            <a:off x="4508826" y="3979101"/>
            <a:ext cx="49492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algn="ctr" latinLnBrk="0">
              <a:defRPr/>
            </a:pPr>
            <a:r>
              <a:rPr lang="ko-KR" altLang="en-US" sz="2400" kern="0" dirty="0">
                <a:solidFill>
                  <a:srgbClr val="535353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데이터 분석 및 모델링</a:t>
            </a:r>
            <a:endParaRPr lang="ko-KR" altLang="en-US" sz="6000" dirty="0">
              <a:solidFill>
                <a:srgbClr val="535353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8D4CF2-42A6-1CBC-2C12-E2F07341C0FC}"/>
              </a:ext>
            </a:extLst>
          </p:cNvPr>
          <p:cNvSpPr txBox="1"/>
          <p:nvPr/>
        </p:nvSpPr>
        <p:spPr>
          <a:xfrm>
            <a:off x="4508826" y="4905260"/>
            <a:ext cx="47921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algn="ctr" latinLnBrk="0">
              <a:defRPr/>
            </a:pPr>
            <a:r>
              <a:rPr lang="ko-KR" altLang="en-US" sz="2400" kern="0" dirty="0">
                <a:solidFill>
                  <a:srgbClr val="535353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해석</a:t>
            </a:r>
            <a:r>
              <a:rPr lang="en-US" altLang="ko-KR" sz="2400" kern="0" dirty="0">
                <a:solidFill>
                  <a:srgbClr val="535353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</a:t>
            </a:r>
            <a:r>
              <a:rPr lang="ko-KR" altLang="en-US" sz="2400" kern="0" dirty="0">
                <a:solidFill>
                  <a:srgbClr val="535353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결론 및 한계점</a:t>
            </a:r>
            <a:endParaRPr lang="ko-KR" altLang="en-US" sz="6000" dirty="0">
              <a:solidFill>
                <a:srgbClr val="535353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878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1" y="219598"/>
            <a:ext cx="3086323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분석 및 모델링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65DAE0-0F9B-6811-70BE-EB3F13B4A732}"/>
              </a:ext>
            </a:extLst>
          </p:cNvPr>
          <p:cNvSpPr/>
          <p:nvPr/>
        </p:nvSpPr>
        <p:spPr>
          <a:xfrm>
            <a:off x="877455" y="2122288"/>
            <a:ext cx="4663230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학습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검증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테스트 데이터로 분리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A5217C-D598-6F4D-F407-857AF922F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10" y="2990501"/>
            <a:ext cx="4774700" cy="184465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32DB2A8-644F-4183-40B3-2945B029CDE5}"/>
              </a:ext>
            </a:extLst>
          </p:cNvPr>
          <p:cNvSpPr/>
          <p:nvPr/>
        </p:nvSpPr>
        <p:spPr>
          <a:xfrm>
            <a:off x="6853382" y="2122288"/>
            <a:ext cx="4663230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결정트리로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학습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0E0006-5B36-5124-0846-967D57014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75" y="2740221"/>
            <a:ext cx="4229467" cy="2461473"/>
          </a:xfrm>
          <a:prstGeom prst="rect">
            <a:avLst/>
          </a:prstGeom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15FA6189-140A-E16D-2C4F-8B7FAA256912}"/>
              </a:ext>
            </a:extLst>
          </p:cNvPr>
          <p:cNvSpPr/>
          <p:nvPr/>
        </p:nvSpPr>
        <p:spPr>
          <a:xfrm>
            <a:off x="0" y="831272"/>
            <a:ext cx="12192000" cy="6026727"/>
          </a:xfrm>
          <a:custGeom>
            <a:avLst/>
            <a:gdLst>
              <a:gd name="connsiteX0" fmla="*/ 6038850 w 12192000"/>
              <a:gd name="connsiteY0" fmla="*/ 2790902 h 6026727"/>
              <a:gd name="connsiteX1" fmla="*/ 6038850 w 12192000"/>
              <a:gd name="connsiteY1" fmla="*/ 2946034 h 6026727"/>
              <a:gd name="connsiteX2" fmla="*/ 6172584 w 12192000"/>
              <a:gd name="connsiteY2" fmla="*/ 2868468 h 6026727"/>
              <a:gd name="connsiteX3" fmla="*/ 6677891 w 12192000"/>
              <a:gd name="connsiteY3" fmla="*/ 923637 h 6026727"/>
              <a:gd name="connsiteX4" fmla="*/ 6677891 w 12192000"/>
              <a:gd name="connsiteY4" fmla="*/ 4969164 h 6026727"/>
              <a:gd name="connsiteX5" fmla="*/ 11665527 w 12192000"/>
              <a:gd name="connsiteY5" fmla="*/ 4969164 h 6026727"/>
              <a:gd name="connsiteX6" fmla="*/ 11665527 w 12192000"/>
              <a:gd name="connsiteY6" fmla="*/ 923637 h 6026727"/>
              <a:gd name="connsiteX7" fmla="*/ 0 w 12192000"/>
              <a:gd name="connsiteY7" fmla="*/ 0 h 6026727"/>
              <a:gd name="connsiteX8" fmla="*/ 12192000 w 12192000"/>
              <a:gd name="connsiteY8" fmla="*/ 0 h 6026727"/>
              <a:gd name="connsiteX9" fmla="*/ 12192000 w 12192000"/>
              <a:gd name="connsiteY9" fmla="*/ 6026727 h 6026727"/>
              <a:gd name="connsiteX10" fmla="*/ 0 w 12192000"/>
              <a:gd name="connsiteY10" fmla="*/ 6026727 h 602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026727">
                <a:moveTo>
                  <a:pt x="6038850" y="2790902"/>
                </a:moveTo>
                <a:lnTo>
                  <a:pt x="6038850" y="2946034"/>
                </a:lnTo>
                <a:lnTo>
                  <a:pt x="6172584" y="2868468"/>
                </a:lnTo>
                <a:close/>
                <a:moveTo>
                  <a:pt x="6677891" y="923637"/>
                </a:moveTo>
                <a:lnTo>
                  <a:pt x="6677891" y="4969164"/>
                </a:lnTo>
                <a:lnTo>
                  <a:pt x="11665527" y="4969164"/>
                </a:lnTo>
                <a:lnTo>
                  <a:pt x="11665527" y="92363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026727"/>
                </a:lnTo>
                <a:lnTo>
                  <a:pt x="0" y="6026727"/>
                </a:lnTo>
                <a:close/>
              </a:path>
            </a:pathLst>
          </a:cu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A12B642-2686-2C26-D05F-9A3DDF1E2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71" y="1562729"/>
            <a:ext cx="3635055" cy="262150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BABA7FB-2A5C-BB3A-DD53-E56B4C4ACD76}"/>
              </a:ext>
            </a:extLst>
          </p:cNvPr>
          <p:cNvSpPr/>
          <p:nvPr/>
        </p:nvSpPr>
        <p:spPr>
          <a:xfrm>
            <a:off x="877455" y="4507192"/>
            <a:ext cx="4663230" cy="1719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정보누수 발생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!!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Rating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은 예측하고자 하는 값과 관련된 것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실제 예측시에 사용되면 학습 모델 실제 상황에서 적용하기 </a:t>
            </a: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어려워짐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!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7B5DE5-6A07-5E86-C896-0E815D788B86}"/>
              </a:ext>
            </a:extLst>
          </p:cNvPr>
          <p:cNvSpPr/>
          <p:nvPr/>
        </p:nvSpPr>
        <p:spPr>
          <a:xfrm>
            <a:off x="7158575" y="4932214"/>
            <a:ext cx="1730977" cy="182918"/>
          </a:xfrm>
          <a:prstGeom prst="rect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843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1" y="219598"/>
            <a:ext cx="3086323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분석 및 모델링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65DAE0-0F9B-6811-70BE-EB3F13B4A732}"/>
              </a:ext>
            </a:extLst>
          </p:cNvPr>
          <p:cNvSpPr/>
          <p:nvPr/>
        </p:nvSpPr>
        <p:spPr>
          <a:xfrm>
            <a:off x="1033747" y="2122288"/>
            <a:ext cx="4663230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Rating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제거 후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재학습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2DB2A8-644F-4183-40B3-2945B029CDE5}"/>
              </a:ext>
            </a:extLst>
          </p:cNvPr>
          <p:cNvSpPr/>
          <p:nvPr/>
        </p:nvSpPr>
        <p:spPr>
          <a:xfrm>
            <a:off x="6854265" y="3224136"/>
            <a:ext cx="4663230" cy="40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기준모델보단 정확도가 </a:t>
            </a:r>
            <a:r>
              <a:rPr lang="ko-KR" altLang="en-US" sz="15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올라갔지만크게</a:t>
            </a: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올라가진 않았음</a:t>
            </a:r>
            <a:endParaRPr lang="en-US" altLang="ko-KR" sz="15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C52E68-20C7-4292-A28E-DD0837DD8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614" y="2934185"/>
            <a:ext cx="4191363" cy="24233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44AA941-C674-F3ED-E06B-FE054567ECC4}"/>
              </a:ext>
            </a:extLst>
          </p:cNvPr>
          <p:cNvSpPr/>
          <p:nvPr/>
        </p:nvSpPr>
        <p:spPr>
          <a:xfrm>
            <a:off x="1578969" y="5070764"/>
            <a:ext cx="2143285" cy="212436"/>
          </a:xfrm>
          <a:prstGeom prst="rect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9F98116-8226-0979-7DBD-09798B35B311}"/>
              </a:ext>
            </a:extLst>
          </p:cNvPr>
          <p:cNvGrpSpPr/>
          <p:nvPr/>
        </p:nvGrpSpPr>
        <p:grpSpPr>
          <a:xfrm>
            <a:off x="7062900" y="1231789"/>
            <a:ext cx="4239346" cy="1831500"/>
            <a:chOff x="6632633" y="1278271"/>
            <a:chExt cx="4811894" cy="2078854"/>
          </a:xfrm>
        </p:grpSpPr>
        <p:sp>
          <p:nvSpPr>
            <p:cNvPr id="10" name="원형: 비어 있음 20">
              <a:extLst>
                <a:ext uri="{FF2B5EF4-FFF2-40B4-BE49-F238E27FC236}">
                  <a16:creationId xmlns:a16="http://schemas.microsoft.com/office/drawing/2014/main" id="{A1343E8B-F405-0D36-CC34-190951D6F79E}"/>
                </a:ext>
              </a:extLst>
            </p:cNvPr>
            <p:cNvSpPr/>
            <p:nvPr/>
          </p:nvSpPr>
          <p:spPr>
            <a:xfrm>
              <a:off x="6632633" y="1278271"/>
              <a:ext cx="2078854" cy="2078854"/>
            </a:xfrm>
            <a:prstGeom prst="donut">
              <a:avLst>
                <a:gd name="adj" fmla="val 9228"/>
              </a:avLst>
            </a:prstGeom>
            <a:solidFill>
              <a:schemeClr val="bg1"/>
            </a:solidFill>
            <a:ln w="381000" cap="rnd">
              <a:noFill/>
            </a:ln>
            <a:effectLst>
              <a:innerShdw blurRad="368300" dist="50800" dir="18900000">
                <a:schemeClr val="tx1">
                  <a:alpha val="15000"/>
                </a:schemeClr>
              </a:innerShdw>
            </a:effectLst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44546A"/>
                  </a:solidFill>
                  <a:cs typeface="Aharoni" panose="02010803020104030203" pitchFamily="2" charset="-79"/>
                </a:rPr>
                <a:t>Baseline</a:t>
              </a:r>
            </a:p>
            <a:p>
              <a:pPr algn="ctr">
                <a:defRPr/>
              </a:pPr>
              <a:r>
                <a:rPr lang="en-US" altLang="ko-KR" sz="2800" b="1" dirty="0">
                  <a:solidFill>
                    <a:srgbClr val="44546A"/>
                  </a:solidFill>
                  <a:cs typeface="Aharoni" panose="02010803020104030203" pitchFamily="2" charset="-79"/>
                </a:rPr>
                <a:t>0.68</a:t>
              </a:r>
              <a:r>
                <a:rPr lang="en-US" altLang="ko-KR" sz="1200" dirty="0">
                  <a:solidFill>
                    <a:srgbClr val="44546A"/>
                  </a:solidFill>
                  <a:cs typeface="Aharoni" panose="02010803020104030203" pitchFamily="2" charset="-79"/>
                </a:rPr>
                <a:t>%</a:t>
              </a:r>
              <a:endParaRPr lang="en-US" altLang="ko-KR" sz="400" b="1" dirty="0">
                <a:solidFill>
                  <a:srgbClr val="44546A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1" name="원호 10">
              <a:extLst>
                <a:ext uri="{FF2B5EF4-FFF2-40B4-BE49-F238E27FC236}">
                  <a16:creationId xmlns:a16="http://schemas.microsoft.com/office/drawing/2014/main" id="{AD17DA3C-94A4-13E1-3273-04EC63923B8C}"/>
                </a:ext>
              </a:extLst>
            </p:cNvPr>
            <p:cNvSpPr/>
            <p:nvPr/>
          </p:nvSpPr>
          <p:spPr>
            <a:xfrm>
              <a:off x="6744645" y="1390283"/>
              <a:ext cx="1854830" cy="1854830"/>
            </a:xfrm>
            <a:prstGeom prst="arc">
              <a:avLst>
                <a:gd name="adj1" fmla="val 2962654"/>
                <a:gd name="adj2" fmla="val 16184422"/>
              </a:avLst>
            </a:prstGeom>
            <a:noFill/>
            <a:ln w="177800" cap="sq">
              <a:solidFill>
                <a:srgbClr val="6C788A"/>
              </a:solidFill>
            </a:ln>
            <a:effectLst>
              <a:outerShdw blurRad="152400" sx="101000" sy="101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2" name="원형: 비어 있음 20">
              <a:extLst>
                <a:ext uri="{FF2B5EF4-FFF2-40B4-BE49-F238E27FC236}">
                  <a16:creationId xmlns:a16="http://schemas.microsoft.com/office/drawing/2014/main" id="{DB9BA681-41B8-666A-C8DE-6F91B1E58F7E}"/>
                </a:ext>
              </a:extLst>
            </p:cNvPr>
            <p:cNvSpPr/>
            <p:nvPr/>
          </p:nvSpPr>
          <p:spPr>
            <a:xfrm>
              <a:off x="9365673" y="1278271"/>
              <a:ext cx="2078854" cy="2078854"/>
            </a:xfrm>
            <a:prstGeom prst="donut">
              <a:avLst>
                <a:gd name="adj" fmla="val 9228"/>
              </a:avLst>
            </a:prstGeom>
            <a:solidFill>
              <a:schemeClr val="bg1"/>
            </a:solidFill>
            <a:ln w="381000" cap="rnd">
              <a:noFill/>
            </a:ln>
            <a:effectLst>
              <a:innerShdw blurRad="368300" dist="50800" dir="18900000">
                <a:schemeClr val="tx1">
                  <a:alpha val="15000"/>
                </a:schemeClr>
              </a:innerShdw>
            </a:effectLst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44546A"/>
                  </a:solidFill>
                  <a:cs typeface="Aharoni" panose="02010803020104030203" pitchFamily="2" charset="-79"/>
                </a:rPr>
                <a:t>Decision Tree</a:t>
              </a:r>
            </a:p>
            <a:p>
              <a:pPr algn="ctr">
                <a:defRPr/>
              </a:pPr>
              <a:r>
                <a:rPr lang="en-US" altLang="ko-KR" sz="2800" b="1" dirty="0">
                  <a:solidFill>
                    <a:srgbClr val="44546A"/>
                  </a:solidFill>
                  <a:cs typeface="Aharoni" panose="02010803020104030203" pitchFamily="2" charset="-79"/>
                </a:rPr>
                <a:t>0.70</a:t>
              </a:r>
              <a:r>
                <a:rPr lang="en-US" altLang="ko-KR" sz="1200" dirty="0">
                  <a:solidFill>
                    <a:srgbClr val="44546A"/>
                  </a:solidFill>
                  <a:cs typeface="Aharoni" panose="02010803020104030203" pitchFamily="2" charset="-79"/>
                </a:rPr>
                <a:t>%</a:t>
              </a:r>
              <a:endParaRPr lang="en-US" altLang="ko-KR" sz="400" b="1" dirty="0">
                <a:solidFill>
                  <a:srgbClr val="44546A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5465EB46-CD5F-10E2-D26C-3901C7616E31}"/>
                </a:ext>
              </a:extLst>
            </p:cNvPr>
            <p:cNvSpPr/>
            <p:nvPr/>
          </p:nvSpPr>
          <p:spPr>
            <a:xfrm>
              <a:off x="9477685" y="1390283"/>
              <a:ext cx="1854830" cy="1854830"/>
            </a:xfrm>
            <a:prstGeom prst="arc">
              <a:avLst>
                <a:gd name="adj1" fmla="val 2721302"/>
                <a:gd name="adj2" fmla="val 16184422"/>
              </a:avLst>
            </a:prstGeom>
            <a:noFill/>
            <a:ln w="177800" cap="sq">
              <a:solidFill>
                <a:srgbClr val="6C788A"/>
              </a:solidFill>
            </a:ln>
            <a:effectLst>
              <a:outerShdw blurRad="152400" sx="101000" sy="101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85E16161-91E3-2D2A-4CF0-D0A1D9EA2D1C}"/>
                </a:ext>
              </a:extLst>
            </p:cNvPr>
            <p:cNvSpPr/>
            <p:nvPr/>
          </p:nvSpPr>
          <p:spPr>
            <a:xfrm rot="5400000">
              <a:off x="9005590" y="2250831"/>
              <a:ext cx="155132" cy="133734"/>
            </a:xfrm>
            <a:prstGeom prst="triangle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5A97D245-85A9-ECE7-E534-5CD22F5F9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373" y="3892754"/>
            <a:ext cx="2922766" cy="21319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357B26-31E7-C721-4986-0E973D72E626}"/>
              </a:ext>
            </a:extLst>
          </p:cNvPr>
          <p:cNvSpPr/>
          <p:nvPr/>
        </p:nvSpPr>
        <p:spPr>
          <a:xfrm>
            <a:off x="6517012" y="6097017"/>
            <a:ext cx="5337736" cy="40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예측 성능도 </a:t>
            </a:r>
            <a:r>
              <a:rPr lang="en-US" altLang="ko-KR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0.65</a:t>
            </a: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로 </a:t>
            </a:r>
            <a:r>
              <a:rPr lang="en-US" altLang="ko-KR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0.5</a:t>
            </a: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에 가까우므로 성능이 좋지 않은 것으로 보임</a:t>
            </a:r>
            <a:endParaRPr lang="en-US" altLang="ko-KR" sz="15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991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1" y="219598"/>
            <a:ext cx="3086323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분석 및 모델링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65DAE0-0F9B-6811-70BE-EB3F13B4A732}"/>
              </a:ext>
            </a:extLst>
          </p:cNvPr>
          <p:cNvSpPr/>
          <p:nvPr/>
        </p:nvSpPr>
        <p:spPr>
          <a:xfrm>
            <a:off x="1033746" y="1978276"/>
            <a:ext cx="4663230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순열 중요도 확인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658E4D-8BDD-CF2F-AA22-AA77AB0DF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145" y="2640376"/>
            <a:ext cx="3435418" cy="29816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5D4C148-D438-88C2-127C-F39AE2A399BE}"/>
              </a:ext>
            </a:extLst>
          </p:cNvPr>
          <p:cNvSpPr/>
          <p:nvPr/>
        </p:nvSpPr>
        <p:spPr>
          <a:xfrm>
            <a:off x="6278866" y="2749512"/>
            <a:ext cx="5257351" cy="255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다운로드 횟수가 가장 큰 영향을 미침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안드로이드 버전이나 가격은 </a:t>
            </a: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예측에 영향을 거의 미치지 못함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불필요한 특성은 오히려 과적합을 유발하므로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  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하위 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개 특성은 제거 후 </a:t>
            </a: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재학습</a:t>
            </a:r>
            <a:endParaRPr lang="ko-KR" altLang="en-US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2439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1" y="219598"/>
            <a:ext cx="3086323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분석 및 모델링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93693F-5624-D817-E100-8CAB38D795AC}"/>
              </a:ext>
            </a:extLst>
          </p:cNvPr>
          <p:cNvSpPr/>
          <p:nvPr/>
        </p:nvSpPr>
        <p:spPr>
          <a:xfrm>
            <a:off x="788932" y="1404603"/>
            <a:ext cx="2943516" cy="19049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DF0F0D-F669-7313-4E3E-24C33E3D4AB2}"/>
              </a:ext>
            </a:extLst>
          </p:cNvPr>
          <p:cNvSpPr/>
          <p:nvPr/>
        </p:nvSpPr>
        <p:spPr>
          <a:xfrm>
            <a:off x="984679" y="3598588"/>
            <a:ext cx="266285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Decision</a:t>
            </a:r>
            <a:r>
              <a:rPr lang="ko-KR" altLang="en-US" sz="1400" b="1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1400" b="1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Tree</a:t>
            </a:r>
          </a:p>
        </p:txBody>
      </p:sp>
      <p:sp>
        <p:nvSpPr>
          <p:cNvPr id="6" name="1/2 액자 5">
            <a:extLst>
              <a:ext uri="{FF2B5EF4-FFF2-40B4-BE49-F238E27FC236}">
                <a16:creationId xmlns:a16="http://schemas.microsoft.com/office/drawing/2014/main" id="{E6BC2987-527C-5728-1FF9-D18A233AE0E9}"/>
              </a:ext>
            </a:extLst>
          </p:cNvPr>
          <p:cNvSpPr/>
          <p:nvPr/>
        </p:nvSpPr>
        <p:spPr>
          <a:xfrm rot="10800000">
            <a:off x="2644217" y="2089359"/>
            <a:ext cx="1076076" cy="1220236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99DCBD-0553-173A-559C-23DA1762A542}"/>
              </a:ext>
            </a:extLst>
          </p:cNvPr>
          <p:cNvSpPr/>
          <p:nvPr/>
        </p:nvSpPr>
        <p:spPr>
          <a:xfrm>
            <a:off x="4825729" y="3598588"/>
            <a:ext cx="266285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RandomForest</a:t>
            </a:r>
            <a:endParaRPr lang="en-US" altLang="ko-KR" sz="1400" b="1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8F4662-CAD9-6CDA-66B4-9A65AF6B1533}"/>
              </a:ext>
            </a:extLst>
          </p:cNvPr>
          <p:cNvSpPr/>
          <p:nvPr/>
        </p:nvSpPr>
        <p:spPr>
          <a:xfrm>
            <a:off x="8666779" y="3598588"/>
            <a:ext cx="266285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XGBoost</a:t>
            </a:r>
            <a:endParaRPr lang="en-US" altLang="ko-KR" sz="1400" b="1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0245931-1D58-A942-36EC-DC154463F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54" y="1432987"/>
            <a:ext cx="2625254" cy="189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F5F72A-899D-EC93-393C-16E590151988}"/>
              </a:ext>
            </a:extLst>
          </p:cNvPr>
          <p:cNvSpPr/>
          <p:nvPr/>
        </p:nvSpPr>
        <p:spPr>
          <a:xfrm>
            <a:off x="4714428" y="1404603"/>
            <a:ext cx="2943516" cy="19049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19" name="1/2 액자 18">
            <a:extLst>
              <a:ext uri="{FF2B5EF4-FFF2-40B4-BE49-F238E27FC236}">
                <a16:creationId xmlns:a16="http://schemas.microsoft.com/office/drawing/2014/main" id="{2C76840B-C101-245B-52EE-CCF77DAA5308}"/>
              </a:ext>
            </a:extLst>
          </p:cNvPr>
          <p:cNvSpPr/>
          <p:nvPr/>
        </p:nvSpPr>
        <p:spPr>
          <a:xfrm rot="10800000">
            <a:off x="6569713" y="2089359"/>
            <a:ext cx="1076076" cy="1220236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C43226CB-95F4-EE15-B447-075905846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45850" y="1432987"/>
            <a:ext cx="2625254" cy="18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942437-58DE-B1C7-1F05-93D3DEF8F19C}"/>
              </a:ext>
            </a:extLst>
          </p:cNvPr>
          <p:cNvSpPr/>
          <p:nvPr/>
        </p:nvSpPr>
        <p:spPr>
          <a:xfrm>
            <a:off x="8584506" y="1390484"/>
            <a:ext cx="2943516" cy="19049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23" name="1/2 액자 22">
            <a:extLst>
              <a:ext uri="{FF2B5EF4-FFF2-40B4-BE49-F238E27FC236}">
                <a16:creationId xmlns:a16="http://schemas.microsoft.com/office/drawing/2014/main" id="{30972606-614C-E517-A46A-CF1FE7605D6B}"/>
              </a:ext>
            </a:extLst>
          </p:cNvPr>
          <p:cNvSpPr/>
          <p:nvPr/>
        </p:nvSpPr>
        <p:spPr>
          <a:xfrm rot="10800000">
            <a:off x="10439791" y="2075240"/>
            <a:ext cx="1076076" cy="1220236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3AE69E9D-E1F0-69D7-A2B1-8AF5D86F5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15928" y="1418868"/>
            <a:ext cx="2625254" cy="18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BDCF909-5CBF-A6CE-9D78-19E1ABF479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13" y="4498764"/>
            <a:ext cx="3718882" cy="1867062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805230-8AB0-0915-E18D-AF50B72DB89D}"/>
              </a:ext>
            </a:extLst>
          </p:cNvPr>
          <p:cNvSpPr/>
          <p:nvPr/>
        </p:nvSpPr>
        <p:spPr>
          <a:xfrm>
            <a:off x="3740664" y="6055360"/>
            <a:ext cx="674914" cy="310466"/>
          </a:xfrm>
          <a:prstGeom prst="rect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715261C-D6D8-8A3E-1A4B-B8ABD7AE28D2}"/>
              </a:ext>
            </a:extLst>
          </p:cNvPr>
          <p:cNvSpPr/>
          <p:nvPr/>
        </p:nvSpPr>
        <p:spPr>
          <a:xfrm>
            <a:off x="5803181" y="4521492"/>
            <a:ext cx="5843873" cy="1719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선호도가 높은 앱을 더 비중을 두고 승인하고자 하므로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인기 없는 앱을 또 승인하게 될 경우 계속해서 데이터 축적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정밀도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즉 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precision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에 좀 더 초점을 뒀을 때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randomforest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모델을 채택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76509D-F2CA-F960-6021-EDF1E9CB1FBA}"/>
              </a:ext>
            </a:extLst>
          </p:cNvPr>
          <p:cNvSpPr txBox="1"/>
          <p:nvPr/>
        </p:nvSpPr>
        <p:spPr>
          <a:xfrm>
            <a:off x="1039168" y="1033109"/>
            <a:ext cx="3353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44546A"/>
                </a:solidFill>
                <a:effectLst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AUC: 0.5800274671809208</a:t>
            </a:r>
            <a:endParaRPr lang="ko-KR" altLang="en-US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6B55BC-F1EB-FAAC-EB1F-07CA9138527E}"/>
              </a:ext>
            </a:extLst>
          </p:cNvPr>
          <p:cNvSpPr txBox="1"/>
          <p:nvPr/>
        </p:nvSpPr>
        <p:spPr>
          <a:xfrm>
            <a:off x="5079494" y="1036414"/>
            <a:ext cx="3484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44546A"/>
                </a:solidFill>
                <a:effectLst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AUC: 0.6973600987226213</a:t>
            </a:r>
            <a:endParaRPr lang="ko-KR" altLang="en-US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C1F6E9-5348-1C0B-5198-380C1B764445}"/>
              </a:ext>
            </a:extLst>
          </p:cNvPr>
          <p:cNvSpPr txBox="1"/>
          <p:nvPr/>
        </p:nvSpPr>
        <p:spPr>
          <a:xfrm>
            <a:off x="8950723" y="1033109"/>
            <a:ext cx="3353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44546A"/>
                </a:solidFill>
                <a:effectLst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AUC: 0.7241781961006333</a:t>
            </a:r>
            <a:endParaRPr lang="ko-KR" altLang="en-US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751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1" y="219598"/>
            <a:ext cx="3086323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해석 및 결론</a:t>
            </a:r>
            <a:endParaRPr lang="ko-KR" altLang="en-US" dirty="0">
              <a:solidFill>
                <a:srgbClr val="44546A"/>
              </a:solidFill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5CF9E89-D27A-A60A-5F85-95EE32743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52807" y="1500723"/>
            <a:ext cx="6520845" cy="402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C67543A-E969-708F-6830-5F494135D76D}"/>
              </a:ext>
            </a:extLst>
          </p:cNvPr>
          <p:cNvSpPr/>
          <p:nvPr/>
        </p:nvSpPr>
        <p:spPr>
          <a:xfrm>
            <a:off x="1339272" y="5664462"/>
            <a:ext cx="9899534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순열중요도를 통해 영향력이 크다고 판단한 것에 비해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PDP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는 그 영향력이 낮은 것으로 보임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이는 다운로드 수의 데이터 분포를 볼 때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비어 있는 구간이 많으므로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오류일 가능성이 높다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14208C-EB75-DCD2-7197-82AEB6A1C2DD}"/>
              </a:ext>
            </a:extLst>
          </p:cNvPr>
          <p:cNvSpPr/>
          <p:nvPr/>
        </p:nvSpPr>
        <p:spPr>
          <a:xfrm>
            <a:off x="566371" y="1027517"/>
            <a:ext cx="5326883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가설 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1)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다운로드 수가 </a:t>
            </a: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별점에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영향을 미칠 것이다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082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1" y="219598"/>
            <a:ext cx="3086323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해석 및 결론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14208C-EB75-DCD2-7197-82AEB6A1C2DD}"/>
              </a:ext>
            </a:extLst>
          </p:cNvPr>
          <p:cNvSpPr/>
          <p:nvPr/>
        </p:nvSpPr>
        <p:spPr>
          <a:xfrm>
            <a:off x="566371" y="1027517"/>
            <a:ext cx="6108749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가설 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2)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리뷰수가 </a:t>
            </a: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별점에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영향을 미칠 것이다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 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C2B8C5C-E590-AE04-7C08-04EA6FD1F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82722" y="1500723"/>
            <a:ext cx="6461015" cy="402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7F38981-31A7-BF74-0EA2-61A6E8560948}"/>
              </a:ext>
            </a:extLst>
          </p:cNvPr>
          <p:cNvSpPr/>
          <p:nvPr/>
        </p:nvSpPr>
        <p:spPr>
          <a:xfrm>
            <a:off x="1339272" y="5664462"/>
            <a:ext cx="9899534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리뷰는 일정 수준 작성하면 </a:t>
            </a: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별점을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주는 것으로 보인다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별점이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4.5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점 이상일 확률은 일정수준 작성할수록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</a:t>
            </a: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천만개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)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상승하다가 일정 수준을 유지한다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8698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1" y="219598"/>
            <a:ext cx="3086323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해석 및 결론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14208C-EB75-DCD2-7197-82AEB6A1C2DD}"/>
              </a:ext>
            </a:extLst>
          </p:cNvPr>
          <p:cNvSpPr/>
          <p:nvPr/>
        </p:nvSpPr>
        <p:spPr>
          <a:xfrm>
            <a:off x="566371" y="1027517"/>
            <a:ext cx="6108749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가설 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3)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최신 업데이트 버전일수록 </a:t>
            </a: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별점에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영향을 미칠 것이다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 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BA5ACB5-FB7D-F826-9815-EB0B970C7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84124" y="1500723"/>
            <a:ext cx="6458210" cy="402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7B4B845-5CCC-A619-4C2B-62AE91F8C1FA}"/>
              </a:ext>
            </a:extLst>
          </p:cNvPr>
          <p:cNvSpPr/>
          <p:nvPr/>
        </p:nvSpPr>
        <p:spPr>
          <a:xfrm>
            <a:off x="1339272" y="5664462"/>
            <a:ext cx="9899534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범위가 차이나는 것을 보아 예측을 정확하게 하기는 어렵지만 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대체로 </a:t>
            </a: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별점이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4.5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점 이상일 확률은 최신 버전일 수록 높아진다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8798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1" y="219598"/>
            <a:ext cx="3086323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해석 및 결론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C58A68-5F72-F8E9-FA22-1B5517B33DB4}"/>
              </a:ext>
            </a:extLst>
          </p:cNvPr>
          <p:cNvSpPr txBox="1"/>
          <p:nvPr/>
        </p:nvSpPr>
        <p:spPr>
          <a:xfrm>
            <a:off x="2201603" y="1525761"/>
            <a:ext cx="35425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44546A"/>
                </a:solidFill>
                <a:effectLst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훈련 정확도 </a:t>
            </a:r>
            <a:r>
              <a:rPr lang="en-US" altLang="ko-KR" sz="1400" b="0" i="0" dirty="0">
                <a:solidFill>
                  <a:srgbClr val="44546A"/>
                </a:solidFill>
                <a:effectLst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0.7682712579058327 </a:t>
            </a:r>
          </a:p>
          <a:p>
            <a:r>
              <a:rPr lang="ko-KR" altLang="en-US" sz="1400" b="0" i="0" dirty="0">
                <a:solidFill>
                  <a:srgbClr val="44546A"/>
                </a:solidFill>
                <a:effectLst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검증 정확도 </a:t>
            </a:r>
            <a:r>
              <a:rPr lang="en-US" altLang="ko-KR" sz="1400" b="0" i="0" dirty="0">
                <a:solidFill>
                  <a:srgbClr val="44546A"/>
                </a:solidFill>
                <a:effectLst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0.7043282743114109</a:t>
            </a:r>
            <a:endParaRPr lang="ko-KR" altLang="en-US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9033A1-5B63-E640-B68B-F67E23188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03" y="2288083"/>
            <a:ext cx="3993226" cy="1493649"/>
          </a:xfrm>
          <a:prstGeom prst="rect">
            <a:avLst/>
          </a:prstGeom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5C9A9E29-B491-F967-5D59-709CFF7AC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463" y="1873149"/>
            <a:ext cx="3250336" cy="233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사각형: 둥근 모서리 15">
            <a:extLst>
              <a:ext uri="{FF2B5EF4-FFF2-40B4-BE49-F238E27FC236}">
                <a16:creationId xmlns:a16="http://schemas.microsoft.com/office/drawing/2014/main" id="{C84A8C09-610D-8187-ECCA-4577C0F4BCB0}"/>
              </a:ext>
            </a:extLst>
          </p:cNvPr>
          <p:cNvSpPr/>
          <p:nvPr/>
        </p:nvSpPr>
        <p:spPr>
          <a:xfrm>
            <a:off x="965138" y="4569917"/>
            <a:ext cx="4701431" cy="1762241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095FB-792C-0474-4CE5-41B82F15DE12}"/>
              </a:ext>
            </a:extLst>
          </p:cNvPr>
          <p:cNvSpPr txBox="1"/>
          <p:nvPr/>
        </p:nvSpPr>
        <p:spPr>
          <a:xfrm>
            <a:off x="1722007" y="4774540"/>
            <a:ext cx="3605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어떤 앱을 소비자들은 선호할까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?</a:t>
            </a:r>
          </a:p>
          <a:p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지속적인 업데이트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실용적인 앱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여러 기종을 수용가능한 앱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43264-DE70-6514-1A59-90883C1DF10A}"/>
              </a:ext>
            </a:extLst>
          </p:cNvPr>
          <p:cNvSpPr txBox="1"/>
          <p:nvPr/>
        </p:nvSpPr>
        <p:spPr>
          <a:xfrm>
            <a:off x="7603134" y="1460894"/>
            <a:ext cx="2804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44546A"/>
                </a:solidFill>
                <a:effectLst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AUC: 0.6973600987226213</a:t>
            </a:r>
            <a:endParaRPr lang="ko-KR" altLang="en-US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EBF75CCA-2116-A986-A1AE-02B6D0B8E490}"/>
              </a:ext>
            </a:extLst>
          </p:cNvPr>
          <p:cNvSpPr/>
          <p:nvPr/>
        </p:nvSpPr>
        <p:spPr>
          <a:xfrm>
            <a:off x="6655108" y="4569918"/>
            <a:ext cx="4701431" cy="1762241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0DCEC1-B856-6C59-F5E7-0CEE68B1D4E0}"/>
              </a:ext>
            </a:extLst>
          </p:cNvPr>
          <p:cNvSpPr txBox="1"/>
          <p:nvPr/>
        </p:nvSpPr>
        <p:spPr>
          <a:xfrm>
            <a:off x="7105730" y="4913039"/>
            <a:ext cx="4121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소비자들이 필요에 따라 달라지는 수요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데이터 개수↓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등록하지 않고 선호도를 알 수 있는 것에 한계가 존재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2" name="사각형: 둥근 모서리 15">
            <a:extLst>
              <a:ext uri="{FF2B5EF4-FFF2-40B4-BE49-F238E27FC236}">
                <a16:creationId xmlns:a16="http://schemas.microsoft.com/office/drawing/2014/main" id="{2D4B6C35-4E91-D055-7949-35CCE58F599E}"/>
              </a:ext>
            </a:extLst>
          </p:cNvPr>
          <p:cNvSpPr/>
          <p:nvPr/>
        </p:nvSpPr>
        <p:spPr>
          <a:xfrm>
            <a:off x="1101938" y="4440541"/>
            <a:ext cx="849027" cy="352635"/>
          </a:xfrm>
          <a:prstGeom prst="roundRect">
            <a:avLst>
              <a:gd name="adj" fmla="val 50000"/>
            </a:avLst>
          </a:prstGeom>
          <a:solidFill>
            <a:srgbClr val="44546A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ko-KR" altLang="en-US" sz="14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결론</a:t>
            </a:r>
          </a:p>
        </p:txBody>
      </p:sp>
      <p:sp>
        <p:nvSpPr>
          <p:cNvPr id="14" name="사각형: 둥근 모서리 15">
            <a:extLst>
              <a:ext uri="{FF2B5EF4-FFF2-40B4-BE49-F238E27FC236}">
                <a16:creationId xmlns:a16="http://schemas.microsoft.com/office/drawing/2014/main" id="{B78AD066-7DA6-F8A1-23F4-4D1AB01AE1D4}"/>
              </a:ext>
            </a:extLst>
          </p:cNvPr>
          <p:cNvSpPr/>
          <p:nvPr/>
        </p:nvSpPr>
        <p:spPr>
          <a:xfrm>
            <a:off x="6791908" y="4440541"/>
            <a:ext cx="849027" cy="352635"/>
          </a:xfrm>
          <a:prstGeom prst="roundRect">
            <a:avLst>
              <a:gd name="adj" fmla="val 50000"/>
            </a:avLst>
          </a:prstGeom>
          <a:solidFill>
            <a:srgbClr val="44546A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ko-KR" altLang="en-US" sz="14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한계</a:t>
            </a:r>
          </a:p>
        </p:txBody>
      </p:sp>
    </p:spTree>
    <p:extLst>
      <p:ext uri="{BB962C8B-B14F-4D97-AF65-F5344CB8AC3E}">
        <p14:creationId xmlns:p14="http://schemas.microsoft.com/office/powerpoint/2010/main" val="189791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2107268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00.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배경 설정 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68482" y="4572942"/>
            <a:ext cx="4879812" cy="1590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구글 플레이스토어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플레이스토어 등록비 </a:t>
            </a:r>
            <a:r>
              <a:rPr lang="en-US" altLang="ko-KR" sz="13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$25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구글 계정만 있으면 누구든 등록 가능</a:t>
            </a:r>
            <a:endParaRPr lang="en-US" altLang="ko-KR" sz="13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계속해서 앱은 남아있고</a:t>
            </a:r>
            <a:r>
              <a:rPr lang="en-US" altLang="ko-KR" sz="13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13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비인기 앱은 검색 노출이 되지 않음</a:t>
            </a:r>
            <a:endParaRPr lang="en-US" altLang="ko-KR" sz="13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1026" name="Picture 2" descr="How Google Play Works">
            <a:extLst>
              <a:ext uri="{FF2B5EF4-FFF2-40B4-BE49-F238E27FC236}">
                <a16:creationId xmlns:a16="http://schemas.microsoft.com/office/drawing/2014/main" id="{68DE579D-EDBC-C37C-FFDC-F2D2AA233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78" y="1869024"/>
            <a:ext cx="4879812" cy="255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애플 앱스토어 규정 변경, 외부 결제 안내 허용한다 - 게임뷰">
            <a:extLst>
              <a:ext uri="{FF2B5EF4-FFF2-40B4-BE49-F238E27FC236}">
                <a16:creationId xmlns:a16="http://schemas.microsoft.com/office/drawing/2014/main" id="{1C75683F-4E66-D4BF-2480-CE8553106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1833" y1="73112" x2="31833" y2="73112"/>
                        <a14:foregroundMark x1="37833" y1="74622" x2="37833" y2="74622"/>
                        <a14:foregroundMark x1="43500" y1="74622" x2="43500" y2="74622"/>
                        <a14:foregroundMark x1="53500" y1="70997" x2="53500" y2="70997"/>
                        <a14:foregroundMark x1="57000" y1="71903" x2="57000" y2="71903"/>
                        <a14:foregroundMark x1="59833" y1="71903" x2="59833" y2="71903"/>
                        <a14:foregroundMark x1="65667" y1="70695" x2="65667" y2="70695"/>
                        <a14:foregroundMark x1="68333" y1="71299" x2="68333" y2="71299"/>
                        <a14:backgroundMark x1="32667" y1="69184" x2="32667" y2="69184"/>
                        <a14:backgroundMark x1="70500" y1="68580" x2="70500" y2="68580"/>
                        <a14:backgroundMark x1="31667" y1="74018" x2="31667" y2="740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291" y="1869024"/>
            <a:ext cx="5013762" cy="276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B40AE97-6DA4-C674-7530-49DB29EEF16D}"/>
              </a:ext>
            </a:extLst>
          </p:cNvPr>
          <p:cNvSpPr/>
          <p:nvPr/>
        </p:nvSpPr>
        <p:spPr>
          <a:xfrm>
            <a:off x="6590749" y="4572942"/>
            <a:ext cx="5144887" cy="1590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애플 앱스토어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앱스토어 등록비 </a:t>
            </a:r>
            <a:r>
              <a:rPr lang="en-US" altLang="ko-KR" sz="13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$99 / </a:t>
            </a:r>
            <a:r>
              <a:rPr lang="ko-KR" altLang="en-US" sz="13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년 </a:t>
            </a:r>
            <a:r>
              <a:rPr lang="en-US" altLang="ko-KR" sz="13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(iOS Developer Program)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애플 개발자 계정은 애플의 기기가 있어야만 등록이 가능 </a:t>
            </a:r>
            <a:r>
              <a:rPr lang="en-US" altLang="ko-KR" sz="13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</a:t>
            </a:r>
            <a:r>
              <a:rPr lang="ko-KR" altLang="en-US" sz="13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아이폰</a:t>
            </a:r>
            <a:r>
              <a:rPr lang="en-US" altLang="ko-KR" sz="13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13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아이패드등</a:t>
            </a:r>
            <a:r>
              <a:rPr lang="en-US" altLang="ko-KR" sz="13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갱신되지 않으면 앱스토어에서 삭제</a:t>
            </a:r>
            <a:endParaRPr lang="en-US" altLang="ko-KR" sz="13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14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2107268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00.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배경 설정 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43284" y="4158207"/>
            <a:ext cx="9129516" cy="1448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구글 플레이스토어 안에 데이터가 쌓이고 있다</a:t>
            </a:r>
            <a:r>
              <a:rPr lang="en-US" altLang="ko-KR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! </a:t>
            </a: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앱을 승인하는 기준에 차별화를 두고자 한다</a:t>
            </a:r>
            <a:r>
              <a:rPr lang="en-US" altLang="ko-KR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소비자들의 선호도가 높을 만한 앱을 위주로 승인하기 원한다</a:t>
            </a:r>
            <a:r>
              <a:rPr lang="en-US" altLang="ko-KR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기준을 두어 승인했을 때</a:t>
            </a:r>
            <a:r>
              <a:rPr lang="en-US" altLang="ko-KR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앱 개발자는 더 나은 앱을 개발할 것이고</a:t>
            </a:r>
            <a:r>
              <a:rPr lang="en-US" altLang="ko-KR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앱을 알리고자 광고를 할 것이다</a:t>
            </a:r>
            <a:r>
              <a:rPr lang="en-US" altLang="ko-KR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이때 플레이스토어 또한 광고로 인한 이익을 얻을 수 있을 것이고</a:t>
            </a:r>
            <a:r>
              <a:rPr lang="en-US" altLang="ko-KR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불필요한 앱으로 인한 자리 차지를 줄일 수 있을 것이다</a:t>
            </a:r>
            <a:r>
              <a:rPr lang="en-US" altLang="ko-KR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</a:p>
        </p:txBody>
      </p:sp>
      <p:pic>
        <p:nvPicPr>
          <p:cNvPr id="1026" name="Picture 2" descr="How Google Play Works">
            <a:extLst>
              <a:ext uri="{FF2B5EF4-FFF2-40B4-BE49-F238E27FC236}">
                <a16:creationId xmlns:a16="http://schemas.microsoft.com/office/drawing/2014/main" id="{68DE579D-EDBC-C37C-FFDC-F2D2AA233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94" y="1816357"/>
            <a:ext cx="4879812" cy="255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38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2107268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00.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배경 설정 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91490" y="5050223"/>
            <a:ext cx="4193309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소비자들의 선호도가 높을 앱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= </a:t>
            </a: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B090CF-66E8-5B80-5AEC-F019A8399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18" y="2222002"/>
            <a:ext cx="2604655" cy="260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E19056E2-3031-49DC-8D4F-15E74F4D9E5E}"/>
              </a:ext>
            </a:extLst>
          </p:cNvPr>
          <p:cNvSpPr/>
          <p:nvPr/>
        </p:nvSpPr>
        <p:spPr>
          <a:xfrm rot="5400000">
            <a:off x="5482280" y="3581262"/>
            <a:ext cx="502384" cy="433092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44D32A-B4AA-EA96-1A75-660D23B58BA6}"/>
              </a:ext>
            </a:extLst>
          </p:cNvPr>
          <p:cNvSpPr/>
          <p:nvPr/>
        </p:nvSpPr>
        <p:spPr>
          <a:xfrm>
            <a:off x="6793343" y="2367810"/>
            <a:ext cx="419330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rgbClr val="44546A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가 설</a:t>
            </a:r>
            <a:endParaRPr lang="en-US" altLang="ko-KR" sz="2400" dirty="0">
              <a:solidFill>
                <a:srgbClr val="44546A"/>
              </a:solidFill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D348AF-A848-6734-9726-77032F9B7A9D}"/>
              </a:ext>
            </a:extLst>
          </p:cNvPr>
          <p:cNvSpPr/>
          <p:nvPr/>
        </p:nvSpPr>
        <p:spPr>
          <a:xfrm>
            <a:off x="6469331" y="3269597"/>
            <a:ext cx="5326883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1)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다운로드 수가 </a:t>
            </a: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별점에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영향을 미칠 것이다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2)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최신 업데이트 버전일수록 </a:t>
            </a: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별점에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영향을 미칠 것이다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3)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리뷰수가 </a:t>
            </a:r>
            <a:r>
              <a:rPr lang="ko-KR" altLang="en-US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별점에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영향을 미칠 것이다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873211-135C-C9B4-3331-994A4B91D15A}"/>
              </a:ext>
            </a:extLst>
          </p:cNvPr>
          <p:cNvSpPr/>
          <p:nvPr/>
        </p:nvSpPr>
        <p:spPr>
          <a:xfrm>
            <a:off x="1191490" y="5482586"/>
            <a:ext cx="4193309" cy="325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* </a:t>
            </a:r>
            <a:r>
              <a:rPr lang="ko-KR" altLang="en-US" sz="11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다운로드 수는 누적되므로 선호도와 관계가 적을 것으로 판단</a:t>
            </a:r>
            <a:endParaRPr lang="en-US" altLang="ko-KR" sz="11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058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21996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소개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48472" y="5719189"/>
            <a:ext cx="9129516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분석을 위해 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Play 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스토어 앱 데이터 </a:t>
            </a:r>
            <a:r>
              <a:rPr lang="en-US" altLang="ko-KR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10,000</a:t>
            </a:r>
            <a:r>
              <a:rPr lang="ko-KR" altLang="en-US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개를 웹에서 스크랩한 데이터</a:t>
            </a:r>
            <a:endParaRPr lang="en-US" altLang="ko-KR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0A51F4-139F-0232-F36F-109C32F17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1488482"/>
            <a:ext cx="9809018" cy="402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6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21996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처리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29446" y="5004535"/>
            <a:ext cx="292827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483</a:t>
            </a: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개 데이터 삭제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3BC2D5FE-FDD9-D7A9-7E73-B5D35E053FDB}"/>
              </a:ext>
            </a:extLst>
          </p:cNvPr>
          <p:cNvSpPr/>
          <p:nvPr/>
        </p:nvSpPr>
        <p:spPr>
          <a:xfrm rot="5400000">
            <a:off x="6028151" y="3457383"/>
            <a:ext cx="155132" cy="133734"/>
          </a:xfrm>
          <a:prstGeom prst="triangl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C2F7B9C-1467-BBF1-072C-19FC360F2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64" y="3044199"/>
            <a:ext cx="3070939" cy="66838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2D7AC6B-D4D3-8F8D-2274-7709E86CB2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3936810"/>
            <a:ext cx="5020037" cy="668382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F9FCB32-48DE-5A0F-B07C-BEB73FFD43BA}"/>
              </a:ext>
            </a:extLst>
          </p:cNvPr>
          <p:cNvSpPr/>
          <p:nvPr/>
        </p:nvSpPr>
        <p:spPr>
          <a:xfrm>
            <a:off x="1811612" y="2054865"/>
            <a:ext cx="2724116" cy="432470"/>
          </a:xfrm>
          <a:prstGeom prst="round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CE2BE-2159-56AB-376A-7AE21871A8A3}"/>
              </a:ext>
            </a:extLst>
          </p:cNvPr>
          <p:cNvSpPr txBox="1"/>
          <p:nvPr/>
        </p:nvSpPr>
        <p:spPr>
          <a:xfrm>
            <a:off x="1870494" y="2103322"/>
            <a:ext cx="2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STEP1 : </a:t>
            </a:r>
            <a:r>
              <a:rPr lang="ko-KR" altLang="en-US" spc="-15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중복값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확인 및</a:t>
            </a:r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제거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0EBCAE-C3BB-A342-D1DC-90E7C1BF0D92}"/>
              </a:ext>
            </a:extLst>
          </p:cNvPr>
          <p:cNvSpPr/>
          <p:nvPr/>
        </p:nvSpPr>
        <p:spPr>
          <a:xfrm>
            <a:off x="7552390" y="5009195"/>
            <a:ext cx="292827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5</a:t>
            </a: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점 만점인 </a:t>
            </a:r>
            <a:r>
              <a:rPr lang="ko-KR" altLang="en-US" sz="14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별점에</a:t>
            </a: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이상치 발견 → 삭제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2C7F676-B26B-C22B-1349-4737011B2F9D}"/>
              </a:ext>
            </a:extLst>
          </p:cNvPr>
          <p:cNvSpPr/>
          <p:nvPr/>
        </p:nvSpPr>
        <p:spPr>
          <a:xfrm>
            <a:off x="7634555" y="2054865"/>
            <a:ext cx="2724116" cy="432470"/>
          </a:xfrm>
          <a:prstGeom prst="round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B8248D-FAB2-CF93-7014-DDCC754B082B}"/>
              </a:ext>
            </a:extLst>
          </p:cNvPr>
          <p:cNvSpPr txBox="1"/>
          <p:nvPr/>
        </p:nvSpPr>
        <p:spPr>
          <a:xfrm>
            <a:off x="7693437" y="2103322"/>
            <a:ext cx="2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STEP2: 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이상치 확인 및</a:t>
            </a:r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제거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3E4CDE6-2F42-537E-B248-87C7C22BD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77" y="2642335"/>
            <a:ext cx="3600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821CD7D9-9A54-B8A3-7AFC-F081957EEC4E}"/>
              </a:ext>
            </a:extLst>
          </p:cNvPr>
          <p:cNvGrpSpPr/>
          <p:nvPr/>
        </p:nvGrpSpPr>
        <p:grpSpPr>
          <a:xfrm>
            <a:off x="7171077" y="2641587"/>
            <a:ext cx="3685975" cy="2362200"/>
            <a:chOff x="10887073" y="336323"/>
            <a:chExt cx="3685975" cy="236220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3DAE852-E345-DCFE-82B1-A58237D54F2D}"/>
                </a:ext>
              </a:extLst>
            </p:cNvPr>
            <p:cNvSpPr/>
            <p:nvPr/>
          </p:nvSpPr>
          <p:spPr>
            <a:xfrm>
              <a:off x="10887073" y="336323"/>
              <a:ext cx="3685975" cy="2306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1CD2214E-7B6E-82A9-18D0-358C7CE3BF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4521" y="336323"/>
              <a:ext cx="354330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770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21996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처리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03453" y="5612161"/>
            <a:ext cx="292827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각각의 </a:t>
            </a:r>
            <a:r>
              <a:rPr lang="ko-KR" altLang="en-US" sz="14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결측치</a:t>
            </a: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처리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3BC2D5FE-FDD9-D7A9-7E73-B5D35E053FDB}"/>
              </a:ext>
            </a:extLst>
          </p:cNvPr>
          <p:cNvSpPr/>
          <p:nvPr/>
        </p:nvSpPr>
        <p:spPr>
          <a:xfrm rot="5400000">
            <a:off x="6028151" y="3457383"/>
            <a:ext cx="155132" cy="133734"/>
          </a:xfrm>
          <a:prstGeom prst="triangl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F9FCB32-48DE-5A0F-B07C-BEB73FFD43BA}"/>
              </a:ext>
            </a:extLst>
          </p:cNvPr>
          <p:cNvSpPr/>
          <p:nvPr/>
        </p:nvSpPr>
        <p:spPr>
          <a:xfrm>
            <a:off x="1811612" y="2054865"/>
            <a:ext cx="2724116" cy="432470"/>
          </a:xfrm>
          <a:prstGeom prst="round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CE2BE-2159-56AB-376A-7AE21871A8A3}"/>
              </a:ext>
            </a:extLst>
          </p:cNvPr>
          <p:cNvSpPr txBox="1"/>
          <p:nvPr/>
        </p:nvSpPr>
        <p:spPr>
          <a:xfrm>
            <a:off x="1870494" y="2103322"/>
            <a:ext cx="2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STEP3 : </a:t>
            </a:r>
            <a:r>
              <a:rPr lang="ko-KR" altLang="en-US" spc="-15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결측치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처리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2C7F676-B26B-C22B-1349-4737011B2F9D}"/>
              </a:ext>
            </a:extLst>
          </p:cNvPr>
          <p:cNvSpPr/>
          <p:nvPr/>
        </p:nvSpPr>
        <p:spPr>
          <a:xfrm>
            <a:off x="7634555" y="2054865"/>
            <a:ext cx="2724116" cy="432470"/>
          </a:xfrm>
          <a:prstGeom prst="round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B8248D-FAB2-CF93-7014-DDCC754B082B}"/>
              </a:ext>
            </a:extLst>
          </p:cNvPr>
          <p:cNvSpPr txBox="1"/>
          <p:nvPr/>
        </p:nvSpPr>
        <p:spPr>
          <a:xfrm>
            <a:off x="7693437" y="2103322"/>
            <a:ext cx="2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STEP4: 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타입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DE9903-750A-3ECD-02D2-E312AEE04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68" y="2706393"/>
            <a:ext cx="1998448" cy="26867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CD9BF8-2311-12E2-48FB-9CC62CAA7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55" y="2617381"/>
            <a:ext cx="3080877" cy="321136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95F3483-5293-EF3A-4A4A-9CA7E3FC6080}"/>
              </a:ext>
            </a:extLst>
          </p:cNvPr>
          <p:cNvSpPr/>
          <p:nvPr/>
        </p:nvSpPr>
        <p:spPr>
          <a:xfrm>
            <a:off x="7710854" y="5872507"/>
            <a:ext cx="292827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데이터 타입들 변경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30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2199632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02. </a:t>
            </a:r>
            <a:r>
              <a:rPr lang="ko-KR" altLang="en-US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처리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03453" y="5612161"/>
            <a:ext cx="292827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각각의 </a:t>
            </a:r>
            <a:r>
              <a:rPr lang="ko-KR" altLang="en-US" sz="14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결측치</a:t>
            </a: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처리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3BC2D5FE-FDD9-D7A9-7E73-B5D35E053FDB}"/>
              </a:ext>
            </a:extLst>
          </p:cNvPr>
          <p:cNvSpPr/>
          <p:nvPr/>
        </p:nvSpPr>
        <p:spPr>
          <a:xfrm rot="5400000">
            <a:off x="6028151" y="3457383"/>
            <a:ext cx="155132" cy="133734"/>
          </a:xfrm>
          <a:prstGeom prst="triangl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F9FCB32-48DE-5A0F-B07C-BEB73FFD43BA}"/>
              </a:ext>
            </a:extLst>
          </p:cNvPr>
          <p:cNvSpPr/>
          <p:nvPr/>
        </p:nvSpPr>
        <p:spPr>
          <a:xfrm>
            <a:off x="1811612" y="2054865"/>
            <a:ext cx="2724116" cy="432470"/>
          </a:xfrm>
          <a:prstGeom prst="round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CE2BE-2159-56AB-376A-7AE21871A8A3}"/>
              </a:ext>
            </a:extLst>
          </p:cNvPr>
          <p:cNvSpPr txBox="1"/>
          <p:nvPr/>
        </p:nvSpPr>
        <p:spPr>
          <a:xfrm>
            <a:off x="1870494" y="2103322"/>
            <a:ext cx="2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STEP3 : </a:t>
            </a:r>
            <a:r>
              <a:rPr lang="ko-KR" altLang="en-US" spc="-15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결측치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처리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2C7F676-B26B-C22B-1349-4737011B2F9D}"/>
              </a:ext>
            </a:extLst>
          </p:cNvPr>
          <p:cNvSpPr/>
          <p:nvPr/>
        </p:nvSpPr>
        <p:spPr>
          <a:xfrm>
            <a:off x="7634555" y="2054865"/>
            <a:ext cx="2724116" cy="432470"/>
          </a:xfrm>
          <a:prstGeom prst="roundRect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B8248D-FAB2-CF93-7014-DDCC754B082B}"/>
              </a:ext>
            </a:extLst>
          </p:cNvPr>
          <p:cNvSpPr txBox="1"/>
          <p:nvPr/>
        </p:nvSpPr>
        <p:spPr>
          <a:xfrm>
            <a:off x="7693437" y="2103322"/>
            <a:ext cx="26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STEP4: </a:t>
            </a:r>
            <a:r>
              <a:rPr lang="ko-KR" altLang="en-US" spc="-15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타입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DE9903-750A-3ECD-02D2-E312AEE04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68" y="2706393"/>
            <a:ext cx="1998448" cy="26867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CD9BF8-2311-12E2-48FB-9CC62CAA7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55" y="2617381"/>
            <a:ext cx="3080877" cy="321136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95F3483-5293-EF3A-4A4A-9CA7E3FC6080}"/>
              </a:ext>
            </a:extLst>
          </p:cNvPr>
          <p:cNvSpPr/>
          <p:nvPr/>
        </p:nvSpPr>
        <p:spPr>
          <a:xfrm>
            <a:off x="7710854" y="5872507"/>
            <a:ext cx="2928278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데이터 타입들 변경</a:t>
            </a:r>
            <a:endParaRPr lang="en-US" altLang="ko-KR" sz="14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E62C9C4E-8BEB-B34C-0BA2-3FDC30E593AC}"/>
              </a:ext>
            </a:extLst>
          </p:cNvPr>
          <p:cNvSpPr/>
          <p:nvPr/>
        </p:nvSpPr>
        <p:spPr>
          <a:xfrm>
            <a:off x="160948" y="857271"/>
            <a:ext cx="11870104" cy="5990796"/>
          </a:xfrm>
          <a:custGeom>
            <a:avLst/>
            <a:gdLst>
              <a:gd name="connsiteX0" fmla="*/ 1159852 w 11870104"/>
              <a:gd name="connsiteY0" fmla="*/ 999238 h 5990796"/>
              <a:gd name="connsiteX1" fmla="*/ 1159852 w 11870104"/>
              <a:gd name="connsiteY1" fmla="*/ 5403804 h 5990796"/>
              <a:gd name="connsiteX2" fmla="*/ 5205379 w 11870104"/>
              <a:gd name="connsiteY2" fmla="*/ 5403804 h 5990796"/>
              <a:gd name="connsiteX3" fmla="*/ 5205379 w 11870104"/>
              <a:gd name="connsiteY3" fmla="*/ 999238 h 5990796"/>
              <a:gd name="connsiteX4" fmla="*/ 0 w 11870104"/>
              <a:gd name="connsiteY4" fmla="*/ 0 h 5990796"/>
              <a:gd name="connsiteX5" fmla="*/ 11870104 w 11870104"/>
              <a:gd name="connsiteY5" fmla="*/ 0 h 5990796"/>
              <a:gd name="connsiteX6" fmla="*/ 11870104 w 11870104"/>
              <a:gd name="connsiteY6" fmla="*/ 5990796 h 5990796"/>
              <a:gd name="connsiteX7" fmla="*/ 0 w 11870104"/>
              <a:gd name="connsiteY7" fmla="*/ 5990796 h 5990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0104" h="5990796">
                <a:moveTo>
                  <a:pt x="1159852" y="999238"/>
                </a:moveTo>
                <a:lnTo>
                  <a:pt x="1159852" y="5403804"/>
                </a:lnTo>
                <a:lnTo>
                  <a:pt x="5205379" y="5403804"/>
                </a:lnTo>
                <a:lnTo>
                  <a:pt x="5205379" y="999238"/>
                </a:lnTo>
                <a:close/>
                <a:moveTo>
                  <a:pt x="0" y="0"/>
                </a:moveTo>
                <a:lnTo>
                  <a:pt x="11870104" y="0"/>
                </a:lnTo>
                <a:lnTo>
                  <a:pt x="11870104" y="5990796"/>
                </a:lnTo>
                <a:lnTo>
                  <a:pt x="0" y="5990796"/>
                </a:lnTo>
                <a:close/>
              </a:path>
            </a:pathLst>
          </a:cu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566890-49C4-8661-6263-4F2594F9A0D8}"/>
              </a:ext>
            </a:extLst>
          </p:cNvPr>
          <p:cNvSpPr/>
          <p:nvPr/>
        </p:nvSpPr>
        <p:spPr>
          <a:xfrm>
            <a:off x="2268368" y="3842327"/>
            <a:ext cx="1730977" cy="182918"/>
          </a:xfrm>
          <a:prstGeom prst="rect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8EEE820-D613-173E-4855-FAF5D46FA4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20"/>
          <a:stretch/>
        </p:blipFill>
        <p:spPr>
          <a:xfrm>
            <a:off x="5844424" y="2135802"/>
            <a:ext cx="5896476" cy="2932028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CBD185-EE97-8924-3C72-B41327351615}"/>
              </a:ext>
            </a:extLst>
          </p:cNvPr>
          <p:cNvSpPr/>
          <p:nvPr/>
        </p:nvSpPr>
        <p:spPr>
          <a:xfrm>
            <a:off x="10903741" y="2134091"/>
            <a:ext cx="823517" cy="2932028"/>
          </a:xfrm>
          <a:prstGeom prst="rect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B9873B-6304-9E84-E654-6AB740AB74D6}"/>
              </a:ext>
            </a:extLst>
          </p:cNvPr>
          <p:cNvSpPr/>
          <p:nvPr/>
        </p:nvSpPr>
        <p:spPr>
          <a:xfrm>
            <a:off x="7605792" y="5261563"/>
            <a:ext cx="2928278" cy="755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Price</a:t>
            </a: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에 따라서 </a:t>
            </a:r>
            <a:r>
              <a:rPr lang="en-US" altLang="ko-KR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Type</a:t>
            </a: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 결정</a:t>
            </a:r>
            <a:endParaRPr lang="en-US" altLang="ko-KR" sz="1500" dirty="0">
              <a:solidFill>
                <a:srgbClr val="44546A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 dirty="0" err="1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NaN</a:t>
            </a:r>
            <a:r>
              <a:rPr lang="ko-KR" altLang="en-US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값 </a:t>
            </a:r>
            <a:r>
              <a:rPr lang="en-US" altLang="ko-KR" sz="1500" dirty="0">
                <a:solidFill>
                  <a:srgbClr val="44546A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-&gt; Free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E6FF04-D299-A654-2762-FC02262E1F8E}"/>
              </a:ext>
            </a:extLst>
          </p:cNvPr>
          <p:cNvSpPr txBox="1"/>
          <p:nvPr/>
        </p:nvSpPr>
        <p:spPr>
          <a:xfrm>
            <a:off x="7162622" y="1224915"/>
            <a:ext cx="3814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Type</a:t>
            </a:r>
            <a:endParaRPr lang="ko-KR" altLang="en-US" sz="2800" dirty="0">
              <a:solidFill>
                <a:srgbClr val="44546A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7791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911</Words>
  <Application>Microsoft Office PowerPoint</Application>
  <PresentationFormat>와이드스크린</PresentationFormat>
  <Paragraphs>173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AppleSDGothicNeoH00</vt:lpstr>
      <vt:lpstr>AppleSDGothicNeoM00</vt:lpstr>
      <vt:lpstr>Tmon몬소리 Black</vt:lpstr>
      <vt:lpstr>나눔스퀘어 ExtraBold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김 민주</cp:lastModifiedBy>
  <cp:revision>11</cp:revision>
  <dcterms:created xsi:type="dcterms:W3CDTF">2022-11-01T15:43:08Z</dcterms:created>
  <dcterms:modified xsi:type="dcterms:W3CDTF">2023-02-13T10:11:46Z</dcterms:modified>
</cp:coreProperties>
</file>