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8d3466048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228d3466048_2_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8d3466048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"/>
              <a:t>Here is the class diagram of the pattern.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"/>
              <a:t>To implement this into CPP, we have to use Interfaces. </a:t>
            </a:r>
            <a:r>
              <a:rPr lang="vi"/>
              <a:t>An interface describes the behavior or capabilities of a C++ class without committing to a particular implementation of that class.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"/>
              <a:t>So in this diagram, you can see that …</a:t>
            </a:r>
            <a:endParaRPr/>
          </a:p>
        </p:txBody>
      </p:sp>
      <p:sp>
        <p:nvSpPr>
          <p:cNvPr id="195" name="Google Shape;195;g228d3466048_2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8d3466048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228d3466048_2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2ce5bd6c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212ce5bd6ca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2ce5bd6c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212ce5bd6ca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2ce5bd6c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212ce5bd6ca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2ce5bd6c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212ce5bd6ca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8d3466048_2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28d3466048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8d3466048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"/>
              <a:t>We will go right on into the observer pattern definition: …</a:t>
            </a:r>
            <a:br>
              <a:rPr lang="vi"/>
            </a:br>
            <a:r>
              <a:rPr lang="vi"/>
              <a:t>We can see this design pattern used in many of today application like Youtube or Facebook. When a user upload a new Youtube video or one person change his/her status, all of their followers will get a notification about it.</a:t>
            </a:r>
            <a:endParaRPr/>
          </a:p>
        </p:txBody>
      </p:sp>
      <p:sp>
        <p:nvSpPr>
          <p:cNvPr id="138" name="Google Shape;138;g228d3466048_2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8d3466048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"/>
              <a:t>To demonstrate it further, let’s look at the following illustration</a:t>
            </a:r>
            <a:endParaRPr/>
          </a:p>
        </p:txBody>
      </p:sp>
      <p:sp>
        <p:nvSpPr>
          <p:cNvPr id="147" name="Google Shape;147;g228d3466048_2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2ce5bd6c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212ce5bd6ca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2ce5bd6c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212ce5bd6ca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2ce5bd6c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212ce5bd6ca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2ce5bd6c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212ce5bd6ca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2ce5bd6c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212ce5bd6ca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ctrTitle"/>
          </p:nvPr>
        </p:nvSpPr>
        <p:spPr>
          <a:xfrm>
            <a:off x="1143000" y="1212746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vi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Observer Pattern</a:t>
            </a:r>
            <a:endParaRPr b="1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VGU LOGO" id="126" name="Google Shape;1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567" y="0"/>
            <a:ext cx="2178245" cy="685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628650" y="0"/>
            <a:ext cx="7886700" cy="749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300"/>
              <a:buFont typeface="Times New Roman"/>
              <a:buNone/>
            </a:pPr>
            <a:r>
              <a:rPr b="1" lang="vi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endParaRPr b="1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412555" y="752126"/>
            <a:ext cx="8392886" cy="9549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GU LOGO" id="199" name="Google Shape;19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55" y="0"/>
            <a:ext cx="1346699" cy="42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6513" y="1089274"/>
            <a:ext cx="5064975" cy="36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628650" y="0"/>
            <a:ext cx="7886700" cy="749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300"/>
              <a:buFont typeface="Times New Roman"/>
              <a:buNone/>
            </a:pPr>
            <a:r>
              <a:rPr b="1" lang="vi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Example</a:t>
            </a:r>
            <a:endParaRPr b="1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412555" y="752126"/>
            <a:ext cx="8392886" cy="9549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GU LOGO" id="207" name="Google Shape;20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55" y="0"/>
            <a:ext cx="1346699" cy="42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47619"/>
            <a:ext cx="4621399" cy="12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548" y="2082450"/>
            <a:ext cx="5456751" cy="24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628650" y="0"/>
            <a:ext cx="78867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300"/>
              <a:buFont typeface="Times New Roman"/>
              <a:buNone/>
            </a:pPr>
            <a:r>
              <a:rPr b="1" lang="vi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Example</a:t>
            </a:r>
            <a:endParaRPr b="1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5"/>
          <p:cNvSpPr/>
          <p:nvPr/>
        </p:nvSpPr>
        <p:spPr>
          <a:xfrm>
            <a:off x="412555" y="752126"/>
            <a:ext cx="8392800" cy="954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GU LOGO" id="216" name="Google Shape;21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55" y="0"/>
            <a:ext cx="1346699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611" y="1035900"/>
            <a:ext cx="4416726" cy="382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0353" y="1475400"/>
            <a:ext cx="2080450" cy="21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628650" y="0"/>
            <a:ext cx="78867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300"/>
              <a:buFont typeface="Times New Roman"/>
              <a:buNone/>
            </a:pPr>
            <a:r>
              <a:rPr b="1" lang="vi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Example</a:t>
            </a:r>
            <a:endParaRPr b="1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6"/>
          <p:cNvSpPr/>
          <p:nvPr/>
        </p:nvSpPr>
        <p:spPr>
          <a:xfrm>
            <a:off x="412555" y="752126"/>
            <a:ext cx="8392800" cy="954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GU LOGO" id="225" name="Google Shape;22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55" y="0"/>
            <a:ext cx="1346699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488" y="1010975"/>
            <a:ext cx="5616975" cy="343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0962" y="1811801"/>
            <a:ext cx="2405738" cy="1519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628650" y="0"/>
            <a:ext cx="78867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300"/>
              <a:buFont typeface="Times New Roman"/>
              <a:buNone/>
            </a:pPr>
            <a:r>
              <a:rPr b="1" lang="vi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Example</a:t>
            </a:r>
            <a:endParaRPr b="1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7"/>
          <p:cNvSpPr/>
          <p:nvPr/>
        </p:nvSpPr>
        <p:spPr>
          <a:xfrm>
            <a:off x="412555" y="752126"/>
            <a:ext cx="8392800" cy="954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GU LOGO" id="234" name="Google Shape;23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55" y="0"/>
            <a:ext cx="1346699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150" y="1780925"/>
            <a:ext cx="6175599" cy="2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628650" y="0"/>
            <a:ext cx="78867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300"/>
              <a:buFont typeface="Times New Roman"/>
              <a:buNone/>
            </a:pPr>
            <a:r>
              <a:rPr b="1" lang="vi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Example</a:t>
            </a:r>
            <a:endParaRPr b="1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8"/>
          <p:cNvSpPr/>
          <p:nvPr/>
        </p:nvSpPr>
        <p:spPr>
          <a:xfrm>
            <a:off x="412555" y="752126"/>
            <a:ext cx="8392800" cy="954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GU LOGO"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55" y="0"/>
            <a:ext cx="1346699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600" y="984451"/>
            <a:ext cx="4208811" cy="399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842095" y="2514167"/>
            <a:ext cx="7897091" cy="408718"/>
          </a:xfrm>
          <a:prstGeom prst="rect">
            <a:avLst/>
          </a:prstGeom>
          <a:gradFill>
            <a:gsLst>
              <a:gs pos="0">
                <a:srgbClr val="EA6A14"/>
              </a:gs>
              <a:gs pos="50000">
                <a:srgbClr val="EA6A14"/>
              </a:gs>
              <a:gs pos="69000">
                <a:srgbClr val="C55A11"/>
              </a:gs>
              <a:gs pos="97000">
                <a:srgbClr val="B85410"/>
              </a:gs>
              <a:gs pos="100000">
                <a:srgbClr val="B8541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842095" y="2054224"/>
            <a:ext cx="7897091" cy="459943"/>
          </a:xfrm>
          <a:prstGeom prst="rect">
            <a:avLst/>
          </a:prstGeom>
          <a:gradFill>
            <a:gsLst>
              <a:gs pos="0">
                <a:srgbClr val="E2AA00"/>
              </a:gs>
              <a:gs pos="37000">
                <a:srgbClr val="E2AA00"/>
              </a:gs>
              <a:gs pos="69000">
                <a:srgbClr val="BF9000"/>
              </a:gs>
              <a:gs pos="97000">
                <a:srgbClr val="B28600"/>
              </a:gs>
              <a:gs pos="100000">
                <a:srgbClr val="B28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842096" y="1028267"/>
            <a:ext cx="7897091" cy="850693"/>
          </a:xfrm>
          <a:prstGeom prst="rect">
            <a:avLst/>
          </a:prstGeom>
          <a:gradFill>
            <a:gsLst>
              <a:gs pos="0">
                <a:srgbClr val="C4E0B2"/>
              </a:gs>
              <a:gs pos="56000">
                <a:srgbClr val="75B54B"/>
              </a:gs>
              <a:gs pos="100000">
                <a:srgbClr val="43672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1420561" y="2054225"/>
            <a:ext cx="71598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43180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1" lang="vi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Observer Pattern Explained</a:t>
            </a:r>
            <a:endParaRPr b="1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1" lang="vi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Example</a:t>
            </a:r>
            <a:endParaRPr b="1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3327347" y="1117214"/>
            <a:ext cx="1997182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vi" sz="4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628650" y="0"/>
            <a:ext cx="7886700" cy="749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300"/>
              <a:buFont typeface="Times New Roman"/>
              <a:buNone/>
            </a:pPr>
            <a:r>
              <a:rPr b="1" lang="vi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Observer Pattern</a:t>
            </a:r>
            <a:endParaRPr b="1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412555" y="752126"/>
            <a:ext cx="8392886" cy="9549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8918279" y="4866501"/>
            <a:ext cx="241893" cy="276999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lgerian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lgerian"/>
                <a:ea typeface="Algerian"/>
                <a:cs typeface="Algerian"/>
                <a:sym typeface="Algerian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GU LOGO"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55" y="0"/>
            <a:ext cx="1346699" cy="42386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/>
          <p:nvPr/>
        </p:nvSpPr>
        <p:spPr>
          <a:xfrm>
            <a:off x="1347150" y="1720325"/>
            <a:ext cx="6449700" cy="2328600"/>
          </a:xfrm>
          <a:prstGeom prst="roundRect">
            <a:avLst>
              <a:gd fmla="val 16667" name="adj"/>
            </a:avLst>
          </a:prstGeom>
          <a:solidFill>
            <a:srgbClr val="FEE599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24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Observer Pattern</a:t>
            </a:r>
            <a:r>
              <a:rPr lang="vi" sz="24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defines a </a:t>
            </a:r>
            <a:r>
              <a:rPr i="1" lang="vi" sz="24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one-to-many dependency</a:t>
            </a:r>
            <a:r>
              <a:rPr lang="vi" sz="24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vi" sz="24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objects</a:t>
            </a:r>
            <a:r>
              <a:rPr lang="vi" sz="24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 that when one object </a:t>
            </a:r>
            <a:r>
              <a:rPr i="1" lang="vi" sz="24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</a:t>
            </a:r>
            <a:r>
              <a:rPr lang="vi" sz="24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state, all of its dependents </a:t>
            </a:r>
            <a:r>
              <a:rPr i="1" lang="vi" sz="24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notified and updated</a:t>
            </a:r>
            <a:r>
              <a:rPr lang="vi" sz="24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automatically.</a:t>
            </a:r>
            <a:endParaRPr sz="2400">
              <a:solidFill>
                <a:srgbClr val="BF9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628650" y="0"/>
            <a:ext cx="7886700" cy="749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300"/>
              <a:buFont typeface="Times New Roman"/>
              <a:buNone/>
            </a:pPr>
            <a:r>
              <a:rPr b="1" lang="vi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Illustration</a:t>
            </a:r>
            <a:endParaRPr b="1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412555" y="752126"/>
            <a:ext cx="8392886" cy="9549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GU LOGO"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55" y="0"/>
            <a:ext cx="1346699" cy="42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925" y="1401699"/>
            <a:ext cx="7354149" cy="288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628650" y="0"/>
            <a:ext cx="78867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300"/>
              <a:buFont typeface="Times New Roman"/>
              <a:buNone/>
            </a:pPr>
            <a:r>
              <a:rPr b="1" lang="vi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Illustration</a:t>
            </a:r>
            <a:endParaRPr b="1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412555" y="752126"/>
            <a:ext cx="8392800" cy="954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GU LOGO"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55" y="0"/>
            <a:ext cx="1346699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13" y="1111500"/>
            <a:ext cx="7964975" cy="32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628650" y="0"/>
            <a:ext cx="78867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300"/>
              <a:buFont typeface="Times New Roman"/>
              <a:buNone/>
            </a:pPr>
            <a:r>
              <a:rPr b="1" lang="vi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Illustration</a:t>
            </a:r>
            <a:endParaRPr b="1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412555" y="752126"/>
            <a:ext cx="8392800" cy="954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GU LOGO" id="167" name="Google Shape;1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55" y="0"/>
            <a:ext cx="1346699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425" y="1301175"/>
            <a:ext cx="7965151" cy="28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628650" y="0"/>
            <a:ext cx="78867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300"/>
              <a:buFont typeface="Times New Roman"/>
              <a:buNone/>
            </a:pPr>
            <a:r>
              <a:rPr b="1" lang="vi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Illustration</a:t>
            </a:r>
            <a:endParaRPr b="1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412555" y="752126"/>
            <a:ext cx="8392800" cy="954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GU LOGO" id="175" name="Google Shape;17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55" y="0"/>
            <a:ext cx="1346699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525" y="1118125"/>
            <a:ext cx="7260950" cy="30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628650" y="0"/>
            <a:ext cx="78867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300"/>
              <a:buFont typeface="Times New Roman"/>
              <a:buNone/>
            </a:pPr>
            <a:r>
              <a:rPr b="1" lang="vi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Illustration</a:t>
            </a:r>
            <a:endParaRPr b="1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412555" y="752126"/>
            <a:ext cx="8392800" cy="954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GU LOGO" id="183" name="Google Shape;1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55" y="0"/>
            <a:ext cx="1346699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450" y="1368100"/>
            <a:ext cx="7427102" cy="29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628650" y="0"/>
            <a:ext cx="78867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300"/>
              <a:buFont typeface="Times New Roman"/>
              <a:buNone/>
            </a:pPr>
            <a:r>
              <a:rPr b="1" lang="vi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Illustration</a:t>
            </a:r>
            <a:endParaRPr b="1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412555" y="752126"/>
            <a:ext cx="8392800" cy="954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GU LOGO" id="191" name="Google Shape;1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55" y="0"/>
            <a:ext cx="1346699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838" y="1175800"/>
            <a:ext cx="7770324" cy="31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