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8F_AAD0FAE2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80" r:id="rId2"/>
    <p:sldId id="371" r:id="rId3"/>
    <p:sldId id="413" r:id="rId4"/>
    <p:sldId id="303" r:id="rId5"/>
    <p:sldId id="418" r:id="rId6"/>
    <p:sldId id="412" r:id="rId7"/>
    <p:sldId id="395" r:id="rId8"/>
    <p:sldId id="419" r:id="rId9"/>
    <p:sldId id="387" r:id="rId10"/>
    <p:sldId id="425" r:id="rId11"/>
    <p:sldId id="389" r:id="rId12"/>
    <p:sldId id="426" r:id="rId13"/>
    <p:sldId id="423" r:id="rId14"/>
    <p:sldId id="398" r:id="rId15"/>
    <p:sldId id="401" r:id="rId16"/>
    <p:sldId id="399" r:id="rId17"/>
    <p:sldId id="392" r:id="rId18"/>
    <p:sldId id="403" r:id="rId19"/>
    <p:sldId id="400" r:id="rId20"/>
    <p:sldId id="428" r:id="rId21"/>
    <p:sldId id="429" r:id="rId22"/>
    <p:sldId id="404" r:id="rId23"/>
    <p:sldId id="405" r:id="rId24"/>
    <p:sldId id="427" r:id="rId25"/>
    <p:sldId id="420" r:id="rId26"/>
    <p:sldId id="407" r:id="rId27"/>
    <p:sldId id="409" r:id="rId28"/>
    <p:sldId id="408" r:id="rId29"/>
    <p:sldId id="396" r:id="rId30"/>
    <p:sldId id="422" r:id="rId31"/>
    <p:sldId id="406" r:id="rId32"/>
    <p:sldId id="411" r:id="rId33"/>
    <p:sldId id="431" r:id="rId34"/>
    <p:sldId id="436" r:id="rId35"/>
    <p:sldId id="433" r:id="rId36"/>
    <p:sldId id="432" r:id="rId37"/>
    <p:sldId id="421" r:id="rId38"/>
    <p:sldId id="393" r:id="rId39"/>
    <p:sldId id="437" r:id="rId40"/>
    <p:sldId id="424" r:id="rId41"/>
    <p:sldId id="430" r:id="rId42"/>
    <p:sldId id="394" r:id="rId43"/>
    <p:sldId id="415" r:id="rId44"/>
    <p:sldId id="439" r:id="rId45"/>
    <p:sldId id="438" r:id="rId46"/>
    <p:sldId id="445" r:id="rId47"/>
    <p:sldId id="441" r:id="rId48"/>
    <p:sldId id="448" r:id="rId49"/>
    <p:sldId id="443" r:id="rId50"/>
    <p:sldId id="444" r:id="rId51"/>
  </p:sldIdLst>
  <p:sldSz cx="12192000" cy="6858000"/>
  <p:notesSz cx="7104063" cy="10234613"/>
  <p:embeddedFontLs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Cambria Math" panose="02040503050406030204" pitchFamily="18" charset="0"/>
      <p:regular r:id="rId57"/>
    </p:embeddedFont>
    <p:embeddedFont>
      <p:font typeface="Quattrocento Sans" panose="020B0502050000020003" pitchFamily="34" charset="0"/>
      <p:regular r:id="rId58"/>
      <p:bold r:id="rId59"/>
      <p:italic r:id="rId60"/>
      <p:boldItalic r:id="rId61"/>
    </p:embeddedFont>
    <p:embeddedFont>
      <p:font typeface="Quire Sans" panose="020B0502040400020003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D35720-2A36-1921-0D92-C93469D4EB6D}" name="Giovanni Pio Parracino" initials="GPP" userId="S::10657738@polimi.it::7fdd57fd-9bf1-40b9-9343-eedad1080b6d" providerId="AD"/>
  <p188:author id="{EB360242-3B78-50BF-535D-62C34F864DEF}" name="Davide Russo" initials="DR" userId="S::10867838@polimi.it::0edb51b2-3a4b-4679-9e7b-b32637c8c90f" providerId="AD"/>
  <p188:author id="{23DB3582-FF24-9752-7D68-6989484C33EF}" name="Davide Contaldo" initials="DC" userId="S::10576088@polimi.it::db956e29-a0d1-4479-99ab-85c795e739d5" providerId="AD"/>
  <p188:author id="{80D3AB82-6549-3008-2FEA-78DA4362D246}" name="Samuele Giuseppe Labò" initials="SL" userId="S::10628657@polimi.it::9fb6e06e-09ae-4e81-97ca-cffe7017b524" providerId="AD"/>
  <p188:author id="{D457F79A-D38F-5017-5B5C-233CBE615CC0}" name="Ester Sommariva" initials="ES" userId="S::10643653@polimi.it::7b8c4c01-9c69-4782-a1c6-2aa24ad605c8" providerId="AD"/>
  <p188:author id="{8D97EB9C-3069-F46C-1819-7A7C16C47D7F}" name="Vittoria D'Alessio" initials="VD" userId="S::10623977@polimi.it::ad879598-d9f7-4a9d-ab78-8b96ee80ad96" providerId="AD"/>
  <p188:author id="{6EE8BEA6-0D79-4AEE-C97A-ECC00FF020E3}" name="Daniele Battaglia" initials="DB" userId="Daniele Battaglia" providerId="None"/>
  <p188:author id="{322DFDB1-CA64-8F37-56E1-78B309767FDB}" name="Camille Louis" initials="CL" userId="S::loui@insa-toulouse.fr::4c43a7a5-1ac2-473c-9ca2-5eff2f09a5f5" providerId="AD"/>
  <p188:author id="{11F349BC-E425-3833-D3DA-FEE772D8CBEA}" name="Marco Moschetta" initials="MM" userId="S::10638170@polimi.it::f04cccc1-738d-43a5-a35c-b4dfcdf51069" providerId="AD"/>
  <p188:author id="{52D2C9C6-904E-1BCD-15BF-04B0DD8A736C}" name="Marco Hanna" initials="MH" userId="75d47725e1cc3841" providerId="Windows Live"/>
  <p188:author id="{F6479FCE-81D3-8682-6362-315006220DB9}" name="Alessandro De Luca" initials="ADL" userId="Alessandro De Luca" providerId="None"/>
  <p188:author id="{E65773DD-D9E6-B15A-EF43-FDB617E7C769}" name="Angelo Roberto Lannutti" initials="AL" userId="S::10616134@polimi.it::210d99ba-9ce9-45a7-bc27-610dc43ce42d" providerId="AD"/>
  <p188:author id="{607FB3E9-16A2-20AF-BA38-27ECA554F43E}" name="Davide Russo" initials="DR" userId="Davide Russ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CC9"/>
    <a:srgbClr val="DFEBF7"/>
    <a:srgbClr val="245A8C"/>
    <a:srgbClr val="67ACDA"/>
    <a:srgbClr val="5B9BD5"/>
    <a:srgbClr val="B5D2EC"/>
    <a:srgbClr val="C7DDF1"/>
    <a:srgbClr val="EAF2FA"/>
    <a:srgbClr val="A748DE"/>
    <a:srgbClr val="FE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DE137-8E2B-47B8-833E-2502B9E0C0EC}">
  <a:tblStyle styleId="{AB6DE137-8E2B-47B8-833E-2502B9E0C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092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comments/modernComment_18F_AAD0FA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4DA735-BF46-46A9-A4F2-B296E309C836}" authorId="{322DFDB1-CA64-8F37-56E1-78B309767FDB}" created="2024-07-09T18:31:03.184">
    <pc:sldMkLst xmlns:pc="http://schemas.microsoft.com/office/powerpoint/2013/main/command">
      <pc:docMk/>
      <pc:sldMk cId="2865822434" sldId="399"/>
    </pc:sldMkLst>
    <p188:replyLst>
      <p188:reply id="{C35AE977-9DD6-41D9-8BEA-9C3CD7B57711}" authorId="{322DFDB1-CA64-8F37-56E1-78B309767FDB}" created="2024-07-09T19:39:22.707">
        <p188:txBody>
          <a:bodyPr/>
          <a:lstStyle/>
          <a:p>
            <a:r>
              <a:rPr lang="en-US"/>
              <a:t>Change with new value
</a:t>
            </a:r>
          </a:p>
        </p188:txBody>
      </p188:reply>
    </p188:replyLst>
    <p188:txBody>
      <a:bodyPr/>
      <a:lstStyle/>
      <a:p>
        <a:r>
          <a:rPr lang="en-US"/>
          <a:t>Change screens with right value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‹N›</a:t>
            </a:fld>
            <a:endParaRPr lang="it-IT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12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89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08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46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81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1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1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93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20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445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34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822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59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283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563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82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268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064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699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146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1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099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8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630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4638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227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133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022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585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602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62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86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49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0818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8115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00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5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61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38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45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f1d0198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5f1d01989_0_44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0" name="Google Shape;100;g135f1d01989_0_44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it-IT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8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Titolo e contenu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4026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Quattrocento Sans" panose="020B0502050000020003" pitchFamily="34" charset="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Solo tito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Vuot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Contenuto con didascali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Immagine con didascali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1_Titolo e testo vertica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Titolo e testo vertica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5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18/10/relationships/comments" Target="../comments/modernComment_18F_AAD0FAE2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0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2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jpg"/><Relationship Id="rId4" Type="http://schemas.openxmlformats.org/officeDocument/2006/relationships/image" Target="../media/image8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jpg"/><Relationship Id="rId4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1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3"/>
          <p:cNvCxnSpPr>
            <a:cxnSpLocks/>
          </p:cNvCxnSpPr>
          <p:nvPr/>
        </p:nvCxnSpPr>
        <p:spPr>
          <a:xfrm>
            <a:off x="90487" y="6355463"/>
            <a:ext cx="11920538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1"/>
              </a:schemeClr>
            </a:outerShdw>
          </a:effectLst>
        </p:spPr>
      </p:cxnSp>
      <p:sp>
        <p:nvSpPr>
          <p:cNvPr id="91" name="Google Shape;91;p13"/>
          <p:cNvSpPr/>
          <p:nvPr/>
        </p:nvSpPr>
        <p:spPr>
          <a:xfrm>
            <a:off x="306035" y="1485885"/>
            <a:ext cx="7097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Quattrocento Sans"/>
              <a:buNone/>
            </a:pPr>
            <a:r>
              <a:rPr lang="it-IT" sz="34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POLITECNICO DI MILANO</a:t>
            </a:r>
            <a:endParaRPr lang="it-IT" sz="3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>
                <a:srgbClr val="1F3864"/>
              </a:buClr>
              <a:buSzPts val="1800"/>
            </a:pPr>
            <a:r>
              <a:rPr lang="it-IT" sz="3400" b="1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Aerospace</a:t>
            </a:r>
            <a:r>
              <a:rPr lang="it-IT" sz="34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Control Systems - ACS</a:t>
            </a:r>
            <a:endParaRPr lang="it-IT" sz="3400" b="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600"/>
              </a:spcBef>
              <a:buClr>
                <a:srgbClr val="002060"/>
              </a:buClr>
              <a:buSzPts val="1800"/>
            </a:pPr>
            <a:r>
              <a:rPr lang="it-IT" sz="3400" b="0" i="1" u="none" strike="noStrike" cap="none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Academic</a:t>
            </a:r>
            <a:r>
              <a:rPr lang="it-IT" sz="3400" b="0" i="1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3400" b="0" i="1" u="none" strike="noStrike" cap="none" dirty="0" err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</a:t>
            </a:r>
            <a:r>
              <a:rPr lang="it-IT" sz="3400" b="0" i="1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3400" i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2023-24</a:t>
            </a:r>
            <a:endParaRPr lang="it-IT" sz="3400" b="0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0487" y="4223328"/>
            <a:ext cx="3026339" cy="182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 dirty="0">
                <a:solidFill>
                  <a:srgbClr val="0070C0"/>
                </a:solidFill>
                <a:latin typeface="Calibri"/>
                <a:ea typeface="Quattrocento Sans"/>
                <a:cs typeface="Calibri"/>
                <a:sym typeface="Calibri"/>
              </a:rPr>
              <a:t>Group </a:t>
            </a:r>
            <a:endParaRPr lang="it-IT" sz="2400" b="1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endParaRPr lang="it-IT" sz="800" b="1" i="0" u="none" strike="noStrike" cap="none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Mina </a:t>
            </a:r>
            <a:r>
              <a:rPr lang="it-IT" sz="1600" dirty="0" err="1">
                <a:solidFill>
                  <a:schemeClr val="tx1"/>
                </a:solidFill>
                <a:latin typeface="Quattrocento Sans"/>
                <a:sym typeface="Quattrocento Sans"/>
              </a:rPr>
              <a:t>Baniamein</a:t>
            </a:r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	</a:t>
            </a:r>
            <a:endParaRPr lang="it-IT" sz="1600" dirty="0">
              <a:solidFill>
                <a:schemeClr val="tx1"/>
              </a:solidFill>
              <a:latin typeface="Quattrocento Sans"/>
            </a:endParaRP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Camille Louis	</a:t>
            </a: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Marco Hanna	</a:t>
            </a:r>
            <a:endParaRPr lang="it-IT" sz="12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1B8EDA8-60B9-167B-4403-F746458322CC}"/>
              </a:ext>
            </a:extLst>
          </p:cNvPr>
          <p:cNvSpPr/>
          <p:nvPr/>
        </p:nvSpPr>
        <p:spPr>
          <a:xfrm>
            <a:off x="76181" y="380210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Google Shape;105;p14">
            <a:extLst>
              <a:ext uri="{FF2B5EF4-FFF2-40B4-BE49-F238E27FC236}">
                <a16:creationId xmlns:a16="http://schemas.microsoft.com/office/drawing/2014/main" id="{115A8950-94A5-F097-B7AC-A0F978200803}"/>
              </a:ext>
            </a:extLst>
          </p:cNvPr>
          <p:cNvSpPr txBox="1"/>
          <p:nvPr/>
        </p:nvSpPr>
        <p:spPr>
          <a:xfrm>
            <a:off x="61875" y="6432472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                                                                   ACS                                                               A.A. 20223/2024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A2860-6FB6-233D-65A7-24C2EF7BC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12"/>
          <a:stretch/>
        </p:blipFill>
        <p:spPr>
          <a:xfrm>
            <a:off x="6304793" y="4362146"/>
            <a:ext cx="5688527" cy="1661818"/>
          </a:xfrm>
          <a:prstGeom prst="rect">
            <a:avLst/>
          </a:prstGeom>
        </p:spPr>
      </p:pic>
      <p:sp>
        <p:nvSpPr>
          <p:cNvPr id="4" name="Google Shape;92;p13">
            <a:extLst>
              <a:ext uri="{FF2B5EF4-FFF2-40B4-BE49-F238E27FC236}">
                <a16:creationId xmlns:a16="http://schemas.microsoft.com/office/drawing/2014/main" id="{7E553398-96CA-4E48-61C2-A2B6515C21A9}"/>
              </a:ext>
            </a:extLst>
          </p:cNvPr>
          <p:cNvSpPr/>
          <p:nvPr/>
        </p:nvSpPr>
        <p:spPr>
          <a:xfrm>
            <a:off x="2184758" y="4223328"/>
            <a:ext cx="6966934" cy="182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endParaRPr lang="it-IT" sz="800" b="1" i="0" u="none" strike="noStrike" cap="none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endParaRPr lang="it-IT" sz="800" b="1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endParaRPr lang="it-IT" sz="800" b="1" i="0" u="none" strike="noStrike" cap="none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marL="0" marR="0" lvl="0" indent="449580" rtl="0">
              <a:spcBef>
                <a:spcPts val="0"/>
              </a:spcBef>
              <a:spcAft>
                <a:spcPts val="0"/>
              </a:spcAft>
              <a:buNone/>
            </a:pPr>
            <a:endParaRPr lang="it-IT" sz="800" b="1" i="0" u="none" strike="noStrike" cap="none" dirty="0">
              <a:solidFill>
                <a:srgbClr val="0070C0"/>
              </a:solidFill>
              <a:latin typeface="Calibri"/>
              <a:ea typeface="Quattrocento Sans"/>
              <a:cs typeface="Calibri"/>
              <a:sym typeface="Calibri"/>
            </a:endParaRP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10627453	</a:t>
            </a:r>
            <a:endParaRPr lang="it-IT" sz="1600" dirty="0">
              <a:solidFill>
                <a:schemeClr val="tx1"/>
              </a:solidFill>
              <a:latin typeface="Quattrocento Sans"/>
            </a:endParaRP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11025467</a:t>
            </a:r>
          </a:p>
          <a:p>
            <a:pPr indent="449580"/>
            <a:r>
              <a:rPr lang="it-IT" sz="1600" dirty="0">
                <a:solidFill>
                  <a:schemeClr val="tx1"/>
                </a:solidFill>
                <a:latin typeface="Quattrocento Sans"/>
                <a:sym typeface="Quattrocento Sans"/>
              </a:rPr>
              <a:t>10571718	</a:t>
            </a:r>
            <a:endParaRPr lang="it-IT" sz="1200" dirty="0">
              <a:solidFill>
                <a:srgbClr val="002060"/>
              </a:solidFill>
            </a:endParaRPr>
          </a:p>
        </p:txBody>
      </p:sp>
      <p:pic>
        <p:nvPicPr>
          <p:cNvPr id="8" name="Immagine 7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0D7A7428-4E5E-8D85-8EF8-354426A8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435" y="931763"/>
            <a:ext cx="3098885" cy="30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2: DYNAMIC INVERSION LOOP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966182-D7C1-FDFC-E982-ED78EAC100CE}"/>
                  </a:ext>
                </a:extLst>
              </p:cNvPr>
              <p:cNvSpPr txBox="1"/>
              <p:nvPr/>
            </p:nvSpPr>
            <p:spPr>
              <a:xfrm>
                <a:off x="840039" y="1473983"/>
                <a:ext cx="74190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Quattrocento Sans" panose="020B0502050000020003" pitchFamily="34" charset="0"/>
                    <a:cs typeface="Quire Sans" panose="020B0502040204020203" pitchFamily="34" charset="0"/>
                  </a:rPr>
                  <a:t>DI implementation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Quire Sans" panose="020B0502040204020203" pitchFamily="34" charset="0"/>
                      </a:rPr>
                      <m:t>𝐶𝐴𝐵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Quire Sans" panose="020B0502040204020203" pitchFamily="34" charset="0"/>
                      </a:rPr>
                      <m:t> ≠0 </m:t>
                    </m:r>
                  </m:oMath>
                </a14:m>
                <a:r>
                  <a:rPr lang="en-US" sz="1600" dirty="0">
                    <a:latin typeface="Quattrocento Sans" panose="020B0502050000020003" pitchFamily="34" charset="0"/>
                    <a:cs typeface="Quire Sans" panose="020B0502040204020203" pitchFamily="34" charset="0"/>
                  </a:rPr>
                  <a:t>case is implemented, 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Quire Sans" panose="020B0502040204020203" pitchFamily="34" charset="0"/>
                      </a:rPr>
                      <m:t>𝐶𝐵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Quire Sans" panose="020B0502040204020203" pitchFamily="34" charset="0"/>
                      </a:rPr>
                      <m:t>=0</m:t>
                    </m:r>
                  </m:oMath>
                </a14:m>
                <a:endParaRPr lang="en-US" sz="1600" dirty="0">
                  <a:latin typeface="Quattrocento Sans" panose="020B0502050000020003" pitchFamily="34" charset="0"/>
                  <a:cs typeface="Quire Sans" panose="020B0502040204020203" pitchFamily="34" charset="0"/>
                </a:endParaRPr>
              </a:p>
              <a:p>
                <a:r>
                  <a:rPr lang="en-US" sz="1600" dirty="0">
                    <a:latin typeface="Quattrocento Sans" panose="020B0502050000020003" pitchFamily="34" charset="0"/>
                    <a:cs typeface="Quire Sans" panose="020B0502040204020203" pitchFamily="34" charset="0"/>
                  </a:rPr>
                  <a:t>Matrix C of the model is redesigned as an identity matrix in order to have the state</a:t>
                </a:r>
                <a:endParaRPr lang="it-IT" sz="1600" dirty="0">
                  <a:latin typeface="Quattrocento Sans" panose="020B0502050000020003" pitchFamily="34" charset="0"/>
                  <a:cs typeface="Quire Sans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966182-D7C1-FDFC-E982-ED78EAC1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9" y="1473983"/>
                <a:ext cx="7419019" cy="830997"/>
              </a:xfrm>
              <a:prstGeom prst="rect">
                <a:avLst/>
              </a:prstGeom>
              <a:blipFill>
                <a:blip r:embed="rId4"/>
                <a:stretch>
                  <a:fillRect l="-493" t="-1471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ABC3AAE9-C311-0261-04BC-02729405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15" y="3247684"/>
            <a:ext cx="5399924" cy="2301129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A6F1678-C93F-9FDB-6391-3E3E62488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942" y="2378583"/>
            <a:ext cx="4978614" cy="36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2: DI LOOP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181011" y="104821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08CC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966182-D7C1-FDFC-E982-ED78EAC100CE}"/>
                  </a:ext>
                </a:extLst>
              </p:cNvPr>
              <p:cNvSpPr txBox="1"/>
              <p:nvPr/>
            </p:nvSpPr>
            <p:spPr>
              <a:xfrm>
                <a:off x="230440" y="1410960"/>
                <a:ext cx="11204477" cy="495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Quattrocento Sans" panose="020B0502050000020003" pitchFamily="34" charset="0"/>
                  </a:rPr>
                  <a:t>Verify both analytically and numerically that: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CB = 0, so r = 2.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Since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DI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it’s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a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closed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loop the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complementary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sensitivity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function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coincides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with the transfer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function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of the </a:t>
                </a:r>
                <a:r>
                  <a:rPr lang="it-IT" sz="1600" dirty="0" err="1">
                    <a:latin typeface="Quire Sans" panose="020B0502040204020203" pitchFamily="34" charset="0"/>
                    <a:cs typeface="Quire Sans" panose="020B0502040204020203" pitchFamily="34" charset="0"/>
                  </a:rPr>
                  <a:t>closed</a:t>
                </a:r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 loop:</a:t>
                </a: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𝐷𝐼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𝐶𝐴𝐵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𝐶𝐴𝐵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𝐶𝐴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𝐶𝐴𝐵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𝐶𝐴𝐵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𝑢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  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𝐶𝐴𝐵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𝐶𝐴𝐵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=0.002219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𝐼𝑥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dirty="0">
                              <a:latin typeface="Quire Sans" panose="020B0502040204020203" pitchFamily="34" charset="0"/>
                              <a:cs typeface="Quire Sans" panose="020B0502040204020203" pitchFamily="34" charset="0"/>
                            </a:rPr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4421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2.775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+0.2828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450.7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+2.648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 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450.7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+2.648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]′</m:t>
                      </m:r>
                    </m:oMath>
                  </m:oMathPara>
                </a14:m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𝐶𝐴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Quire Sans" panose="020B0502040204020203" pitchFamily="34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Quire Sans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Quire Sans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Quire Sans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𝑢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𝐶𝐴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= [0, −2.648, 0]′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r>
                  <a:rPr lang="it-IT" sz="1600" dirty="0">
                    <a:latin typeface="Quire Sans" panose="020B0502040204020203" pitchFamily="34" charset="0"/>
                    <a:cs typeface="Quire Sans" panose="020B0502040204020203" pitchFamily="34" charset="0"/>
                  </a:rPr>
                  <a:t>By computing: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𝐷𝐼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=[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+0.1068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Quire Sans" panose="020B0502040204020203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Quire Sans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Quire Sans" panose="020B0502040204020203" pitchFamily="34" charset="0"/>
                        </a:rPr>
                        <m:t>]′</m:t>
                      </m:r>
                    </m:oMath>
                  </m:oMathPara>
                </a14:m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  <a:p>
                <a:endParaRPr lang="it-IT" dirty="0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A966182-D7C1-FDFC-E982-ED78EAC1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0" y="1410960"/>
                <a:ext cx="11204477" cy="4954690"/>
              </a:xfrm>
              <a:prstGeom prst="rect">
                <a:avLst/>
              </a:prstGeom>
              <a:blipFill>
                <a:blip r:embed="rId4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E9E22D4-89A0-9D68-F655-49C57D10E5CD}"/>
              </a:ext>
            </a:extLst>
          </p:cNvPr>
          <p:cNvCxnSpPr/>
          <p:nvPr/>
        </p:nvCxnSpPr>
        <p:spPr>
          <a:xfrm flipV="1">
            <a:off x="7581900" y="5664200"/>
            <a:ext cx="0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35B014A-DEA5-5613-310B-C26689BA1165}"/>
              </a:ext>
            </a:extLst>
          </p:cNvPr>
          <p:cNvCxnSpPr/>
          <p:nvPr/>
        </p:nvCxnSpPr>
        <p:spPr>
          <a:xfrm>
            <a:off x="7581900" y="594360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A3CC09F-E435-3C4D-B540-D50F6AAC1900}"/>
                  </a:ext>
                </a:extLst>
              </p:cNvPr>
              <p:cNvSpPr txBox="1"/>
              <p:nvPr/>
            </p:nvSpPr>
            <p:spPr>
              <a:xfrm>
                <a:off x="8023860" y="5753100"/>
                <a:ext cx="29692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𝐷𝐼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>
                    <a:latin typeface="Quire Sans" panose="020B0502040204020203" pitchFamily="34" charset="0"/>
                    <a:cs typeface="Quire Sans" panose="020B0502040204020203" pitchFamily="34" charset="0"/>
                  </a:rPr>
                  <a:t>of the y response </a:t>
                </a:r>
                <a:r>
                  <a:rPr lang="el-GR"/>
                  <a:t>φ</a:t>
                </a:r>
                <a:endParaRPr lang="it-IT">
                  <a:latin typeface="Quire Sans" panose="020B0502040204020203" pitchFamily="34" charset="0"/>
                  <a:cs typeface="Quire Sans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A3CC09F-E435-3C4D-B540-D50F6AAC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60" y="5753100"/>
                <a:ext cx="2969260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74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2: DI LOOP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339B166-35E1-EAB0-2D46-157157A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9" y="1976898"/>
            <a:ext cx="4305300" cy="3238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5127550-B462-40F3-F519-0DB431E56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004" y="1986730"/>
            <a:ext cx="4305300" cy="32385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11AB91-0C47-D3CA-2435-6982C2535428}"/>
              </a:ext>
            </a:extLst>
          </p:cNvPr>
          <p:cNvSpPr txBox="1"/>
          <p:nvPr/>
        </p:nvSpPr>
        <p:spPr>
          <a:xfrm>
            <a:off x="840039" y="1411274"/>
            <a:ext cx="4666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</a:rPr>
              <a:t>Numerical verification </a:t>
            </a:r>
            <a:endParaRPr lang="it-IT" sz="1600" b="1" dirty="0">
              <a:latin typeface="Quattrocento Sans" panose="020B050205000002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3FF9C67-AB53-07B9-17B7-AFF792A94C43}"/>
                  </a:ext>
                </a:extLst>
              </p:cNvPr>
              <p:cNvSpPr txBox="1"/>
              <p:nvPr/>
            </p:nvSpPr>
            <p:spPr>
              <a:xfrm>
                <a:off x="7792470" y="5475934"/>
                <a:ext cx="2255882" cy="404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3FF9C67-AB53-07B9-17B7-AFF792A9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70" y="5475934"/>
                <a:ext cx="2255882" cy="404791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8256AC-D00A-E70D-E11D-9B8E42821CB5}"/>
              </a:ext>
            </a:extLst>
          </p:cNvPr>
          <p:cNvSpPr txBox="1"/>
          <p:nvPr/>
        </p:nvSpPr>
        <p:spPr>
          <a:xfrm>
            <a:off x="2143648" y="5501460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Dynamic </a:t>
            </a:r>
            <a:r>
              <a:rPr lang="en-US" sz="1600" dirty="0">
                <a:latin typeface="Quattrocento Sans" panose="020B0502050000020003" pitchFamily="34" charset="0"/>
              </a:rPr>
              <a:t>inversion</a:t>
            </a:r>
            <a:endParaRPr lang="it-IT" sz="16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3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46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025B9A1-FF55-5D57-9382-0A721AE16002}"/>
              </a:ext>
            </a:extLst>
          </p:cNvPr>
          <p:cNvSpPr/>
          <p:nvPr/>
        </p:nvSpPr>
        <p:spPr>
          <a:xfrm>
            <a:off x="4289321" y="3482328"/>
            <a:ext cx="3613355" cy="1417065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Nominal Performance: 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Response of 𝜑 to variations in 𝜑</a:t>
            </a:r>
            <a:r>
              <a:rPr lang="en-GB" sz="1800" baseline="30000" dirty="0">
                <a:solidFill>
                  <a:schemeClr val="tx1"/>
                </a:solidFill>
                <a:latin typeface="Quattrocento Sans" panose="020B0502050000020003" pitchFamily="34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 : equivalent to a second order response with 𝜔</a:t>
            </a:r>
            <a:r>
              <a:rPr lang="en-GB" sz="1800" baseline="-25000" dirty="0">
                <a:solidFill>
                  <a:schemeClr val="tx1"/>
                </a:solidFill>
                <a:latin typeface="Quattrocento Sans" panose="020B0502050000020003" pitchFamily="34" charset="0"/>
              </a:rPr>
              <a:t>n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 ≥ 10 𝑟𝑎𝑑/𝑠 and 𝜉 ≥ 0.9.</a:t>
            </a:r>
          </a:p>
          <a:p>
            <a:pPr algn="ctr"/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131B164-E226-307A-DFFA-E9AF0E0380B4}"/>
              </a:ext>
            </a:extLst>
          </p:cNvPr>
          <p:cNvSpPr/>
          <p:nvPr/>
        </p:nvSpPr>
        <p:spPr>
          <a:xfrm>
            <a:off x="8175522" y="3465398"/>
            <a:ext cx="3613355" cy="1417065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Control effort limitation: 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|𝛿</a:t>
            </a:r>
            <a:r>
              <a:rPr lang="en-GB" sz="1800" baseline="-25000" dirty="0">
                <a:solidFill>
                  <a:schemeClr val="tx1"/>
                </a:solidFill>
                <a:latin typeface="Quattrocento Sans" panose="020B0502050000020003" pitchFamily="34" charset="0"/>
              </a:rPr>
              <a:t>𝑙𝑎𝑡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| ≤ 0.05 for the doublet change in 𝜑</a:t>
            </a:r>
            <a:r>
              <a:rPr lang="en-GB" sz="1800" baseline="30000" dirty="0">
                <a:solidFill>
                  <a:schemeClr val="tx1"/>
                </a:solidFill>
                <a:latin typeface="Quattrocento Sans" panose="020B0502050000020003" pitchFamily="34" charset="0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 (with 10 π/180 rad amplitude) given by (in </a:t>
            </a:r>
            <a:r>
              <a:rPr lang="en-GB" sz="1800" dirty="0" err="1">
                <a:solidFill>
                  <a:schemeClr val="tx1"/>
                </a:solidFill>
                <a:latin typeface="Quattrocento Sans" panose="020B0502050000020003" pitchFamily="34" charset="0"/>
              </a:rPr>
              <a:t>deg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15A45DFD-9B86-A60A-970C-D0162E37F24C}"/>
                  </a:ext>
                </a:extLst>
              </p:cNvPr>
              <p:cNvSpPr/>
              <p:nvPr/>
            </p:nvSpPr>
            <p:spPr>
              <a:xfrm>
                <a:off x="403120" y="3488423"/>
                <a:ext cx="3613355" cy="1417065"/>
              </a:xfrm>
              <a:prstGeom prst="flowChartProcess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For the controller use the structure </a:t>
                </a: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𝑣 =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P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𝐷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𝑠𝑇</m:t>
                        </m:r>
                        <m:r>
                          <m:rPr>
                            <m:nor/>
                          </m:rPr>
                          <a:rPr lang="en-GB" sz="1800" baseline="-250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𝜑 </a:t>
                </a:r>
                <a:r>
                  <a:rPr lang="en-GB" sz="1800" baseline="30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0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𝜑, with 𝑇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0.02 s</a:t>
                </a:r>
                <a:endParaRPr lang="en-US" sz="1800" dirty="0">
                  <a:solidFill>
                    <a:schemeClr val="tx1"/>
                  </a:solidFill>
                  <a:latin typeface="Quattrocento Sans" panose="020B05020500000200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15A45DFD-9B86-A60A-970C-D0162E37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0" y="3488423"/>
                <a:ext cx="3613355" cy="1417065"/>
              </a:xfrm>
              <a:prstGeom prst="flowChartProcess">
                <a:avLst/>
              </a:prstGeom>
              <a:blipFill>
                <a:blip r:embed="rId4"/>
                <a:stretch>
                  <a:fillRect b="-294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2B8A8C6-1F78-76D3-D1FC-F01B0218F7DE}"/>
              </a:ext>
            </a:extLst>
          </p:cNvPr>
          <p:cNvSpPr/>
          <p:nvPr/>
        </p:nvSpPr>
        <p:spPr>
          <a:xfrm>
            <a:off x="1856028" y="1871874"/>
            <a:ext cx="2044329" cy="630701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Design approach:</a:t>
            </a:r>
            <a:endParaRPr lang="en-GB" sz="1800" dirty="0">
              <a:solidFill>
                <a:schemeClr val="tx1"/>
              </a:solidFill>
              <a:latin typeface="Quattrocento Sans" panose="020B0502050000020003" pitchFamily="34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9E82009-4E32-6CAB-036F-9D49430A85BA}"/>
              </a:ext>
            </a:extLst>
          </p:cNvPr>
          <p:cNvSpPr/>
          <p:nvPr/>
        </p:nvSpPr>
        <p:spPr>
          <a:xfrm>
            <a:off x="5845902" y="1730882"/>
            <a:ext cx="5726666" cy="814760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Mixed sensitivity synthesis:</a:t>
            </a:r>
          </a:p>
          <a:p>
            <a:pPr algn="ctr"/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To impose requirement in order to obtain controllers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EBB25-A5D9-35B1-8827-A181A13344E1}"/>
              </a:ext>
            </a:extLst>
          </p:cNvPr>
          <p:cNvCxnSpPr>
            <a:cxnSpLocks/>
          </p:cNvCxnSpPr>
          <p:nvPr/>
        </p:nvCxnSpPr>
        <p:spPr>
          <a:xfrm>
            <a:off x="4039564" y="2138262"/>
            <a:ext cx="169059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4F069-B3B7-DC7E-C407-FB9935F57BD4}"/>
                  </a:ext>
                </a:extLst>
              </p:cNvPr>
              <p:cNvSpPr txBox="1"/>
              <p:nvPr/>
            </p:nvSpPr>
            <p:spPr>
              <a:xfrm>
                <a:off x="251803" y="1746526"/>
                <a:ext cx="5359078" cy="19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Quattrocento Sans" panose="020B0502050000020003" pitchFamily="34" charset="0"/>
                  </a:rPr>
                  <a:t>Controller can be defined through the function tunablePID2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Quattrocento Sans" panose="020B0502050000020003" pitchFamily="34" charset="0"/>
                </a:endParaRPr>
              </a:p>
              <a:p>
                <a:endParaRPr lang="en-US" sz="1800" dirty="0">
                  <a:latin typeface="Quattrocento Sans" panose="020B0502050000020003" pitchFamily="34" charset="0"/>
                </a:endParaRP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𝑣 =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P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𝐷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𝑠𝑇</m:t>
                        </m:r>
                        <m:r>
                          <m:rPr>
                            <m:nor/>
                          </m:rPr>
                          <a:rPr lang="en-GB" sz="1800" baseline="-250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𝜑 </a:t>
                </a:r>
                <a:r>
                  <a:rPr lang="en-GB" sz="1800" baseline="30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0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𝜑, with 𝑇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0.02 s</a:t>
                </a:r>
                <a:endParaRPr lang="en-US" sz="1800" dirty="0">
                  <a:latin typeface="Quattrocento Sans" panose="020B05020500000200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4F069-B3B7-DC7E-C407-FB9935F5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3" y="1746526"/>
                <a:ext cx="5359078" cy="1901611"/>
              </a:xfrm>
              <a:prstGeom prst="rect">
                <a:avLst/>
              </a:prstGeom>
              <a:blipFill>
                <a:blip r:embed="rId4"/>
                <a:stretch>
                  <a:fillRect l="-683" t="-1929" b="-4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5E5E61A-5E5A-E694-A6B3-9427A5AFF0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0"/>
          <a:stretch/>
        </p:blipFill>
        <p:spPr>
          <a:xfrm>
            <a:off x="6957158" y="1563505"/>
            <a:ext cx="2927070" cy="177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4F6F6-178D-FB2F-F080-33F2FD32F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859" y="4315115"/>
            <a:ext cx="5989910" cy="147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61E252-E02C-A8CC-2AA8-D1AE278B4993}"/>
              </a:ext>
            </a:extLst>
          </p:cNvPr>
          <p:cNvSpPr txBox="1"/>
          <p:nvPr/>
        </p:nvSpPr>
        <p:spPr>
          <a:xfrm>
            <a:off x="251803" y="3873464"/>
            <a:ext cx="535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 panose="020B0502050000020003" pitchFamily="34" charset="0"/>
              </a:rPr>
              <a:t>Where do we put the controller in our system?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258984-5737-F78B-0F8F-3D3E581A3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37184"/>
            <a:ext cx="5850194" cy="18314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EDB143-1924-F980-3AA9-069DE1CE1B1B}"/>
              </a:ext>
            </a:extLst>
          </p:cNvPr>
          <p:cNvSpPr/>
          <p:nvPr/>
        </p:nvSpPr>
        <p:spPr>
          <a:xfrm>
            <a:off x="7541342" y="1635934"/>
            <a:ext cx="2133600" cy="22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37ABB-E3C1-0BB7-95E2-FB67E64594C6}"/>
              </a:ext>
            </a:extLst>
          </p:cNvPr>
          <p:cNvSpPr txBox="1"/>
          <p:nvPr/>
        </p:nvSpPr>
        <p:spPr>
          <a:xfrm>
            <a:off x="10141987" y="1634306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2 inputs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13828-2FEC-4BEB-5D9F-47367AD99A3D}"/>
              </a:ext>
            </a:extLst>
          </p:cNvPr>
          <p:cNvCxnSpPr>
            <a:cxnSpLocks/>
          </p:cNvCxnSpPr>
          <p:nvPr/>
        </p:nvCxnSpPr>
        <p:spPr>
          <a:xfrm>
            <a:off x="9674942" y="1746525"/>
            <a:ext cx="3342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3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</a:t>
            </a:r>
            <a:r>
              <a:rPr lang="en-US" sz="2000" b="1" dirty="0" err="1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025B9A1-FF55-5D57-9382-0A721AE16002}"/>
              </a:ext>
            </a:extLst>
          </p:cNvPr>
          <p:cNvSpPr/>
          <p:nvPr/>
        </p:nvSpPr>
        <p:spPr>
          <a:xfrm>
            <a:off x="1104168" y="1707329"/>
            <a:ext cx="10249629" cy="447879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Nominal Performance: </a:t>
            </a:r>
            <a:r>
              <a:rPr lang="en-GB" dirty="0">
                <a:solidFill>
                  <a:schemeClr val="tx1"/>
                </a:solidFill>
                <a:latin typeface="Quattrocento Sans" panose="020B0502050000020003" pitchFamily="34" charset="0"/>
              </a:rPr>
              <a:t>Response of 𝜑 to variations in 𝜑 </a:t>
            </a:r>
            <a:r>
              <a:rPr lang="en-GB" baseline="30000" dirty="0">
                <a:solidFill>
                  <a:schemeClr val="tx1"/>
                </a:solidFill>
                <a:latin typeface="Quattrocento Sans" panose="020B0502050000020003" pitchFamily="34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Quattrocento Sans" panose="020B0502050000020003" pitchFamily="34" charset="0"/>
              </a:rPr>
              <a:t> : equivalent to a second order response with 𝜔</a:t>
            </a:r>
            <a:r>
              <a:rPr lang="en-GB" baseline="-25000" dirty="0">
                <a:solidFill>
                  <a:schemeClr val="tx1"/>
                </a:solidFill>
                <a:latin typeface="Quattrocento Sans" panose="020B0502050000020003" pitchFamily="34" charset="0"/>
              </a:rPr>
              <a:t>𝑛</a:t>
            </a:r>
            <a:r>
              <a:rPr lang="en-GB" dirty="0">
                <a:solidFill>
                  <a:schemeClr val="tx1"/>
                </a:solidFill>
                <a:latin typeface="Quattrocento Sans" panose="020B0502050000020003" pitchFamily="34" charset="0"/>
              </a:rPr>
              <a:t> ≥ 10 𝑟𝑎𝑑/𝑠 and 𝜉 ≥ 0.9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19C743-C3B9-A0B7-8524-4CF3E137C57D}"/>
                  </a:ext>
                </a:extLst>
              </p:cNvPr>
              <p:cNvSpPr txBox="1"/>
              <p:nvPr/>
            </p:nvSpPr>
            <p:spPr>
              <a:xfrm>
                <a:off x="-52082" y="2191438"/>
                <a:ext cx="4929621" cy="225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>
                            <a:latin typeface="Quattrocento Sans" panose="020B0502050000020003" pitchFamily="34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>
                            <a:latin typeface="Quattrocento Sans" panose="020B0502050000020003" pitchFamily="34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nor/>
                              </m:rPr>
                              <a:rPr lang="el-GR">
                                <a:latin typeface="Quattrocento Sans" panose="020B0502050000020003" pitchFamily="34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fr-FR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 =&gt; S(s)=1-F(s)</a:t>
                </a:r>
              </a:p>
              <a:p>
                <a:pPr algn="ctr"/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>
                        <a:latin typeface="Quattrocento Sans" panose="020B0502050000020003" pitchFamily="34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GB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are equal to specific limiting values: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>
                          <a:latin typeface="Quattrocento Sans" panose="020B0502050000020003" pitchFamily="34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fr-FR" b="0" i="0" smtClean="0">
                          <a:latin typeface="Quattrocento Sans" panose="020B0502050000020003" pitchFamily="34" charset="0"/>
                          <a:ea typeface="Cambria Math" panose="02040503050406030204" pitchFamily="18" charset="0"/>
                        </a:rPr>
                        <m:t>=0,9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Quattrocento Sans" panose="020B0502050000020003" pitchFamily="34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fr-FR" b="0" i="0" smtClean="0">
                          <a:latin typeface="Quattrocento Sans" panose="020B0502050000020003" pitchFamily="3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f>
                        <m:fPr>
                          <m:type m:val="lin"/>
                          <m:ctrlP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Quattrocento Sans" panose="020B0502050000020003" pitchFamily="34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19C743-C3B9-A0B7-8524-4CF3E137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82" y="2191438"/>
                <a:ext cx="4929621" cy="225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551E2D8A-A94C-EEB2-9C00-2C24ED71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4" y="3444448"/>
            <a:ext cx="3606850" cy="27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BF4D02-8962-3585-7DE6-0636BB816FC0}"/>
                  </a:ext>
                </a:extLst>
              </p:cNvPr>
              <p:cNvSpPr txBox="1"/>
              <p:nvPr/>
            </p:nvSpPr>
            <p:spPr>
              <a:xfrm>
                <a:off x="5550310" y="2245076"/>
                <a:ext cx="612058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latin typeface="Quattrocento Sans" panose="020B0502050000020003" pitchFamily="34" charset="0"/>
                    <a:ea typeface="Cambria" panose="02040503050406030204" pitchFamily="18" charset="0"/>
                  </a:rPr>
                  <a:t>To ensure nominal performance: </a:t>
                </a:r>
                <a:r>
                  <a:rPr lang="en-GB" sz="1600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S(s)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𝑊𝑝</m:t>
                        </m:r>
                      </m:den>
                    </m:f>
                  </m:oMath>
                </a14:m>
                <a:r>
                  <a:rPr lang="en-GB" sz="1600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with </a:t>
                </a:r>
                <a:r>
                  <a:rPr lang="en-GB" sz="1600" dirty="0" err="1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Wp</a:t>
                </a:r>
                <a:r>
                  <a:rPr lang="en-GB" sz="1600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the performance weight</a:t>
                </a:r>
              </a:p>
              <a:p>
                <a:pPr algn="ctr"/>
                <a:r>
                  <a:rPr lang="en-GB" sz="1600" dirty="0" err="1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Wp</a:t>
                </a:r>
                <a:r>
                  <a:rPr lang="en-GB" sz="1600" dirty="0"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GB" sz="1600" dirty="0">
                  <a:latin typeface="Quattrocento Sans" panose="020B05020500000200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BF4D02-8962-3585-7DE6-0636BB81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10" y="2245076"/>
                <a:ext cx="6120580" cy="1192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CBF6A-38F6-8776-FA3B-0E227025DA2E}"/>
              </a:ext>
            </a:extLst>
          </p:cNvPr>
          <p:cNvCxnSpPr/>
          <p:nvPr/>
        </p:nvCxnSpPr>
        <p:spPr>
          <a:xfrm>
            <a:off x="4877539" y="2903628"/>
            <a:ext cx="0" cy="3146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34E631-4C29-09EA-372E-F6C9460342D1}"/>
              </a:ext>
            </a:extLst>
          </p:cNvPr>
          <p:cNvSpPr txBox="1"/>
          <p:nvPr/>
        </p:nvSpPr>
        <p:spPr>
          <a:xfrm>
            <a:off x="4944128" y="3355994"/>
            <a:ext cx="3986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Performance weight parameters:</a:t>
            </a:r>
          </a:p>
          <a:p>
            <a:endParaRPr lang="en-US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attrocento Sans" panose="020B0502050000020003" pitchFamily="34" charset="0"/>
              </a:rPr>
              <a:t>M= Related to the peak amplitude of S(s)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attrocento Sans" panose="020B0502050000020003" pitchFamily="34" charset="0"/>
              </a:rPr>
              <a:t>A= Related to the high frequency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attrocento Sans" panose="020B0502050000020003" pitchFamily="34" charset="0"/>
              </a:rPr>
              <a:t>Wb= Related to the cross-over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1841-2207-6333-3DC3-F0D1197E6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474" y="4702617"/>
            <a:ext cx="2938852" cy="12427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682DAC-991B-5CA6-6FF3-2F39A215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25" y="3581505"/>
            <a:ext cx="3049135" cy="2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22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2D5FB99-C996-D9C1-858B-7D1770DBD27D}"/>
              </a:ext>
            </a:extLst>
          </p:cNvPr>
          <p:cNvSpPr/>
          <p:nvPr/>
        </p:nvSpPr>
        <p:spPr>
          <a:xfrm>
            <a:off x="220607" y="1701243"/>
            <a:ext cx="11790380" cy="639394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Quattrocento Sans" panose="020B0502050000020003" pitchFamily="34" charset="0"/>
              </a:rPr>
              <a:t>Control effort limitation: 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|𝛿</a:t>
            </a:r>
            <a:r>
              <a:rPr lang="en-GB" sz="1800" baseline="-25000" dirty="0">
                <a:solidFill>
                  <a:schemeClr val="tx1"/>
                </a:solidFill>
                <a:latin typeface="Quattrocento Sans" panose="020B0502050000020003" pitchFamily="34" charset="0"/>
              </a:rPr>
              <a:t>𝑙𝑎𝑡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| ≤ 0.05 for the doublet change in 𝜑 0 (with 10 π/180 rad amplitude) given by (in </a:t>
            </a:r>
            <a:r>
              <a:rPr lang="en-GB" sz="1800" dirty="0" err="1">
                <a:solidFill>
                  <a:schemeClr val="tx1"/>
                </a:solidFill>
                <a:latin typeface="Quattrocento Sans" panose="020B0502050000020003" pitchFamily="34" charset="0"/>
              </a:rPr>
              <a:t>deg</a:t>
            </a:r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58208B-7162-E93F-1D1D-504F47F1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78" y="5091509"/>
            <a:ext cx="2348835" cy="6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C8E55-E2FA-A614-BB38-8D015E67AFAD}"/>
                  </a:ext>
                </a:extLst>
              </p:cNvPr>
              <p:cNvSpPr txBox="1"/>
              <p:nvPr/>
            </p:nvSpPr>
            <p:spPr>
              <a:xfrm>
                <a:off x="663220" y="2591516"/>
                <a:ext cx="8641080" cy="2177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Quattrocento Sans" panose="020B0502050000020003" pitchFamily="34" charset="0"/>
                  </a:rPr>
                  <a:t>The control effort limitation requirement: 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𝑊𝑞</m:t>
                        </m:r>
                      </m:den>
                    </m:f>
                  </m:oMath>
                </a14:m>
                <a:endParaRPr lang="en-US" sz="1800" dirty="0">
                  <a:latin typeface="Quattrocento Sans" panose="020B05020500000200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Quattrocento Sans" panose="020B05020500000200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Quattrocento Sans" panose="020B05020500000200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Quattrocento Sans" panose="020B0502050000020003" pitchFamily="34" charset="0"/>
                  </a:rPr>
                  <a:t>Actuators must be able to perform the control action required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Quattrocento Sans" panose="020B05020500000200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Quattrocento Sans" panose="020B05020500000200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latin typeface="Quattrocento Sans" panose="020B0502050000020003" pitchFamily="34" charset="0"/>
                  </a:rPr>
                  <a:t>Wq</a:t>
                </a:r>
                <a:r>
                  <a:rPr lang="en-US" sz="1800" dirty="0">
                    <a:latin typeface="Quattrocento Sans" panose="020B0502050000020003" pitchFamily="34" charset="0"/>
                  </a:rPr>
                  <a:t> low-pass filter to take into account limited bandwidth of the actuator 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C8E55-E2FA-A614-BB38-8D015E67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" y="2591516"/>
                <a:ext cx="8641080" cy="2177391"/>
              </a:xfrm>
              <a:prstGeom prst="rect">
                <a:avLst/>
              </a:prstGeom>
              <a:blipFill>
                <a:blip r:embed="rId5"/>
                <a:stretch>
                  <a:fillRect l="-494" b="-3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EE8161D-585C-04BA-03F3-FA54B1FAEE0B}"/>
              </a:ext>
            </a:extLst>
          </p:cNvPr>
          <p:cNvSpPr txBox="1"/>
          <p:nvPr/>
        </p:nvSpPr>
        <p:spPr>
          <a:xfrm>
            <a:off x="3806118" y="4967420"/>
            <a:ext cx="3135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W</a:t>
            </a:r>
            <a:r>
              <a:rPr lang="en-US" sz="1200" baseline="-25000" dirty="0" err="1"/>
              <a:t>act</a:t>
            </a:r>
            <a:r>
              <a:rPr lang="en-US" dirty="0"/>
              <a:t>:  Actuator frequency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8154-6496-4C06-1866-1F82D4B16639}"/>
              </a:ext>
            </a:extLst>
          </p:cNvPr>
          <p:cNvSpPr txBox="1"/>
          <p:nvPr/>
        </p:nvSpPr>
        <p:spPr>
          <a:xfrm>
            <a:off x="3806119" y="5537489"/>
            <a:ext cx="611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      High </a:t>
            </a:r>
            <a:r>
              <a:rPr lang="en-US"/>
              <a:t>frequency gain</a:t>
            </a:r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7BA9D8C4-4D3C-271E-80F1-75E14DD2AD4B}"/>
              </a:ext>
            </a:extLst>
          </p:cNvPr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423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4F80B-FFFB-A2FA-F261-6D009772E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78" y="3289628"/>
            <a:ext cx="3924521" cy="2760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530A9-6953-A291-E5E1-219F3A4F1E46}"/>
              </a:ext>
            </a:extLst>
          </p:cNvPr>
          <p:cNvCxnSpPr>
            <a:cxnSpLocks/>
          </p:cNvCxnSpPr>
          <p:nvPr/>
        </p:nvCxnSpPr>
        <p:spPr>
          <a:xfrm>
            <a:off x="2307848" y="3429000"/>
            <a:ext cx="0" cy="2341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720B2-871A-AE6B-579A-9F31459C7A77}"/>
              </a:ext>
            </a:extLst>
          </p:cNvPr>
          <p:cNvSpPr txBox="1"/>
          <p:nvPr/>
        </p:nvSpPr>
        <p:spPr>
          <a:xfrm>
            <a:off x="1935697" y="4448605"/>
            <a:ext cx="53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</a:t>
            </a:r>
            <a:r>
              <a:rPr lang="en-US" sz="1200"/>
              <a:t>°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FC406-A318-860E-4001-B12FD9D9662A}"/>
              </a:ext>
            </a:extLst>
          </p:cNvPr>
          <p:cNvSpPr txBox="1"/>
          <p:nvPr/>
        </p:nvSpPr>
        <p:spPr>
          <a:xfrm>
            <a:off x="418988" y="1611744"/>
            <a:ext cx="1052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Quattrocento Sans" panose="020B0502050000020003" pitchFamily="34" charset="0"/>
              </a:rPr>
              <a:t>Since most of the control effort is expected at the beginning of the transient response, the initial value theorem can me applied: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91E7AB-1A7B-2AEE-DFA8-D88FDE96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22" y="2259280"/>
            <a:ext cx="5138598" cy="927379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BE65613-CC86-3F2B-BB68-69415FB53491}"/>
              </a:ext>
            </a:extLst>
          </p:cNvPr>
          <p:cNvSpPr/>
          <p:nvPr/>
        </p:nvSpPr>
        <p:spPr>
          <a:xfrm>
            <a:off x="4111319" y="4460522"/>
            <a:ext cx="548641" cy="2785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923A56-5298-1871-8ADF-5906FA32F41F}"/>
              </a:ext>
            </a:extLst>
          </p:cNvPr>
          <p:cNvSpPr txBox="1"/>
          <p:nvPr/>
        </p:nvSpPr>
        <p:spPr>
          <a:xfrm>
            <a:off x="4750611" y="4431310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of 20° magnitude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9D6528A-E5CB-9BD0-9E77-C2C54A86E896}"/>
              </a:ext>
            </a:extLst>
          </p:cNvPr>
          <p:cNvSpPr/>
          <p:nvPr/>
        </p:nvSpPr>
        <p:spPr>
          <a:xfrm>
            <a:off x="6668974" y="2280689"/>
            <a:ext cx="609342" cy="3708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6AB13D-AD6F-729D-3B55-4CC71047EB30}"/>
                  </a:ext>
                </a:extLst>
              </p:cNvPr>
              <p:cNvSpPr txBox="1"/>
              <p:nvPr/>
            </p:nvSpPr>
            <p:spPr>
              <a:xfrm>
                <a:off x="8351190" y="2256234"/>
                <a:ext cx="28003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Quattrocento Sans" panose="020B0502050000020003" pitchFamily="34" charset="0"/>
                  </a:rPr>
                  <a:t>Control weight parameters:</a:t>
                </a:r>
              </a:p>
              <a:p>
                <a:endParaRPr lang="en-US" dirty="0">
                  <a:latin typeface="Quattrocento Sans" panose="020B05020500000200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b>
                    </m:sSub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Quattrocento Sans" panose="020B0502050000020003" pitchFamily="34" charset="0"/>
                  </a:rPr>
                  <a:t> =10rad/s</a:t>
                </a:r>
              </a:p>
              <a:p>
                <a:endParaRPr lang="en-US" dirty="0">
                  <a:latin typeface="Quattrocento Sans" panose="020B0502050000020003" pitchFamily="34" charset="0"/>
                </a:endParaRPr>
              </a:p>
              <a:p>
                <a:r>
                  <a:rPr lang="el-GR" b="0" i="0" dirty="0">
                    <a:solidFill>
                      <a:srgbClr val="202124"/>
                    </a:solidFill>
                    <a:effectLst/>
                    <a:highlight>
                      <a:srgbClr val="FFFFFF"/>
                    </a:highlight>
                    <a:latin typeface="Quattrocento Sans" panose="020B0502050000020003" pitchFamily="34" charset="0"/>
                    <a:cs typeface="Arial" panose="020B0604020202020204" pitchFamily="34" charset="0"/>
                  </a:rPr>
                  <a:t>α 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  <a:highlight>
                      <a:srgbClr val="FFFFFF"/>
                    </a:highlight>
                    <a:latin typeface="Quattrocento Sans" panose="020B0502050000020003" pitchFamily="34" charset="0"/>
                    <a:cs typeface="Arial" panose="020B0604020202020204" pitchFamily="34" charset="0"/>
                  </a:rPr>
                  <a:t>=6,981 rad</a:t>
                </a:r>
                <a:endParaRPr lang="en-US" dirty="0">
                  <a:latin typeface="Quattrocento Sans" panose="020B05020500000200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6AB13D-AD6F-729D-3B55-4CC71047E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190" y="2256234"/>
                <a:ext cx="2800350" cy="1384995"/>
              </a:xfrm>
              <a:prstGeom prst="rect">
                <a:avLst/>
              </a:prstGeom>
              <a:blipFill>
                <a:blip r:embed="rId6"/>
                <a:stretch>
                  <a:fillRect l="-654" t="-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>
            <a:extLst>
              <a:ext uri="{FF2B5EF4-FFF2-40B4-BE49-F238E27FC236}">
                <a16:creationId xmlns:a16="http://schemas.microsoft.com/office/drawing/2014/main" id="{4789FD4B-BFCD-FFF3-4A79-D86BFD36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26" y="3436561"/>
            <a:ext cx="3618933" cy="272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4D1419-5A81-2622-B93B-C77E2548F80A}"/>
              </a:ext>
            </a:extLst>
          </p:cNvPr>
          <p:cNvSpPr/>
          <p:nvPr/>
        </p:nvSpPr>
        <p:spPr>
          <a:xfrm>
            <a:off x="8290355" y="2140470"/>
            <a:ext cx="2651965" cy="1330879"/>
          </a:xfrm>
          <a:prstGeom prst="rect">
            <a:avLst/>
          </a:prstGeom>
          <a:noFill/>
          <a:ln>
            <a:solidFill>
              <a:srgbClr val="308C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29505E41-486D-D2AF-1270-6BF2B1BF35B8}"/>
              </a:ext>
            </a:extLst>
          </p:cNvPr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1292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13C4CD7A-39FF-7455-7842-2B91E745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51" y="3708752"/>
            <a:ext cx="5020376" cy="1562318"/>
          </a:xfrm>
          <a:prstGeom prst="rect">
            <a:avLst/>
          </a:prstGeom>
        </p:spPr>
      </p:pic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196176ED-EBD1-60D1-BBAD-8ED142D9995B}"/>
                  </a:ext>
                </a:extLst>
              </p:cNvPr>
              <p:cNvSpPr/>
              <p:nvPr/>
            </p:nvSpPr>
            <p:spPr>
              <a:xfrm>
                <a:off x="668598" y="1678192"/>
                <a:ext cx="10550008" cy="1366868"/>
              </a:xfrm>
              <a:prstGeom prst="flowChartProcess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For the controller use the structure 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(MATLAB tunablePID2):</a:t>
                </a:r>
                <a:endParaRPr lang="en-US" sz="1800" dirty="0">
                  <a:latin typeface="Quattrocento Sans" panose="020B0502050000020003" pitchFamily="34" charset="0"/>
                </a:endParaRP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𝑣 =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P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𝐾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𝐷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FR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𝑠𝑇</m:t>
                        </m:r>
                        <m:r>
                          <m:rPr>
                            <m:nor/>
                          </m:rPr>
                          <a:rPr lang="en-GB" sz="1800" baseline="-250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</a:p>
              <a:p>
                <a:pPr algn="ctr"/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𝑒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𝜑 </a:t>
                </a:r>
                <a:r>
                  <a:rPr lang="en-GB" sz="1800" baseline="30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0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− 𝜑, with 𝑇</a:t>
                </a:r>
                <a:r>
                  <a:rPr lang="en-GB" sz="1800" baseline="-250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𝜑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  <a:ea typeface="Cambria Math" panose="02040503050406030204" pitchFamily="18" charset="0"/>
                  </a:rPr>
                  <a:t> = 0.02 s</a:t>
                </a:r>
                <a:r>
                  <a:rPr lang="en-GB" sz="18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196176ED-EBD1-60D1-BBAD-8ED142D9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8" y="1678192"/>
                <a:ext cx="10550008" cy="1366868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5E617ED-6F96-1197-C90F-36AB29C0AC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7893" r="11712" b="1"/>
          <a:stretch/>
        </p:blipFill>
        <p:spPr>
          <a:xfrm>
            <a:off x="121424" y="3991630"/>
            <a:ext cx="4786376" cy="671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92B09-5DF9-43CD-0C96-1FD97F002830}"/>
              </a:ext>
            </a:extLst>
          </p:cNvPr>
          <p:cNvSpPr txBox="1"/>
          <p:nvPr/>
        </p:nvSpPr>
        <p:spPr>
          <a:xfrm>
            <a:off x="121424" y="4790807"/>
            <a:ext cx="4675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This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optimizes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controller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parameters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minimize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Quattrocento Sans" panose="020B0502050000020003" pitchFamily="34" charset="0"/>
                <a:cs typeface="Arial" panose="020B0604020202020204" pitchFamily="34" charset="0"/>
              </a:rPr>
              <a:t>closed-loop</a:t>
            </a:r>
            <a:r>
              <a:rPr lang="fr-FR" dirty="0">
                <a:latin typeface="Quattrocento Sans" panose="020B0502050000020003" pitchFamily="34" charset="0"/>
                <a:cs typeface="Arial" panose="020B0604020202020204" pitchFamily="34" charset="0"/>
              </a:rPr>
              <a:t> H</a:t>
            </a:r>
            <a:r>
              <a:rPr lang="en-GB" b="0" i="0" dirty="0">
                <a:solidFill>
                  <a:srgbClr val="040C28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∞ norm</a:t>
            </a:r>
            <a:endParaRPr lang="en-US" dirty="0"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1F8BFE-DDF7-C616-B361-59E75824F816}"/>
              </a:ext>
            </a:extLst>
          </p:cNvPr>
          <p:cNvSpPr/>
          <p:nvPr/>
        </p:nvSpPr>
        <p:spPr>
          <a:xfrm>
            <a:off x="5040582" y="4504734"/>
            <a:ext cx="637595" cy="182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0D01C-4D8F-3651-73BC-48306AFABEEB}"/>
              </a:ext>
            </a:extLst>
          </p:cNvPr>
          <p:cNvSpPr/>
          <p:nvPr/>
        </p:nvSpPr>
        <p:spPr>
          <a:xfrm>
            <a:off x="6284751" y="4515729"/>
            <a:ext cx="5020376" cy="358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133E9-3120-F827-4D22-EC9B91644F20}"/>
              </a:ext>
            </a:extLst>
          </p:cNvPr>
          <p:cNvSpPr/>
          <p:nvPr/>
        </p:nvSpPr>
        <p:spPr>
          <a:xfrm>
            <a:off x="90449" y="3787768"/>
            <a:ext cx="4861659" cy="173499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19F37-E37B-5E58-FA6D-22F274ECDD77}"/>
              </a:ext>
            </a:extLst>
          </p:cNvPr>
          <p:cNvSpPr/>
          <p:nvPr/>
        </p:nvSpPr>
        <p:spPr>
          <a:xfrm>
            <a:off x="5722345" y="3637284"/>
            <a:ext cx="5869888" cy="2336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06;p14">
            <a:extLst>
              <a:ext uri="{FF2B5EF4-FFF2-40B4-BE49-F238E27FC236}">
                <a16:creationId xmlns:a16="http://schemas.microsoft.com/office/drawing/2014/main" id="{E4EE7882-1288-B436-AB82-F1DE56C34A10}"/>
              </a:ext>
            </a:extLst>
          </p:cNvPr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8EF981-32BC-ACC9-5FA0-24671389177E}"/>
              </a:ext>
            </a:extLst>
          </p:cNvPr>
          <p:cNvSpPr txBox="1"/>
          <p:nvPr/>
        </p:nvSpPr>
        <p:spPr>
          <a:xfrm>
            <a:off x="6284751" y="5555517"/>
            <a:ext cx="506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Regulator has high </a:t>
            </a:r>
            <a:r>
              <a:rPr lang="en-US" dirty="0" err="1">
                <a:latin typeface="Quattrocento Sans" panose="020B0502050000020003" pitchFamily="34" charset="0"/>
              </a:rPr>
              <a:t>Kp</a:t>
            </a:r>
            <a:r>
              <a:rPr lang="en-US" dirty="0">
                <a:latin typeface="Quattrocento Sans" panose="020B0502050000020003" pitchFamily="34" charset="0"/>
              </a:rPr>
              <a:t>, </a:t>
            </a:r>
            <a:r>
              <a:rPr lang="en-US" dirty="0" err="1">
                <a:latin typeface="Quattrocento Sans" panose="020B0502050000020003" pitchFamily="34" charset="0"/>
              </a:rPr>
              <a:t>wich</a:t>
            </a:r>
            <a:r>
              <a:rPr lang="en-US" dirty="0">
                <a:latin typeface="Quattrocento Sans" panose="020B0502050000020003" pitchFamily="34" charset="0"/>
              </a:rPr>
              <a:t> means fast response to the errors</a:t>
            </a:r>
            <a:endParaRPr lang="it-IT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Model</a:t>
            </a:r>
            <a:r>
              <a:rPr lang="it-IT" sz="60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 </a:t>
            </a:r>
            <a:r>
              <a:rPr lang="it-IT" sz="6000" b="1" dirty="0" err="1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Description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51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20</a:t>
            </a:fld>
            <a:endParaRPr lang="it-IT"/>
          </a:p>
        </p:txBody>
      </p:sp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DBEE7A8B-E548-D3D1-5925-B4D100AB60E2}"/>
              </a:ext>
            </a:extLst>
          </p:cNvPr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F5A195-F891-BE70-FAA0-35A08993520C}"/>
              </a:ext>
            </a:extLst>
          </p:cNvPr>
          <p:cNvSpPr txBox="1"/>
          <p:nvPr/>
        </p:nvSpPr>
        <p:spPr>
          <a:xfrm>
            <a:off x="840039" y="1767862"/>
            <a:ext cx="3162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attrocento Sans" panose="020B0502050000020003" pitchFamily="34" charset="0"/>
              </a:rPr>
              <a:t>System with no assumptions analysis</a:t>
            </a:r>
            <a:endParaRPr lang="it-IT" b="1" dirty="0">
              <a:latin typeface="Quattrocento Sans" panose="020B05020500000200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AA62B-7D8E-98C8-8476-728F8B46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14" y="2381704"/>
            <a:ext cx="3828620" cy="29341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BE63D8-E581-A012-D00A-19AD416CA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797" y="2401069"/>
            <a:ext cx="3771491" cy="2934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93ED135-5685-9BF9-D294-FFD3E567A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504" y="2390834"/>
            <a:ext cx="3512575" cy="29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21</a:t>
            </a:fld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22706A3-0E8E-61AB-C0C6-82A1EBA0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0" y="1829282"/>
            <a:ext cx="5334000" cy="4000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7B0EB05-E72C-A3DF-5108-E766D984A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331" y="1717128"/>
            <a:ext cx="5334000" cy="41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22</a:t>
            </a:fld>
            <a:endParaRPr lang="it-I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174434-E9C7-A4B6-C579-3017D741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" y="2445414"/>
            <a:ext cx="38287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63C8740-48BA-146A-C022-9D0A79D2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365" y="2445414"/>
            <a:ext cx="38287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DBEE7A8B-E548-D3D1-5925-B4D100AB60E2}"/>
              </a:ext>
            </a:extLst>
          </p:cNvPr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F5A195-F891-BE70-FAA0-35A08993520C}"/>
              </a:ext>
            </a:extLst>
          </p:cNvPr>
          <p:cNvSpPr txBox="1"/>
          <p:nvPr/>
        </p:nvSpPr>
        <p:spPr>
          <a:xfrm>
            <a:off x="840039" y="1767862"/>
            <a:ext cx="3162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attrocento Sans" panose="020B0502050000020003" pitchFamily="34" charset="0"/>
              </a:rPr>
              <a:t>System with assumptions analysis</a:t>
            </a:r>
            <a:endParaRPr lang="it-IT" b="1" dirty="0">
              <a:latin typeface="Quattrocento Sans" panose="020B050205000002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6A2080-68F5-CC55-1A62-210FEE03A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65" y="2414508"/>
            <a:ext cx="3828706" cy="29341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A576DE-6AC6-6964-B583-2FC978856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071" y="2391233"/>
            <a:ext cx="3900732" cy="29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3: Design of the controller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FA16411-F756-BE16-B246-9AFB79103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4" y="1992819"/>
            <a:ext cx="526447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85252C4-1596-7617-A124-4F8CACE6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07" y="1992819"/>
            <a:ext cx="526447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1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3: Design of the controller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7A069F-73B7-8227-CB22-261972DF9957}"/>
              </a:ext>
            </a:extLst>
          </p:cNvPr>
          <p:cNvSpPr txBox="1"/>
          <p:nvPr/>
        </p:nvSpPr>
        <p:spPr>
          <a:xfrm>
            <a:off x="840039" y="156489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Quattrocento Sans" panose="020B0502050000020003" pitchFamily="34" charset="0"/>
              </a:rPr>
              <a:t>Poles analysis</a:t>
            </a:r>
            <a:endParaRPr lang="it-IT" sz="1800" b="1" dirty="0">
              <a:latin typeface="Quattrocento Sans" panose="020B05020500000200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1ED580-E014-65B1-D5EA-03AEF2342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90" y="2619262"/>
            <a:ext cx="1895740" cy="16194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99E3D5-CC2E-552A-2DEB-A75323D27014}"/>
              </a:ext>
            </a:extLst>
          </p:cNvPr>
          <p:cNvSpPr txBox="1"/>
          <p:nvPr/>
        </p:nvSpPr>
        <p:spPr>
          <a:xfrm>
            <a:off x="3146821" y="4310067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Quattrocento Sans" panose="020B0502050000020003" pitchFamily="34" charset="0"/>
              </a:rPr>
              <a:t>Simplified system</a:t>
            </a:r>
            <a:endParaRPr lang="it-IT" sz="1600" dirty="0">
              <a:latin typeface="Quattrocento Sans" panose="020B05020500000200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0D4EC9-5F4F-A1F6-91B2-807E3FC5E650}"/>
              </a:ext>
            </a:extLst>
          </p:cNvPr>
          <p:cNvSpPr txBox="1"/>
          <p:nvPr/>
        </p:nvSpPr>
        <p:spPr>
          <a:xfrm>
            <a:off x="6227209" y="4310067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Quattrocento Sans" panose="020B0502050000020003" pitchFamily="34" charset="0"/>
              </a:rPr>
              <a:t>No assumptions</a:t>
            </a:r>
            <a:endParaRPr lang="it-IT" sz="1600" dirty="0">
              <a:latin typeface="Quattrocento Sans" panose="020B05020500000200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403100B-9987-FC92-F073-E98C0331E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194" y="2780022"/>
            <a:ext cx="1943371" cy="129795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9AC7D1-6424-0D99-14C5-C0A0D44E5378}"/>
              </a:ext>
            </a:extLst>
          </p:cNvPr>
          <p:cNvSpPr txBox="1"/>
          <p:nvPr/>
        </p:nvSpPr>
        <p:spPr>
          <a:xfrm>
            <a:off x="840039" y="5384016"/>
            <a:ext cx="7708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systems are now asymptotically stable in nominal 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254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4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26</a:t>
            </a:fld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5BC19-BF31-3699-32F6-3257B4478CD1}"/>
              </a:ext>
            </a:extLst>
          </p:cNvPr>
          <p:cNvSpPr txBox="1"/>
          <p:nvPr/>
        </p:nvSpPr>
        <p:spPr>
          <a:xfrm>
            <a:off x="344129" y="1638411"/>
            <a:ext cx="625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attrocento Sans" panose="020B0502050000020003" pitchFamily="34" charset="0"/>
              </a:rPr>
              <a:t>To include uncertainty to the nominal model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740232-6AAF-212D-6DAC-7CBE5A0284F7}"/>
              </a:ext>
            </a:extLst>
          </p:cNvPr>
          <p:cNvSpPr/>
          <p:nvPr/>
        </p:nvSpPr>
        <p:spPr>
          <a:xfrm>
            <a:off x="4056974" y="3807713"/>
            <a:ext cx="570321" cy="307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80BC0D-D6A9-7965-17A7-02B1B2C9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3" y="2295178"/>
            <a:ext cx="3202606" cy="3740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D917D0C-09FE-7849-8213-C6F834E8856C}"/>
              </a:ext>
            </a:extLst>
          </p:cNvPr>
          <p:cNvSpPr/>
          <p:nvPr/>
        </p:nvSpPr>
        <p:spPr>
          <a:xfrm>
            <a:off x="654923" y="2284823"/>
            <a:ext cx="3184633" cy="37868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276936-AF8A-A8AD-BE1B-A5EBBFD2B7C6}"/>
              </a:ext>
            </a:extLst>
          </p:cNvPr>
          <p:cNvSpPr/>
          <p:nvPr/>
        </p:nvSpPr>
        <p:spPr>
          <a:xfrm>
            <a:off x="654923" y="4908003"/>
            <a:ext cx="2490691" cy="19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94117B-7000-080E-DF93-2795D240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459" y="3514179"/>
            <a:ext cx="3313137" cy="89483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553D08-0072-9E09-61D1-992AA87E5E30}"/>
              </a:ext>
            </a:extLst>
          </p:cNvPr>
          <p:cNvSpPr/>
          <p:nvPr/>
        </p:nvSpPr>
        <p:spPr>
          <a:xfrm>
            <a:off x="4835810" y="3533066"/>
            <a:ext cx="3313137" cy="8759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6370119-9F71-4E28-01F2-B5AC2B5F7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649" y="3491091"/>
            <a:ext cx="2513654" cy="94100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0421A8-6645-A20F-91FC-07965D0022F0}"/>
              </a:ext>
            </a:extLst>
          </p:cNvPr>
          <p:cNvSpPr/>
          <p:nvPr/>
        </p:nvSpPr>
        <p:spPr>
          <a:xfrm>
            <a:off x="9115649" y="3475948"/>
            <a:ext cx="2542010" cy="990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7F4487B-AAB1-FC06-91B8-FDD11BE39BA8}"/>
              </a:ext>
            </a:extLst>
          </p:cNvPr>
          <p:cNvSpPr/>
          <p:nvPr/>
        </p:nvSpPr>
        <p:spPr>
          <a:xfrm>
            <a:off x="8357462" y="3807713"/>
            <a:ext cx="570321" cy="307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6;p14">
            <a:extLst>
              <a:ext uri="{FF2B5EF4-FFF2-40B4-BE49-F238E27FC236}">
                <a16:creationId xmlns:a16="http://schemas.microsoft.com/office/drawing/2014/main" id="{48487A61-3AE3-AC47-6251-EBC93A995D41}"/>
              </a:ext>
            </a:extLst>
          </p:cNvPr>
          <p:cNvSpPr txBox="1"/>
          <p:nvPr/>
        </p:nvSpPr>
        <p:spPr>
          <a:xfrm>
            <a:off x="840039" y="395652"/>
            <a:ext cx="84809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Quattrocento Sans" panose="020B0502050000020003" pitchFamily="34" charset="0"/>
                <a:ea typeface="Quattrocento Sans"/>
                <a:cs typeface="Quattrocento Sans"/>
                <a:sym typeface="Quattrocento Sans"/>
              </a:rPr>
              <a:t>TASK 4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Uncertain</a:t>
            </a:r>
            <a:r>
              <a:rPr lang="it-IT" sz="2400" b="1" i="0" u="none" strike="noStrike" baseline="0" dirty="0">
                <a:solidFill>
                  <a:srgbClr val="0070C0"/>
                </a:solidFill>
                <a:latin typeface="Quattrocento Sans" panose="020B0502050000020003" pitchFamily="34" charset="0"/>
              </a:rPr>
              <a:t>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modelling</a:t>
            </a:r>
            <a:endParaRPr sz="2400" b="1" dirty="0">
              <a:solidFill>
                <a:srgbClr val="0070C0"/>
              </a:solidFill>
              <a:latin typeface="Quattrocento Sans" panose="020B0502050000020003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3921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27</a:t>
            </a:fld>
            <a:endParaRPr lang="it-IT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3B29A05-A332-7F70-38C4-700D1EC3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3" y="2276736"/>
            <a:ext cx="3754212" cy="28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BFB5BB-C997-DB6D-9C6C-7F647522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83" y="2406836"/>
            <a:ext cx="3592758" cy="27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4B36B7C-07FD-C781-AE59-A3455E42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59" y="2473712"/>
            <a:ext cx="3592758" cy="27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6;p14">
            <a:extLst>
              <a:ext uri="{FF2B5EF4-FFF2-40B4-BE49-F238E27FC236}">
                <a16:creationId xmlns:a16="http://schemas.microsoft.com/office/drawing/2014/main" id="{DE84D78E-46AD-3115-0948-10CB03F70CFB}"/>
              </a:ext>
            </a:extLst>
          </p:cNvPr>
          <p:cNvSpPr txBox="1"/>
          <p:nvPr/>
        </p:nvSpPr>
        <p:spPr>
          <a:xfrm>
            <a:off x="840039" y="395652"/>
            <a:ext cx="84809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Quattrocento Sans" panose="020B0502050000020003" pitchFamily="34" charset="0"/>
                <a:ea typeface="Quattrocento Sans"/>
                <a:cs typeface="Quattrocento Sans"/>
                <a:sym typeface="Quattrocento Sans"/>
              </a:rPr>
              <a:t>TASK 4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Uncertain</a:t>
            </a:r>
            <a:r>
              <a:rPr lang="it-IT" sz="2400" b="1" i="0" u="none" strike="noStrike" baseline="0" dirty="0">
                <a:solidFill>
                  <a:srgbClr val="0070C0"/>
                </a:solidFill>
                <a:latin typeface="Quattrocento Sans" panose="020B0502050000020003" pitchFamily="34" charset="0"/>
              </a:rPr>
              <a:t>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modelling</a:t>
            </a:r>
            <a:endParaRPr sz="2400" b="1" dirty="0">
              <a:solidFill>
                <a:srgbClr val="0070C0"/>
              </a:solidFill>
              <a:latin typeface="Quattrocento Sans" panose="020B0502050000020003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93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TASK4</a:t>
            </a:r>
            <a:r>
              <a:rPr lang="en-US" sz="2000" b="1" dirty="0">
                <a:solidFill>
                  <a:srgbClr val="5B9BD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5BC19-BF31-3699-32F6-3257B4478CD1}"/>
              </a:ext>
            </a:extLst>
          </p:cNvPr>
          <p:cNvSpPr txBox="1"/>
          <p:nvPr/>
        </p:nvSpPr>
        <p:spPr>
          <a:xfrm>
            <a:off x="344129" y="1638411"/>
            <a:ext cx="64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Quattrocento Sans" panose="020B0502050000020003" pitchFamily="34" charset="0"/>
              </a:rPr>
              <a:t>To include uncertainty inside the linearized 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01D999-A218-69E8-6F96-A2067D9EC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2" y="3594213"/>
            <a:ext cx="3481042" cy="10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CC9412-4AF5-51B5-66E9-FBE87E98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0" y="2528095"/>
            <a:ext cx="3206330" cy="30285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D89A2E-D7E4-D727-6240-4D010E387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23"/>
          <a:stretch/>
        </p:blipFill>
        <p:spPr>
          <a:xfrm>
            <a:off x="8150943" y="3600985"/>
            <a:ext cx="3716090" cy="10940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AD2B64-297B-3552-B414-8203CBE7219F}"/>
              </a:ext>
            </a:extLst>
          </p:cNvPr>
          <p:cNvSpPr/>
          <p:nvPr/>
        </p:nvSpPr>
        <p:spPr>
          <a:xfrm>
            <a:off x="324967" y="2528095"/>
            <a:ext cx="3225492" cy="3028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85F345-45C0-B0E6-C5B4-A07E6DAB6780}"/>
              </a:ext>
            </a:extLst>
          </p:cNvPr>
          <p:cNvSpPr/>
          <p:nvPr/>
        </p:nvSpPr>
        <p:spPr>
          <a:xfrm>
            <a:off x="4079205" y="3594213"/>
            <a:ext cx="3481042" cy="1089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DAEDC-629D-04DE-2C8D-C7CA67AAEF20}"/>
              </a:ext>
            </a:extLst>
          </p:cNvPr>
          <p:cNvSpPr/>
          <p:nvPr/>
        </p:nvSpPr>
        <p:spPr>
          <a:xfrm>
            <a:off x="8119968" y="3595271"/>
            <a:ext cx="3747066" cy="1089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740232-6AAF-212D-6DAC-7CBE5A0284F7}"/>
              </a:ext>
            </a:extLst>
          </p:cNvPr>
          <p:cNvSpPr/>
          <p:nvPr/>
        </p:nvSpPr>
        <p:spPr>
          <a:xfrm>
            <a:off x="3624432" y="4090774"/>
            <a:ext cx="396286" cy="236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E70F820-8DA5-6AE2-E1B4-99452A9D9512}"/>
              </a:ext>
            </a:extLst>
          </p:cNvPr>
          <p:cNvSpPr/>
          <p:nvPr/>
        </p:nvSpPr>
        <p:spPr>
          <a:xfrm>
            <a:off x="7657452" y="4090774"/>
            <a:ext cx="396286" cy="236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84809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Quattrocento Sans" panose="020B0502050000020003" pitchFamily="34" charset="0"/>
                <a:ea typeface="Quattrocento Sans"/>
                <a:cs typeface="Quattrocento Sans"/>
                <a:sym typeface="Quattrocento Sans"/>
              </a:rPr>
              <a:t>TASK 4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Uncertain</a:t>
            </a:r>
            <a:r>
              <a:rPr lang="it-IT" sz="2400" b="1" i="0" u="none" strike="noStrike" baseline="0" dirty="0">
                <a:solidFill>
                  <a:srgbClr val="0070C0"/>
                </a:solidFill>
                <a:latin typeface="Quattrocento Sans" panose="020B0502050000020003" pitchFamily="34" charset="0"/>
              </a:rPr>
              <a:t> </a:t>
            </a:r>
            <a:r>
              <a:rPr lang="it-IT" sz="2400" b="1" i="0" u="none" strike="noStrike" baseline="0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modelling</a:t>
            </a:r>
            <a:endParaRPr sz="2400" b="1" dirty="0">
              <a:solidFill>
                <a:srgbClr val="0070C0"/>
              </a:solidFill>
              <a:latin typeface="Quattrocento Sans" panose="020B0502050000020003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29</a:t>
            </a:fld>
            <a:endParaRPr lang="it-IT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8C164009-6FE3-C98B-18A7-64300771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4" y="2275175"/>
            <a:ext cx="38287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304D86FC-A3D6-8C51-1FFB-3DB1B9AB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7" y="2275175"/>
            <a:ext cx="38287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64F7A80-F85C-CD7F-661D-DE149E6E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70" y="2275175"/>
            <a:ext cx="382870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11" name="Google Shape;106;p14">
            <a:extLst>
              <a:ext uri="{FF2B5EF4-FFF2-40B4-BE49-F238E27FC236}">
                <a16:creationId xmlns:a16="http://schemas.microsoft.com/office/drawing/2014/main" id="{E11FEC33-FA80-D898-1413-7244534F3E6B}"/>
              </a:ext>
            </a:extLst>
          </p:cNvPr>
          <p:cNvSpPr txBox="1"/>
          <p:nvPr/>
        </p:nvSpPr>
        <p:spPr>
          <a:xfrm>
            <a:off x="785611" y="232362"/>
            <a:ext cx="6684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Quattrocento Sans"/>
              </a:rPr>
              <a:t>MODEL DESCRIPTION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120088B-9212-FF9F-E7F7-111D657651F2}"/>
              </a:ext>
            </a:extLst>
          </p:cNvPr>
          <p:cNvSpPr txBox="1"/>
          <p:nvPr/>
        </p:nvSpPr>
        <p:spPr>
          <a:xfrm>
            <a:off x="445888" y="1571541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The state space representation of the linearized later dynamics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1A5DB7-738B-BAA8-FE6E-1F70EBC718F8}"/>
                  </a:ext>
                </a:extLst>
              </p:cNvPr>
              <p:cNvSpPr txBox="1"/>
              <p:nvPr/>
            </p:nvSpPr>
            <p:spPr>
              <a:xfrm>
                <a:off x="8687297" y="4895129"/>
                <a:ext cx="3414252" cy="1267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it-IT" sz="1500" b="1" dirty="0">
                    <a:latin typeface="Quattrocento Sans" panose="020B0502050000020003" pitchFamily="34" charset="0"/>
                  </a:rPr>
                  <a:t>: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	</a:t>
                </a:r>
                <a:r>
                  <a:rPr lang="it-IT" sz="1500" dirty="0" err="1">
                    <a:latin typeface="Quattrocento Sans" panose="020B0502050000020003" pitchFamily="34" charset="0"/>
                  </a:rPr>
                  <a:t>lateral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 </a:t>
                </a:r>
                <a:r>
                  <a:rPr lang="it-IT" sz="1500" dirty="0" err="1">
                    <a:latin typeface="Quattrocento Sans" panose="020B0502050000020003" pitchFamily="34" charset="0"/>
                  </a:rPr>
                  <a:t>velocity</a:t>
                </a:r>
                <a:endParaRPr lang="it-IT" sz="1500" dirty="0">
                  <a:latin typeface="Quattrocento Sans" panose="020B05020500000200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 sz="1500" b="1" dirty="0">
                    <a:latin typeface="Quattrocento Sans" panose="020B0502050000020003" pitchFamily="34" charset="0"/>
                  </a:rPr>
                  <a:t>: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	roll rate</a:t>
                </a:r>
              </a:p>
              <a:p>
                <a14:m>
                  <m:oMath xmlns:m="http://schemas.openxmlformats.org/officeDocument/2006/math"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it-IT" sz="1500" b="1" dirty="0">
                    <a:latin typeface="Quattrocento Sans" panose="020B0502050000020003" pitchFamily="34" charset="0"/>
                  </a:rPr>
                  <a:t>: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	roll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it-IT" sz="1500" b="1" i="1" smtClean="0">
                            <a:latin typeface="Cambria Math" panose="02040503050406030204" pitchFamily="18" charset="0"/>
                          </a:rPr>
                          <m:t>𝒍𝒂𝒕</m:t>
                        </m:r>
                      </m:sub>
                    </m:sSub>
                  </m:oMath>
                </a14:m>
                <a:r>
                  <a:rPr lang="it-IT" sz="1500" b="1" dirty="0">
                    <a:latin typeface="Quattrocento Sans" panose="020B0502050000020003" pitchFamily="34" charset="0"/>
                  </a:rPr>
                  <a:t>: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	</a:t>
                </a:r>
                <a:r>
                  <a:rPr lang="en-US" sz="1500" dirty="0" err="1">
                    <a:latin typeface="Quattrocento Sans" panose="020B0502050000020003" pitchFamily="34" charset="0"/>
                  </a:rPr>
                  <a:t>normalised</a:t>
                </a:r>
                <a:r>
                  <a:rPr lang="en-US" sz="1500" dirty="0">
                    <a:latin typeface="Quattrocento Sans" panose="020B0502050000020003" pitchFamily="34" charset="0"/>
                  </a:rPr>
                  <a:t> rolling moment </a:t>
                </a:r>
                <a:endParaRPr lang="it-IT" sz="1500" dirty="0">
                  <a:latin typeface="Quattrocento Sans" panose="020B05020500000200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sz="15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it-IT" sz="1500" b="1" dirty="0">
                    <a:latin typeface="Quattrocento Sans" panose="020B0502050000020003" pitchFamily="34" charset="0"/>
                  </a:rPr>
                  <a:t>: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	</a:t>
                </a:r>
                <a:r>
                  <a:rPr lang="it-IT" sz="1500" dirty="0" err="1">
                    <a:latin typeface="Quattrocento Sans" panose="020B0502050000020003" pitchFamily="34" charset="0"/>
                  </a:rPr>
                  <a:t>lateral</a:t>
                </a:r>
                <a:r>
                  <a:rPr lang="it-IT" sz="1500" dirty="0">
                    <a:latin typeface="Quattrocento Sans" panose="020B0502050000020003" pitchFamily="34" charset="0"/>
                  </a:rPr>
                  <a:t> </a:t>
                </a:r>
                <a:r>
                  <a:rPr lang="it-IT" sz="1500" dirty="0" err="1">
                    <a:latin typeface="Quattrocento Sans" panose="020B0502050000020003" pitchFamily="34" charset="0"/>
                  </a:rPr>
                  <a:t>acceleration</a:t>
                </a:r>
                <a:endParaRPr lang="it-IT" sz="1500" dirty="0">
                  <a:latin typeface="Quattrocento Sans" panose="020B0502050000020003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1A5DB7-738B-BAA8-FE6E-1F70EBC7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297" y="4895129"/>
                <a:ext cx="3414252" cy="1267591"/>
              </a:xfrm>
              <a:prstGeom prst="rect">
                <a:avLst/>
              </a:prstGeom>
              <a:blipFill>
                <a:blip r:embed="rId4"/>
                <a:stretch>
                  <a:fillRect t="-481" b="-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5E8231-E2CD-0E90-09BE-2DAB288152A1}"/>
              </a:ext>
            </a:extLst>
          </p:cNvPr>
          <p:cNvSpPr/>
          <p:nvPr/>
        </p:nvSpPr>
        <p:spPr>
          <a:xfrm>
            <a:off x="8610599" y="4859594"/>
            <a:ext cx="3400387" cy="13386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42EF0-44C4-C810-5A7E-1BA3827A4F93}"/>
                  </a:ext>
                </a:extLst>
              </p:cNvPr>
              <p:cNvSpPr txBox="1"/>
              <p:nvPr/>
            </p:nvSpPr>
            <p:spPr>
              <a:xfrm>
                <a:off x="5614219" y="2974258"/>
                <a:ext cx="12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42EF0-44C4-C810-5A7E-1BA3827A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19" y="2974258"/>
                <a:ext cx="12663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4566A2-1F81-FA8F-159A-CB89D750592C}"/>
                  </a:ext>
                </a:extLst>
              </p:cNvPr>
              <p:cNvSpPr txBox="1"/>
              <p:nvPr/>
            </p:nvSpPr>
            <p:spPr>
              <a:xfrm>
                <a:off x="447848" y="2174282"/>
                <a:ext cx="6120580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4566A2-1F81-FA8F-159A-CB89D750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8" y="2174282"/>
                <a:ext cx="6120580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9D1C911-202D-ED1F-C61F-08F187FF3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9AAB39A-04E7-50BB-FDFC-2618A472BB6C}"/>
                  </a:ext>
                </a:extLst>
              </p:cNvPr>
              <p:cNvSpPr txBox="1"/>
              <p:nvPr/>
            </p:nvSpPr>
            <p:spPr>
              <a:xfrm>
                <a:off x="445888" y="4913159"/>
                <a:ext cx="4426340" cy="825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9AAB39A-04E7-50BB-FDFC-2618A472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" y="4913159"/>
                <a:ext cx="4426340" cy="825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A8F0F94-C4E1-1D44-BFAE-481BBEB7B238}"/>
                  </a:ext>
                </a:extLst>
              </p:cNvPr>
              <p:cNvSpPr txBox="1"/>
              <p:nvPr/>
            </p:nvSpPr>
            <p:spPr>
              <a:xfrm>
                <a:off x="445888" y="3417263"/>
                <a:ext cx="9105584" cy="9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0    0    1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  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A8F0F94-C4E1-1D44-BFAE-481BBEB7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" y="3417263"/>
                <a:ext cx="9105584" cy="978217"/>
              </a:xfrm>
              <a:prstGeom prst="rect">
                <a:avLst/>
              </a:prstGeom>
              <a:blipFill>
                <a:blip r:embed="rId8"/>
                <a:stretch>
                  <a:fillRect l="-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414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5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7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5: Robust stability analysis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</a:rPr>
              <a:t>Simplified system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31</a:t>
            </a:fld>
            <a:endParaRPr lang="it-I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28D630-7A34-FD11-28CC-1DDAF7EC6DD5}"/>
              </a:ext>
            </a:extLst>
          </p:cNvPr>
          <p:cNvGrpSpPr/>
          <p:nvPr/>
        </p:nvGrpSpPr>
        <p:grpSpPr>
          <a:xfrm>
            <a:off x="1115532" y="3575498"/>
            <a:ext cx="2994416" cy="2176540"/>
            <a:chOff x="1092364" y="2255554"/>
            <a:chExt cx="2994416" cy="21765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520D-ADCB-5F04-92CA-6E417DE186A5}"/>
                </a:ext>
              </a:extLst>
            </p:cNvPr>
            <p:cNvSpPr/>
            <p:nvPr/>
          </p:nvSpPr>
          <p:spPr>
            <a:xfrm>
              <a:off x="1092364" y="2255554"/>
              <a:ext cx="2994416" cy="819797"/>
            </a:xfrm>
            <a:prstGeom prst="rect">
              <a:avLst/>
            </a:prstGeom>
            <a:noFill/>
            <a:ln w="38100">
              <a:solidFill>
                <a:srgbClr val="67AC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AF176E-869B-13E1-E642-84F9739AA8F3}"/>
                </a:ext>
              </a:extLst>
            </p:cNvPr>
            <p:cNvSpPr txBox="1"/>
            <p:nvPr/>
          </p:nvSpPr>
          <p:spPr>
            <a:xfrm>
              <a:off x="1092364" y="2306614"/>
              <a:ext cx="299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/>
                <a:t>P</a:t>
              </a:r>
            </a:p>
            <a:p>
              <a:pPr algn="ctr"/>
              <a:r>
                <a:rPr lang="en-US" sz="1800"/>
                <a:t>Nominal part of the 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F3C2A3-9E84-251D-11E0-C7A79F9DB8F2}"/>
                </a:ext>
              </a:extLst>
            </p:cNvPr>
            <p:cNvSpPr/>
            <p:nvPr/>
          </p:nvSpPr>
          <p:spPr>
            <a:xfrm>
              <a:off x="1675172" y="3612297"/>
              <a:ext cx="1828800" cy="819797"/>
            </a:xfrm>
            <a:prstGeom prst="rect">
              <a:avLst/>
            </a:prstGeom>
            <a:noFill/>
            <a:ln w="38100">
              <a:solidFill>
                <a:srgbClr val="67AC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D5AD88-5D12-E294-A54D-4CA325952B50}"/>
                </a:ext>
              </a:extLst>
            </p:cNvPr>
            <p:cNvSpPr txBox="1"/>
            <p:nvPr/>
          </p:nvSpPr>
          <p:spPr>
            <a:xfrm>
              <a:off x="1558414" y="3663357"/>
              <a:ext cx="19455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sz="1800" dirty="0"/>
                <a:t>Δ </a:t>
              </a:r>
              <a:endParaRPr lang="fr-FR" sz="1800" dirty="0"/>
            </a:p>
            <a:p>
              <a:pPr algn="ctr"/>
              <a:r>
                <a:rPr lang="fr-FR" sz="1800" dirty="0" err="1"/>
                <a:t>Uncertainty</a:t>
              </a:r>
              <a:endParaRPr lang="en-US" sz="180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4D4CDCC-2052-7837-5BEF-8917A5F8A75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 flipH="1">
              <a:off x="3503972" y="2629780"/>
              <a:ext cx="582808" cy="1356743"/>
            </a:xfrm>
            <a:prstGeom prst="bentConnector3">
              <a:avLst>
                <a:gd name="adj1" fmla="val -3922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5037E8D-F6A2-A7E9-47E5-FC1D074F073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705397" y="3016747"/>
              <a:ext cx="1356744" cy="582809"/>
            </a:xfrm>
            <a:prstGeom prst="bentConnector4">
              <a:avLst>
                <a:gd name="adj1" fmla="val -1225"/>
                <a:gd name="adj2" fmla="val 13922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82CD229-FE44-F39E-AB43-A6CD9A64D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578" y="1643828"/>
            <a:ext cx="4693205" cy="33326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A8BBBC-796C-943B-8EA0-595E6BA35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578" y="5468611"/>
            <a:ext cx="4112989" cy="519536"/>
          </a:xfrm>
          <a:prstGeom prst="rect">
            <a:avLst/>
          </a:prstGeom>
        </p:spPr>
      </p:pic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E01D3F3-596C-2471-1D76-68D184A50939}"/>
              </a:ext>
            </a:extLst>
          </p:cNvPr>
          <p:cNvSpPr/>
          <p:nvPr/>
        </p:nvSpPr>
        <p:spPr>
          <a:xfrm>
            <a:off x="7932420" y="5477434"/>
            <a:ext cx="1005840" cy="42788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C7A5C-BB00-E739-A364-F4E2C1144B7F}"/>
              </a:ext>
            </a:extLst>
          </p:cNvPr>
          <p:cNvSpPr txBox="1"/>
          <p:nvPr/>
        </p:nvSpPr>
        <p:spPr>
          <a:xfrm>
            <a:off x="5915578" y="5132656"/>
            <a:ext cx="3903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decompose the system in 2 parts we use: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A9239-3B55-3F09-5703-FC0169207267}"/>
              </a:ext>
            </a:extLst>
          </p:cNvPr>
          <p:cNvSpPr/>
          <p:nvPr/>
        </p:nvSpPr>
        <p:spPr>
          <a:xfrm>
            <a:off x="5914724" y="1626360"/>
            <a:ext cx="4693205" cy="4389963"/>
          </a:xfrm>
          <a:prstGeom prst="rect">
            <a:avLst/>
          </a:prstGeom>
          <a:noFill/>
          <a:ln w="38100">
            <a:solidFill>
              <a:srgbClr val="67A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1CC2C97-7075-1974-67C5-F3F4B97C5490}"/>
              </a:ext>
            </a:extLst>
          </p:cNvPr>
          <p:cNvSpPr txBox="1"/>
          <p:nvPr/>
        </p:nvSpPr>
        <p:spPr>
          <a:xfrm>
            <a:off x="657957" y="1701881"/>
            <a:ext cx="4459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attrocento Sans" panose="020B0502050000020003" pitchFamily="34" charset="0"/>
              </a:rPr>
              <a:t>SISO RS condition:</a:t>
            </a:r>
          </a:p>
          <a:p>
            <a:endParaRPr lang="en-US" dirty="0">
              <a:latin typeface="Quattrocento Sans" panose="020B0502050000020003" pitchFamily="34" charset="0"/>
            </a:endParaRPr>
          </a:p>
          <a:p>
            <a:r>
              <a:rPr lang="en-US" dirty="0">
                <a:latin typeface="Quattrocento Sans" panose="020B0502050000020003" pitchFamily="34" charset="0"/>
              </a:rPr>
              <a:t>“For the uncertain feedback system with scalar and AS stable M(s) and </a:t>
            </a:r>
            <a:r>
              <a:rPr lang="el-GR" dirty="0">
                <a:latin typeface="Quattrocento Sans" panose="020B0502050000020003" pitchFamily="34" charset="0"/>
              </a:rPr>
              <a:t>Δ </a:t>
            </a:r>
            <a:r>
              <a:rPr lang="en-US" dirty="0">
                <a:latin typeface="Quattrocento Sans" panose="020B0502050000020003" pitchFamily="34" charset="0"/>
              </a:rPr>
              <a:t>(s) such that |</a:t>
            </a:r>
            <a:r>
              <a:rPr lang="el-GR" dirty="0">
                <a:latin typeface="Quattrocento Sans" panose="020B0502050000020003" pitchFamily="34" charset="0"/>
              </a:rPr>
              <a:t>Δ</a:t>
            </a:r>
            <a:r>
              <a:rPr lang="en-US" dirty="0">
                <a:latin typeface="Quattrocento Sans" panose="020B0502050000020003" pitchFamily="34" charset="0"/>
              </a:rPr>
              <a:t>|&lt;1 ∀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>
                <a:latin typeface="Quattrocento Sans" panose="020B0502050000020003" pitchFamily="34" charset="0"/>
              </a:rPr>
              <a:t>, robust stability holds if and only if: |M|&lt;1 ∀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>
                <a:latin typeface="Quattrocento Sans" panose="020B0502050000020003" pitchFamily="34" charset="0"/>
                <a:ea typeface="Cambria Math" panose="02040503050406030204" pitchFamily="18" charset="0"/>
              </a:rPr>
              <a:t>”</a:t>
            </a:r>
            <a:endParaRPr lang="en-US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23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80900" y="354773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5: Robustness analysis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32</a:t>
            </a:fld>
            <a:endParaRPr 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63E9B7-D2D1-8EAF-1B61-3F087A9D88C6}"/>
              </a:ext>
            </a:extLst>
          </p:cNvPr>
          <p:cNvGrpSpPr/>
          <p:nvPr/>
        </p:nvGrpSpPr>
        <p:grpSpPr>
          <a:xfrm>
            <a:off x="795919" y="2615730"/>
            <a:ext cx="2994416" cy="2176540"/>
            <a:chOff x="1092364" y="2255554"/>
            <a:chExt cx="2994416" cy="21765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520D-ADCB-5F04-92CA-6E417DE186A5}"/>
                </a:ext>
              </a:extLst>
            </p:cNvPr>
            <p:cNvSpPr/>
            <p:nvPr/>
          </p:nvSpPr>
          <p:spPr>
            <a:xfrm>
              <a:off x="1092364" y="2255554"/>
              <a:ext cx="2994416" cy="819797"/>
            </a:xfrm>
            <a:prstGeom prst="rect">
              <a:avLst/>
            </a:prstGeom>
            <a:noFill/>
            <a:ln w="38100">
              <a:solidFill>
                <a:srgbClr val="67AC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AF176E-869B-13E1-E642-84F9739AA8F3}"/>
                </a:ext>
              </a:extLst>
            </p:cNvPr>
            <p:cNvSpPr txBox="1"/>
            <p:nvPr/>
          </p:nvSpPr>
          <p:spPr>
            <a:xfrm>
              <a:off x="1092364" y="2306614"/>
              <a:ext cx="299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/>
                <a:t>P</a:t>
              </a:r>
            </a:p>
            <a:p>
              <a:pPr algn="ctr"/>
              <a:r>
                <a:rPr lang="en-US" sz="1800"/>
                <a:t>Nominal part of the 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F3C2A3-9E84-251D-11E0-C7A79F9DB8F2}"/>
                </a:ext>
              </a:extLst>
            </p:cNvPr>
            <p:cNvSpPr/>
            <p:nvPr/>
          </p:nvSpPr>
          <p:spPr>
            <a:xfrm>
              <a:off x="1675172" y="3612297"/>
              <a:ext cx="1828800" cy="819797"/>
            </a:xfrm>
            <a:prstGeom prst="rect">
              <a:avLst/>
            </a:prstGeom>
            <a:noFill/>
            <a:ln w="38100">
              <a:solidFill>
                <a:srgbClr val="67AC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D5AD88-5D12-E294-A54D-4CA325952B50}"/>
                </a:ext>
              </a:extLst>
            </p:cNvPr>
            <p:cNvSpPr txBox="1"/>
            <p:nvPr/>
          </p:nvSpPr>
          <p:spPr>
            <a:xfrm>
              <a:off x="1558414" y="3663357"/>
              <a:ext cx="19455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sz="1800"/>
                <a:t>Δ </a:t>
              </a:r>
              <a:endParaRPr lang="fr-FR" sz="1800"/>
            </a:p>
            <a:p>
              <a:pPr algn="ctr"/>
              <a:r>
                <a:rPr lang="fr-FR" sz="1800"/>
                <a:t>Uncertainty</a:t>
              </a:r>
              <a:endParaRPr lang="en-US" sz="180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4D4CDCC-2052-7837-5BEF-8917A5F8A75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 flipH="1">
              <a:off x="3503972" y="2629780"/>
              <a:ext cx="582808" cy="1356743"/>
            </a:xfrm>
            <a:prstGeom prst="bentConnector3">
              <a:avLst>
                <a:gd name="adj1" fmla="val -3922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A5037E8D-F6A2-A7E9-47E5-FC1D074F073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705397" y="3016747"/>
              <a:ext cx="1356744" cy="582809"/>
            </a:xfrm>
            <a:prstGeom prst="bentConnector4">
              <a:avLst>
                <a:gd name="adj1" fmla="val -1225"/>
                <a:gd name="adj2" fmla="val 13922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B3EB3E-3B92-41DC-A8AF-25276307A94B}"/>
              </a:ext>
            </a:extLst>
          </p:cNvPr>
          <p:cNvSpPr/>
          <p:nvPr/>
        </p:nvSpPr>
        <p:spPr>
          <a:xfrm>
            <a:off x="4491454" y="3538632"/>
            <a:ext cx="1956620" cy="307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94E77-4094-5717-01A5-7317D743C183}"/>
              </a:ext>
            </a:extLst>
          </p:cNvPr>
          <p:cNvSpPr txBox="1"/>
          <p:nvPr/>
        </p:nvSpPr>
        <p:spPr>
          <a:xfrm>
            <a:off x="4301610" y="3173699"/>
            <a:ext cx="263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control to the system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F1D15-DFFF-4603-2595-F87F56DBA3EB}"/>
              </a:ext>
            </a:extLst>
          </p:cNvPr>
          <p:cNvCxnSpPr>
            <a:cxnSpLocks/>
          </p:cNvCxnSpPr>
          <p:nvPr/>
        </p:nvCxnSpPr>
        <p:spPr>
          <a:xfrm>
            <a:off x="10924675" y="3648094"/>
            <a:ext cx="9193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7095B9-C7B5-E1A6-BF4E-7F99F4FFE750}"/>
              </a:ext>
            </a:extLst>
          </p:cNvPr>
          <p:cNvGrpSpPr/>
          <p:nvPr/>
        </p:nvGrpSpPr>
        <p:grpSpPr>
          <a:xfrm>
            <a:off x="6969526" y="2237851"/>
            <a:ext cx="4661362" cy="3261405"/>
            <a:chOff x="6845589" y="1288948"/>
            <a:chExt cx="4661362" cy="32614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A8A312-39B2-CB3D-2DB4-788722C8F090}"/>
                </a:ext>
              </a:extLst>
            </p:cNvPr>
            <p:cNvGrpSpPr/>
            <p:nvPr/>
          </p:nvGrpSpPr>
          <p:grpSpPr>
            <a:xfrm>
              <a:off x="7806322" y="2527437"/>
              <a:ext cx="2994416" cy="2022916"/>
              <a:chOff x="1092364" y="2255554"/>
              <a:chExt cx="2994416" cy="217654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B147A-13D3-D7FE-D215-BBD3F7F02169}"/>
                  </a:ext>
                </a:extLst>
              </p:cNvPr>
              <p:cNvSpPr/>
              <p:nvPr/>
            </p:nvSpPr>
            <p:spPr>
              <a:xfrm>
                <a:off x="1092364" y="2255554"/>
                <a:ext cx="2994416" cy="819797"/>
              </a:xfrm>
              <a:prstGeom prst="rect">
                <a:avLst/>
              </a:prstGeom>
              <a:noFill/>
              <a:ln w="38100">
                <a:solidFill>
                  <a:srgbClr val="67AC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F25A40-8153-E426-BA6A-AD1C54482DD7}"/>
                  </a:ext>
                </a:extLst>
              </p:cNvPr>
              <p:cNvSpPr txBox="1"/>
              <p:nvPr/>
            </p:nvSpPr>
            <p:spPr>
              <a:xfrm>
                <a:off x="1092364" y="2306614"/>
                <a:ext cx="2994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/>
                  <a:t>P</a:t>
                </a:r>
              </a:p>
              <a:p>
                <a:pPr algn="ctr"/>
                <a:r>
                  <a:rPr lang="en-US" sz="1800"/>
                  <a:t>Nominal part of the system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1CE03B1-2934-2F9D-BC94-49607D52BAFA}"/>
                  </a:ext>
                </a:extLst>
              </p:cNvPr>
              <p:cNvSpPr/>
              <p:nvPr/>
            </p:nvSpPr>
            <p:spPr>
              <a:xfrm>
                <a:off x="1675172" y="3612297"/>
                <a:ext cx="1828800" cy="819797"/>
              </a:xfrm>
              <a:prstGeom prst="rect">
                <a:avLst/>
              </a:prstGeom>
              <a:noFill/>
              <a:ln w="38100">
                <a:solidFill>
                  <a:srgbClr val="67AC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A577EB-0B45-A468-7EE0-2F45333554A5}"/>
                  </a:ext>
                </a:extLst>
              </p:cNvPr>
              <p:cNvSpPr txBox="1"/>
              <p:nvPr/>
            </p:nvSpPr>
            <p:spPr>
              <a:xfrm>
                <a:off x="1558414" y="3663357"/>
                <a:ext cx="19455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l-GR" sz="1800"/>
                  <a:t>Δ </a:t>
                </a:r>
                <a:endParaRPr lang="fr-FR" sz="1800"/>
              </a:p>
              <a:p>
                <a:pPr algn="ctr"/>
                <a:r>
                  <a:rPr lang="fr-FR" sz="1800"/>
                  <a:t>Uncertainty</a:t>
                </a:r>
                <a:endParaRPr lang="en-US" sz="1800"/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81B54BAE-A3A3-CC7D-140B-583E0528492E}"/>
                  </a:ext>
                </a:extLst>
              </p:cNvPr>
              <p:cNvCxnSpPr>
                <a:cxnSpLocks/>
                <a:stCxn id="13" idx="3"/>
                <a:endCxn id="16" idx="3"/>
              </p:cNvCxnSpPr>
              <p:nvPr/>
            </p:nvCxnSpPr>
            <p:spPr>
              <a:xfrm flipH="1">
                <a:off x="3503972" y="2629780"/>
                <a:ext cx="582808" cy="1356743"/>
              </a:xfrm>
              <a:prstGeom prst="bentConnector3">
                <a:avLst>
                  <a:gd name="adj1" fmla="val -39224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A259543E-2734-D841-42F4-8CDD83B65B99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 rot="16200000" flipV="1">
                <a:off x="705397" y="3016747"/>
                <a:ext cx="1356744" cy="582809"/>
              </a:xfrm>
              <a:prstGeom prst="bentConnector4">
                <a:avLst>
                  <a:gd name="adj1" fmla="val -1225"/>
                  <a:gd name="adj2" fmla="val 139224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3C25C398-0334-D8F7-719B-E6F8245369AE}"/>
                </a:ext>
              </a:extLst>
            </p:cNvPr>
            <p:cNvSpPr/>
            <p:nvPr/>
          </p:nvSpPr>
          <p:spPr>
            <a:xfrm>
              <a:off x="8354717" y="1407717"/>
              <a:ext cx="1897625" cy="633058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56C069A8-A352-DE74-CB48-D58FB8F2D2CD}"/>
                </a:ext>
              </a:extLst>
            </p:cNvPr>
            <p:cNvSpPr/>
            <p:nvPr/>
          </p:nvSpPr>
          <p:spPr>
            <a:xfrm>
              <a:off x="6850805" y="2519353"/>
              <a:ext cx="336575" cy="30777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308C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2A95DE-53F8-A575-6FCD-39A62942FB6E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7187380" y="2673242"/>
              <a:ext cx="6189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3B19FDF-5CF5-0F09-C765-01F13095C6FB}"/>
                </a:ext>
              </a:extLst>
            </p:cNvPr>
            <p:cNvCxnSpPr>
              <a:cxnSpLocks/>
              <a:stCxn id="24" idx="1"/>
              <a:endCxn id="30" idx="0"/>
            </p:cNvCxnSpPr>
            <p:nvPr/>
          </p:nvCxnSpPr>
          <p:spPr>
            <a:xfrm rot="10800000" flipV="1">
              <a:off x="7019093" y="1724245"/>
              <a:ext cx="1335624" cy="79510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B44F4B61-4080-0919-4648-65B412FB938F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0800000">
              <a:off x="10252343" y="1724247"/>
              <a:ext cx="1008055" cy="948997"/>
            </a:xfrm>
            <a:prstGeom prst="bentConnector3">
              <a:avLst>
                <a:gd name="adj1" fmla="val 123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90E73D-347F-4DB1-A8B1-9D8DB8F3C4E5}"/>
                </a:ext>
              </a:extLst>
            </p:cNvPr>
            <p:cNvCxnSpPr>
              <a:cxnSpLocks/>
              <a:stCxn id="30" idx="1"/>
              <a:endCxn id="30" idx="5"/>
            </p:cNvCxnSpPr>
            <p:nvPr/>
          </p:nvCxnSpPr>
          <p:spPr>
            <a:xfrm>
              <a:off x="6900095" y="2564426"/>
              <a:ext cx="237995" cy="2176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409A83-DC85-27C0-FF37-0B5CDEA0D7A2}"/>
                </a:ext>
              </a:extLst>
            </p:cNvPr>
            <p:cNvCxnSpPr>
              <a:cxnSpLocks/>
              <a:stCxn id="30" idx="7"/>
              <a:endCxn id="30" idx="3"/>
            </p:cNvCxnSpPr>
            <p:nvPr/>
          </p:nvCxnSpPr>
          <p:spPr>
            <a:xfrm flipH="1">
              <a:off x="6900095" y="2564426"/>
              <a:ext cx="237995" cy="2176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FFDC11-3EDE-B072-8DD9-F871779233CC}"/>
                </a:ext>
              </a:extLst>
            </p:cNvPr>
            <p:cNvSpPr txBox="1"/>
            <p:nvPr/>
          </p:nvSpPr>
          <p:spPr>
            <a:xfrm>
              <a:off x="6900094" y="2409122"/>
              <a:ext cx="208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445AFE-5E57-4C07-13E0-462F5DED17E8}"/>
                </a:ext>
              </a:extLst>
            </p:cNvPr>
            <p:cNvSpPr txBox="1"/>
            <p:nvPr/>
          </p:nvSpPr>
          <p:spPr>
            <a:xfrm>
              <a:off x="11043838" y="3565747"/>
              <a:ext cx="442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20AFD5-2C16-89D6-75E7-29FD56EA1B4E}"/>
                </a:ext>
              </a:extLst>
            </p:cNvPr>
            <p:cNvSpPr txBox="1"/>
            <p:nvPr/>
          </p:nvSpPr>
          <p:spPr>
            <a:xfrm>
              <a:off x="7275623" y="3538631"/>
              <a:ext cx="442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6D9C3F-7CFE-88C2-3565-7C073E5A5762}"/>
                </a:ext>
              </a:extLst>
            </p:cNvPr>
            <p:cNvSpPr txBox="1"/>
            <p:nvPr/>
          </p:nvSpPr>
          <p:spPr>
            <a:xfrm>
              <a:off x="7349710" y="2353179"/>
              <a:ext cx="280892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700" b="0" i="0">
                  <a:solidFill>
                    <a:srgbClr val="040C28"/>
                  </a:solidFill>
                  <a:effectLst/>
                  <a:latin typeface="Google Sans"/>
                </a:rPr>
                <a:t>δ</a:t>
              </a:r>
              <a:endParaRPr lang="en-US" sz="17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CB0C35-7182-FF9F-6FCB-B5D90BF098DB}"/>
                </a:ext>
              </a:extLst>
            </p:cNvPr>
            <p:cNvSpPr txBox="1"/>
            <p:nvPr/>
          </p:nvSpPr>
          <p:spPr>
            <a:xfrm>
              <a:off x="10830249" y="2362956"/>
              <a:ext cx="400637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b="0" i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Google Sans"/>
                </a:rPr>
                <a:t> </a:t>
              </a:r>
              <a:r>
                <a:rPr lang="el-GR" sz="1700" b="0" i="0">
                  <a:solidFill>
                    <a:srgbClr val="040C28"/>
                  </a:solidFill>
                  <a:effectLst/>
                  <a:latin typeface="Google Sans"/>
                </a:rPr>
                <a:t>Φ</a:t>
              </a:r>
              <a:endParaRPr lang="en-US" sz="1700"/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BF6F25C3-F4EC-C660-CAFB-2A4E041AE712}"/>
                </a:ext>
              </a:extLst>
            </p:cNvPr>
            <p:cNvSpPr/>
            <p:nvPr/>
          </p:nvSpPr>
          <p:spPr>
            <a:xfrm>
              <a:off x="6845589" y="1288948"/>
              <a:ext cx="4661362" cy="2215643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D5613B-469E-D4E1-551F-CC7B4EB118A8}"/>
              </a:ext>
            </a:extLst>
          </p:cNvPr>
          <p:cNvCxnSpPr>
            <a:cxnSpLocks/>
          </p:cNvCxnSpPr>
          <p:nvPr/>
        </p:nvCxnSpPr>
        <p:spPr>
          <a:xfrm flipV="1">
            <a:off x="6323044" y="4478641"/>
            <a:ext cx="613611" cy="487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A3B4B8-348E-6E9A-6683-CEF718E4AA4B}"/>
              </a:ext>
            </a:extLst>
          </p:cNvPr>
          <p:cNvSpPr txBox="1"/>
          <p:nvPr/>
        </p:nvSpPr>
        <p:spPr>
          <a:xfrm>
            <a:off x="6005550" y="4843572"/>
            <a:ext cx="74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1559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5: Robustness analysis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33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Δ</a:t>
            </a: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 </a:t>
            </a:r>
            <a:r>
              <a:rPr lang="en-US" sz="1600" b="1" dirty="0" err="1">
                <a:latin typeface="Quattrocento Sans" panose="020B0502050000020003" pitchFamily="34" charset="0"/>
                <a:cs typeface="Quire Sans" panose="020B0502040204020203" pitchFamily="34" charset="0"/>
              </a:rPr>
              <a:t>analysys</a:t>
            </a: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 with no assumptions: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Δ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 </a:t>
            </a:r>
            <a:r>
              <a:rPr lang="en-US" sz="1600" dirty="0">
                <a:latin typeface="Quattrocento Sans" panose="020B0502050000020003" pitchFamily="34" charset="0"/>
                <a:ea typeface="Cambria Math" panose="02040503050406030204" pitchFamily="18" charset="0"/>
                <a:cs typeface="Quire Sans" panose="020B0502040204020203" pitchFamily="34" charset="0"/>
              </a:rPr>
              <a:t>has all elements on diagonal </a:t>
            </a:r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29E8F0-D475-A933-A758-0A282277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83" y="1812088"/>
            <a:ext cx="2925018" cy="22602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53D9106-8E7C-CDF6-9535-A467DE2A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207" y="1829980"/>
            <a:ext cx="2785843" cy="22156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24B8C9-9803-DA18-7D6A-7183C51E5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257" y="1823047"/>
            <a:ext cx="2958182" cy="22226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E7E5066-00AD-A411-DEA1-740194585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992" y="1776841"/>
            <a:ext cx="3015313" cy="22655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DC7621C-3ECC-2B32-B58E-54F8564D6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693" y="3934042"/>
            <a:ext cx="3168399" cy="23805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91A4F23-8D11-EE86-863F-59B31B894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758" y="3934042"/>
            <a:ext cx="3168399" cy="23734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A94391-E77E-E96D-1FFC-947FB06D79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978" y="3912882"/>
            <a:ext cx="3168399" cy="23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5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5: Robustness analysis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|M| analysis</a:t>
            </a: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7957E2-7C1E-BFEF-45A6-6F3FB4E9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24" y="2018837"/>
            <a:ext cx="5334000" cy="40100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5C1828-BD57-D36F-84F4-6DAEB8EE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843" y="1889636"/>
            <a:ext cx="5801535" cy="9812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F881DD2-C37E-1346-96E5-DCB817839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843" y="3362951"/>
            <a:ext cx="5801535" cy="6858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48DF41C-D2BF-34B9-A283-219B22CD2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229" y="4201017"/>
            <a:ext cx="3162741" cy="8764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2D03DEC-EEB9-5EB7-10C4-8A92EF52FF95}"/>
              </a:ext>
            </a:extLst>
          </p:cNvPr>
          <p:cNvSpPr txBox="1"/>
          <p:nvPr/>
        </p:nvSpPr>
        <p:spPr>
          <a:xfrm>
            <a:off x="5666842" y="5202538"/>
            <a:ext cx="62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This result means that the system can withstand about 100% more uncertainty than is specified in the uncertain elements without going unstable.</a:t>
            </a:r>
            <a:endParaRPr lang="it-IT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2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5: Robustness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35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Δ</a:t>
            </a: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 analysis on simplified system: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Δ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Quire Sans" panose="020B0502040204020203" pitchFamily="34" charset="0"/>
              </a:rPr>
              <a:t> </a:t>
            </a:r>
            <a:r>
              <a:rPr lang="en-US" sz="1600" dirty="0">
                <a:latin typeface="Quattrocento Sans" panose="020B0502050000020003" pitchFamily="34" charset="0"/>
                <a:ea typeface="Cambria Math" panose="02040503050406030204" pitchFamily="18" charset="0"/>
                <a:cs typeface="Quire Sans" panose="020B0502040204020203" pitchFamily="34" charset="0"/>
              </a:rPr>
              <a:t>has all elements on diagonal </a:t>
            </a:r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4F19279-9B4A-C98D-A76F-C3A74F536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058" y="1717129"/>
            <a:ext cx="3002871" cy="225879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2542914-DFFF-414D-EEF6-DF724BEF1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64" y="1717130"/>
            <a:ext cx="3168662" cy="23209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6F1308B-0977-CCB9-763B-4E9798772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864" y="3975925"/>
            <a:ext cx="3168662" cy="23346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764CEC-3290-06B2-F532-E6C003485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059" y="3959620"/>
            <a:ext cx="3002871" cy="2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4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5: Robustness analysis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|M| analysis</a:t>
            </a: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7957E2-7C1E-BFEF-45A6-6F3FB4E9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24" y="2018837"/>
            <a:ext cx="5334000" cy="40100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5C1828-BD57-D36F-84F4-6DAEB8EE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843" y="1889636"/>
            <a:ext cx="5801535" cy="9812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F881DD2-C37E-1346-96E5-DCB817839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843" y="3362951"/>
            <a:ext cx="5801535" cy="6858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E7C664-5D74-82DC-F300-5928D29BD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266" y="4307063"/>
            <a:ext cx="340090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2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6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6  Robust performance analysis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38</a:t>
            </a:fld>
            <a:endParaRPr lang="it-IT"/>
          </a:p>
        </p:txBody>
      </p:sp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7D39A399-F2A3-63DB-EB9D-9E6DAEC39914}"/>
              </a:ext>
            </a:extLst>
          </p:cNvPr>
          <p:cNvSpPr txBox="1"/>
          <p:nvPr/>
        </p:nvSpPr>
        <p:spPr>
          <a:xfrm>
            <a:off x="7258408" y="2587747"/>
            <a:ext cx="3048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DC1E621E-212D-8F33-FB3D-6A280CBCD7FB}"/>
              </a:ext>
            </a:extLst>
          </p:cNvPr>
          <p:cNvSpPr txBox="1"/>
          <p:nvPr/>
        </p:nvSpPr>
        <p:spPr>
          <a:xfrm>
            <a:off x="1822236" y="2364409"/>
            <a:ext cx="30486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2657172E-CE69-9CD8-20F3-BFD62796429A}"/>
              </a:ext>
            </a:extLst>
          </p:cNvPr>
          <p:cNvSpPr txBox="1"/>
          <p:nvPr/>
        </p:nvSpPr>
        <p:spPr>
          <a:xfrm>
            <a:off x="5955677" y="3282835"/>
            <a:ext cx="5654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Quattrocento Sans" panose="020B0502050000020003" pitchFamily="34" charset="0"/>
              </a:rPr>
              <a:t>Robust performance is obtained if and only if 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D69AC5-053F-3062-DEE9-EEB7FCE5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06" y="3726168"/>
            <a:ext cx="4606822" cy="3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F6AEE5-FCCD-DD7D-1D1C-9CE5BDF0642A}"/>
              </a:ext>
            </a:extLst>
          </p:cNvPr>
          <p:cNvSpPr txBox="1"/>
          <p:nvPr/>
        </p:nvSpPr>
        <p:spPr>
          <a:xfrm>
            <a:off x="840039" y="1617498"/>
            <a:ext cx="453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Quattrocento Sans" panose="020B0502050000020003" pitchFamily="34" charset="0"/>
              </a:rPr>
              <a:t>Analized</a:t>
            </a:r>
            <a:r>
              <a:rPr lang="en-US" dirty="0">
                <a:latin typeface="Quattrocento Sans" panose="020B0502050000020003" pitchFamily="34" charset="0"/>
              </a:rPr>
              <a:t> by defining weight W on sampled uncertainties:</a:t>
            </a:r>
            <a:endParaRPr lang="it-IT" dirty="0">
              <a:latin typeface="Quattrocento Sans" panose="020B050205000002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87AA61-27A9-11E6-A4D3-E7F90AD1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9" y="2171612"/>
            <a:ext cx="5115639" cy="3067478"/>
          </a:xfrm>
          <a:prstGeom prst="rect">
            <a:avLst/>
          </a:prstGeom>
        </p:spPr>
      </p:pic>
      <p:sp>
        <p:nvSpPr>
          <p:cNvPr id="12" name="Flowchart: Process 25">
            <a:extLst>
              <a:ext uri="{FF2B5EF4-FFF2-40B4-BE49-F238E27FC236}">
                <a16:creationId xmlns:a16="http://schemas.microsoft.com/office/drawing/2014/main" id="{A8A308FB-9110-4CA3-494A-689BB70989DC}"/>
              </a:ext>
            </a:extLst>
          </p:cNvPr>
          <p:cNvSpPr/>
          <p:nvPr/>
        </p:nvSpPr>
        <p:spPr>
          <a:xfrm>
            <a:off x="961349" y="2535187"/>
            <a:ext cx="3048618" cy="296503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52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6  Robust performance analysis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39</a:t>
            </a:fld>
            <a:endParaRPr lang="it-IT"/>
          </a:p>
        </p:txBody>
      </p:sp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7D39A399-F2A3-63DB-EB9D-9E6DAEC39914}"/>
              </a:ext>
            </a:extLst>
          </p:cNvPr>
          <p:cNvSpPr txBox="1"/>
          <p:nvPr/>
        </p:nvSpPr>
        <p:spPr>
          <a:xfrm>
            <a:off x="7321146" y="2010447"/>
            <a:ext cx="30486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Simplified Model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DC1E621E-212D-8F33-FB3D-6A280CBCD7FB}"/>
              </a:ext>
            </a:extLst>
          </p:cNvPr>
          <p:cNvSpPr txBox="1"/>
          <p:nvPr/>
        </p:nvSpPr>
        <p:spPr>
          <a:xfrm>
            <a:off x="1822236" y="2010447"/>
            <a:ext cx="30486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 Model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Immagine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FEA4CB9-6495-1033-8488-F4E81530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44" y="2482306"/>
            <a:ext cx="4320000" cy="3240000"/>
          </a:xfrm>
          <a:prstGeom prst="rect">
            <a:avLst/>
          </a:prstGeom>
        </p:spPr>
      </p:pic>
      <p:pic>
        <p:nvPicPr>
          <p:cNvPr id="13" name="Immagine 12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08924CB3-3560-944B-EC12-EDCE8759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56" y="2482306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PSD                                                                    ACS                                                               A.A. 2022/2023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11" name="Google Shape;106;p14">
            <a:extLst>
              <a:ext uri="{FF2B5EF4-FFF2-40B4-BE49-F238E27FC236}">
                <a16:creationId xmlns:a16="http://schemas.microsoft.com/office/drawing/2014/main" id="{E11FEC33-FA80-D898-1413-7244534F3E6B}"/>
              </a:ext>
            </a:extLst>
          </p:cNvPr>
          <p:cNvSpPr txBox="1"/>
          <p:nvPr/>
        </p:nvSpPr>
        <p:spPr>
          <a:xfrm>
            <a:off x="785611" y="232362"/>
            <a:ext cx="6684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</a:rPr>
              <a:t>MODEL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E5F590-D559-D329-C43E-71049547085F}"/>
                  </a:ext>
                </a:extLst>
              </p:cNvPr>
              <p:cNvSpPr txBox="1"/>
              <p:nvPr/>
            </p:nvSpPr>
            <p:spPr>
              <a:xfrm>
                <a:off x="440090" y="1540364"/>
                <a:ext cx="5016475" cy="944746"/>
              </a:xfrm>
              <a:prstGeom prst="rect">
                <a:avLst/>
              </a:prstGeom>
              <a:solidFill>
                <a:srgbClr val="DFEBF7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Some </a:t>
                </a:r>
                <a:r>
                  <a:rPr kumimoji="0" lang="it-IT" altLang="it-IT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assumptions</a:t>
                </a: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 are </a:t>
                </a:r>
                <a:r>
                  <a:rPr kumimoji="0" lang="it-IT" altLang="it-IT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introduced</a:t>
                </a: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 in the model: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Quattrocento Sans" panose="020B05020500000200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it-IT" altLang="it-IT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kumimoji="0" lang="it-IT" altLang="it-IT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it-IT" altLang="it-IT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altLang="it-IT" sz="18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0,  </m:t>
                    </m:r>
                    <m:sSub>
                      <m:sSub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kumimoji="0" lang="it-IT" altLang="it-IT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Quattrocento Sans" panose="020B0502050000020003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it-IT" altLang="it-IT" sz="18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and so, some </a:t>
                </a:r>
                <a:r>
                  <a:rPr lang="it-IT" altLang="it-IT" sz="18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uncertainties</a:t>
                </a:r>
                <a:r>
                  <a:rPr lang="it-IT" altLang="it-IT" sz="18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 can be </a:t>
                </a:r>
                <a:r>
                  <a:rPr lang="it-IT" altLang="it-IT" sz="1800" dirty="0" err="1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neglected</a:t>
                </a:r>
                <a:r>
                  <a:rPr lang="it-IT" altLang="it-IT" sz="1800" dirty="0">
                    <a:solidFill>
                      <a:schemeClr val="tx1"/>
                    </a:solidFill>
                    <a:latin typeface="Quattrocento Sans" panose="020B0502050000020003" pitchFamily="34" charset="0"/>
                  </a:rPr>
                  <a:t>:</a:t>
                </a: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Quattrocento Sans" panose="020B05020500000200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E5F590-D559-D329-C43E-71049547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90" y="1540364"/>
                <a:ext cx="5016475" cy="944746"/>
              </a:xfrm>
              <a:prstGeom prst="rect">
                <a:avLst/>
              </a:prstGeom>
              <a:blipFill>
                <a:blip r:embed="rId4"/>
                <a:stretch>
                  <a:fillRect l="-726" t="-2516" b="-81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C6AB43-20EF-30EA-1E5A-271D703594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38"/>
          <a:stretch/>
        </p:blipFill>
        <p:spPr>
          <a:xfrm>
            <a:off x="440090" y="3429000"/>
            <a:ext cx="5016475" cy="1740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DBFC4AE-D9A9-F737-A094-32D21DB7E6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583"/>
          <a:stretch/>
        </p:blipFill>
        <p:spPr>
          <a:xfrm>
            <a:off x="6198876" y="2215570"/>
            <a:ext cx="5016475" cy="2997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DF53-FF5E-557B-E70F-954131C4F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987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7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808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41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377063" y="1574530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5601B5-7879-FA50-90E3-355696E40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1" y="2099952"/>
            <a:ext cx="5699273" cy="35914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6469B0-61E2-B980-CDCF-B920AC73F1B4}"/>
              </a:ext>
            </a:extLst>
          </p:cNvPr>
          <p:cNvSpPr txBox="1"/>
          <p:nvPr/>
        </p:nvSpPr>
        <p:spPr>
          <a:xfrm>
            <a:off x="840039" y="1434282"/>
            <a:ext cx="493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For cycle with sampled values that computes poles and step response characteristics of the complete system</a:t>
            </a:r>
            <a:endParaRPr lang="it-IT" dirty="0">
              <a:latin typeface="Quattrocento Sans" panose="020B05020500000200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2702D75-BE19-C47A-B708-AB0EF9057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28" y="1693661"/>
            <a:ext cx="5184509" cy="4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C8604"/>
                </a:solidFill>
                <a:latin typeface="Quattrocento Sans"/>
                <a:ea typeface="Quattrocento Sans"/>
                <a:cs typeface="Quattrocento Sans"/>
              </a:rPr>
              <a:t>Number of samples = 100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42</a:t>
            </a:fld>
            <a:endParaRPr lang="it-IT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1A176FE5-A9BA-2D51-940E-196D9ED60D0A}"/>
              </a:ext>
            </a:extLst>
          </p:cNvPr>
          <p:cNvSpPr txBox="1"/>
          <p:nvPr/>
        </p:nvSpPr>
        <p:spPr>
          <a:xfrm>
            <a:off x="2051649" y="195721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Overshoot</a:t>
            </a:r>
            <a:endParaRPr lang="it-IT" sz="1800" b="1" dirty="0">
              <a:solidFill>
                <a:srgbClr val="0070C0"/>
              </a:solidFill>
              <a:latin typeface="Quattrocento Sans" panose="020B0502050000020003" pitchFamily="34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BD171176-9580-1EA1-F488-89ABBF6A2CF6}"/>
              </a:ext>
            </a:extLst>
          </p:cNvPr>
          <p:cNvSpPr txBox="1"/>
          <p:nvPr/>
        </p:nvSpPr>
        <p:spPr>
          <a:xfrm>
            <a:off x="5457451" y="196677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Settling</a:t>
            </a:r>
            <a:r>
              <a:rPr lang="it-IT" sz="1800" b="1" dirty="0">
                <a:solidFill>
                  <a:srgbClr val="0070C0"/>
                </a:solidFill>
                <a:latin typeface="Quattrocento Sans" panose="020B0502050000020003" pitchFamily="34" charset="0"/>
              </a:rPr>
              <a:t> Time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348AD91-82CD-C298-D11D-3AC83249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17" y="2292145"/>
            <a:ext cx="3543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AE20EA-57D9-7CC4-4615-D9645015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0" y="2300488"/>
            <a:ext cx="3543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386BFE9-457C-8976-966B-86BB3D2E2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97406"/>
              </p:ext>
            </p:extLst>
          </p:nvPr>
        </p:nvGraphicFramePr>
        <p:xfrm>
          <a:off x="8047264" y="2804871"/>
          <a:ext cx="347187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293">
                  <a:extLst>
                    <a:ext uri="{9D8B030D-6E8A-4147-A177-3AD203B41FA5}">
                      <a16:colId xmlns:a16="http://schemas.microsoft.com/office/drawing/2014/main" val="341968870"/>
                    </a:ext>
                  </a:extLst>
                </a:gridCol>
                <a:gridCol w="1157293">
                  <a:extLst>
                    <a:ext uri="{9D8B030D-6E8A-4147-A177-3AD203B41FA5}">
                      <a16:colId xmlns:a16="http://schemas.microsoft.com/office/drawing/2014/main" val="4089548943"/>
                    </a:ext>
                  </a:extLst>
                </a:gridCol>
                <a:gridCol w="1157293">
                  <a:extLst>
                    <a:ext uri="{9D8B030D-6E8A-4147-A177-3AD203B41FA5}">
                      <a16:colId xmlns:a16="http://schemas.microsoft.com/office/drawing/2014/main" val="244805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502050000020003" pitchFamily="34" charset="0"/>
                        </a:rPr>
                        <a:t>Set. Time</a:t>
                      </a:r>
                      <a:endParaRPr lang="it-IT" dirty="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502050000020003" pitchFamily="34" charset="0"/>
                        </a:rPr>
                        <a:t>Overshoot</a:t>
                      </a:r>
                      <a:endParaRPr lang="it-IT" dirty="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4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STD</a:t>
                      </a:r>
                      <a:endParaRPr lang="it-I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4.336e-15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1.467e-13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0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65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r>
              <a:rPr lang="en-US" sz="2000" b="1" dirty="0">
                <a:solidFill>
                  <a:srgbClr val="FC8604"/>
                </a:solidFill>
                <a:latin typeface="Quattrocento Sans"/>
                <a:ea typeface="Quattrocento Sans"/>
                <a:cs typeface="Quattrocento Sans"/>
              </a:rPr>
              <a:t>Number of samples =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43</a:t>
            </a:fld>
            <a:endParaRPr lang="it-IT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4F9689B0-3047-D97C-0DCA-578EE128DDE6}"/>
              </a:ext>
            </a:extLst>
          </p:cNvPr>
          <p:cNvSpPr txBox="1"/>
          <p:nvPr/>
        </p:nvSpPr>
        <p:spPr>
          <a:xfrm>
            <a:off x="1507475" y="2015182"/>
            <a:ext cx="15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Phase</a:t>
            </a:r>
            <a:r>
              <a:rPr lang="it-IT" sz="1800" b="1" dirty="0">
                <a:solidFill>
                  <a:srgbClr val="0070C0"/>
                </a:solidFill>
                <a:latin typeface="Quattrocento Sans" panose="020B0502050000020003" pitchFamily="34" charset="0"/>
              </a:rPr>
              <a:t> </a:t>
            </a:r>
            <a:r>
              <a:rPr lang="it-IT" sz="1800" b="1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Margin</a:t>
            </a:r>
            <a:endParaRPr lang="it-IT" sz="1800" b="1" dirty="0">
              <a:solidFill>
                <a:srgbClr val="0070C0"/>
              </a:solidFill>
              <a:latin typeface="Quattrocento Sans" panose="020B0502050000020003" pitchFamily="34" charset="0"/>
            </a:endParaRP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F0A1E915-129E-49F2-4043-0868AC3886CC}"/>
              </a:ext>
            </a:extLst>
          </p:cNvPr>
          <p:cNvSpPr txBox="1"/>
          <p:nvPr/>
        </p:nvSpPr>
        <p:spPr>
          <a:xfrm>
            <a:off x="4817749" y="205453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0070C0"/>
                </a:solidFill>
                <a:latin typeface="Quattrocento Sans" panose="020B0502050000020003" pitchFamily="34" charset="0"/>
              </a:rPr>
              <a:t>Gain </a:t>
            </a:r>
            <a:r>
              <a:rPr lang="it-IT" sz="1800" b="1" dirty="0" err="1">
                <a:solidFill>
                  <a:srgbClr val="0070C0"/>
                </a:solidFill>
                <a:latin typeface="Quattrocento Sans" panose="020B0502050000020003" pitchFamily="34" charset="0"/>
              </a:rPr>
              <a:t>Margin</a:t>
            </a:r>
            <a:endParaRPr lang="it-IT" sz="1800" b="1" dirty="0">
              <a:solidFill>
                <a:srgbClr val="0070C0"/>
              </a:solidFill>
              <a:latin typeface="Quattrocento Sans" panose="020B0502050000020003" pitchFamily="34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2A9AA34-54CE-3B71-0594-4A07AA0E0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14697"/>
              </p:ext>
            </p:extLst>
          </p:nvPr>
        </p:nvGraphicFramePr>
        <p:xfrm>
          <a:off x="7881921" y="2797215"/>
          <a:ext cx="347187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293">
                  <a:extLst>
                    <a:ext uri="{9D8B030D-6E8A-4147-A177-3AD203B41FA5}">
                      <a16:colId xmlns:a16="http://schemas.microsoft.com/office/drawing/2014/main" val="341968870"/>
                    </a:ext>
                  </a:extLst>
                </a:gridCol>
                <a:gridCol w="1157293">
                  <a:extLst>
                    <a:ext uri="{9D8B030D-6E8A-4147-A177-3AD203B41FA5}">
                      <a16:colId xmlns:a16="http://schemas.microsoft.com/office/drawing/2014/main" val="4089548943"/>
                    </a:ext>
                  </a:extLst>
                </a:gridCol>
                <a:gridCol w="1157293">
                  <a:extLst>
                    <a:ext uri="{9D8B030D-6E8A-4147-A177-3AD203B41FA5}">
                      <a16:colId xmlns:a16="http://schemas.microsoft.com/office/drawing/2014/main" val="244805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502050000020003" pitchFamily="34" charset="0"/>
                        </a:rPr>
                        <a:t>Phase Marg</a:t>
                      </a:r>
                      <a:endParaRPr lang="it-IT" dirty="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Quattrocento Sans" panose="020B0502050000020003" pitchFamily="34" charset="0"/>
                        </a:rPr>
                        <a:t>Gain Marg.</a:t>
                      </a:r>
                      <a:endParaRPr lang="it-IT" dirty="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4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72.47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-571.8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72.47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-571.8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STD</a:t>
                      </a:r>
                      <a:endParaRPr lang="it-I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1.258e-9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07582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2FFFA5C9-75DE-C895-B7EE-543DBCF0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8" y="2333524"/>
            <a:ext cx="3609382" cy="27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AC8CE0F-A0B4-D40F-9E17-7ED6A030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68" y="2385468"/>
            <a:ext cx="3522424" cy="26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98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</a:t>
            </a:r>
          </a:p>
          <a:p>
            <a:r>
              <a:rPr lang="en-US" sz="2000" b="1" dirty="0">
                <a:solidFill>
                  <a:srgbClr val="FC8604"/>
                </a:solidFill>
                <a:latin typeface="Quattrocento Sans"/>
                <a:ea typeface="Quattrocento Sans"/>
                <a:cs typeface="Quattrocento Sans"/>
              </a:rPr>
              <a:t>Number of samples = 100</a:t>
            </a:r>
          </a:p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39" y="1517074"/>
            <a:ext cx="92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Poles</a:t>
            </a:r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4" name="Immagine 3" descr="Immagine che contiene linea, Diagramma, testo, Rettangolo&#10;&#10;Descrizione generata automaticamente">
            <a:extLst>
              <a:ext uri="{FF2B5EF4-FFF2-40B4-BE49-F238E27FC236}">
                <a16:creationId xmlns:a16="http://schemas.microsoft.com/office/drawing/2014/main" id="{C6D9C14A-D0E2-F487-EE33-9C509497D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9896"/>
            <a:ext cx="5869858" cy="44275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229758-CB31-D84E-58F8-283A3CB56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550" y="2001017"/>
            <a:ext cx="5348250" cy="41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39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C8604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Arial"/>
              </a:rPr>
              <a:t>Number of samples = 1000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45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39" y="1355424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86CE-D9FA-0D23-2BFB-AE3D5F05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65" y="1516217"/>
            <a:ext cx="3067237" cy="24198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B403AAE-ACEC-5DB2-B9CE-ABCAAAFF9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429" y="1550375"/>
            <a:ext cx="2754910" cy="21730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7574B4-4EBD-C0F5-F743-B6047A1F2373}"/>
              </a:ext>
            </a:extLst>
          </p:cNvPr>
          <p:cNvSpPr txBox="1"/>
          <p:nvPr/>
        </p:nvSpPr>
        <p:spPr>
          <a:xfrm>
            <a:off x="4394023" y="156324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Settling time</a:t>
            </a:r>
            <a:endParaRPr lang="it-IT" dirty="0">
              <a:latin typeface="Quattrocento Sans" panose="020B05020500000200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C63F72-18C0-8535-5FC7-DFF06ACB2189}"/>
              </a:ext>
            </a:extLst>
          </p:cNvPr>
          <p:cNvSpPr txBox="1"/>
          <p:nvPr/>
        </p:nvSpPr>
        <p:spPr>
          <a:xfrm>
            <a:off x="9818914" y="156239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Overshoot</a:t>
            </a:r>
            <a:endParaRPr lang="it-IT" dirty="0">
              <a:latin typeface="Quattrocento Sans" panose="020B05020500000200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0CA83F-324C-5189-EB45-2DCD5BB6E001}"/>
              </a:ext>
            </a:extLst>
          </p:cNvPr>
          <p:cNvSpPr txBox="1"/>
          <p:nvPr/>
        </p:nvSpPr>
        <p:spPr>
          <a:xfrm>
            <a:off x="4565841" y="395579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Gain margin</a:t>
            </a:r>
            <a:endParaRPr lang="it-IT" dirty="0">
              <a:latin typeface="Quattrocento Sans" panose="020B050205000002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E7220F-E77B-A78B-3A33-08AE5D68F9BA}"/>
              </a:ext>
            </a:extLst>
          </p:cNvPr>
          <p:cNvSpPr txBox="1"/>
          <p:nvPr/>
        </p:nvSpPr>
        <p:spPr>
          <a:xfrm>
            <a:off x="9790060" y="4125710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Phase Margin</a:t>
            </a:r>
            <a:endParaRPr lang="it-IT" dirty="0">
              <a:latin typeface="Quattrocento Sans" panose="020B0502050000020003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0BEA3A27-F3CB-83D2-E903-8A9A2F0D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56" y="4007670"/>
            <a:ext cx="3276704" cy="22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75D2C64-8C70-4F0E-BD02-9F086F4D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46" y="3721291"/>
            <a:ext cx="3207395" cy="241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41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C8604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Arial"/>
              </a:rPr>
              <a:t>Number of samples = 1000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46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C66899-C5A8-CFC7-8997-29181BA40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25" y="2347834"/>
            <a:ext cx="4183549" cy="3453776"/>
          </a:xfrm>
          <a:prstGeom prst="rect">
            <a:avLst/>
          </a:prstGeom>
        </p:spPr>
      </p:pic>
      <p:pic>
        <p:nvPicPr>
          <p:cNvPr id="6" name="Immagine 5" descr="Immagine che contiene linea, Diagramma, testo, Rettangolo&#10;&#10;Descrizione generata automaticamente">
            <a:extLst>
              <a:ext uri="{FF2B5EF4-FFF2-40B4-BE49-F238E27FC236}">
                <a16:creationId xmlns:a16="http://schemas.microsoft.com/office/drawing/2014/main" id="{E40B545D-4413-BC7F-C329-C121B6E1E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78" y="2137058"/>
            <a:ext cx="5054972" cy="37912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835E13-CEFC-ACFB-5D92-9F0EB4463E24}"/>
              </a:ext>
            </a:extLst>
          </p:cNvPr>
          <p:cNvSpPr txBox="1"/>
          <p:nvPr/>
        </p:nvSpPr>
        <p:spPr>
          <a:xfrm>
            <a:off x="950578" y="170477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Poles</a:t>
            </a:r>
            <a:endParaRPr lang="it-IT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16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936100"/>
            <a:ext cx="92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  <a:cs typeface="Quire Sans" panose="020B0502040204020203" pitchFamily="34" charset="0"/>
              </a:rPr>
              <a:t>Distribution seems to be very poor</a:t>
            </a:r>
          </a:p>
          <a:p>
            <a:endParaRPr lang="en-US" sz="18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  <a:cs typeface="Quire Sans" panose="020B0502040204020203" pitchFamily="34" charset="0"/>
              </a:rPr>
              <a:t>Already have a fast convergence with 100 iterations</a:t>
            </a:r>
          </a:p>
          <a:p>
            <a:endParaRPr lang="en-US" sz="18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  <a:cs typeface="Quire Sans" panose="020B0502040204020203" pitchFamily="34" charset="0"/>
              </a:rPr>
              <a:t>Possible explanation: controller design already provides an effective control without dynamic inversion</a:t>
            </a:r>
          </a:p>
          <a:p>
            <a:endParaRPr lang="en-US" sz="18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  <a:cs typeface="Quire Sans" panose="020B0502040204020203" pitchFamily="34" charset="0"/>
              </a:rPr>
              <a:t>Let’s see how the controller designed acts without DI presence</a:t>
            </a: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54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Group:                                                                   ACS                                                               A.A. 2023/2024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validation, NO DI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C8604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Arial"/>
              </a:rPr>
              <a:t>Number of samples =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C8604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 panose="020B0502050000020003" pitchFamily="34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9191844" y="6508060"/>
            <a:ext cx="406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Quire Sans" panose="020B0502040204020203" pitchFamily="34" charset="0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7574B4-4EBD-C0F5-F743-B6047A1F2373}"/>
              </a:ext>
            </a:extLst>
          </p:cNvPr>
          <p:cNvSpPr txBox="1"/>
          <p:nvPr/>
        </p:nvSpPr>
        <p:spPr>
          <a:xfrm>
            <a:off x="3420631" y="1602568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 panose="020B0502050000020003" pitchFamily="34" charset="0"/>
                <a:cs typeface="Arial"/>
                <a:sym typeface="Arial"/>
              </a:rPr>
              <a:t>Settling time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C63F72-18C0-8535-5FC7-DFF06ACB2189}"/>
              </a:ext>
            </a:extLst>
          </p:cNvPr>
          <p:cNvSpPr txBox="1"/>
          <p:nvPr/>
        </p:nvSpPr>
        <p:spPr>
          <a:xfrm>
            <a:off x="7596819" y="156239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 panose="020B0502050000020003" pitchFamily="34" charset="0"/>
                <a:cs typeface="Arial"/>
                <a:sym typeface="Arial"/>
              </a:rPr>
              <a:t>Overshoot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Arial"/>
              <a:sym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0CA83F-324C-5189-EB45-2DCD5BB6E001}"/>
              </a:ext>
            </a:extLst>
          </p:cNvPr>
          <p:cNvSpPr txBox="1"/>
          <p:nvPr/>
        </p:nvSpPr>
        <p:spPr>
          <a:xfrm>
            <a:off x="3444961" y="395579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 panose="020B0502050000020003" pitchFamily="34" charset="0"/>
                <a:cs typeface="Arial"/>
                <a:sym typeface="Arial"/>
              </a:rPr>
              <a:t>Gain margin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Arial"/>
              <a:sym typeface="Arial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E7220F-E77B-A78B-3A33-08AE5D68F9BA}"/>
              </a:ext>
            </a:extLst>
          </p:cNvPr>
          <p:cNvSpPr txBox="1"/>
          <p:nvPr/>
        </p:nvSpPr>
        <p:spPr>
          <a:xfrm>
            <a:off x="7567965" y="4125710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 panose="020B0502050000020003" pitchFamily="34" charset="0"/>
                <a:cs typeface="Arial"/>
                <a:sym typeface="Arial"/>
              </a:rPr>
              <a:t>Phase Margin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 panose="020B0502050000020003" pitchFamily="34" charset="0"/>
              <a:cs typeface="Arial"/>
              <a:sym typeface="Arial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F7F9C623-2FE7-9A20-DF41-ED7F16DB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3" y="1475692"/>
            <a:ext cx="3145187" cy="23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15CBC87-111B-1047-DD17-AC55D89F6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5" y="1443212"/>
            <a:ext cx="3064153" cy="24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EA5777AE-B1C6-A55C-755D-E5014CC2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4" y="3906887"/>
            <a:ext cx="3145187" cy="23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A5BB238-6A7F-F66C-D6F9-D9327B41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74" y="3899000"/>
            <a:ext cx="3064154" cy="229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9108C33-054C-124D-ADA0-D6842E9CF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10741"/>
              </p:ext>
            </p:extLst>
          </p:nvPr>
        </p:nvGraphicFramePr>
        <p:xfrm>
          <a:off x="8535824" y="2340660"/>
          <a:ext cx="3228582" cy="13539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6194">
                  <a:extLst>
                    <a:ext uri="{9D8B030D-6E8A-4147-A177-3AD203B41FA5}">
                      <a16:colId xmlns:a16="http://schemas.microsoft.com/office/drawing/2014/main" val="193447653"/>
                    </a:ext>
                  </a:extLst>
                </a:gridCol>
                <a:gridCol w="1076194">
                  <a:extLst>
                    <a:ext uri="{9D8B030D-6E8A-4147-A177-3AD203B41FA5}">
                      <a16:colId xmlns:a16="http://schemas.microsoft.com/office/drawing/2014/main" val="1310629378"/>
                    </a:ext>
                  </a:extLst>
                </a:gridCol>
                <a:gridCol w="1076194">
                  <a:extLst>
                    <a:ext uri="{9D8B030D-6E8A-4147-A177-3AD203B41FA5}">
                      <a16:colId xmlns:a16="http://schemas.microsoft.com/office/drawing/2014/main" val="1969524659"/>
                    </a:ext>
                  </a:extLst>
                </a:gridCol>
              </a:tblGrid>
              <a:tr h="34889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71994"/>
                  </a:ext>
                </a:extLst>
              </a:tr>
              <a:tr h="48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it-IT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STEP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4.336e-15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9533"/>
                  </a:ext>
                </a:extLst>
              </a:tr>
              <a:tr h="48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PM</a:t>
                      </a: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8.28e-4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1.258e-9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4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593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7 Monte Carlo validation 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r>
              <a:rPr lang="en-US" sz="2000" b="1" dirty="0">
                <a:solidFill>
                  <a:srgbClr val="FC8604"/>
                </a:solidFill>
                <a:latin typeface="Quattrocento Sans"/>
                <a:ea typeface="Quattrocento Sans"/>
                <a:cs typeface="Quattrocento Sans"/>
              </a:rPr>
              <a:t>Number of samples = 1000</a:t>
            </a:r>
          </a:p>
          <a:p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49</a:t>
            </a:fld>
            <a:endParaRPr lang="it-IT"/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7C4B6F7-13C1-CA32-51FA-64F5EF49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9" y="1641494"/>
            <a:ext cx="5654163" cy="424062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106E4F-D393-8CC0-0477-54A07414C181}"/>
              </a:ext>
            </a:extLst>
          </p:cNvPr>
          <p:cNvSpPr txBox="1"/>
          <p:nvPr/>
        </p:nvSpPr>
        <p:spPr>
          <a:xfrm>
            <a:off x="840039" y="152150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Quattrocento Sans" panose="020B0502050000020003" pitchFamily="34" charset="0"/>
              </a:rPr>
              <a:t>Poles</a:t>
            </a:r>
            <a:endParaRPr lang="it-IT" dirty="0">
              <a:latin typeface="Quattrocento Sans" panose="020B05020500000200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2843E5B-1F48-B718-BE5E-021472B4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36" y="1931324"/>
            <a:ext cx="4438445" cy="36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1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829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7: Conclusions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50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4570F2-2B4B-B268-403A-19C68800E697}"/>
              </a:ext>
            </a:extLst>
          </p:cNvPr>
          <p:cNvSpPr txBox="1"/>
          <p:nvPr/>
        </p:nvSpPr>
        <p:spPr>
          <a:xfrm>
            <a:off x="840039" y="1564897"/>
            <a:ext cx="97099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Quattrocento Sans" panose="020B0502050000020003" pitchFamily="34" charset="0"/>
            </a:endParaRPr>
          </a:p>
          <a:p>
            <a:endParaRPr lang="en-US" dirty="0">
              <a:latin typeface="Quattrocento Sans" panose="020B0502050000020003" pitchFamily="34" charset="0"/>
            </a:endParaRPr>
          </a:p>
          <a:p>
            <a:endParaRPr lang="en-US" dirty="0">
              <a:latin typeface="Quattrocento Sans" panose="020B0502050000020003" pitchFamily="34" charset="0"/>
            </a:endParaRPr>
          </a:p>
          <a:p>
            <a:endParaRPr lang="en-US" dirty="0">
              <a:latin typeface="Quattrocento Sans" panose="020B0502050000020003" pitchFamily="34" charset="0"/>
            </a:endParaRPr>
          </a:p>
          <a:p>
            <a:endParaRPr lang="en-US" dirty="0">
              <a:latin typeface="Quattrocento Sans" panose="020B05020500000200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</a:rPr>
              <a:t>The designed regulator works already effectively, a possible explanation is the high </a:t>
            </a:r>
            <a:r>
              <a:rPr lang="en-US" sz="1800" dirty="0" err="1">
                <a:latin typeface="Quattrocento Sans" panose="020B0502050000020003" pitchFamily="34" charset="0"/>
              </a:rPr>
              <a:t>Kp</a:t>
            </a:r>
            <a:endParaRPr lang="en-US" sz="1800" dirty="0">
              <a:latin typeface="Quattrocento Sans" panose="020B0502050000020003" pitchFamily="34" charset="0"/>
            </a:endParaRPr>
          </a:p>
          <a:p>
            <a:endParaRPr lang="en-US" sz="1800" dirty="0">
              <a:latin typeface="Quattrocento Sans" panose="020B05020500000200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</a:rPr>
              <a:t>With dynamic inversion implementation it works even better, because of the linearizing effect that brings. An overshoot is generated because of the faster response to errors obtained.</a:t>
            </a:r>
          </a:p>
          <a:p>
            <a:endParaRPr lang="en-US" sz="1800" dirty="0">
              <a:latin typeface="Quattrocento Sans" panose="020B05020500000200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</a:rPr>
              <a:t>Pros of having only the regulator: simple architecture, good performance</a:t>
            </a:r>
          </a:p>
          <a:p>
            <a:endParaRPr lang="en-US" sz="1800" dirty="0">
              <a:latin typeface="Quattrocento Sans" panose="020B0502050000020003" pitchFamily="34" charset="0"/>
            </a:endParaRPr>
          </a:p>
          <a:p>
            <a:r>
              <a:rPr lang="en-US" sz="1800" dirty="0">
                <a:latin typeface="Quattrocento Sans" panose="020B0502050000020003" pitchFamily="34" charset="0"/>
              </a:rPr>
              <a:t>Pros of having a regulator + DI: enhanced performance, faster response</a:t>
            </a:r>
            <a:endParaRPr lang="it-IT" sz="18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1 for nominal system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0870FBC-994B-E90B-FC80-6C3B9435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6" y="2651376"/>
            <a:ext cx="4759672" cy="358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A4C503-8371-9CB5-081D-DB989E00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73" y="3249843"/>
            <a:ext cx="3886884" cy="29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D438DBD-11E5-3E4D-A0D3-54A6AA49853E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1601532"/>
          <a:ext cx="3937909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0689">
                  <a:extLst>
                    <a:ext uri="{9D8B030D-6E8A-4147-A177-3AD203B41FA5}">
                      <a16:colId xmlns:a16="http://schemas.microsoft.com/office/drawing/2014/main" val="3535788088"/>
                    </a:ext>
                  </a:extLst>
                </a:gridCol>
                <a:gridCol w="1947220">
                  <a:extLst>
                    <a:ext uri="{9D8B030D-6E8A-4147-A177-3AD203B41FA5}">
                      <a16:colId xmlns:a16="http://schemas.microsoft.com/office/drawing/2014/main" val="2586128213"/>
                    </a:ext>
                  </a:extLst>
                </a:gridCol>
              </a:tblGrid>
              <a:tr h="32183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Poles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6291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-4.9479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-0,2416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79130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1.0967+3.2626i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57769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1.0967-3.2626i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66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5160CF-F125-E9CF-CCAF-1B51F4B1058F}"/>
              </a:ext>
            </a:extLst>
          </p:cNvPr>
          <p:cNvSpPr/>
          <p:nvPr/>
        </p:nvSpPr>
        <p:spPr>
          <a:xfrm>
            <a:off x="7305040" y="2286000"/>
            <a:ext cx="777076" cy="633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15024F0-A5C3-307C-3C24-CBCF8A8DF83E}"/>
              </a:ext>
            </a:extLst>
          </p:cNvPr>
          <p:cNvCxnSpPr>
            <a:cxnSpLocks/>
            <a:endCxn id="1026" idx="1"/>
          </p:cNvCxnSpPr>
          <p:nvPr/>
        </p:nvCxnSpPr>
        <p:spPr>
          <a:xfrm rot="5400000">
            <a:off x="5998592" y="3405984"/>
            <a:ext cx="2426432" cy="186469"/>
          </a:xfrm>
          <a:prstGeom prst="bentConnector4">
            <a:avLst>
              <a:gd name="adj1" fmla="val 19861"/>
              <a:gd name="adj2" fmla="val 22259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B550C1-A287-26A9-AA7C-0710879614DD}"/>
              </a:ext>
            </a:extLst>
          </p:cNvPr>
          <p:cNvSpPr txBox="1"/>
          <p:nvPr/>
        </p:nvSpPr>
        <p:spPr>
          <a:xfrm>
            <a:off x="6005550" y="352090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F09DCB6-A438-A099-ACCA-43D1DEFE29D7}"/>
              </a:ext>
            </a:extLst>
          </p:cNvPr>
          <p:cNvSpPr/>
          <p:nvPr/>
        </p:nvSpPr>
        <p:spPr>
          <a:xfrm>
            <a:off x="2122855" y="1810339"/>
            <a:ext cx="1985544" cy="751840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48705A4F-AEE4-3BF9-6349-2200180AA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855" y="1934813"/>
                <a:ext cx="1985544" cy="4008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450,7</m:t>
                          </m:r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+108,9</m:t>
                          </m:r>
                        </m:num>
                        <m:den>
                          <m:sSup>
                            <m:sSupPr>
                              <m:ctrlP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+2,755</m:t>
                          </m:r>
                          <m:sSup>
                            <m:sSupPr>
                              <m:ctrlP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+0,9951</m:t>
                          </m:r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+58,62</m:t>
                          </m:r>
                        </m:den>
                      </m:f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48705A4F-AEE4-3BF9-6349-2200180A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2855" y="1934813"/>
                <a:ext cx="1985544" cy="400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050AD-EFE1-B6DB-5321-F45800C29B13}"/>
              </a:ext>
            </a:extLst>
          </p:cNvPr>
          <p:cNvCxnSpPr>
            <a:cxnSpLocks/>
          </p:cNvCxnSpPr>
          <p:nvPr/>
        </p:nvCxnSpPr>
        <p:spPr>
          <a:xfrm flipV="1">
            <a:off x="840039" y="2147239"/>
            <a:ext cx="1191961" cy="4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F468B-BCDA-7420-1BB3-C83A7A956FD4}"/>
              </a:ext>
            </a:extLst>
          </p:cNvPr>
          <p:cNvCxnSpPr/>
          <p:nvPr/>
        </p:nvCxnSpPr>
        <p:spPr>
          <a:xfrm>
            <a:off x="4181370" y="2137514"/>
            <a:ext cx="883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C5E3C3-2294-A85E-5921-69E83B2DDC3E}"/>
              </a:ext>
            </a:extLst>
          </p:cNvPr>
          <p:cNvSpPr txBox="1"/>
          <p:nvPr/>
        </p:nvSpPr>
        <p:spPr>
          <a:xfrm>
            <a:off x="1449594" y="1775916"/>
            <a:ext cx="28089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700" b="0" i="0">
                <a:solidFill>
                  <a:srgbClr val="040C28"/>
                </a:solidFill>
                <a:effectLst/>
                <a:latin typeface="Google Sans"/>
              </a:rPr>
              <a:t>δ</a:t>
            </a:r>
            <a:endParaRPr lang="en-US" sz="1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A8C9C-0CD7-0FF0-1E01-B77F1B739DBC}"/>
              </a:ext>
            </a:extLst>
          </p:cNvPr>
          <p:cNvSpPr txBox="1"/>
          <p:nvPr/>
        </p:nvSpPr>
        <p:spPr>
          <a:xfrm>
            <a:off x="4365522" y="1775916"/>
            <a:ext cx="40063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l-GR" sz="1700" b="0" i="0" dirty="0">
                <a:solidFill>
                  <a:srgbClr val="040C28"/>
                </a:solidFill>
                <a:effectLst/>
                <a:latin typeface="Google Sans"/>
              </a:rPr>
              <a:t>Φ</a:t>
            </a:r>
            <a:endParaRPr lang="en-US" sz="1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4C97E2-9712-DA68-0BBA-F2E82B111B06}"/>
              </a:ext>
            </a:extLst>
          </p:cNvPr>
          <p:cNvSpPr txBox="1"/>
          <p:nvPr/>
        </p:nvSpPr>
        <p:spPr>
          <a:xfrm>
            <a:off x="669206" y="2137514"/>
            <a:ext cx="152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fr-FR" dirty="0" err="1">
                <a:solidFill>
                  <a:srgbClr val="040C28"/>
                </a:solidFill>
                <a:highlight>
                  <a:srgbClr val="FFFFFF"/>
                </a:highlight>
                <a:latin typeface="Google Sans"/>
              </a:rPr>
              <a:t>pitching</a:t>
            </a:r>
            <a:r>
              <a:rPr lang="fr-FR" dirty="0">
                <a:solidFill>
                  <a:srgbClr val="040C28"/>
                </a:solidFill>
                <a:highlight>
                  <a:srgbClr val="FFFFFF"/>
                </a:highlight>
                <a:latin typeface="Google Sans"/>
              </a:rPr>
              <a:t> moment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29699-1F94-678C-30D0-8B7C8158752F}"/>
              </a:ext>
            </a:extLst>
          </p:cNvPr>
          <p:cNvSpPr txBox="1"/>
          <p:nvPr/>
        </p:nvSpPr>
        <p:spPr>
          <a:xfrm>
            <a:off x="4103947" y="2129594"/>
            <a:ext cx="152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fr-FR" b="0" i="0" dirty="0">
                <a:solidFill>
                  <a:srgbClr val="040C28"/>
                </a:solidFill>
                <a:effectLst/>
                <a:highlight>
                  <a:srgbClr val="FFFFFF"/>
                </a:highlight>
                <a:latin typeface="Google Sans"/>
              </a:rPr>
              <a:t>roll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1 considering simplifying assumptions</a:t>
            </a: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D438DBD-11E5-3E4D-A0D3-54A6AA49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9479"/>
              </p:ext>
            </p:extLst>
          </p:nvPr>
        </p:nvGraphicFramePr>
        <p:xfrm>
          <a:off x="7067550" y="1601532"/>
          <a:ext cx="3937909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0689">
                  <a:extLst>
                    <a:ext uri="{9D8B030D-6E8A-4147-A177-3AD203B41FA5}">
                      <a16:colId xmlns:a16="http://schemas.microsoft.com/office/drawing/2014/main" val="3535788088"/>
                    </a:ext>
                  </a:extLst>
                </a:gridCol>
                <a:gridCol w="1947220">
                  <a:extLst>
                    <a:ext uri="{9D8B030D-6E8A-4147-A177-3AD203B41FA5}">
                      <a16:colId xmlns:a16="http://schemas.microsoft.com/office/drawing/2014/main" val="2586128213"/>
                    </a:ext>
                  </a:extLst>
                </a:gridCol>
              </a:tblGrid>
              <a:tr h="32183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Poles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6291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79130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Quattrocento Sans" panose="020B0502050000020003" pitchFamily="34" charset="0"/>
                        </a:rPr>
                        <a:t>-2,6478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57769"/>
                  </a:ext>
                </a:extLst>
              </a:tr>
              <a:tr h="317865"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Quattrocento Sans" panose="020B05020500000200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6668"/>
                  </a:ext>
                </a:extLst>
              </a:tr>
            </a:tbl>
          </a:graphicData>
        </a:graphic>
      </p:graphicFrame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F09DCB6-A438-A099-ACCA-43D1DEFE29D7}"/>
              </a:ext>
            </a:extLst>
          </p:cNvPr>
          <p:cNvSpPr/>
          <p:nvPr/>
        </p:nvSpPr>
        <p:spPr>
          <a:xfrm>
            <a:off x="2412305" y="1894452"/>
            <a:ext cx="1357056" cy="603124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48705A4F-AEE4-3BF9-6349-2200180AA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586" y="1968470"/>
                <a:ext cx="867995" cy="4008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450,7</m:t>
                          </m:r>
                        </m:num>
                        <m:den>
                          <m:sSup>
                            <m:sSupPr>
                              <m:ctrlP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fr-FR" altLang="en-US" sz="1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+2,648</m:t>
                          </m:r>
                          <m:r>
                            <a:rPr kumimoji="0" lang="fr-FR" altLang="en-US" sz="1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48705A4F-AEE4-3BF9-6349-2200180A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6586" y="1968470"/>
                <a:ext cx="867995" cy="400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050AD-EFE1-B6DB-5321-F45800C29B13}"/>
              </a:ext>
            </a:extLst>
          </p:cNvPr>
          <p:cNvCxnSpPr/>
          <p:nvPr/>
        </p:nvCxnSpPr>
        <p:spPr>
          <a:xfrm>
            <a:off x="1449594" y="2168877"/>
            <a:ext cx="883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F468B-BCDA-7420-1BB3-C83A7A956FD4}"/>
              </a:ext>
            </a:extLst>
          </p:cNvPr>
          <p:cNvCxnSpPr/>
          <p:nvPr/>
        </p:nvCxnSpPr>
        <p:spPr>
          <a:xfrm>
            <a:off x="3850640" y="2168877"/>
            <a:ext cx="883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C5E3C3-2294-A85E-5921-69E83B2DDC3E}"/>
              </a:ext>
            </a:extLst>
          </p:cNvPr>
          <p:cNvSpPr txBox="1"/>
          <p:nvPr/>
        </p:nvSpPr>
        <p:spPr>
          <a:xfrm>
            <a:off x="1837298" y="1804115"/>
            <a:ext cx="28089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700" b="0" i="0">
                <a:solidFill>
                  <a:srgbClr val="040C28"/>
                </a:solidFill>
                <a:effectLst/>
                <a:latin typeface="Google Sans"/>
              </a:rPr>
              <a:t>δ</a:t>
            </a:r>
            <a:endParaRPr lang="en-US" sz="1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A8C9C-0CD7-0FF0-1E01-B77F1B739DBC}"/>
              </a:ext>
            </a:extLst>
          </p:cNvPr>
          <p:cNvSpPr txBox="1"/>
          <p:nvPr/>
        </p:nvSpPr>
        <p:spPr>
          <a:xfrm>
            <a:off x="4063476" y="1770671"/>
            <a:ext cx="40063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l-GR" sz="1700" b="0" i="0">
                <a:solidFill>
                  <a:srgbClr val="040C28"/>
                </a:solidFill>
                <a:effectLst/>
                <a:latin typeface="Google Sans"/>
              </a:rPr>
              <a:t>Φ</a:t>
            </a:r>
            <a:endParaRPr lang="en-US" sz="17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623EC1-CBC0-9A8C-5D90-983BC9A8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1" y="2714949"/>
            <a:ext cx="4485261" cy="33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AD0FB0-E38A-5C8E-671C-F79C0E44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49" y="3105489"/>
            <a:ext cx="3652520" cy="27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1950E-5886-D77A-CE02-8702AF32F7F6}"/>
                  </a:ext>
                </a:extLst>
              </p:cNvPr>
              <p:cNvSpPr txBox="1"/>
              <p:nvPr/>
            </p:nvSpPr>
            <p:spPr>
              <a:xfrm>
                <a:off x="8103918" y="5921231"/>
                <a:ext cx="19929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rgbClr val="040C28"/>
                            </a:solidFill>
                            <a:latin typeface="Google Sans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fr-FR" b="0" i="0" dirty="0" smtClean="0">
                            <a:solidFill>
                              <a:srgbClr val="040C28"/>
                            </a:solidFill>
                            <a:latin typeface="Google Sans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b="0" i="0" dirty="0" smtClean="0">
                            <a:solidFill>
                              <a:srgbClr val="040C28"/>
                            </a:solidFill>
                            <a:latin typeface="Google Sans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b="0" i="0" dirty="0" smtClean="0">
                            <a:solidFill>
                              <a:srgbClr val="040C28"/>
                            </a:solidFill>
                            <a:latin typeface="Google Sans"/>
                          </a:rPr>
                          <m:t>)</m:t>
                        </m:r>
                        <m:r>
                          <a:rPr lang="fr-FR" b="0" i="1" dirty="0" smtClean="0">
                            <a:solidFill>
                              <a:srgbClr val="040C2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−2,648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/>
                  <a:t>)+Ct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1950E-5886-D77A-CE02-8702AF32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18" y="5921231"/>
                <a:ext cx="1992981" cy="215444"/>
              </a:xfrm>
              <a:prstGeom prst="rect">
                <a:avLst/>
              </a:prstGeom>
              <a:blipFill>
                <a:blip r:embed="rId7"/>
                <a:stretch>
                  <a:fillRect l="-3364" t="-25000" r="-4587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7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C732D-93C3-10DA-3FF5-7494632454AC}"/>
              </a:ext>
            </a:extLst>
          </p:cNvPr>
          <p:cNvSpPr/>
          <p:nvPr/>
        </p:nvSpPr>
        <p:spPr>
          <a:xfrm>
            <a:off x="0" y="0"/>
            <a:ext cx="69022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DF36-1771-7363-E49D-9821312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9" y="2457529"/>
            <a:ext cx="6233246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chemeClr val="bg1"/>
                </a:solidFill>
                <a:latin typeface="Quattrocento Sans"/>
                <a:cs typeface="Arial"/>
                <a:sym typeface="Arial"/>
              </a:rPr>
              <a:t>Task 2</a:t>
            </a:r>
            <a:endParaRPr lang="it-IT" sz="6000" b="1" dirty="0">
              <a:solidFill>
                <a:schemeClr val="bg1"/>
              </a:solidFill>
              <a:latin typeface="Quattrocento Sans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66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0" y="1056390"/>
            <a:ext cx="12011100" cy="0"/>
          </a:xfrm>
          <a:prstGeom prst="straightConnector1">
            <a:avLst/>
          </a:prstGeom>
          <a:noFill/>
          <a:ln w="1174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>
            <a:off x="90449" y="6328648"/>
            <a:ext cx="12011100" cy="0"/>
          </a:xfrm>
          <a:prstGeom prst="straightConnector1">
            <a:avLst/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chemeClr val="lt1">
                <a:alpha val="34900"/>
              </a:schemeClr>
            </a:outerShdw>
          </a:effectLst>
        </p:spPr>
      </p:cxnSp>
      <p:sp>
        <p:nvSpPr>
          <p:cNvPr id="105" name="Google Shape;105;p14"/>
          <p:cNvSpPr txBox="1"/>
          <p:nvPr/>
        </p:nvSpPr>
        <p:spPr>
          <a:xfrm>
            <a:off x="121424" y="6438880"/>
            <a:ext cx="1194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r>
              <a:rPr lang="it-IT" sz="1400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b="1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               ACS                                                               A.A. 2023/2024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0039" y="395652"/>
            <a:ext cx="7451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</a:rPr>
              <a:t>TASK 2: DYNAMIC INVERSION LOOP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C8604"/>
              </a:solidFill>
              <a:latin typeface="Quattrocento Sans"/>
              <a:ea typeface="Quattrocento Sans"/>
              <a:cs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5CE13B92-8695-BE52-76B6-A0B48625CC01}"/>
              </a:ext>
            </a:extLst>
          </p:cNvPr>
          <p:cNvSpPr/>
          <p:nvPr/>
        </p:nvSpPr>
        <p:spPr>
          <a:xfrm>
            <a:off x="90449" y="1166622"/>
            <a:ext cx="11920538" cy="2446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5BF10-3324-CDB7-5472-7012357E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8914" y="298604"/>
            <a:ext cx="2373086" cy="60416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DEA92E-EB02-7375-C564-502C76726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966182-D7C1-FDFC-E982-ED78EAC100CE}"/>
              </a:ext>
            </a:extLst>
          </p:cNvPr>
          <p:cNvSpPr txBox="1"/>
          <p:nvPr/>
        </p:nvSpPr>
        <p:spPr>
          <a:xfrm>
            <a:off x="840040" y="1473983"/>
            <a:ext cx="92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Design a DI loop using the simplified model and nominal values for the parameters</a:t>
            </a: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b="1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Dynamic inversion characteristics:</a:t>
            </a:r>
          </a:p>
          <a:p>
            <a:endParaRPr lang="en-US" sz="1600" dirty="0">
              <a:latin typeface="Quattrocento Sans" panose="020B0502050000020003" pitchFamily="34" charset="0"/>
              <a:cs typeface="Quire Sans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Aim</a:t>
            </a:r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: Used in aerospace and robotics for precise and responsive control of complex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Technique</a:t>
            </a:r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: Involves inverting the system's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Linearity</a:t>
            </a:r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: Omits the system's nonlinearities, standardizing the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Simplification</a:t>
            </a:r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: makes system easier to control with traditional linear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 panose="020B0502050000020003" pitchFamily="34" charset="0"/>
                <a:cs typeface="Quire Sans" panose="020B0502040204020203" pitchFamily="34" charset="0"/>
              </a:rPr>
              <a:t>Improved Performance</a:t>
            </a:r>
            <a:r>
              <a:rPr lang="en-US" sz="1600" dirty="0">
                <a:latin typeface="Quattrocento Sans" panose="020B0502050000020003" pitchFamily="34" charset="0"/>
                <a:cs typeface="Quire Sans" panose="020B0502040204020203" pitchFamily="34" charset="0"/>
              </a:rPr>
              <a:t>: Enhances controller action and effectiveness.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7A7675-78D4-DDC8-6DCA-AFBDF5E9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37" y="2155442"/>
            <a:ext cx="554432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70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1885</Words>
  <Application>Microsoft Office PowerPoint</Application>
  <PresentationFormat>Widescreen</PresentationFormat>
  <Paragraphs>508</Paragraphs>
  <Slides>50</Slides>
  <Notes>42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8" baseType="lpstr">
      <vt:lpstr>Quire Sans</vt:lpstr>
      <vt:lpstr>Calibri</vt:lpstr>
      <vt:lpstr>Google Sans</vt:lpstr>
      <vt:lpstr>Arial</vt:lpstr>
      <vt:lpstr>Quattrocento Sans</vt:lpstr>
      <vt:lpstr>Cambria Math</vt:lpstr>
      <vt:lpstr>Cambria</vt:lpstr>
      <vt:lpstr>Tema di Office</vt:lpstr>
      <vt:lpstr>Presentazione standard di PowerPoint</vt:lpstr>
      <vt:lpstr>Model Description</vt:lpstr>
      <vt:lpstr>Presentazione standard di PowerPoint</vt:lpstr>
      <vt:lpstr>Presentazione standard di PowerPoint</vt:lpstr>
      <vt:lpstr>Task 1</vt:lpstr>
      <vt:lpstr>Presentazione standard di PowerPoint</vt:lpstr>
      <vt:lpstr>Presentazione standard di PowerPoint</vt:lpstr>
      <vt:lpstr>Task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Task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Task 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Task 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Task 6</vt:lpstr>
      <vt:lpstr>Presentazione standard di PowerPoint</vt:lpstr>
      <vt:lpstr>Presentazione standard di PowerPoint</vt:lpstr>
      <vt:lpstr>Task 7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</dc:creator>
  <cp:lastModifiedBy>Mina Baniamein</cp:lastModifiedBy>
  <cp:revision>12</cp:revision>
  <cp:lastPrinted>2022-10-20T20:38:59Z</cp:lastPrinted>
  <dcterms:modified xsi:type="dcterms:W3CDTF">2024-07-12T15:56:48Z</dcterms:modified>
</cp:coreProperties>
</file>