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harts/style1.xml" ContentType="application/vnd.ms-office.chartstyle+xml"/>
  <Override PartName="/ppt/theme/theme1.xml" ContentType="application/vnd.openxmlformats-officedocument.theme+xml"/>
  <Override PartName="/ppt/diagrams/layout4.xml" ContentType="application/vnd.openxmlformats-officedocument.drawingml.diagram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charts/colors1.xml" ContentType="application/vnd.ms-office.chartcolorstyl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4.xml" ContentType="application/vnd.ms-office.drawingml.diagramDrawing+xml"/>
  <Override PartName="/ppt/diagrams/layout3.xml" ContentType="application/vnd.openxmlformats-officedocument.drawingml.diagramLayout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05E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Распоред</a:t>
            </a:r>
            <a:r>
              <a:rPr lang="sr-Cyrl-RS" baseline="0" dirty="0"/>
              <a:t> по кварталима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22Q2</c:v>
                </c:pt>
                <c:pt idx="1">
                  <c:v>22Q3</c:v>
                </c:pt>
                <c:pt idx="2">
                  <c:v>22Q4</c:v>
                </c:pt>
                <c:pt idx="3">
                  <c:v>23Q1</c:v>
                </c:pt>
                <c:pt idx="4">
                  <c:v>23Q2</c:v>
                </c:pt>
                <c:pt idx="5">
                  <c:v>23Q3</c:v>
                </c:pt>
                <c:pt idx="6">
                  <c:v>23Q4</c:v>
                </c:pt>
                <c:pt idx="7">
                  <c:v>24Q1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16240</c:v>
                </c:pt>
                <c:pt idx="1">
                  <c:v>12490</c:v>
                </c:pt>
                <c:pt idx="2">
                  <c:v>17620</c:v>
                </c:pt>
                <c:pt idx="3">
                  <c:v>18490</c:v>
                </c:pt>
                <c:pt idx="4">
                  <c:v>18140</c:v>
                </c:pt>
                <c:pt idx="5" formatCode="General">
                  <c:v>355</c:v>
                </c:pt>
                <c:pt idx="6" formatCode="General">
                  <c:v>385</c:v>
                </c:pt>
                <c:pt idx="7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E-4284-8F91-3043DBB01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Приход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22Q2</c:v>
                </c:pt>
                <c:pt idx="1">
                  <c:v>22Q3</c:v>
                </c:pt>
                <c:pt idx="2">
                  <c:v>22Q4</c:v>
                </c:pt>
                <c:pt idx="3">
                  <c:v>23Q1</c:v>
                </c:pt>
                <c:pt idx="4">
                  <c:v>23Q2</c:v>
                </c:pt>
                <c:pt idx="5">
                  <c:v>23Q3</c:v>
                </c:pt>
                <c:pt idx="6">
                  <c:v>23Q4</c:v>
                </c:pt>
                <c:pt idx="7">
                  <c:v>24Q1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40000</c:v>
                </c:pt>
                <c:pt idx="1">
                  <c:v>20000</c:v>
                </c:pt>
                <c:pt idx="2">
                  <c:v>20000</c:v>
                </c:pt>
                <c:pt idx="3">
                  <c:v>20000</c:v>
                </c:pt>
                <c:pt idx="4" formatCode="General">
                  <c:v>600</c:v>
                </c:pt>
                <c:pt idx="5">
                  <c:v>1600</c:v>
                </c:pt>
                <c:pt idx="6">
                  <c:v>2900</c:v>
                </c:pt>
                <c:pt idx="7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CE-4284-8F91-3043DBB010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Добит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22Q2</c:v>
                </c:pt>
                <c:pt idx="1">
                  <c:v>22Q3</c:v>
                </c:pt>
                <c:pt idx="2">
                  <c:v>22Q4</c:v>
                </c:pt>
                <c:pt idx="3">
                  <c:v>23Q1</c:v>
                </c:pt>
                <c:pt idx="4">
                  <c:v>23Q2</c:v>
                </c:pt>
                <c:pt idx="5">
                  <c:v>23Q3</c:v>
                </c:pt>
                <c:pt idx="6">
                  <c:v>23Q4</c:v>
                </c:pt>
                <c:pt idx="7">
                  <c:v>24Q1</c:v>
                </c:pt>
              </c:strCache>
            </c:strRef>
          </c:cat>
          <c:val>
            <c:numRef>
              <c:f>Sheet1!$D$2:$D$9</c:f>
              <c:numCache>
                <c:formatCode>#,##0</c:formatCode>
                <c:ptCount val="8"/>
                <c:pt idx="0">
                  <c:v>23760</c:v>
                </c:pt>
                <c:pt idx="1">
                  <c:v>31270</c:v>
                </c:pt>
                <c:pt idx="2">
                  <c:v>33650</c:v>
                </c:pt>
                <c:pt idx="3">
                  <c:v>35160</c:v>
                </c:pt>
                <c:pt idx="4">
                  <c:v>17620</c:v>
                </c:pt>
                <c:pt idx="5">
                  <c:v>18865</c:v>
                </c:pt>
                <c:pt idx="6">
                  <c:v>21380</c:v>
                </c:pt>
                <c:pt idx="7">
                  <c:v>25250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CE-4284-8F91-3043DBB01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056960"/>
        <c:axId val="715057944"/>
      </c:barChart>
      <c:catAx>
        <c:axId val="71505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57944"/>
        <c:crosses val="autoZero"/>
        <c:auto val="1"/>
        <c:lblAlgn val="ctr"/>
        <c:lblOffset val="100"/>
        <c:noMultiLvlLbl val="0"/>
      </c:catAx>
      <c:valAx>
        <c:axId val="71505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5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651EB-F393-46EE-949D-52FED52CE1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93CCD0-16CE-477D-A357-56DE99573AB4}">
      <dgm:prSet/>
      <dgm:spPr/>
      <dgm:t>
        <a:bodyPr/>
        <a:lstStyle/>
        <a:p>
          <a:r>
            <a:rPr lang="sr-Cyrl-RS"/>
            <a:t>Идеја, мотивација и циљеви</a:t>
          </a:r>
          <a:endParaRPr lang="en-US"/>
        </a:p>
      </dgm:t>
    </dgm:pt>
    <dgm:pt modelId="{16C797F7-2239-46F4-ACCC-91B648FACE5F}" type="parTrans" cxnId="{B226826A-B006-457F-B414-9AA335C5255C}">
      <dgm:prSet/>
      <dgm:spPr/>
      <dgm:t>
        <a:bodyPr/>
        <a:lstStyle/>
        <a:p>
          <a:endParaRPr lang="en-US"/>
        </a:p>
      </dgm:t>
    </dgm:pt>
    <dgm:pt modelId="{3E560EF4-F863-4E0C-9671-25208BE50D06}" type="sibTrans" cxnId="{B226826A-B006-457F-B414-9AA335C5255C}">
      <dgm:prSet/>
      <dgm:spPr/>
      <dgm:t>
        <a:bodyPr/>
        <a:lstStyle/>
        <a:p>
          <a:endParaRPr lang="en-US"/>
        </a:p>
      </dgm:t>
    </dgm:pt>
    <dgm:pt modelId="{76FF3D76-61DD-4F3F-80FF-9A6142FD55CA}">
      <dgm:prSet/>
      <dgm:spPr/>
      <dgm:t>
        <a:bodyPr/>
        <a:lstStyle/>
        <a:p>
          <a:r>
            <a:rPr lang="sr-Cyrl-RS"/>
            <a:t>Идејно решење</a:t>
          </a:r>
          <a:endParaRPr lang="en-US"/>
        </a:p>
      </dgm:t>
    </dgm:pt>
    <dgm:pt modelId="{33ADD008-759C-4C4A-A405-D6440FEB6D14}" type="parTrans" cxnId="{7133C127-44DC-4458-B1BF-E8111A4E84D0}">
      <dgm:prSet/>
      <dgm:spPr/>
      <dgm:t>
        <a:bodyPr/>
        <a:lstStyle/>
        <a:p>
          <a:endParaRPr lang="en-US"/>
        </a:p>
      </dgm:t>
    </dgm:pt>
    <dgm:pt modelId="{DE044FE9-E4EF-45E6-8EDB-5A33DD152605}" type="sibTrans" cxnId="{7133C127-44DC-4458-B1BF-E8111A4E84D0}">
      <dgm:prSet/>
      <dgm:spPr/>
      <dgm:t>
        <a:bodyPr/>
        <a:lstStyle/>
        <a:p>
          <a:endParaRPr lang="en-US"/>
        </a:p>
      </dgm:t>
    </dgm:pt>
    <dgm:pt modelId="{CE692F26-AAC8-49FE-AFDF-6C9A37CDCF1E}">
      <dgm:prSet/>
      <dgm:spPr/>
      <dgm:t>
        <a:bodyPr/>
        <a:lstStyle/>
        <a:p>
          <a:r>
            <a:rPr lang="sr-Cyrl-RS"/>
            <a:t>Преглед тржишта и конкурентних производа</a:t>
          </a:r>
          <a:endParaRPr lang="en-US"/>
        </a:p>
      </dgm:t>
    </dgm:pt>
    <dgm:pt modelId="{52F195E3-3985-4516-9BE0-C3593301CC0A}" type="parTrans" cxnId="{DF235166-A267-4D19-A1F1-D5208DC43D95}">
      <dgm:prSet/>
      <dgm:spPr/>
      <dgm:t>
        <a:bodyPr/>
        <a:lstStyle/>
        <a:p>
          <a:endParaRPr lang="en-US"/>
        </a:p>
      </dgm:t>
    </dgm:pt>
    <dgm:pt modelId="{F8513E6A-E6A6-4895-9A03-8CDC332AFB32}" type="sibTrans" cxnId="{DF235166-A267-4D19-A1F1-D5208DC43D95}">
      <dgm:prSet/>
      <dgm:spPr/>
      <dgm:t>
        <a:bodyPr/>
        <a:lstStyle/>
        <a:p>
          <a:endParaRPr lang="en-US"/>
        </a:p>
      </dgm:t>
    </dgm:pt>
    <dgm:pt modelId="{F975F241-42C6-4344-91C9-DABAACDA141C}">
      <dgm:prSet/>
      <dgm:spPr/>
      <dgm:t>
        <a:bodyPr/>
        <a:lstStyle/>
        <a:p>
          <a:r>
            <a:rPr lang="sr-Cyrl-RS"/>
            <a:t>Трајање пројекта</a:t>
          </a:r>
          <a:endParaRPr lang="en-US"/>
        </a:p>
      </dgm:t>
    </dgm:pt>
    <dgm:pt modelId="{E68AF66B-421F-4CD7-9DC4-2559FB25A103}" type="parTrans" cxnId="{FFE9D97B-9BE8-42BC-B6F5-A34E9AF7E488}">
      <dgm:prSet/>
      <dgm:spPr/>
      <dgm:t>
        <a:bodyPr/>
        <a:lstStyle/>
        <a:p>
          <a:endParaRPr lang="en-US"/>
        </a:p>
      </dgm:t>
    </dgm:pt>
    <dgm:pt modelId="{575948A7-16C7-4851-AEEF-671986593A18}" type="sibTrans" cxnId="{FFE9D97B-9BE8-42BC-B6F5-A34E9AF7E488}">
      <dgm:prSet/>
      <dgm:spPr/>
      <dgm:t>
        <a:bodyPr/>
        <a:lstStyle/>
        <a:p>
          <a:endParaRPr lang="en-US"/>
        </a:p>
      </dgm:t>
    </dgm:pt>
    <dgm:pt modelId="{F64AFC46-402B-4A02-901B-8255100CE34F}">
      <dgm:prSet/>
      <dgm:spPr/>
      <dgm:t>
        <a:bodyPr/>
        <a:lstStyle/>
        <a:p>
          <a:r>
            <a:rPr lang="sr-Cyrl-RS"/>
            <a:t>Партиципанти</a:t>
          </a:r>
          <a:endParaRPr lang="en-US"/>
        </a:p>
      </dgm:t>
    </dgm:pt>
    <dgm:pt modelId="{9E3FCD05-F5E6-419F-9E92-C7AFF6FF850B}" type="parTrans" cxnId="{7435FD04-5103-49DC-A07C-DCAAFE0B9E56}">
      <dgm:prSet/>
      <dgm:spPr/>
      <dgm:t>
        <a:bodyPr/>
        <a:lstStyle/>
        <a:p>
          <a:endParaRPr lang="en-US"/>
        </a:p>
      </dgm:t>
    </dgm:pt>
    <dgm:pt modelId="{36F89A17-8760-46E1-818D-D74DD88F253A}" type="sibTrans" cxnId="{7435FD04-5103-49DC-A07C-DCAAFE0B9E56}">
      <dgm:prSet/>
      <dgm:spPr/>
      <dgm:t>
        <a:bodyPr/>
        <a:lstStyle/>
        <a:p>
          <a:endParaRPr lang="en-US"/>
        </a:p>
      </dgm:t>
    </dgm:pt>
    <dgm:pt modelId="{547201C2-96D4-468D-8FE7-E5660CA69B59}">
      <dgm:prSet/>
      <dgm:spPr/>
      <dgm:t>
        <a:bodyPr/>
        <a:lstStyle/>
        <a:p>
          <a:r>
            <a:rPr lang="sr-Cyrl-RS"/>
            <a:t>Главни радни пакети</a:t>
          </a:r>
          <a:endParaRPr lang="en-US"/>
        </a:p>
      </dgm:t>
    </dgm:pt>
    <dgm:pt modelId="{D6339558-199D-4FC5-9CF3-E3A07DA86D9A}" type="parTrans" cxnId="{4F8949C5-1F2C-4E7F-86F7-FFEE32F92CCE}">
      <dgm:prSet/>
      <dgm:spPr/>
      <dgm:t>
        <a:bodyPr/>
        <a:lstStyle/>
        <a:p>
          <a:endParaRPr lang="en-US"/>
        </a:p>
      </dgm:t>
    </dgm:pt>
    <dgm:pt modelId="{42E21C0A-BFA7-4FD4-A432-C5CB2822B6BA}" type="sibTrans" cxnId="{4F8949C5-1F2C-4E7F-86F7-FFEE32F92CCE}">
      <dgm:prSet/>
      <dgm:spPr/>
      <dgm:t>
        <a:bodyPr/>
        <a:lstStyle/>
        <a:p>
          <a:endParaRPr lang="en-US"/>
        </a:p>
      </dgm:t>
    </dgm:pt>
    <dgm:pt modelId="{572CF4F3-EBBF-409F-92BB-6857F9514370}">
      <dgm:prSet/>
      <dgm:spPr/>
      <dgm:t>
        <a:bodyPr/>
        <a:lstStyle/>
        <a:p>
          <a:r>
            <a:rPr lang="sr-Cyrl-RS"/>
            <a:t>Буџет </a:t>
          </a:r>
          <a:endParaRPr lang="en-US"/>
        </a:p>
      </dgm:t>
    </dgm:pt>
    <dgm:pt modelId="{D9DD1F21-8E6E-4786-9F24-22BBF7235D36}" type="parTrans" cxnId="{116F8A58-E652-4A6E-815A-F11752A060CB}">
      <dgm:prSet/>
      <dgm:spPr/>
      <dgm:t>
        <a:bodyPr/>
        <a:lstStyle/>
        <a:p>
          <a:endParaRPr lang="en-US"/>
        </a:p>
      </dgm:t>
    </dgm:pt>
    <dgm:pt modelId="{F5BDE18D-450B-4141-9B1E-2E77EC65AB2B}" type="sibTrans" cxnId="{116F8A58-E652-4A6E-815A-F11752A060CB}">
      <dgm:prSet/>
      <dgm:spPr/>
      <dgm:t>
        <a:bodyPr/>
        <a:lstStyle/>
        <a:p>
          <a:endParaRPr lang="en-US"/>
        </a:p>
      </dgm:t>
    </dgm:pt>
    <dgm:pt modelId="{99B2A653-6CD0-40E4-9620-1D2FE4E6B34D}">
      <dgm:prSet/>
      <dgm:spPr/>
      <dgm:t>
        <a:bodyPr/>
        <a:lstStyle/>
        <a:p>
          <a:r>
            <a:rPr lang="sr-Cyrl-RS"/>
            <a:t>Ризици</a:t>
          </a:r>
          <a:endParaRPr lang="en-US"/>
        </a:p>
      </dgm:t>
    </dgm:pt>
    <dgm:pt modelId="{675E8856-2394-4679-989E-F210797A7321}" type="parTrans" cxnId="{2E413BB8-7E5B-4F94-8A31-0493E336C769}">
      <dgm:prSet/>
      <dgm:spPr/>
      <dgm:t>
        <a:bodyPr/>
        <a:lstStyle/>
        <a:p>
          <a:endParaRPr lang="en-US"/>
        </a:p>
      </dgm:t>
    </dgm:pt>
    <dgm:pt modelId="{8B839114-1E7A-4C9D-83CF-57481B918A66}" type="sibTrans" cxnId="{2E413BB8-7E5B-4F94-8A31-0493E336C769}">
      <dgm:prSet/>
      <dgm:spPr/>
      <dgm:t>
        <a:bodyPr/>
        <a:lstStyle/>
        <a:p>
          <a:endParaRPr lang="en-US"/>
        </a:p>
      </dgm:t>
    </dgm:pt>
    <dgm:pt modelId="{78A8A526-D44A-4964-8BB5-FA1B39C15C6F}">
      <dgm:prSet/>
      <dgm:spPr/>
      <dgm:t>
        <a:bodyPr/>
        <a:lstStyle/>
        <a:p>
          <a:r>
            <a:rPr lang="sr-Cyrl-RS"/>
            <a:t>Закључак</a:t>
          </a:r>
          <a:endParaRPr lang="en-US"/>
        </a:p>
      </dgm:t>
    </dgm:pt>
    <dgm:pt modelId="{92FBE654-4D86-4BCE-B7AC-8AFF14629D91}" type="parTrans" cxnId="{3A9536AB-94EC-4F31-9891-20BE2A33D817}">
      <dgm:prSet/>
      <dgm:spPr/>
      <dgm:t>
        <a:bodyPr/>
        <a:lstStyle/>
        <a:p>
          <a:endParaRPr lang="en-US"/>
        </a:p>
      </dgm:t>
    </dgm:pt>
    <dgm:pt modelId="{25619BE9-A8FD-4F1C-A4C5-DD04B434B13A}" type="sibTrans" cxnId="{3A9536AB-94EC-4F31-9891-20BE2A33D817}">
      <dgm:prSet/>
      <dgm:spPr/>
      <dgm:t>
        <a:bodyPr/>
        <a:lstStyle/>
        <a:p>
          <a:endParaRPr lang="en-US"/>
        </a:p>
      </dgm:t>
    </dgm:pt>
    <dgm:pt modelId="{4391B4BE-58D5-4A53-8EB6-96A27E6056DA}" type="pres">
      <dgm:prSet presAssocID="{BAB651EB-F393-46EE-949D-52FED52CE1A5}" presName="linear" presStyleCnt="0">
        <dgm:presLayoutVars>
          <dgm:animLvl val="lvl"/>
          <dgm:resizeHandles val="exact"/>
        </dgm:presLayoutVars>
      </dgm:prSet>
      <dgm:spPr/>
    </dgm:pt>
    <dgm:pt modelId="{D0A48684-CE9E-4B2A-A8B8-8F746E28D596}" type="pres">
      <dgm:prSet presAssocID="{2893CCD0-16CE-477D-A357-56DE99573A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575CB7-290E-4291-9A25-0B1C01F7B8C8}" type="pres">
      <dgm:prSet presAssocID="{3E560EF4-F863-4E0C-9671-25208BE50D06}" presName="spacer" presStyleCnt="0"/>
      <dgm:spPr/>
    </dgm:pt>
    <dgm:pt modelId="{7B3CD254-A66F-4005-BCE4-17A64B08577F}" type="pres">
      <dgm:prSet presAssocID="{76FF3D76-61DD-4F3F-80FF-9A6142FD55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520347-214B-40DC-BC20-43FC78A33726}" type="pres">
      <dgm:prSet presAssocID="{76FF3D76-61DD-4F3F-80FF-9A6142FD55CA}" presName="childText" presStyleLbl="revTx" presStyleIdx="0" presStyleCnt="1">
        <dgm:presLayoutVars>
          <dgm:bulletEnabled val="1"/>
        </dgm:presLayoutVars>
      </dgm:prSet>
      <dgm:spPr/>
    </dgm:pt>
    <dgm:pt modelId="{89DA2581-2EB1-4169-8078-EF37F74ABE98}" type="pres">
      <dgm:prSet presAssocID="{78A8A526-D44A-4964-8BB5-FA1B39C15C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35FD04-5103-49DC-A07C-DCAAFE0B9E56}" srcId="{76FF3D76-61DD-4F3F-80FF-9A6142FD55CA}" destId="{F64AFC46-402B-4A02-901B-8255100CE34F}" srcOrd="2" destOrd="0" parTransId="{9E3FCD05-F5E6-419F-9E92-C7AFF6FF850B}" sibTransId="{36F89A17-8760-46E1-818D-D74DD88F253A}"/>
    <dgm:cxn modelId="{7133C127-44DC-4458-B1BF-E8111A4E84D0}" srcId="{BAB651EB-F393-46EE-949D-52FED52CE1A5}" destId="{76FF3D76-61DD-4F3F-80FF-9A6142FD55CA}" srcOrd="1" destOrd="0" parTransId="{33ADD008-759C-4C4A-A405-D6440FEB6D14}" sibTransId="{DE044FE9-E4EF-45E6-8EDB-5A33DD152605}"/>
    <dgm:cxn modelId="{C5A5C85C-3A79-4008-97AB-DC9BAEF3774A}" type="presOf" srcId="{99B2A653-6CD0-40E4-9620-1D2FE4E6B34D}" destId="{D6520347-214B-40DC-BC20-43FC78A33726}" srcOrd="0" destOrd="5" presId="urn:microsoft.com/office/officeart/2005/8/layout/vList2"/>
    <dgm:cxn modelId="{77589E45-E642-414E-8730-A6FDEE9690FF}" type="presOf" srcId="{2893CCD0-16CE-477D-A357-56DE99573AB4}" destId="{D0A48684-CE9E-4B2A-A8B8-8F746E28D596}" srcOrd="0" destOrd="0" presId="urn:microsoft.com/office/officeart/2005/8/layout/vList2"/>
    <dgm:cxn modelId="{DF235166-A267-4D19-A1F1-D5208DC43D95}" srcId="{76FF3D76-61DD-4F3F-80FF-9A6142FD55CA}" destId="{CE692F26-AAC8-49FE-AFDF-6C9A37CDCF1E}" srcOrd="0" destOrd="0" parTransId="{52F195E3-3985-4516-9BE0-C3593301CC0A}" sibTransId="{F8513E6A-E6A6-4895-9A03-8CDC332AFB32}"/>
    <dgm:cxn modelId="{4DD2F946-B739-43C9-838B-E610C43034B5}" type="presOf" srcId="{CE692F26-AAC8-49FE-AFDF-6C9A37CDCF1E}" destId="{D6520347-214B-40DC-BC20-43FC78A33726}" srcOrd="0" destOrd="0" presId="urn:microsoft.com/office/officeart/2005/8/layout/vList2"/>
    <dgm:cxn modelId="{B226826A-B006-457F-B414-9AA335C5255C}" srcId="{BAB651EB-F393-46EE-949D-52FED52CE1A5}" destId="{2893CCD0-16CE-477D-A357-56DE99573AB4}" srcOrd="0" destOrd="0" parTransId="{16C797F7-2239-46F4-ACCC-91B648FACE5F}" sibTransId="{3E560EF4-F863-4E0C-9671-25208BE50D06}"/>
    <dgm:cxn modelId="{116F8A58-E652-4A6E-815A-F11752A060CB}" srcId="{76FF3D76-61DD-4F3F-80FF-9A6142FD55CA}" destId="{572CF4F3-EBBF-409F-92BB-6857F9514370}" srcOrd="4" destOrd="0" parTransId="{D9DD1F21-8E6E-4786-9F24-22BBF7235D36}" sibTransId="{F5BDE18D-450B-4141-9B1E-2E77EC65AB2B}"/>
    <dgm:cxn modelId="{976B8959-ABF8-426C-B0EE-FC975D352C95}" type="presOf" srcId="{547201C2-96D4-468D-8FE7-E5660CA69B59}" destId="{D6520347-214B-40DC-BC20-43FC78A33726}" srcOrd="0" destOrd="3" presId="urn:microsoft.com/office/officeart/2005/8/layout/vList2"/>
    <dgm:cxn modelId="{FFE9D97B-9BE8-42BC-B6F5-A34E9AF7E488}" srcId="{76FF3D76-61DD-4F3F-80FF-9A6142FD55CA}" destId="{F975F241-42C6-4344-91C9-DABAACDA141C}" srcOrd="1" destOrd="0" parTransId="{E68AF66B-421F-4CD7-9DC4-2559FB25A103}" sibTransId="{575948A7-16C7-4851-AEEF-671986593A18}"/>
    <dgm:cxn modelId="{01A2569B-ADF8-42DD-A1BC-BBA7E7A997F7}" type="presOf" srcId="{78A8A526-D44A-4964-8BB5-FA1B39C15C6F}" destId="{89DA2581-2EB1-4169-8078-EF37F74ABE98}" srcOrd="0" destOrd="0" presId="urn:microsoft.com/office/officeart/2005/8/layout/vList2"/>
    <dgm:cxn modelId="{0C15839B-4FD7-4845-9F24-F9C2E6833106}" type="presOf" srcId="{F64AFC46-402B-4A02-901B-8255100CE34F}" destId="{D6520347-214B-40DC-BC20-43FC78A33726}" srcOrd="0" destOrd="2" presId="urn:microsoft.com/office/officeart/2005/8/layout/vList2"/>
    <dgm:cxn modelId="{E64A68A2-769A-40D5-82EF-1E42DF0DDADE}" type="presOf" srcId="{76FF3D76-61DD-4F3F-80FF-9A6142FD55CA}" destId="{7B3CD254-A66F-4005-BCE4-17A64B08577F}" srcOrd="0" destOrd="0" presId="urn:microsoft.com/office/officeart/2005/8/layout/vList2"/>
    <dgm:cxn modelId="{04BA7DA8-A669-41A8-8B19-24362A0ECCA2}" type="presOf" srcId="{BAB651EB-F393-46EE-949D-52FED52CE1A5}" destId="{4391B4BE-58D5-4A53-8EB6-96A27E6056DA}" srcOrd="0" destOrd="0" presId="urn:microsoft.com/office/officeart/2005/8/layout/vList2"/>
    <dgm:cxn modelId="{3A9536AB-94EC-4F31-9891-20BE2A33D817}" srcId="{BAB651EB-F393-46EE-949D-52FED52CE1A5}" destId="{78A8A526-D44A-4964-8BB5-FA1B39C15C6F}" srcOrd="2" destOrd="0" parTransId="{92FBE654-4D86-4BCE-B7AC-8AFF14629D91}" sibTransId="{25619BE9-A8FD-4F1C-A4C5-DD04B434B13A}"/>
    <dgm:cxn modelId="{2E413BB8-7E5B-4F94-8A31-0493E336C769}" srcId="{76FF3D76-61DD-4F3F-80FF-9A6142FD55CA}" destId="{99B2A653-6CD0-40E4-9620-1D2FE4E6B34D}" srcOrd="5" destOrd="0" parTransId="{675E8856-2394-4679-989E-F210797A7321}" sibTransId="{8B839114-1E7A-4C9D-83CF-57481B918A66}"/>
    <dgm:cxn modelId="{D4CC74BD-5B24-4651-AA5A-48B2FA0CE699}" type="presOf" srcId="{572CF4F3-EBBF-409F-92BB-6857F9514370}" destId="{D6520347-214B-40DC-BC20-43FC78A33726}" srcOrd="0" destOrd="4" presId="urn:microsoft.com/office/officeart/2005/8/layout/vList2"/>
    <dgm:cxn modelId="{4F8949C5-1F2C-4E7F-86F7-FFEE32F92CCE}" srcId="{76FF3D76-61DD-4F3F-80FF-9A6142FD55CA}" destId="{547201C2-96D4-468D-8FE7-E5660CA69B59}" srcOrd="3" destOrd="0" parTransId="{D6339558-199D-4FC5-9CF3-E3A07DA86D9A}" sibTransId="{42E21C0A-BFA7-4FD4-A432-C5CB2822B6BA}"/>
    <dgm:cxn modelId="{D719A4F2-C9EA-4387-8901-8A6565A219CD}" type="presOf" srcId="{F975F241-42C6-4344-91C9-DABAACDA141C}" destId="{D6520347-214B-40DC-BC20-43FC78A33726}" srcOrd="0" destOrd="1" presId="urn:microsoft.com/office/officeart/2005/8/layout/vList2"/>
    <dgm:cxn modelId="{D9DCE5D4-156D-4C33-A407-58281785B9C4}" type="presParOf" srcId="{4391B4BE-58D5-4A53-8EB6-96A27E6056DA}" destId="{D0A48684-CE9E-4B2A-A8B8-8F746E28D596}" srcOrd="0" destOrd="0" presId="urn:microsoft.com/office/officeart/2005/8/layout/vList2"/>
    <dgm:cxn modelId="{8DCBE1FB-B20A-4436-BE16-BFF7210EEFCD}" type="presParOf" srcId="{4391B4BE-58D5-4A53-8EB6-96A27E6056DA}" destId="{A2575CB7-290E-4291-9A25-0B1C01F7B8C8}" srcOrd="1" destOrd="0" presId="urn:microsoft.com/office/officeart/2005/8/layout/vList2"/>
    <dgm:cxn modelId="{A9178384-1754-41B9-86F4-B70950CCE13F}" type="presParOf" srcId="{4391B4BE-58D5-4A53-8EB6-96A27E6056DA}" destId="{7B3CD254-A66F-4005-BCE4-17A64B08577F}" srcOrd="2" destOrd="0" presId="urn:microsoft.com/office/officeart/2005/8/layout/vList2"/>
    <dgm:cxn modelId="{9DDD7C92-4AE5-414D-A6C7-84B2A98C625F}" type="presParOf" srcId="{4391B4BE-58D5-4A53-8EB6-96A27E6056DA}" destId="{D6520347-214B-40DC-BC20-43FC78A33726}" srcOrd="3" destOrd="0" presId="urn:microsoft.com/office/officeart/2005/8/layout/vList2"/>
    <dgm:cxn modelId="{4902E34B-E116-46FA-872A-F9560F09B195}" type="presParOf" srcId="{4391B4BE-58D5-4A53-8EB6-96A27E6056DA}" destId="{89DA2581-2EB1-4169-8078-EF37F74AB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82A42-8D86-4C38-8D93-F358DEAA310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FF284-0188-4290-B592-F468C7FBB162}">
      <dgm:prSet custT="1"/>
      <dgm:spPr/>
      <dgm:t>
        <a:bodyPr/>
        <a:lstStyle/>
        <a:p>
          <a:endParaRPr lang="sr-Cyrl-RS" sz="1200" dirty="0">
            <a:latin typeface="Sitka Display" panose="02000505000000020004" pitchFamily="2" charset="0"/>
          </a:endParaRPr>
        </a:p>
        <a:p>
          <a:r>
            <a:rPr lang="sr-Cyrl-RS" sz="1400" dirty="0">
              <a:latin typeface="Sitka Display" panose="02000505000000020004" pitchFamily="2" charset="0"/>
            </a:rPr>
            <a:t>Идеја је да се за љубитеље путовања са ограниченим буџетом направи систем који би им на основу буџета и још неких информација давао препоруке дестинација и потребних трошкова за реализацију тог путовања. </a:t>
          </a:r>
          <a:endParaRPr lang="en-US" sz="1400" dirty="0">
            <a:latin typeface="Sitka Display" panose="02000505000000020004" pitchFamily="2" charset="0"/>
          </a:endParaRPr>
        </a:p>
      </dgm:t>
    </dgm:pt>
    <dgm:pt modelId="{D309A020-F331-42BA-A356-1BA9A14AEA5C}" type="parTrans" cxnId="{46597915-E65E-42AA-A83C-F986D50928AC}">
      <dgm:prSet/>
      <dgm:spPr/>
      <dgm:t>
        <a:bodyPr/>
        <a:lstStyle/>
        <a:p>
          <a:endParaRPr lang="en-US"/>
        </a:p>
      </dgm:t>
    </dgm:pt>
    <dgm:pt modelId="{D59736AB-B431-4D5E-A6E3-AFCC49505438}" type="sibTrans" cxnId="{46597915-E65E-42AA-A83C-F986D50928AC}">
      <dgm:prSet/>
      <dgm:spPr/>
      <dgm:t>
        <a:bodyPr/>
        <a:lstStyle/>
        <a:p>
          <a:endParaRPr lang="en-US"/>
        </a:p>
      </dgm:t>
    </dgm:pt>
    <dgm:pt modelId="{33877C18-4813-4E47-B5E3-892D70F65CAE}">
      <dgm:prSet custT="1"/>
      <dgm:spPr/>
      <dgm:t>
        <a:bodyPr/>
        <a:lstStyle/>
        <a:p>
          <a:r>
            <a:rPr lang="sr-Cyrl-RS" sz="1600" dirty="0">
              <a:latin typeface="Sitka Display" panose="02000505000000020004" pitchFamily="2" charset="0"/>
            </a:rPr>
            <a:t>Мотивација тима је била да се помогне људима да уштеде време и труд и да им се олакша цео процес планирања одмора тиме што ће им све потребне информације бити на једном месту. </a:t>
          </a:r>
          <a:endParaRPr lang="en-US" sz="1600" dirty="0">
            <a:latin typeface="Sitka Display" panose="02000505000000020004" pitchFamily="2" charset="0"/>
          </a:endParaRPr>
        </a:p>
      </dgm:t>
    </dgm:pt>
    <dgm:pt modelId="{8AEF6481-9757-47FA-8B9C-0037EE2D0796}" type="parTrans" cxnId="{B84B3AA0-BA56-4D22-BD58-E81F6631A105}">
      <dgm:prSet/>
      <dgm:spPr/>
      <dgm:t>
        <a:bodyPr/>
        <a:lstStyle/>
        <a:p>
          <a:endParaRPr lang="en-US"/>
        </a:p>
      </dgm:t>
    </dgm:pt>
    <dgm:pt modelId="{94E8004D-0749-40DD-896B-7380749247D3}" type="sibTrans" cxnId="{B84B3AA0-BA56-4D22-BD58-E81F6631A105}">
      <dgm:prSet/>
      <dgm:spPr/>
      <dgm:t>
        <a:bodyPr/>
        <a:lstStyle/>
        <a:p>
          <a:endParaRPr lang="en-US"/>
        </a:p>
      </dgm:t>
    </dgm:pt>
    <dgm:pt modelId="{67AA4588-0F8A-4596-BA56-4D228E385130}">
      <dgm:prSet custT="1"/>
      <dgm:spPr/>
      <dgm:t>
        <a:bodyPr/>
        <a:lstStyle/>
        <a:p>
          <a:r>
            <a:rPr lang="sr-Cyrl-RS" sz="1600" dirty="0">
              <a:latin typeface="Sitka Display" panose="02000505000000020004" pitchFamily="2" charset="0"/>
            </a:rPr>
            <a:t>Циљ </a:t>
          </a:r>
          <a:r>
            <a:rPr lang="sr-Latn-RS" sz="1600" dirty="0">
              <a:latin typeface="Sitka Display" panose="02000505000000020004" pitchFamily="2" charset="0"/>
            </a:rPr>
            <a:t>BudgetTrip-a</a:t>
          </a:r>
          <a:r>
            <a:rPr lang="sr-Cyrl-RS" sz="1600" dirty="0">
              <a:latin typeface="Sitka Display" panose="02000505000000020004" pitchFamily="2" charset="0"/>
            </a:rPr>
            <a:t> је </a:t>
          </a:r>
          <a:r>
            <a:rPr lang="ru-RU" sz="1600" dirty="0">
              <a:latin typeface="Sitka Display" panose="02000505000000020004" pitchFamily="2" charset="0"/>
            </a:rPr>
            <a:t>задовољење потреба корисника тако да без оптерећења могу да уживају у свом одмору. </a:t>
          </a:r>
          <a:endParaRPr lang="en-US" sz="1600" dirty="0">
            <a:latin typeface="Sitka Display" panose="02000505000000020004" pitchFamily="2" charset="0"/>
          </a:endParaRPr>
        </a:p>
      </dgm:t>
    </dgm:pt>
    <dgm:pt modelId="{5B1B39C1-CA8C-401F-98DC-266225862DBE}" type="parTrans" cxnId="{9649F5EF-AE71-44C9-8236-89DFF4EC81D1}">
      <dgm:prSet/>
      <dgm:spPr/>
      <dgm:t>
        <a:bodyPr/>
        <a:lstStyle/>
        <a:p>
          <a:endParaRPr lang="en-US"/>
        </a:p>
      </dgm:t>
    </dgm:pt>
    <dgm:pt modelId="{43C684FC-D93F-4A73-A39B-CD74A1629E8F}" type="sibTrans" cxnId="{9649F5EF-AE71-44C9-8236-89DFF4EC81D1}">
      <dgm:prSet/>
      <dgm:spPr/>
      <dgm:t>
        <a:bodyPr/>
        <a:lstStyle/>
        <a:p>
          <a:endParaRPr lang="en-US"/>
        </a:p>
      </dgm:t>
    </dgm:pt>
    <dgm:pt modelId="{BE2D597E-89A9-4916-9754-F3A52E6471A1}" type="pres">
      <dgm:prSet presAssocID="{C8A82A42-8D86-4C38-8D93-F358DEAA3104}" presName="diagram" presStyleCnt="0">
        <dgm:presLayoutVars>
          <dgm:dir/>
          <dgm:resizeHandles val="exact"/>
        </dgm:presLayoutVars>
      </dgm:prSet>
      <dgm:spPr/>
    </dgm:pt>
    <dgm:pt modelId="{643964A4-165E-4932-8C28-A3ABDF5F7392}" type="pres">
      <dgm:prSet presAssocID="{32CFF284-0188-4290-B592-F468C7FBB162}" presName="arrow" presStyleLbl="node1" presStyleIdx="0" presStyleCnt="3" custScaleX="121397" custScaleY="115662">
        <dgm:presLayoutVars>
          <dgm:bulletEnabled val="1"/>
        </dgm:presLayoutVars>
      </dgm:prSet>
      <dgm:spPr/>
    </dgm:pt>
    <dgm:pt modelId="{7CCE9ED5-B462-4207-9B8C-5E0B002AE831}" type="pres">
      <dgm:prSet presAssocID="{33877C18-4813-4E47-B5E3-892D70F65CAE}" presName="arrow" presStyleLbl="node1" presStyleIdx="1" presStyleCnt="3" custScaleX="105242" custScaleY="112289">
        <dgm:presLayoutVars>
          <dgm:bulletEnabled val="1"/>
        </dgm:presLayoutVars>
      </dgm:prSet>
      <dgm:spPr/>
    </dgm:pt>
    <dgm:pt modelId="{DD672597-DDD9-46D1-9A1E-72497D3961EB}" type="pres">
      <dgm:prSet presAssocID="{67AA4588-0F8A-4596-BA56-4D228E385130}" presName="arrow" presStyleLbl="node1" presStyleIdx="2" presStyleCnt="3" custScaleX="114477" custScaleY="119764">
        <dgm:presLayoutVars>
          <dgm:bulletEnabled val="1"/>
        </dgm:presLayoutVars>
      </dgm:prSet>
      <dgm:spPr/>
    </dgm:pt>
  </dgm:ptLst>
  <dgm:cxnLst>
    <dgm:cxn modelId="{46597915-E65E-42AA-A83C-F986D50928AC}" srcId="{C8A82A42-8D86-4C38-8D93-F358DEAA3104}" destId="{32CFF284-0188-4290-B592-F468C7FBB162}" srcOrd="0" destOrd="0" parTransId="{D309A020-F331-42BA-A356-1BA9A14AEA5C}" sibTransId="{D59736AB-B431-4D5E-A6E3-AFCC49505438}"/>
    <dgm:cxn modelId="{FF7B0831-E35C-4F72-A195-4EFC61E889FE}" type="presOf" srcId="{C8A82A42-8D86-4C38-8D93-F358DEAA3104}" destId="{BE2D597E-89A9-4916-9754-F3A52E6471A1}" srcOrd="0" destOrd="0" presId="urn:microsoft.com/office/officeart/2005/8/layout/arrow5"/>
    <dgm:cxn modelId="{196FF091-2593-4365-8103-C504E055C835}" type="presOf" srcId="{67AA4588-0F8A-4596-BA56-4D228E385130}" destId="{DD672597-DDD9-46D1-9A1E-72497D3961EB}" srcOrd="0" destOrd="0" presId="urn:microsoft.com/office/officeart/2005/8/layout/arrow5"/>
    <dgm:cxn modelId="{B84B3AA0-BA56-4D22-BD58-E81F6631A105}" srcId="{C8A82A42-8D86-4C38-8D93-F358DEAA3104}" destId="{33877C18-4813-4E47-B5E3-892D70F65CAE}" srcOrd="1" destOrd="0" parTransId="{8AEF6481-9757-47FA-8B9C-0037EE2D0796}" sibTransId="{94E8004D-0749-40DD-896B-7380749247D3}"/>
    <dgm:cxn modelId="{1919A7E1-D4D4-405A-9EB5-81A40F56D0E0}" type="presOf" srcId="{33877C18-4813-4E47-B5E3-892D70F65CAE}" destId="{7CCE9ED5-B462-4207-9B8C-5E0B002AE831}" srcOrd="0" destOrd="0" presId="urn:microsoft.com/office/officeart/2005/8/layout/arrow5"/>
    <dgm:cxn modelId="{9649F5EF-AE71-44C9-8236-89DFF4EC81D1}" srcId="{C8A82A42-8D86-4C38-8D93-F358DEAA3104}" destId="{67AA4588-0F8A-4596-BA56-4D228E385130}" srcOrd="2" destOrd="0" parTransId="{5B1B39C1-CA8C-401F-98DC-266225862DBE}" sibTransId="{43C684FC-D93F-4A73-A39B-CD74A1629E8F}"/>
    <dgm:cxn modelId="{35B903F1-2C67-48DE-B9DD-6BFBDFDE632A}" type="presOf" srcId="{32CFF284-0188-4290-B592-F468C7FBB162}" destId="{643964A4-165E-4932-8C28-A3ABDF5F7392}" srcOrd="0" destOrd="0" presId="urn:microsoft.com/office/officeart/2005/8/layout/arrow5"/>
    <dgm:cxn modelId="{6C1A99D6-6FBE-4D70-93C4-0C70AEF04C36}" type="presParOf" srcId="{BE2D597E-89A9-4916-9754-F3A52E6471A1}" destId="{643964A4-165E-4932-8C28-A3ABDF5F7392}" srcOrd="0" destOrd="0" presId="urn:microsoft.com/office/officeart/2005/8/layout/arrow5"/>
    <dgm:cxn modelId="{941DFD6A-5086-4947-B97A-58847860A5BC}" type="presParOf" srcId="{BE2D597E-89A9-4916-9754-F3A52E6471A1}" destId="{7CCE9ED5-B462-4207-9B8C-5E0B002AE831}" srcOrd="1" destOrd="0" presId="urn:microsoft.com/office/officeart/2005/8/layout/arrow5"/>
    <dgm:cxn modelId="{2F957A1B-B097-4B45-AB29-2D15A235C91E}" type="presParOf" srcId="{BE2D597E-89A9-4916-9754-F3A52E6471A1}" destId="{DD672597-DDD9-46D1-9A1E-72497D3961EB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FE335-00CB-4DB5-AA49-BD2A480906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9E5041-C805-45D9-BFC4-B37EADD5B4F8}">
      <dgm:prSet/>
      <dgm:spPr/>
      <dgm:t>
        <a:bodyPr/>
        <a:lstStyle/>
        <a:p>
          <a:r>
            <a:rPr lang="ru-RU"/>
            <a:t>Постоји потреба за партнерством са инфлуенсерима ради промоције платформе.</a:t>
          </a:r>
          <a:endParaRPr lang="en-US"/>
        </a:p>
      </dgm:t>
    </dgm:pt>
    <dgm:pt modelId="{BB22D15F-66ED-4A9E-9629-2739CDD92A23}" type="parTrans" cxnId="{F03B2ED0-89AA-4DD4-98AF-FEEBB73A7697}">
      <dgm:prSet/>
      <dgm:spPr/>
      <dgm:t>
        <a:bodyPr/>
        <a:lstStyle/>
        <a:p>
          <a:endParaRPr lang="en-US"/>
        </a:p>
      </dgm:t>
    </dgm:pt>
    <dgm:pt modelId="{021F1AF8-59A3-45EF-AC7C-92859D33B4E5}" type="sibTrans" cxnId="{F03B2ED0-89AA-4DD4-98AF-FEEBB73A7697}">
      <dgm:prSet/>
      <dgm:spPr/>
      <dgm:t>
        <a:bodyPr/>
        <a:lstStyle/>
        <a:p>
          <a:endParaRPr lang="en-US"/>
        </a:p>
      </dgm:t>
    </dgm:pt>
    <dgm:pt modelId="{CF365055-9600-4CA9-A4D0-ECAD6C47A248}">
      <dgm:prSet/>
      <dgm:spPr/>
      <dgm:t>
        <a:bodyPr/>
        <a:lstStyle/>
        <a:p>
          <a:r>
            <a:rPr lang="ru-RU"/>
            <a:t>Кључна је сарадња са дилерима аутомобила и са туристичким  сајтовима због набављања неопходних база података.</a:t>
          </a:r>
          <a:endParaRPr lang="en-US"/>
        </a:p>
      </dgm:t>
    </dgm:pt>
    <dgm:pt modelId="{63853293-CB0A-4D3B-86C6-C12E1258063B}" type="parTrans" cxnId="{4157A815-BED7-4632-A542-7578E34C4020}">
      <dgm:prSet/>
      <dgm:spPr/>
      <dgm:t>
        <a:bodyPr/>
        <a:lstStyle/>
        <a:p>
          <a:endParaRPr lang="en-US"/>
        </a:p>
      </dgm:t>
    </dgm:pt>
    <dgm:pt modelId="{0E079B95-443F-4F7D-90A4-AA54D4263C40}" type="sibTrans" cxnId="{4157A815-BED7-4632-A542-7578E34C4020}">
      <dgm:prSet/>
      <dgm:spPr/>
      <dgm:t>
        <a:bodyPr/>
        <a:lstStyle/>
        <a:p>
          <a:endParaRPr lang="en-US"/>
        </a:p>
      </dgm:t>
    </dgm:pt>
    <dgm:pt modelId="{FA11F6AF-D792-43C6-BE4B-0859E9DD22E0}" type="pres">
      <dgm:prSet presAssocID="{882FE335-00CB-4DB5-AA49-BD2A48090685}" presName="linear" presStyleCnt="0">
        <dgm:presLayoutVars>
          <dgm:animLvl val="lvl"/>
          <dgm:resizeHandles val="exact"/>
        </dgm:presLayoutVars>
      </dgm:prSet>
      <dgm:spPr/>
    </dgm:pt>
    <dgm:pt modelId="{0227BA8B-EACB-4531-B36D-5B9CC5674CDD}" type="pres">
      <dgm:prSet presAssocID="{179E5041-C805-45D9-BFC4-B37EADD5B4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3CD571-E13C-4619-824C-595EED4A45BD}" type="pres">
      <dgm:prSet presAssocID="{021F1AF8-59A3-45EF-AC7C-92859D33B4E5}" presName="spacer" presStyleCnt="0"/>
      <dgm:spPr/>
    </dgm:pt>
    <dgm:pt modelId="{20C14BC8-68F9-4493-8685-20EAE4A2F98B}" type="pres">
      <dgm:prSet presAssocID="{CF365055-9600-4CA9-A4D0-ECAD6C47A24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57A815-BED7-4632-A542-7578E34C4020}" srcId="{882FE335-00CB-4DB5-AA49-BD2A48090685}" destId="{CF365055-9600-4CA9-A4D0-ECAD6C47A248}" srcOrd="1" destOrd="0" parTransId="{63853293-CB0A-4D3B-86C6-C12E1258063B}" sibTransId="{0E079B95-443F-4F7D-90A4-AA54D4263C40}"/>
    <dgm:cxn modelId="{394EA661-1388-4354-B1CA-931458BB2C22}" type="presOf" srcId="{179E5041-C805-45D9-BFC4-B37EADD5B4F8}" destId="{0227BA8B-EACB-4531-B36D-5B9CC5674CDD}" srcOrd="0" destOrd="0" presId="urn:microsoft.com/office/officeart/2005/8/layout/vList2"/>
    <dgm:cxn modelId="{70B7D149-F9FC-4D6A-B2B8-AC8D114B3168}" type="presOf" srcId="{CF365055-9600-4CA9-A4D0-ECAD6C47A248}" destId="{20C14BC8-68F9-4493-8685-20EAE4A2F98B}" srcOrd="0" destOrd="0" presId="urn:microsoft.com/office/officeart/2005/8/layout/vList2"/>
    <dgm:cxn modelId="{0C221199-61AC-475C-B215-5B1B149E9B6C}" type="presOf" srcId="{882FE335-00CB-4DB5-AA49-BD2A48090685}" destId="{FA11F6AF-D792-43C6-BE4B-0859E9DD22E0}" srcOrd="0" destOrd="0" presId="urn:microsoft.com/office/officeart/2005/8/layout/vList2"/>
    <dgm:cxn modelId="{F03B2ED0-89AA-4DD4-98AF-FEEBB73A7697}" srcId="{882FE335-00CB-4DB5-AA49-BD2A48090685}" destId="{179E5041-C805-45D9-BFC4-B37EADD5B4F8}" srcOrd="0" destOrd="0" parTransId="{BB22D15F-66ED-4A9E-9629-2739CDD92A23}" sibTransId="{021F1AF8-59A3-45EF-AC7C-92859D33B4E5}"/>
    <dgm:cxn modelId="{DC4371A1-2163-4329-99FC-13AE4397E01F}" type="presParOf" srcId="{FA11F6AF-D792-43C6-BE4B-0859E9DD22E0}" destId="{0227BA8B-EACB-4531-B36D-5B9CC5674CDD}" srcOrd="0" destOrd="0" presId="urn:microsoft.com/office/officeart/2005/8/layout/vList2"/>
    <dgm:cxn modelId="{F03516E4-BBA7-4DA9-A81A-0E5D46143549}" type="presParOf" srcId="{FA11F6AF-D792-43C6-BE4B-0859E9DD22E0}" destId="{C43CD571-E13C-4619-824C-595EED4A45BD}" srcOrd="1" destOrd="0" presId="urn:microsoft.com/office/officeart/2005/8/layout/vList2"/>
    <dgm:cxn modelId="{2EB2D18E-4697-4183-8050-28150BAEF7BA}" type="presParOf" srcId="{FA11F6AF-D792-43C6-BE4B-0859E9DD22E0}" destId="{20C14BC8-68F9-4493-8685-20EAE4A2F9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B0A415-67B2-4F9B-B7F2-2EA2635E5C0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35A69-FB63-453D-A65E-EB9D41626EAC}">
      <dgm:prSet custT="1"/>
      <dgm:spPr/>
      <dgm:t>
        <a:bodyPr/>
        <a:lstStyle/>
        <a:p>
          <a:r>
            <a:rPr lang="sr-Cyrl-RS" sz="1600">
              <a:latin typeface="Sitka Display" panose="02000505000000020004" pitchFamily="2" charset="0"/>
            </a:rPr>
            <a:t>1. Шта су други урадили у овој области да реше проблем?</a:t>
          </a:r>
          <a:endParaRPr lang="en-US" sz="1600" dirty="0">
            <a:latin typeface="Sitka Display" panose="02000505000000020004" pitchFamily="2" charset="0"/>
          </a:endParaRPr>
        </a:p>
      </dgm:t>
    </dgm:pt>
    <dgm:pt modelId="{6D0F947C-EC20-4CEB-84A1-7196A0B8CB74}" type="parTrans" cxnId="{600CA346-E884-4E45-BC38-B33AE00E6D54}">
      <dgm:prSet/>
      <dgm:spPr/>
      <dgm:t>
        <a:bodyPr/>
        <a:lstStyle/>
        <a:p>
          <a:endParaRPr lang="en-US"/>
        </a:p>
      </dgm:t>
    </dgm:pt>
    <dgm:pt modelId="{AF3B32BB-06B3-4FB2-B706-E9683C4635EA}" type="sibTrans" cxnId="{600CA346-E884-4E45-BC38-B33AE00E6D54}">
      <dgm:prSet/>
      <dgm:spPr/>
      <dgm:t>
        <a:bodyPr/>
        <a:lstStyle/>
        <a:p>
          <a:endParaRPr lang="en-US"/>
        </a:p>
      </dgm:t>
    </dgm:pt>
    <dgm:pt modelId="{C599B5FE-E520-4AB0-AE15-9B49A0A08BD1}">
      <dgm:prSet custT="1"/>
      <dgm:spPr/>
      <dgm:t>
        <a:bodyPr/>
        <a:lstStyle/>
        <a:p>
          <a:r>
            <a:rPr lang="sr-Cyrl-RS" sz="1400">
              <a:latin typeface="Sitka Display" panose="02000505000000020004" pitchFamily="2" charset="0"/>
            </a:rPr>
            <a:t>Ово је уникатна идеја, што значи да је </a:t>
          </a:r>
          <a:r>
            <a:rPr lang="sr-Latn-RS" sz="1400">
              <a:latin typeface="Sitka Display" panose="02000505000000020004" pitchFamily="2" charset="0"/>
            </a:rPr>
            <a:t>BudgetTrip</a:t>
          </a:r>
          <a:r>
            <a:rPr lang="sr-Cyrl-RS" sz="1400">
              <a:latin typeface="Sitka Display" panose="02000505000000020004" pitchFamily="2" charset="0"/>
            </a:rPr>
            <a:t> тренутно  представља једино решење на тржишту. Не постоје конкуренти.</a:t>
          </a:r>
          <a:endParaRPr lang="en-US" sz="1400" dirty="0">
            <a:latin typeface="Sitka Display" panose="02000505000000020004" pitchFamily="2" charset="0"/>
          </a:endParaRPr>
        </a:p>
      </dgm:t>
    </dgm:pt>
    <dgm:pt modelId="{A6E3BD15-D139-45E2-9CB0-AB324F6C7E44}" type="parTrans" cxnId="{32B88411-568C-4D9E-87B1-BD38C59D0D46}">
      <dgm:prSet/>
      <dgm:spPr/>
      <dgm:t>
        <a:bodyPr/>
        <a:lstStyle/>
        <a:p>
          <a:endParaRPr lang="en-US"/>
        </a:p>
      </dgm:t>
    </dgm:pt>
    <dgm:pt modelId="{8ECD756F-A5B8-49E7-82EC-0A992E253243}" type="sibTrans" cxnId="{32B88411-568C-4D9E-87B1-BD38C59D0D46}">
      <dgm:prSet/>
      <dgm:spPr/>
      <dgm:t>
        <a:bodyPr/>
        <a:lstStyle/>
        <a:p>
          <a:endParaRPr lang="en-US"/>
        </a:p>
      </dgm:t>
    </dgm:pt>
    <dgm:pt modelId="{8B5F7B5E-0E27-4AF7-BD45-358BBDB4A74B}">
      <dgm:prSet custT="1"/>
      <dgm:spPr/>
      <dgm:t>
        <a:bodyPr/>
        <a:lstStyle/>
        <a:p>
          <a:r>
            <a:rPr lang="sr-Cyrl-RS" sz="1600">
              <a:latin typeface="Sitka Display" panose="02000505000000020004" pitchFamily="2" charset="0"/>
            </a:rPr>
            <a:t>2. Шта је реализовано овом апликацијом?</a:t>
          </a:r>
          <a:endParaRPr lang="en-US" sz="1600" dirty="0">
            <a:latin typeface="Sitka Display" panose="02000505000000020004" pitchFamily="2" charset="0"/>
          </a:endParaRPr>
        </a:p>
      </dgm:t>
    </dgm:pt>
    <dgm:pt modelId="{E9CE8BE1-5B59-4C3D-AEE6-654C37B317FF}" type="parTrans" cxnId="{A11B435C-FCDD-42F6-87AD-B2821EEB82A0}">
      <dgm:prSet/>
      <dgm:spPr/>
      <dgm:t>
        <a:bodyPr/>
        <a:lstStyle/>
        <a:p>
          <a:endParaRPr lang="en-US"/>
        </a:p>
      </dgm:t>
    </dgm:pt>
    <dgm:pt modelId="{9C89F93A-F79A-4486-AE23-086EA7F28B5C}" type="sibTrans" cxnId="{A11B435C-FCDD-42F6-87AD-B2821EEB82A0}">
      <dgm:prSet/>
      <dgm:spPr/>
      <dgm:t>
        <a:bodyPr/>
        <a:lstStyle/>
        <a:p>
          <a:endParaRPr lang="en-US"/>
        </a:p>
      </dgm:t>
    </dgm:pt>
    <dgm:pt modelId="{0FDDED4F-1D02-408C-9826-127DA7DD107C}">
      <dgm:prSet custT="1"/>
      <dgm:spPr/>
      <dgm:t>
        <a:bodyPr/>
        <a:lstStyle/>
        <a:p>
          <a:r>
            <a:rPr lang="ru-RU" sz="1400">
              <a:latin typeface="Sitka Display" panose="02000505000000020004" pitchFamily="2" charset="0"/>
            </a:rPr>
            <a:t>Циљни кориснички сегмент се суочава са проблемима као што су мањак времена за планирање путовања, ограничен буџет и раштркане информације. </a:t>
          </a:r>
          <a:r>
            <a:rPr lang="sr-Latn-RS" sz="1400">
              <a:latin typeface="Sitka Display" panose="02000505000000020004" pitchFamily="2" charset="0"/>
            </a:rPr>
            <a:t>BudgetTrip</a:t>
          </a:r>
          <a:r>
            <a:rPr lang="ru-RU" sz="1400">
              <a:latin typeface="Sitka Display" panose="02000505000000020004" pitchFamily="2" charset="0"/>
            </a:rPr>
            <a:t> решава </a:t>
          </a:r>
          <a:r>
            <a:rPr lang="sr-Cyrl-RS" sz="1400">
              <a:latin typeface="Sitka Display" panose="02000505000000020004" pitchFamily="2" charset="0"/>
            </a:rPr>
            <a:t>ове</a:t>
          </a:r>
          <a:r>
            <a:rPr lang="ru-RU" sz="1400">
              <a:latin typeface="Sitka Display" panose="02000505000000020004" pitchFamily="2" charset="0"/>
            </a:rPr>
            <a:t> проблеме обрачуном трошкова уместо корисника, предлагањем локација, као и давањем неопходних информација на једном месту.</a:t>
          </a:r>
          <a:endParaRPr lang="en-US" sz="1400" dirty="0">
            <a:latin typeface="Sitka Display" panose="02000505000000020004" pitchFamily="2" charset="0"/>
          </a:endParaRPr>
        </a:p>
      </dgm:t>
    </dgm:pt>
    <dgm:pt modelId="{5CEFB392-3DFB-45C1-91C8-458A91B930B6}" type="parTrans" cxnId="{D13B9487-D88F-453A-8CCD-297D5CFDC341}">
      <dgm:prSet/>
      <dgm:spPr/>
      <dgm:t>
        <a:bodyPr/>
        <a:lstStyle/>
        <a:p>
          <a:endParaRPr lang="en-US"/>
        </a:p>
      </dgm:t>
    </dgm:pt>
    <dgm:pt modelId="{0998079C-DD1E-48BA-BF5C-8DB5FE14FF38}" type="sibTrans" cxnId="{D13B9487-D88F-453A-8CCD-297D5CFDC341}">
      <dgm:prSet/>
      <dgm:spPr/>
      <dgm:t>
        <a:bodyPr/>
        <a:lstStyle/>
        <a:p>
          <a:endParaRPr lang="en-US"/>
        </a:p>
      </dgm:t>
    </dgm:pt>
    <dgm:pt modelId="{3D2E8984-59F6-4B8A-B8A4-2F0C6B287F0A}">
      <dgm:prSet custT="1"/>
      <dgm:spPr/>
      <dgm:t>
        <a:bodyPr/>
        <a:lstStyle/>
        <a:p>
          <a:r>
            <a:rPr lang="ru-RU" sz="1600">
              <a:latin typeface="Sitka Display" panose="02000505000000020004" pitchFamily="2" charset="0"/>
            </a:rPr>
            <a:t>3.  Које су могућности за даља унапређења?</a:t>
          </a:r>
          <a:endParaRPr lang="en-US" sz="1600" dirty="0">
            <a:latin typeface="Sitka Display" panose="02000505000000020004" pitchFamily="2" charset="0"/>
          </a:endParaRPr>
        </a:p>
      </dgm:t>
    </dgm:pt>
    <dgm:pt modelId="{925444BB-D82B-4343-A237-FE010EF4685E}" type="parTrans" cxnId="{C2C61AD4-13F1-4567-8B20-AACFF6CDA5B8}">
      <dgm:prSet/>
      <dgm:spPr/>
      <dgm:t>
        <a:bodyPr/>
        <a:lstStyle/>
        <a:p>
          <a:endParaRPr lang="en-US"/>
        </a:p>
      </dgm:t>
    </dgm:pt>
    <dgm:pt modelId="{6C85DC4E-5D43-4F76-9A0D-F9FA147FE9AB}" type="sibTrans" cxnId="{C2C61AD4-13F1-4567-8B20-AACFF6CDA5B8}">
      <dgm:prSet/>
      <dgm:spPr/>
      <dgm:t>
        <a:bodyPr/>
        <a:lstStyle/>
        <a:p>
          <a:endParaRPr lang="en-US"/>
        </a:p>
      </dgm:t>
    </dgm:pt>
    <dgm:pt modelId="{F35C9F7E-8C24-4AAA-A8F3-6D51003617D7}">
      <dgm:prSet custT="1"/>
      <dgm:spPr/>
      <dgm:t>
        <a:bodyPr/>
        <a:lstStyle/>
        <a:p>
          <a:r>
            <a:rPr lang="ru-RU" sz="1400">
              <a:latin typeface="Sitka Display" panose="02000505000000020004" pitchFamily="2" charset="0"/>
            </a:rPr>
            <a:t>Током даљег развоја пројекта доћи ће до ширења области пословања на друге државе, као и подршка више језика и валута. Такође, постоји опција сарађивања са власницима смештајних објеката, ради препоруке специфичног смештаја (не само просечне цене уопштено). </a:t>
          </a:r>
          <a:endParaRPr lang="en-US" sz="1400" dirty="0">
            <a:latin typeface="Sitka Display" panose="02000505000000020004" pitchFamily="2" charset="0"/>
          </a:endParaRPr>
        </a:p>
      </dgm:t>
    </dgm:pt>
    <dgm:pt modelId="{165CA655-7004-430D-B7E2-3513AFADAF2C}" type="parTrans" cxnId="{54F6EA65-FCE5-4129-BD4A-0DCA7FCFF126}">
      <dgm:prSet/>
      <dgm:spPr/>
      <dgm:t>
        <a:bodyPr/>
        <a:lstStyle/>
        <a:p>
          <a:endParaRPr lang="en-US"/>
        </a:p>
      </dgm:t>
    </dgm:pt>
    <dgm:pt modelId="{0D181323-3E4C-4F5F-BAB4-D36C516723F0}" type="sibTrans" cxnId="{54F6EA65-FCE5-4129-BD4A-0DCA7FCFF126}">
      <dgm:prSet/>
      <dgm:spPr/>
      <dgm:t>
        <a:bodyPr/>
        <a:lstStyle/>
        <a:p>
          <a:endParaRPr lang="en-US"/>
        </a:p>
      </dgm:t>
    </dgm:pt>
    <dgm:pt modelId="{A9D30210-39AC-4180-A7D5-DEE1A88205D7}" type="pres">
      <dgm:prSet presAssocID="{6BB0A415-67B2-4F9B-B7F2-2EA2635E5C06}" presName="diagram" presStyleCnt="0">
        <dgm:presLayoutVars>
          <dgm:dir/>
          <dgm:resizeHandles val="exact"/>
        </dgm:presLayoutVars>
      </dgm:prSet>
      <dgm:spPr/>
    </dgm:pt>
    <dgm:pt modelId="{07E0C26C-A4B2-4444-A9F5-B8EA3D6FA7A1}" type="pres">
      <dgm:prSet presAssocID="{6B635A69-FB63-453D-A65E-EB9D41626EAC}" presName="node" presStyleLbl="node1" presStyleIdx="0" presStyleCnt="6">
        <dgm:presLayoutVars>
          <dgm:bulletEnabled val="1"/>
        </dgm:presLayoutVars>
      </dgm:prSet>
      <dgm:spPr/>
    </dgm:pt>
    <dgm:pt modelId="{32C97B14-E4C0-4082-937C-86710F75B6E2}" type="pres">
      <dgm:prSet presAssocID="{AF3B32BB-06B3-4FB2-B706-E9683C4635EA}" presName="sibTrans" presStyleCnt="0"/>
      <dgm:spPr/>
    </dgm:pt>
    <dgm:pt modelId="{AB4A11EC-0B80-451D-8A9F-83D4B818E977}" type="pres">
      <dgm:prSet presAssocID="{C599B5FE-E520-4AB0-AE15-9B49A0A08BD1}" presName="node" presStyleLbl="node1" presStyleIdx="1" presStyleCnt="6">
        <dgm:presLayoutVars>
          <dgm:bulletEnabled val="1"/>
        </dgm:presLayoutVars>
      </dgm:prSet>
      <dgm:spPr/>
    </dgm:pt>
    <dgm:pt modelId="{2218558E-4808-4AF2-BB72-E899F7503962}" type="pres">
      <dgm:prSet presAssocID="{8ECD756F-A5B8-49E7-82EC-0A992E253243}" presName="sibTrans" presStyleCnt="0"/>
      <dgm:spPr/>
    </dgm:pt>
    <dgm:pt modelId="{CBA63BB5-9BBA-4DEE-A308-DC70EF35DFC2}" type="pres">
      <dgm:prSet presAssocID="{8B5F7B5E-0E27-4AF7-BD45-358BBDB4A74B}" presName="node" presStyleLbl="node1" presStyleIdx="2" presStyleCnt="6" custLinFactNeighborX="942" custLinFactNeighborY="-398">
        <dgm:presLayoutVars>
          <dgm:bulletEnabled val="1"/>
        </dgm:presLayoutVars>
      </dgm:prSet>
      <dgm:spPr/>
    </dgm:pt>
    <dgm:pt modelId="{1A45933B-F157-4A77-9E18-BD0A7C15DD1E}" type="pres">
      <dgm:prSet presAssocID="{9C89F93A-F79A-4486-AE23-086EA7F28B5C}" presName="sibTrans" presStyleCnt="0"/>
      <dgm:spPr/>
    </dgm:pt>
    <dgm:pt modelId="{1C950313-335E-45BF-8299-9AECB54FDA06}" type="pres">
      <dgm:prSet presAssocID="{0FDDED4F-1D02-408C-9826-127DA7DD107C}" presName="node" presStyleLbl="node1" presStyleIdx="3" presStyleCnt="6">
        <dgm:presLayoutVars>
          <dgm:bulletEnabled val="1"/>
        </dgm:presLayoutVars>
      </dgm:prSet>
      <dgm:spPr/>
    </dgm:pt>
    <dgm:pt modelId="{646FFA56-D9B6-46B6-AF33-5D67DEB10E52}" type="pres">
      <dgm:prSet presAssocID="{0998079C-DD1E-48BA-BF5C-8DB5FE14FF38}" presName="sibTrans" presStyleCnt="0"/>
      <dgm:spPr/>
    </dgm:pt>
    <dgm:pt modelId="{2C120B57-4ACA-46A7-A1BB-0CCC1064B527}" type="pres">
      <dgm:prSet presAssocID="{3D2E8984-59F6-4B8A-B8A4-2F0C6B287F0A}" presName="node" presStyleLbl="node1" presStyleIdx="4" presStyleCnt="6">
        <dgm:presLayoutVars>
          <dgm:bulletEnabled val="1"/>
        </dgm:presLayoutVars>
      </dgm:prSet>
      <dgm:spPr/>
    </dgm:pt>
    <dgm:pt modelId="{D0722531-13E5-4708-949F-C5A0F834DB7F}" type="pres">
      <dgm:prSet presAssocID="{6C85DC4E-5D43-4F76-9A0D-F9FA147FE9AB}" presName="sibTrans" presStyleCnt="0"/>
      <dgm:spPr/>
    </dgm:pt>
    <dgm:pt modelId="{6AC16E32-CAFC-4F09-A283-06ADC233765F}" type="pres">
      <dgm:prSet presAssocID="{F35C9F7E-8C24-4AAA-A8F3-6D51003617D7}" presName="node" presStyleLbl="node1" presStyleIdx="5" presStyleCnt="6">
        <dgm:presLayoutVars>
          <dgm:bulletEnabled val="1"/>
        </dgm:presLayoutVars>
      </dgm:prSet>
      <dgm:spPr/>
    </dgm:pt>
  </dgm:ptLst>
  <dgm:cxnLst>
    <dgm:cxn modelId="{2942FC00-7258-4CD0-A36A-36AB63F235D8}" type="presOf" srcId="{6BB0A415-67B2-4F9B-B7F2-2EA2635E5C06}" destId="{A9D30210-39AC-4180-A7D5-DEE1A88205D7}" srcOrd="0" destOrd="0" presId="urn:microsoft.com/office/officeart/2005/8/layout/default"/>
    <dgm:cxn modelId="{06C76704-F405-40D4-B666-5F11E435461D}" type="presOf" srcId="{3D2E8984-59F6-4B8A-B8A4-2F0C6B287F0A}" destId="{2C120B57-4ACA-46A7-A1BB-0CCC1064B527}" srcOrd="0" destOrd="0" presId="urn:microsoft.com/office/officeart/2005/8/layout/default"/>
    <dgm:cxn modelId="{32B88411-568C-4D9E-87B1-BD38C59D0D46}" srcId="{6BB0A415-67B2-4F9B-B7F2-2EA2635E5C06}" destId="{C599B5FE-E520-4AB0-AE15-9B49A0A08BD1}" srcOrd="1" destOrd="0" parTransId="{A6E3BD15-D139-45E2-9CB0-AB324F6C7E44}" sibTransId="{8ECD756F-A5B8-49E7-82EC-0A992E253243}"/>
    <dgm:cxn modelId="{4D57B62D-015F-4554-BB52-E1D38428E3F1}" type="presOf" srcId="{0FDDED4F-1D02-408C-9826-127DA7DD107C}" destId="{1C950313-335E-45BF-8299-9AECB54FDA06}" srcOrd="0" destOrd="0" presId="urn:microsoft.com/office/officeart/2005/8/layout/default"/>
    <dgm:cxn modelId="{8273B32E-E2E6-4D0F-A112-C9A2842ECE83}" type="presOf" srcId="{F35C9F7E-8C24-4AAA-A8F3-6D51003617D7}" destId="{6AC16E32-CAFC-4F09-A283-06ADC233765F}" srcOrd="0" destOrd="0" presId="urn:microsoft.com/office/officeart/2005/8/layout/default"/>
    <dgm:cxn modelId="{A11B435C-FCDD-42F6-87AD-B2821EEB82A0}" srcId="{6BB0A415-67B2-4F9B-B7F2-2EA2635E5C06}" destId="{8B5F7B5E-0E27-4AF7-BD45-358BBDB4A74B}" srcOrd="2" destOrd="0" parTransId="{E9CE8BE1-5B59-4C3D-AEE6-654C37B317FF}" sibTransId="{9C89F93A-F79A-4486-AE23-086EA7F28B5C}"/>
    <dgm:cxn modelId="{54F6EA65-FCE5-4129-BD4A-0DCA7FCFF126}" srcId="{6BB0A415-67B2-4F9B-B7F2-2EA2635E5C06}" destId="{F35C9F7E-8C24-4AAA-A8F3-6D51003617D7}" srcOrd="5" destOrd="0" parTransId="{165CA655-7004-430D-B7E2-3513AFADAF2C}" sibTransId="{0D181323-3E4C-4F5F-BAB4-D36C516723F0}"/>
    <dgm:cxn modelId="{600CA346-E884-4E45-BC38-B33AE00E6D54}" srcId="{6BB0A415-67B2-4F9B-B7F2-2EA2635E5C06}" destId="{6B635A69-FB63-453D-A65E-EB9D41626EAC}" srcOrd="0" destOrd="0" parTransId="{6D0F947C-EC20-4CEB-84A1-7196A0B8CB74}" sibTransId="{AF3B32BB-06B3-4FB2-B706-E9683C4635EA}"/>
    <dgm:cxn modelId="{D13B9487-D88F-453A-8CCD-297D5CFDC341}" srcId="{6BB0A415-67B2-4F9B-B7F2-2EA2635E5C06}" destId="{0FDDED4F-1D02-408C-9826-127DA7DD107C}" srcOrd="3" destOrd="0" parTransId="{5CEFB392-3DFB-45C1-91C8-458A91B930B6}" sibTransId="{0998079C-DD1E-48BA-BF5C-8DB5FE14FF38}"/>
    <dgm:cxn modelId="{C5C7ECA0-8448-4053-A9FA-F5ADC283E042}" type="presOf" srcId="{8B5F7B5E-0E27-4AF7-BD45-358BBDB4A74B}" destId="{CBA63BB5-9BBA-4DEE-A308-DC70EF35DFC2}" srcOrd="0" destOrd="0" presId="urn:microsoft.com/office/officeart/2005/8/layout/default"/>
    <dgm:cxn modelId="{747319C7-3A3F-4A31-8E3B-A589852D8ECF}" type="presOf" srcId="{6B635A69-FB63-453D-A65E-EB9D41626EAC}" destId="{07E0C26C-A4B2-4444-A9F5-B8EA3D6FA7A1}" srcOrd="0" destOrd="0" presId="urn:microsoft.com/office/officeart/2005/8/layout/default"/>
    <dgm:cxn modelId="{463353C8-34C6-428D-9291-755BE17A2800}" type="presOf" srcId="{C599B5FE-E520-4AB0-AE15-9B49A0A08BD1}" destId="{AB4A11EC-0B80-451D-8A9F-83D4B818E977}" srcOrd="0" destOrd="0" presId="urn:microsoft.com/office/officeart/2005/8/layout/default"/>
    <dgm:cxn modelId="{C2C61AD4-13F1-4567-8B20-AACFF6CDA5B8}" srcId="{6BB0A415-67B2-4F9B-B7F2-2EA2635E5C06}" destId="{3D2E8984-59F6-4B8A-B8A4-2F0C6B287F0A}" srcOrd="4" destOrd="0" parTransId="{925444BB-D82B-4343-A237-FE010EF4685E}" sibTransId="{6C85DC4E-5D43-4F76-9A0D-F9FA147FE9AB}"/>
    <dgm:cxn modelId="{B90B39AE-DF2D-4ECA-8E69-A8485B456032}" type="presParOf" srcId="{A9D30210-39AC-4180-A7D5-DEE1A88205D7}" destId="{07E0C26C-A4B2-4444-A9F5-B8EA3D6FA7A1}" srcOrd="0" destOrd="0" presId="urn:microsoft.com/office/officeart/2005/8/layout/default"/>
    <dgm:cxn modelId="{CC7D2DBB-D432-421B-B5E6-5E935BD475B7}" type="presParOf" srcId="{A9D30210-39AC-4180-A7D5-DEE1A88205D7}" destId="{32C97B14-E4C0-4082-937C-86710F75B6E2}" srcOrd="1" destOrd="0" presId="urn:microsoft.com/office/officeart/2005/8/layout/default"/>
    <dgm:cxn modelId="{98FBA361-1ED2-4389-B19D-0257D07FAC46}" type="presParOf" srcId="{A9D30210-39AC-4180-A7D5-DEE1A88205D7}" destId="{AB4A11EC-0B80-451D-8A9F-83D4B818E977}" srcOrd="2" destOrd="0" presId="urn:microsoft.com/office/officeart/2005/8/layout/default"/>
    <dgm:cxn modelId="{A8842E27-0FC6-49EB-AAC8-E4BE10992FEE}" type="presParOf" srcId="{A9D30210-39AC-4180-A7D5-DEE1A88205D7}" destId="{2218558E-4808-4AF2-BB72-E899F7503962}" srcOrd="3" destOrd="0" presId="urn:microsoft.com/office/officeart/2005/8/layout/default"/>
    <dgm:cxn modelId="{B6216F6A-230E-4D41-9A45-30A9B53EA5E4}" type="presParOf" srcId="{A9D30210-39AC-4180-A7D5-DEE1A88205D7}" destId="{CBA63BB5-9BBA-4DEE-A308-DC70EF35DFC2}" srcOrd="4" destOrd="0" presId="urn:microsoft.com/office/officeart/2005/8/layout/default"/>
    <dgm:cxn modelId="{43A9C568-B6DA-4ACE-B9B9-AF19A3BECF1C}" type="presParOf" srcId="{A9D30210-39AC-4180-A7D5-DEE1A88205D7}" destId="{1A45933B-F157-4A77-9E18-BD0A7C15DD1E}" srcOrd="5" destOrd="0" presId="urn:microsoft.com/office/officeart/2005/8/layout/default"/>
    <dgm:cxn modelId="{E47FE55E-A12E-4810-BBBA-3C8869D8D3CB}" type="presParOf" srcId="{A9D30210-39AC-4180-A7D5-DEE1A88205D7}" destId="{1C950313-335E-45BF-8299-9AECB54FDA06}" srcOrd="6" destOrd="0" presId="urn:microsoft.com/office/officeart/2005/8/layout/default"/>
    <dgm:cxn modelId="{323744A0-35DF-4795-A078-C1F1FED76255}" type="presParOf" srcId="{A9D30210-39AC-4180-A7D5-DEE1A88205D7}" destId="{646FFA56-D9B6-46B6-AF33-5D67DEB10E52}" srcOrd="7" destOrd="0" presId="urn:microsoft.com/office/officeart/2005/8/layout/default"/>
    <dgm:cxn modelId="{95332A00-D894-4AD9-BF71-04AE4CBD3090}" type="presParOf" srcId="{A9D30210-39AC-4180-A7D5-DEE1A88205D7}" destId="{2C120B57-4ACA-46A7-A1BB-0CCC1064B527}" srcOrd="8" destOrd="0" presId="urn:microsoft.com/office/officeart/2005/8/layout/default"/>
    <dgm:cxn modelId="{CDA6CC94-50B0-42BF-9122-287306567CA7}" type="presParOf" srcId="{A9D30210-39AC-4180-A7D5-DEE1A88205D7}" destId="{D0722531-13E5-4708-949F-C5A0F834DB7F}" srcOrd="9" destOrd="0" presId="urn:microsoft.com/office/officeart/2005/8/layout/default"/>
    <dgm:cxn modelId="{E134AFF1-EE26-4ED3-8698-FE7CD6E7F5A8}" type="presParOf" srcId="{A9D30210-39AC-4180-A7D5-DEE1A88205D7}" destId="{6AC16E32-CAFC-4F09-A283-06ADC23376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48684-CE9E-4B2A-A8B8-8F746E28D596}">
      <dsp:nvSpPr>
        <dsp:cNvPr id="0" name=""/>
        <dsp:cNvSpPr/>
      </dsp:nvSpPr>
      <dsp:spPr>
        <a:xfrm>
          <a:off x="0" y="76056"/>
          <a:ext cx="106680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300" kern="1200"/>
            <a:t>Идеја, мотивација и циљеви</a:t>
          </a:r>
          <a:endParaRPr lang="en-US" sz="2300" kern="1200"/>
        </a:p>
      </dsp:txBody>
      <dsp:txXfrm>
        <a:off x="27586" y="103642"/>
        <a:ext cx="10612828" cy="509938"/>
      </dsp:txXfrm>
    </dsp:sp>
    <dsp:sp modelId="{7B3CD254-A66F-4005-BCE4-17A64B08577F}">
      <dsp:nvSpPr>
        <dsp:cNvPr id="0" name=""/>
        <dsp:cNvSpPr/>
      </dsp:nvSpPr>
      <dsp:spPr>
        <a:xfrm>
          <a:off x="0" y="707406"/>
          <a:ext cx="106680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300" kern="1200"/>
            <a:t>Идејно решење</a:t>
          </a:r>
          <a:endParaRPr lang="en-US" sz="2300" kern="1200"/>
        </a:p>
      </dsp:txBody>
      <dsp:txXfrm>
        <a:off x="27586" y="734992"/>
        <a:ext cx="10612828" cy="509938"/>
      </dsp:txXfrm>
    </dsp:sp>
    <dsp:sp modelId="{D6520347-214B-40DC-BC20-43FC78A33726}">
      <dsp:nvSpPr>
        <dsp:cNvPr id="0" name=""/>
        <dsp:cNvSpPr/>
      </dsp:nvSpPr>
      <dsp:spPr>
        <a:xfrm>
          <a:off x="0" y="1272516"/>
          <a:ext cx="10668000" cy="1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Преглед тржишта и конкурентних производа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Трајање пројекта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Партиципанти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Главни радни пакети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Буџет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Cyrl-RS" sz="1800" kern="1200"/>
            <a:t>Ризици</a:t>
          </a:r>
          <a:endParaRPr lang="en-US" sz="1800" kern="1200"/>
        </a:p>
      </dsp:txBody>
      <dsp:txXfrm>
        <a:off x="0" y="1272516"/>
        <a:ext cx="10668000" cy="1904400"/>
      </dsp:txXfrm>
    </dsp:sp>
    <dsp:sp modelId="{89DA2581-2EB1-4169-8078-EF37F74ABE98}">
      <dsp:nvSpPr>
        <dsp:cNvPr id="0" name=""/>
        <dsp:cNvSpPr/>
      </dsp:nvSpPr>
      <dsp:spPr>
        <a:xfrm>
          <a:off x="0" y="3176916"/>
          <a:ext cx="106680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300" kern="1200"/>
            <a:t>Закључак</a:t>
          </a:r>
          <a:endParaRPr lang="en-US" sz="2300" kern="1200"/>
        </a:p>
      </dsp:txBody>
      <dsp:txXfrm>
        <a:off x="27586" y="3204502"/>
        <a:ext cx="10612828" cy="50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64A4-165E-4932-8C28-A3ABDF5F7392}">
      <dsp:nvSpPr>
        <dsp:cNvPr id="0" name=""/>
        <dsp:cNvSpPr/>
      </dsp:nvSpPr>
      <dsp:spPr>
        <a:xfrm>
          <a:off x="1945122" y="-276823"/>
          <a:ext cx="3794947" cy="36156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Cyrl-RS" sz="1200" kern="1200" dirty="0">
            <a:latin typeface="Sitka Display" panose="02000505000000020004" pitchFamily="2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 dirty="0">
              <a:latin typeface="Sitka Display" panose="02000505000000020004" pitchFamily="2" charset="0"/>
            </a:rPr>
            <a:t>Идеја је да се за љубитеље путовања са ограниченим буџетом направи систем који би им на основу буџета и још неких информација давао препоруке дестинација и потребних трошкова за реализацију тог путовања. </a:t>
          </a:r>
          <a:endParaRPr lang="en-US" sz="1400" kern="1200" dirty="0">
            <a:latin typeface="Sitka Display" panose="02000505000000020004" pitchFamily="2" charset="0"/>
          </a:endParaRPr>
        </a:p>
      </dsp:txBody>
      <dsp:txXfrm>
        <a:off x="2893859" y="-276823"/>
        <a:ext cx="1897473" cy="2982926"/>
      </dsp:txXfrm>
    </dsp:sp>
    <dsp:sp modelId="{7CCE9ED5-B462-4207-9B8C-5E0B002AE831}">
      <dsp:nvSpPr>
        <dsp:cNvPr id="0" name=""/>
        <dsp:cNvSpPr/>
      </dsp:nvSpPr>
      <dsp:spPr>
        <a:xfrm rot="7200000">
          <a:off x="4006214" y="2908456"/>
          <a:ext cx="3289932" cy="351022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>
              <a:latin typeface="Sitka Display" panose="02000505000000020004" pitchFamily="2" charset="0"/>
            </a:rPr>
            <a:t>Мотивација тима је била да се помогне људима да уштеде време и труд и да им се олакша цео процес планирања одмора тиме што ће им све потребне информације бити на једном месту. </a:t>
          </a:r>
          <a:endParaRPr lang="en-US" sz="1600" kern="1200" dirty="0">
            <a:latin typeface="Sitka Display" panose="02000505000000020004" pitchFamily="2" charset="0"/>
          </a:endParaRPr>
        </a:p>
      </dsp:txBody>
      <dsp:txXfrm rot="-5400000">
        <a:off x="4433238" y="3985021"/>
        <a:ext cx="2934488" cy="1644966"/>
      </dsp:txXfrm>
    </dsp:sp>
    <dsp:sp modelId="{DD672597-DDD9-46D1-9A1E-72497D3961EB}">
      <dsp:nvSpPr>
        <dsp:cNvPr id="0" name=""/>
        <dsp:cNvSpPr/>
      </dsp:nvSpPr>
      <dsp:spPr>
        <a:xfrm rot="14400000">
          <a:off x="244700" y="2791620"/>
          <a:ext cx="3578624" cy="374389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 dirty="0">
              <a:latin typeface="Sitka Display" panose="02000505000000020004" pitchFamily="2" charset="0"/>
            </a:rPr>
            <a:t>Циљ </a:t>
          </a:r>
          <a:r>
            <a:rPr lang="sr-Latn-RS" sz="1600" kern="1200" dirty="0">
              <a:latin typeface="Sitka Display" panose="02000505000000020004" pitchFamily="2" charset="0"/>
            </a:rPr>
            <a:t>BudgetTrip-a</a:t>
          </a:r>
          <a:r>
            <a:rPr lang="sr-Cyrl-RS" sz="1600" kern="1200" dirty="0">
              <a:latin typeface="Sitka Display" panose="02000505000000020004" pitchFamily="2" charset="0"/>
            </a:rPr>
            <a:t> је </a:t>
          </a:r>
          <a:r>
            <a:rPr lang="ru-RU" sz="1600" kern="1200" dirty="0">
              <a:latin typeface="Sitka Display" panose="02000505000000020004" pitchFamily="2" charset="0"/>
            </a:rPr>
            <a:t>задовољење потреба корисника тако да без оптерећења могу да уживају у свом одмору. </a:t>
          </a:r>
          <a:endParaRPr lang="en-US" sz="1600" kern="1200" dirty="0">
            <a:latin typeface="Sitka Display" panose="02000505000000020004" pitchFamily="2" charset="0"/>
          </a:endParaRPr>
        </a:p>
      </dsp:txBody>
      <dsp:txXfrm rot="5400000">
        <a:off x="204014" y="3925478"/>
        <a:ext cx="3117640" cy="178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7BA8B-EACB-4531-B36D-5B9CC5674CDD}">
      <dsp:nvSpPr>
        <dsp:cNvPr id="0" name=""/>
        <dsp:cNvSpPr/>
      </dsp:nvSpPr>
      <dsp:spPr>
        <a:xfrm>
          <a:off x="0" y="332217"/>
          <a:ext cx="6139252" cy="228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Постоји потреба за партнерством са инфлуенсерима ради промоције платформе.</a:t>
          </a:r>
          <a:endParaRPr lang="en-US" sz="3200" kern="1200"/>
        </a:p>
      </dsp:txBody>
      <dsp:txXfrm>
        <a:off x="111488" y="443705"/>
        <a:ext cx="5916276" cy="2060864"/>
      </dsp:txXfrm>
    </dsp:sp>
    <dsp:sp modelId="{20C14BC8-68F9-4493-8685-20EAE4A2F98B}">
      <dsp:nvSpPr>
        <dsp:cNvPr id="0" name=""/>
        <dsp:cNvSpPr/>
      </dsp:nvSpPr>
      <dsp:spPr>
        <a:xfrm>
          <a:off x="0" y="2708217"/>
          <a:ext cx="6139252" cy="2283840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Кључна је сарадња са дилерима аутомобила и са туристичким  сајтовима због набављања неопходних база података.</a:t>
          </a:r>
          <a:endParaRPr lang="en-US" sz="3200" kern="1200"/>
        </a:p>
      </dsp:txBody>
      <dsp:txXfrm>
        <a:off x="111488" y="2819705"/>
        <a:ext cx="5916276" cy="2060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0C26C-A4B2-4444-A9F5-B8EA3D6FA7A1}">
      <dsp:nvSpPr>
        <dsp:cNvPr id="0" name=""/>
        <dsp:cNvSpPr/>
      </dsp:nvSpPr>
      <dsp:spPr>
        <a:xfrm>
          <a:off x="1289457" y="2410"/>
          <a:ext cx="3107502" cy="1864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>
              <a:latin typeface="Sitka Display" panose="02000505000000020004" pitchFamily="2" charset="0"/>
            </a:rPr>
            <a:t>1. Шта су други урадили у овој области да реше проблем?</a:t>
          </a:r>
          <a:endParaRPr lang="en-US" sz="1600" kern="1200" dirty="0">
            <a:latin typeface="Sitka Display" panose="02000505000000020004" pitchFamily="2" charset="0"/>
          </a:endParaRPr>
        </a:p>
      </dsp:txBody>
      <dsp:txXfrm>
        <a:off x="1289457" y="2410"/>
        <a:ext cx="3107502" cy="1864501"/>
      </dsp:txXfrm>
    </dsp:sp>
    <dsp:sp modelId="{AB4A11EC-0B80-451D-8A9F-83D4B818E977}">
      <dsp:nvSpPr>
        <dsp:cNvPr id="0" name=""/>
        <dsp:cNvSpPr/>
      </dsp:nvSpPr>
      <dsp:spPr>
        <a:xfrm>
          <a:off x="4707710" y="2410"/>
          <a:ext cx="3107502" cy="18645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400" kern="1200">
              <a:latin typeface="Sitka Display" panose="02000505000000020004" pitchFamily="2" charset="0"/>
            </a:rPr>
            <a:t>Ово је уникатна идеја, што значи да је </a:t>
          </a:r>
          <a:r>
            <a:rPr lang="sr-Latn-RS" sz="1400" kern="1200">
              <a:latin typeface="Sitka Display" panose="02000505000000020004" pitchFamily="2" charset="0"/>
            </a:rPr>
            <a:t>BudgetTrip</a:t>
          </a:r>
          <a:r>
            <a:rPr lang="sr-Cyrl-RS" sz="1400" kern="1200">
              <a:latin typeface="Sitka Display" panose="02000505000000020004" pitchFamily="2" charset="0"/>
            </a:rPr>
            <a:t> тренутно  представља једино решење на тржишту. Не постоје конкуренти.</a:t>
          </a:r>
          <a:endParaRPr lang="en-US" sz="1400" kern="1200" dirty="0">
            <a:latin typeface="Sitka Display" panose="02000505000000020004" pitchFamily="2" charset="0"/>
          </a:endParaRPr>
        </a:p>
      </dsp:txBody>
      <dsp:txXfrm>
        <a:off x="4707710" y="2410"/>
        <a:ext cx="3107502" cy="1864501"/>
      </dsp:txXfrm>
    </dsp:sp>
    <dsp:sp modelId="{CBA63BB5-9BBA-4DEE-A308-DC70EF35DFC2}">
      <dsp:nvSpPr>
        <dsp:cNvPr id="0" name=""/>
        <dsp:cNvSpPr/>
      </dsp:nvSpPr>
      <dsp:spPr>
        <a:xfrm>
          <a:off x="1318730" y="2170241"/>
          <a:ext cx="3107502" cy="18645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600" kern="1200">
              <a:latin typeface="Sitka Display" panose="02000505000000020004" pitchFamily="2" charset="0"/>
            </a:rPr>
            <a:t>2. Шта је реализовано овом апликацијом?</a:t>
          </a:r>
          <a:endParaRPr lang="en-US" sz="1600" kern="1200" dirty="0">
            <a:latin typeface="Sitka Display" panose="02000505000000020004" pitchFamily="2" charset="0"/>
          </a:endParaRPr>
        </a:p>
      </dsp:txBody>
      <dsp:txXfrm>
        <a:off x="1318730" y="2170241"/>
        <a:ext cx="3107502" cy="1864501"/>
      </dsp:txXfrm>
    </dsp:sp>
    <dsp:sp modelId="{1C950313-335E-45BF-8299-9AECB54FDA06}">
      <dsp:nvSpPr>
        <dsp:cNvPr id="0" name=""/>
        <dsp:cNvSpPr/>
      </dsp:nvSpPr>
      <dsp:spPr>
        <a:xfrm>
          <a:off x="4707710" y="2177661"/>
          <a:ext cx="3107502" cy="18645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Sitka Display" panose="02000505000000020004" pitchFamily="2" charset="0"/>
            </a:rPr>
            <a:t>Циљни кориснички сегмент се суочава са проблемима као што су мањак времена за планирање путовања, ограничен буџет и раштркане информације. </a:t>
          </a:r>
          <a:r>
            <a:rPr lang="sr-Latn-RS" sz="1400" kern="1200">
              <a:latin typeface="Sitka Display" panose="02000505000000020004" pitchFamily="2" charset="0"/>
            </a:rPr>
            <a:t>BudgetTrip</a:t>
          </a:r>
          <a:r>
            <a:rPr lang="ru-RU" sz="1400" kern="1200">
              <a:latin typeface="Sitka Display" panose="02000505000000020004" pitchFamily="2" charset="0"/>
            </a:rPr>
            <a:t> решава </a:t>
          </a:r>
          <a:r>
            <a:rPr lang="sr-Cyrl-RS" sz="1400" kern="1200">
              <a:latin typeface="Sitka Display" panose="02000505000000020004" pitchFamily="2" charset="0"/>
            </a:rPr>
            <a:t>ове</a:t>
          </a:r>
          <a:r>
            <a:rPr lang="ru-RU" sz="1400" kern="1200">
              <a:latin typeface="Sitka Display" panose="02000505000000020004" pitchFamily="2" charset="0"/>
            </a:rPr>
            <a:t> проблеме обрачуном трошкова уместо корисника, предлагањем локација, као и давањем неопходних информација на једном месту.</a:t>
          </a:r>
          <a:endParaRPr lang="en-US" sz="1400" kern="1200" dirty="0">
            <a:latin typeface="Sitka Display" panose="02000505000000020004" pitchFamily="2" charset="0"/>
          </a:endParaRPr>
        </a:p>
      </dsp:txBody>
      <dsp:txXfrm>
        <a:off x="4707710" y="2177661"/>
        <a:ext cx="3107502" cy="1864501"/>
      </dsp:txXfrm>
    </dsp:sp>
    <dsp:sp modelId="{2C120B57-4ACA-46A7-A1BB-0CCC1064B527}">
      <dsp:nvSpPr>
        <dsp:cNvPr id="0" name=""/>
        <dsp:cNvSpPr/>
      </dsp:nvSpPr>
      <dsp:spPr>
        <a:xfrm>
          <a:off x="1289457" y="4352913"/>
          <a:ext cx="3107502" cy="18645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Sitka Display" panose="02000505000000020004" pitchFamily="2" charset="0"/>
            </a:rPr>
            <a:t>3.  Које су могућности за даља унапређења?</a:t>
          </a:r>
          <a:endParaRPr lang="en-US" sz="1600" kern="1200" dirty="0">
            <a:latin typeface="Sitka Display" panose="02000505000000020004" pitchFamily="2" charset="0"/>
          </a:endParaRPr>
        </a:p>
      </dsp:txBody>
      <dsp:txXfrm>
        <a:off x="1289457" y="4352913"/>
        <a:ext cx="3107502" cy="1864501"/>
      </dsp:txXfrm>
    </dsp:sp>
    <dsp:sp modelId="{6AC16E32-CAFC-4F09-A283-06ADC233765F}">
      <dsp:nvSpPr>
        <dsp:cNvPr id="0" name=""/>
        <dsp:cNvSpPr/>
      </dsp:nvSpPr>
      <dsp:spPr>
        <a:xfrm>
          <a:off x="4707710" y="4352913"/>
          <a:ext cx="3107502" cy="1864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Sitka Display" panose="02000505000000020004" pitchFamily="2" charset="0"/>
            </a:rPr>
            <a:t>Током даљег развоја пројекта доћи ће до ширења области пословања на друге државе, као и подршка више језика и валута. Такође, постоји опција сарађивања са власницима смештајних објеката, ради препоруке специфичног смештаја (не само просечне цене уопштено). </a:t>
          </a:r>
          <a:endParaRPr lang="en-US" sz="1400" kern="1200" dirty="0">
            <a:latin typeface="Sitka Display" panose="02000505000000020004" pitchFamily="2" charset="0"/>
          </a:endParaRPr>
        </a:p>
      </dsp:txBody>
      <dsp:txXfrm>
        <a:off x="4707710" y="4352913"/>
        <a:ext cx="3107502" cy="186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80DA8-7A33-4A04-9A15-E67A2F4A14B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29618-FEA9-45E5-ABB8-342F2FDE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3392-9E50-49F9-B876-69E3C63BADD8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311C-81B3-46C6-8F87-F4C26EBF0BD6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F740-DF20-41C4-ACC4-05A42113EF7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A2E-D0B9-4406-BE53-6103D5F21A0F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A24C-85AD-41A2-84C5-3D78D0C42E2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540-BCAA-4265-AE34-CFD8A3FE8292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37FE-32D7-4704-8719-E9D008B8FD79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D46-FE85-43D3-9AA8-176CE8B1E150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20B9-6082-4845-9D1A-3AA50013EF41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DD74-B9CF-409F-BEC6-E6896EB69632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0BB-C39A-47C2-A516-77DD007BAD06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51A60D47-F28E-46CB-BF51-846E61E32B44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9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CD0A-0EA5-2E7B-BCA4-40CA1FDA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676" y="1922829"/>
            <a:ext cx="4854102" cy="1887166"/>
          </a:xfrm>
        </p:spPr>
        <p:txBody>
          <a:bodyPr>
            <a:noAutofit/>
          </a:bodyPr>
          <a:lstStyle/>
          <a:p>
            <a:pPr algn="l"/>
            <a:r>
              <a:rPr lang="sr-Cyrl-RS" sz="7200" dirty="0">
                <a:cs typeface="Aharoni" panose="020B0604020202020204" pitchFamily="2" charset="-79"/>
              </a:rPr>
              <a:t>Ф</a:t>
            </a:r>
            <a:r>
              <a:rPr lang="sr-Cyrl-RS" sz="5400" dirty="0">
                <a:cs typeface="Aharoni" panose="020B0604020202020204" pitchFamily="2" charset="-79"/>
              </a:rPr>
              <a:t>инална презентаци</a:t>
            </a:r>
            <a:r>
              <a:rPr lang="sr-Latn-RS" sz="5400" dirty="0">
                <a:cs typeface="Aharoni" panose="020B0604020202020204" pitchFamily="2" charset="-79"/>
              </a:rPr>
              <a:t>j</a:t>
            </a:r>
            <a:r>
              <a:rPr lang="sr-Cyrl-RS" sz="5400" dirty="0">
                <a:cs typeface="Aharoni" panose="020B0604020202020204" pitchFamily="2" charset="-79"/>
              </a:rPr>
              <a:t>а</a:t>
            </a:r>
            <a:endParaRPr lang="en-US" sz="5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3D2E8321-50C9-8137-40AC-7721C1CCF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759618"/>
            <a:ext cx="3810001" cy="286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EE3F0F-011B-C238-DB88-1C7F3AABA910}"/>
              </a:ext>
            </a:extLst>
          </p:cNvPr>
          <p:cNvSpPr txBox="1"/>
          <p:nvPr/>
        </p:nvSpPr>
        <p:spPr>
          <a:xfrm>
            <a:off x="8984091" y="4983180"/>
            <a:ext cx="2944298" cy="19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sr-Cyrl-R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Чланови тима:</a:t>
            </a:r>
            <a:endParaRPr lang="en-US" sz="1400" dirty="0">
              <a:effectLst/>
              <a:latin typeface="Sitka Display" panose="02000505000000020004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 fontAlgn="base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Бранислав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Којић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kb110504d@student.etf.bg.ac.rs</a:t>
            </a:r>
            <a:endParaRPr lang="en-US" sz="1400" dirty="0">
              <a:effectLst/>
              <a:latin typeface="Sitka Display" panose="02000505000000020004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 fontAlgn="base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Маја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Брајовић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bm170575d@student.etf.bg.ac.rs</a:t>
            </a:r>
            <a:endParaRPr lang="en-US" sz="1400" dirty="0">
              <a:effectLst/>
              <a:latin typeface="Sitka Display" panose="02000505000000020004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Мина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Јанковић</a:t>
            </a:r>
            <a:r>
              <a:rPr lang="en-US" sz="1400" dirty="0">
                <a:effectLst/>
                <a:latin typeface="Sitka Display" panose="02000505000000020004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jm160495d@student.etf.bg.ac.rs </a:t>
            </a:r>
            <a:endParaRPr lang="en-US" sz="1400" dirty="0">
              <a:effectLst/>
              <a:latin typeface="Sitka Display" panose="02000505000000020004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8C4AFDFC-1029-5664-19A9-94A32BB1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5778" y="6492861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1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734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212-F398-5229-8E1A-16BD7EE0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sr-Cyrl-RS">
                <a:solidFill>
                  <a:srgbClr val="FFFFFF"/>
                </a:solidFill>
              </a:rPr>
              <a:t>Закључак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6A09B-B225-7D46-6A67-7D2AF23F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r>
              <a:rPr lang="en-US">
                <a:solidFill>
                  <a:schemeClr val="tx1">
                    <a:alpha val="70000"/>
                  </a:schemeClr>
                </a:solidFill>
              </a:rPr>
              <a:t>/10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5D5A46E-5360-0EDF-0DD3-6B5115386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11963"/>
              </p:ext>
            </p:extLst>
          </p:nvPr>
        </p:nvGraphicFramePr>
        <p:xfrm>
          <a:off x="2998839" y="136525"/>
          <a:ext cx="9104671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2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99C7-E2FE-42D7-C1FF-90D7CB28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Садржај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6195B-722B-9AD4-29A2-0255AC985F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1CC7-40E6-2E86-B8F2-7CB77DC7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295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26DDF-F6DB-256D-341E-02DF66D7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sr-Cyrl-RS" sz="4000" dirty="0">
                <a:solidFill>
                  <a:srgbClr val="FFFFFF"/>
                </a:solidFill>
              </a:rPr>
              <a:t>Идеја, мотивација и циљеви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B2472C-2B5E-CD20-08ED-9EC4B44A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83816"/>
              </p:ext>
            </p:extLst>
          </p:nvPr>
        </p:nvGraphicFramePr>
        <p:xfrm>
          <a:off x="4485501" y="370704"/>
          <a:ext cx="7540847" cy="625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5482-E568-9B93-EF35-E0B40E8B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1416" y="6378575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3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413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EB1-D224-FD5F-4AEA-F2D319B1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Преглед тржишта и конкурентних призвода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4A9C-F41A-3274-7C97-062B0451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Sitka Display" panose="02000505000000020004" pitchFamily="2" charset="0"/>
              </a:rPr>
              <a:t>Фокус пословног модела је на тржишту нише. Кључне сегментације су географска, демографска и психографска. </a:t>
            </a:r>
            <a:endParaRPr lang="sr-Latn-RS" dirty="0">
              <a:latin typeface="Sitka Display" panose="02000505000000020004" pitchFamily="2" charset="0"/>
            </a:endParaRPr>
          </a:p>
          <a:p>
            <a:r>
              <a:rPr lang="ru-RU" dirty="0">
                <a:latin typeface="Sitka Display" panose="02000505000000020004" pitchFamily="2" charset="0"/>
              </a:rPr>
              <a:t>Социоекономски тренд који је релевантан је економско стање у држави. У случају да дође до драстичне промене истог, дошло би до промене прихода становништва, а самим тим и до губитка корисника</a:t>
            </a:r>
            <a:r>
              <a:rPr lang="sr-Latn-RS" dirty="0">
                <a:latin typeface="Sitka Display" panose="02000505000000020004" pitchFamily="2" charset="0"/>
              </a:rPr>
              <a:t>.</a:t>
            </a:r>
            <a:endParaRPr lang="en-US" dirty="0">
              <a:latin typeface="Sitka Display" panose="02000505000000020004" pitchFamily="2" charset="0"/>
            </a:endParaRPr>
          </a:p>
          <a:p>
            <a:r>
              <a:rPr lang="ru-RU" dirty="0">
                <a:latin typeface="Sitka Display" panose="02000505000000020004" pitchFamily="2" charset="0"/>
              </a:rPr>
              <a:t>Тренутно не постоје конкуренти, јер за сада на тржишту нема сличних идеја</a:t>
            </a:r>
            <a:r>
              <a:rPr lang="en-US" dirty="0">
                <a:latin typeface="Sitka Display" panose="02000505000000020004" pitchFamily="2" charset="0"/>
              </a:rPr>
              <a:t> </a:t>
            </a:r>
            <a:r>
              <a:rPr lang="sr-Cyrl-RS" dirty="0">
                <a:latin typeface="Sitka Display" panose="02000505000000020004" pitchFamily="2" charset="0"/>
              </a:rPr>
              <a:t>на овом подручју</a:t>
            </a:r>
            <a:r>
              <a:rPr lang="ru-RU" dirty="0">
                <a:latin typeface="Sitka Display" panose="02000505000000020004" pitchFamily="2" charset="0"/>
              </a:rPr>
              <a:t>.</a:t>
            </a:r>
            <a:endParaRPr lang="en-US" dirty="0">
              <a:latin typeface="Sitka Display" panose="02000505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E001-8C43-5FB6-291E-D22F4091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6103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475533-00CC-2F53-8807-502AAC7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7" y="1769796"/>
            <a:ext cx="7196924" cy="43360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EC4B-A1D9-ED1B-D137-99DD5D27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878" y="2484994"/>
            <a:ext cx="4572000" cy="3048001"/>
          </a:xfrm>
        </p:spPr>
        <p:txBody>
          <a:bodyPr>
            <a:normAutofit/>
          </a:bodyPr>
          <a:lstStyle/>
          <a:p>
            <a:r>
              <a:rPr lang="sr-Cyrl-RS" sz="2400" dirty="0">
                <a:latin typeface="Sitka Display" panose="02000505000000020004" pitchFamily="2" charset="0"/>
              </a:rPr>
              <a:t>Предвиђено трајање пројекта је 15 месеци, уз могућност да се раније заврши.</a:t>
            </a:r>
          </a:p>
          <a:p>
            <a:pPr marL="0" indent="0">
              <a:buNone/>
            </a:pPr>
            <a:endParaRPr lang="en-US" sz="2400" dirty="0">
              <a:latin typeface="Sitka Display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BE77-CBA4-166F-2900-5234F494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3" y="304787"/>
            <a:ext cx="4572000" cy="1524010"/>
          </a:xfrm>
        </p:spPr>
        <p:txBody>
          <a:bodyPr anchor="t">
            <a:normAutofit/>
          </a:bodyPr>
          <a:lstStyle/>
          <a:p>
            <a:r>
              <a:rPr lang="sr-Cyrl-RS" sz="3600" dirty="0"/>
              <a:t>Трајање пројекта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38043-3880-F54E-9756-742A4668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r>
              <a:rPr lang="en-US">
                <a:solidFill>
                  <a:schemeClr val="tx1">
                    <a:alpha val="70000"/>
                  </a:schemeClr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613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A5CBF-B737-A589-4CDF-DD4294DB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sr-Cyrl-RS" sz="3200">
                <a:solidFill>
                  <a:srgbClr val="FFFFFF"/>
                </a:solidFill>
              </a:rPr>
              <a:t>Партиципанти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1BA4-26D5-294D-A5EF-1E45FFC8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smtClean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/10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2FAF1D-4ED2-2ADB-9B5B-2475AF557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32313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1D76A23-3BA1-2299-1CFA-88E4967E4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" y="2119312"/>
            <a:ext cx="2143125" cy="2143125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B12E6AC-E307-CBE3-E99F-634E24A81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31" y="3589683"/>
            <a:ext cx="5232951" cy="3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43B3-47A6-6EDC-B7E7-FC3A61C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Главни радни пакети</a:t>
            </a:r>
            <a:endParaRPr lang="en-US" dirty="0"/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2A412FD3-9197-F737-3735-4C476780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96" y="1193350"/>
            <a:ext cx="4814192" cy="48708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750C-12E5-F2EF-E9A5-0FD1677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r>
              <a:rPr lang="en-US" dirty="0"/>
              <a:t>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7118C-5B51-952B-47BC-C5B836FF11B1}"/>
              </a:ext>
            </a:extLst>
          </p:cNvPr>
          <p:cNvSpPr txBox="1"/>
          <p:nvPr/>
        </p:nvSpPr>
        <p:spPr>
          <a:xfrm>
            <a:off x="762000" y="2169795"/>
            <a:ext cx="62287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000" dirty="0">
                <a:latin typeface="Sitka Display" panose="02000505000000020004" pitchFamily="2" charset="0"/>
              </a:rPr>
              <a:t>Пакет 1 се бави управљањем пројекта и он је међу битнијим јер ће активности унутар њега трајати цело време израде пројекта.</a:t>
            </a:r>
          </a:p>
          <a:p>
            <a:endParaRPr lang="sr-Cyrl-RS" sz="2000" dirty="0">
              <a:latin typeface="Sitka Display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000" dirty="0">
                <a:latin typeface="Sitka Display" panose="02000505000000020004" pitchFamily="2" charset="0"/>
              </a:rPr>
              <a:t>Прекретнице постоје након сваке од фаза (изузев пакета 1) како би се лакше пратио напредак пројекта. Такође, највише прекретница је у оквиру пакета 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2000" dirty="0">
              <a:latin typeface="Sitka Display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000" dirty="0">
                <a:latin typeface="Sitka Display" panose="02000505000000020004" pitchFamily="2" charset="0"/>
              </a:rPr>
              <a:t>Могло би се рећи да су пакети 2 и 4 једни од битнијих, јер се у оквиру њих добија највише резултата. Поред тога, активности унутар ових пакета су кључне за даљу израду и функциоонисање пројекта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dirty="0">
              <a:latin typeface="Sitka Display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030A-FA0E-AAD4-35DC-F39E6D7E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142" y="2576051"/>
            <a:ext cx="5338916" cy="3283975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sr-Cyrl-RS" sz="2200" dirty="0">
                <a:latin typeface="Sitka Display" panose="02000505000000020004" pitchFamily="2" charset="0"/>
              </a:rPr>
              <a:t>Добијени буџет за израду пројекта износи укупно 100,000€, од чега 20,000 € представља лична средства и 80,000 € средства добијена</a:t>
            </a:r>
            <a:r>
              <a:rPr lang="en-US" sz="2200" dirty="0">
                <a:latin typeface="Sitka Display" panose="02000505000000020004" pitchFamily="2" charset="0"/>
              </a:rPr>
              <a:t> </a:t>
            </a:r>
            <a:r>
              <a:rPr lang="sr-Cyrl-RS" sz="2200" dirty="0">
                <a:latin typeface="Sitka Display" panose="02000505000000020004" pitchFamily="2" charset="0"/>
              </a:rPr>
              <a:t>путем инвестиције.</a:t>
            </a:r>
          </a:p>
          <a:p>
            <a:pPr>
              <a:lnSpc>
                <a:spcPct val="115000"/>
              </a:lnSpc>
            </a:pPr>
            <a:r>
              <a:rPr lang="sr-Cyrl-RS" sz="2200" dirty="0">
                <a:latin typeface="Sitka Display" panose="02000505000000020004" pitchFamily="2" charset="0"/>
              </a:rPr>
              <a:t>Укупни расходи износе </a:t>
            </a: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84,850.00 €</a:t>
            </a:r>
            <a:r>
              <a:rPr lang="sr-Cyrl-RS" sz="2200" dirty="0">
                <a:latin typeface="Sitka Display" panose="02000505000000020004" pitchFamily="2" charset="0"/>
              </a:rPr>
              <a:t> .</a:t>
            </a:r>
          </a:p>
          <a:p>
            <a:pPr>
              <a:lnSpc>
                <a:spcPct val="115000"/>
              </a:lnSpc>
            </a:pPr>
            <a:r>
              <a:rPr lang="sr-Cyrl-RS" sz="2200" dirty="0">
                <a:latin typeface="Sitka Display" panose="02000505000000020004" pitchFamily="2" charset="0"/>
              </a:rPr>
              <a:t>Укупни приходи износе </a:t>
            </a: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110,100.00 € </a:t>
            </a:r>
            <a:r>
              <a:rPr lang="sr-Cyrl-RS" sz="2200" b="1" dirty="0">
                <a:latin typeface="Calibri" panose="020F0502020204030204" pitchFamily="34" charset="0"/>
              </a:rPr>
              <a:t>. </a:t>
            </a:r>
            <a:endParaRPr lang="sr-Cyrl-RS" sz="2200" b="1" dirty="0">
              <a:latin typeface="Sitka Display" panose="02000505000000020004" pitchFamily="2" charset="0"/>
            </a:endParaRPr>
          </a:p>
          <a:p>
            <a:pPr>
              <a:lnSpc>
                <a:spcPct val="115000"/>
              </a:lnSpc>
            </a:pPr>
            <a:r>
              <a:rPr lang="sr-Cyrl-RS" sz="2200" dirty="0">
                <a:latin typeface="Sitka Display" panose="02000505000000020004" pitchFamily="2" charset="0"/>
              </a:rPr>
              <a:t>Узимајући у обзир расходе и приходе, добија се добит од </a:t>
            </a:r>
            <a:r>
              <a:rPr lang="en-US" sz="2200" b="1" i="0" u="none" strike="noStrike" dirty="0">
                <a:effectLst/>
                <a:latin typeface="Calibri" panose="020F0502020204030204" pitchFamily="34" charset="0"/>
              </a:rPr>
              <a:t>25,250.00 € </a:t>
            </a:r>
            <a:r>
              <a:rPr lang="sr-Cyrl-RS" sz="2200" b="1" i="0" u="none" strike="noStrike" dirty="0">
                <a:effectLst/>
                <a:latin typeface="Calibri" panose="020F0502020204030204" pitchFamily="34" charset="0"/>
              </a:rPr>
              <a:t>.</a:t>
            </a:r>
            <a:endParaRPr lang="sr-Cyrl-RS" sz="2200" dirty="0">
              <a:latin typeface="Sitka Display" panose="02000505000000020004" pitchFamily="2" charset="0"/>
            </a:endParaRPr>
          </a:p>
          <a:p>
            <a:pPr>
              <a:lnSpc>
                <a:spcPct val="115000"/>
              </a:lnSpc>
            </a:pPr>
            <a:endParaRPr lang="sr-Cyrl-RS" sz="1700" dirty="0">
              <a:latin typeface="Sitka Display" panose="02000505000000020004" pitchFamily="2" charset="0"/>
            </a:endParaRPr>
          </a:p>
          <a:p>
            <a:pPr>
              <a:lnSpc>
                <a:spcPct val="115000"/>
              </a:lnSpc>
            </a:pPr>
            <a:endParaRPr lang="sr-Cyrl-RS" sz="1700" dirty="0">
              <a:latin typeface="Sitka Display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706AF-A757-DF12-F3B2-B4AB599A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6" y="1201988"/>
            <a:ext cx="4572000" cy="934075"/>
          </a:xfrm>
        </p:spPr>
        <p:txBody>
          <a:bodyPr anchor="t">
            <a:normAutofit/>
          </a:bodyPr>
          <a:lstStyle/>
          <a:p>
            <a:r>
              <a:rPr lang="sr-Cyrl-RS" sz="4000" dirty="0"/>
              <a:t>Буџет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C4D6-8E69-59AE-CE1D-A2BCB5CC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r>
              <a:rPr lang="en-US">
                <a:solidFill>
                  <a:schemeClr val="tx1">
                    <a:alpha val="70000"/>
                  </a:schemeClr>
                </a:solidFill>
              </a:rPr>
              <a:t>/10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19FC8B-69A8-2EB3-0EE8-6FFEC8E47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60473"/>
              </p:ext>
            </p:extLst>
          </p:nvPr>
        </p:nvGraphicFramePr>
        <p:xfrm>
          <a:off x="422787" y="2295827"/>
          <a:ext cx="4689987" cy="3937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04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6EBF-2055-F0BE-080E-5602C497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900" dirty="0">
                <a:latin typeface="Sitka Display" panose="02000505000000020004" pitchFamily="2" charset="0"/>
              </a:rPr>
              <a:t>H</a:t>
            </a:r>
            <a:r>
              <a:rPr lang="ru-RU" sz="1900" dirty="0">
                <a:latin typeface="Sitka Display" panose="02000505000000020004" pitchFamily="2" charset="0"/>
              </a:rPr>
              <a:t>е постоје технолошки ризици од значаја услед тога да технологија/софтвер који се користи није нов и компликован. </a:t>
            </a:r>
            <a:endParaRPr lang="en-US" sz="1900" dirty="0">
              <a:latin typeface="Sitka Display" panose="02000505000000020004" pitchFamily="2" charset="0"/>
            </a:endParaRPr>
          </a:p>
          <a:p>
            <a:pPr>
              <a:lnSpc>
                <a:spcPct val="115000"/>
              </a:lnSpc>
            </a:pPr>
            <a:r>
              <a:rPr lang="ru-RU" sz="1900" dirty="0">
                <a:latin typeface="Sitka Display" panose="02000505000000020004" pitchFamily="2" charset="0"/>
              </a:rPr>
              <a:t>Од највећег значаја су ризици набавке, јер потенцијални проблеми са набавком и одржавањем база података могу знатно утицати на квалитет пројекта као и време израде истог.</a:t>
            </a:r>
          </a:p>
          <a:p>
            <a:pPr>
              <a:lnSpc>
                <a:spcPct val="115000"/>
              </a:lnSpc>
            </a:pPr>
            <a:r>
              <a:rPr lang="ru-RU" sz="1900" dirty="0">
                <a:latin typeface="Sitka Display" panose="02000505000000020004" pitchFamily="2" charset="0"/>
              </a:rPr>
              <a:t>Постоје и ризици мање важности, али они се могу лако ублажити.</a:t>
            </a:r>
            <a:endParaRPr lang="en-US" sz="1900" dirty="0">
              <a:latin typeface="Sitka Display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2F311-E702-D693-8E16-D5905B0B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r-Cyrl-RS" sz="4000" dirty="0"/>
              <a:t>Ризици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8931-6742-9B0A-6C90-08CBE97D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/10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36762-9A1A-343C-222D-2C88F53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92" y="762000"/>
            <a:ext cx="4706192" cy="39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977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F31063C41CD47B50C3708E3076AEC" ma:contentTypeVersion="3" ma:contentTypeDescription="Create a new document." ma:contentTypeScope="" ma:versionID="4ccafc2462ea97bc03afb09aabee86db">
  <xsd:schema xmlns:xsd="http://www.w3.org/2001/XMLSchema" xmlns:xs="http://www.w3.org/2001/XMLSchema" xmlns:p="http://schemas.microsoft.com/office/2006/metadata/properties" xmlns:ns2="fd8acac5-18cd-4e84-8222-e04e866030c2" targetNamespace="http://schemas.microsoft.com/office/2006/metadata/properties" ma:root="true" ma:fieldsID="3752300884c1299085ef38bf200d275b" ns2:_="">
    <xsd:import namespace="fd8acac5-18cd-4e84-8222-e04e866030c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acac5-18cd-4e84-8222-e04e866030c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A5514F-7CE4-4426-BD40-D6F97383EB5E}"/>
</file>

<file path=customXml/itemProps2.xml><?xml version="1.0" encoding="utf-8"?>
<ds:datastoreItem xmlns:ds="http://schemas.openxmlformats.org/officeDocument/2006/customXml" ds:itemID="{917ACBF8-69E5-4590-AE90-7094560CC72D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632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Avenir Next LT Pro</vt:lpstr>
      <vt:lpstr>Avenir Next LT Pro Light</vt:lpstr>
      <vt:lpstr>Calibri</vt:lpstr>
      <vt:lpstr>Sitka Display</vt:lpstr>
      <vt:lpstr>Sitka Subheading</vt:lpstr>
      <vt:lpstr>PebbleVTI</vt:lpstr>
      <vt:lpstr>Финална презентациjа</vt:lpstr>
      <vt:lpstr>Садржај</vt:lpstr>
      <vt:lpstr>Идеја, мотивација и циљеви</vt:lpstr>
      <vt:lpstr>Преглед тржишта и конкурентних призвода</vt:lpstr>
      <vt:lpstr>Трајање пројекта</vt:lpstr>
      <vt:lpstr>Партиципанти</vt:lpstr>
      <vt:lpstr>Главни радни пакети</vt:lpstr>
      <vt:lpstr>Буџет</vt:lpstr>
      <vt:lpstr>Ризици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Финална презентациjа</dc:title>
  <dc:creator>Mina Jankovic</dc:creator>
  <cp:lastModifiedBy>Mina Jankovic</cp:lastModifiedBy>
  <cp:revision>3</cp:revision>
  <dcterms:created xsi:type="dcterms:W3CDTF">2022-06-17T19:32:48Z</dcterms:created>
  <dcterms:modified xsi:type="dcterms:W3CDTF">2022-06-18T13:56:29Z</dcterms:modified>
</cp:coreProperties>
</file>