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theme/theme2.xml" ContentType="application/vnd.openxmlformats-officedocument.theme+xml"/>
  <Override PartName="/ppt/charts/chart3.xml" ContentType="application/vnd.openxmlformats-officedocument.drawingml.chart+xml"/>
  <Override PartName="/ppt/theme/theme1.xml" ContentType="application/vnd.openxmlformats-officedocument.them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olors2.xml" ContentType="application/vnd.ms-office.chartcolorstyl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306" r:id="rId3"/>
    <p:sldId id="300" r:id="rId4"/>
    <p:sldId id="301" r:id="rId5"/>
    <p:sldId id="308" r:id="rId6"/>
  </p:sldIdLst>
  <p:sldSz cx="9144000" cy="5143500" type="screen16x9"/>
  <p:notesSz cx="6858000" cy="9144000"/>
  <p:embeddedFontLst>
    <p:embeddedFont>
      <p:font typeface="Montserrat Black" pitchFamily="2" charset="77"/>
      <p:bold r:id="rId8"/>
      <p:italic r:id="rId9"/>
      <p:boldItalic r:id="rId10"/>
    </p:embeddedFont>
    <p:embeddedFont>
      <p:font typeface="Montserrat Light" pitchFamily="2" charset="77"/>
      <p:regular r:id="rId11"/>
      <p:italic r:id="rId12"/>
    </p:embeddedFont>
    <p:embeddedFont>
      <p:font typeface="Montserrat SemiBold" pitchFamily="2" charset="77"/>
      <p:regular r:id="rId13"/>
      <p:bold r:id="rId14"/>
      <p:italic r:id="rId15"/>
      <p:boldItalic r:id="rId16"/>
    </p:embeddedFont>
    <p:embeddedFont>
      <p:font typeface="Paytone One" pitchFamily="2" charset="77"/>
      <p:regular r:id="rId17"/>
    </p:embeddedFont>
    <p:embeddedFont>
      <p:font typeface="Source Sans Pro Light" panose="020F03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25">
          <p15:clr>
            <a:srgbClr val="9AA0A6"/>
          </p15:clr>
        </p15:guide>
        <p15:guide id="2" pos="567">
          <p15:clr>
            <a:srgbClr val="9AA0A6"/>
          </p15:clr>
        </p15:guide>
        <p15:guide id="3" pos="1912">
          <p15:clr>
            <a:srgbClr val="9AA0A6"/>
          </p15:clr>
        </p15:guide>
        <p15:guide id="4" pos="3702">
          <p15:clr>
            <a:srgbClr val="9AA0A6"/>
          </p15:clr>
        </p15:guide>
        <p15:guide id="5" pos="2134">
          <p15:clr>
            <a:srgbClr val="9AA0A6"/>
          </p15:clr>
        </p15:guide>
        <p15:guide id="6" orient="horz" pos="2439">
          <p15:clr>
            <a:srgbClr val="9AA0A6"/>
          </p15:clr>
        </p15:guide>
        <p15:guide id="7" pos="1689">
          <p15:clr>
            <a:srgbClr val="9AA0A6"/>
          </p15:clr>
        </p15:guide>
        <p15:guide id="8" orient="horz" pos="657">
          <p15:clr>
            <a:srgbClr val="9AA0A6"/>
          </p15:clr>
        </p15:guide>
        <p15:guide id="9" orient="horz" pos="22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94B"/>
    <a:srgbClr val="4A8F5C"/>
    <a:srgbClr val="FDFDFB"/>
    <a:srgbClr val="5E6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39D98E-B5F2-403A-8A38-E6A2F49C40EF}">
  <a:tblStyle styleId="{3539D98E-B5F2-403A-8A38-E6A2F49C4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61" d="100"/>
          <a:sy n="161" d="100"/>
        </p:scale>
        <p:origin x="952" y="200"/>
      </p:cViewPr>
      <p:guideLst>
        <p:guide pos="5425"/>
        <p:guide pos="567"/>
        <p:guide pos="1912"/>
        <p:guide pos="3702"/>
        <p:guide pos="2134"/>
        <p:guide orient="horz" pos="2439"/>
        <p:guide pos="1689"/>
        <p:guide orient="horz" pos="657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Корисници из Србије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0525695411241063E-3"/>
                  <c:y val="4.0637586105446814E-2"/>
                </c:manualLayout>
              </c:layout>
              <c:tx>
                <c:rich>
                  <a:bodyPr/>
                  <a:lstStyle/>
                  <a:p>
                    <a:fld id="{73538680-5906-4822-B409-AD019E7D6A2C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9C-4080-A504-496D349C93FD}"/>
                </c:ext>
              </c:extLst>
            </c:dLbl>
            <c:dLbl>
              <c:idx val="1"/>
              <c:layout>
                <c:manualLayout>
                  <c:x val="-4.7947239395283829E-2"/>
                  <c:y val="-1.2050641162207989E-2"/>
                </c:manualLayout>
              </c:layout>
              <c:tx>
                <c:rich>
                  <a:bodyPr/>
                  <a:lstStyle/>
                  <a:p>
                    <a:fld id="{DE95C60F-D8D4-4F25-8966-BD6CCF6CD280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19C-4080-A504-496D349C93FD}"/>
                </c:ext>
              </c:extLst>
            </c:dLbl>
            <c:dLbl>
              <c:idx val="2"/>
              <c:layout>
                <c:manualLayout>
                  <c:x val="-4.2560049236918744E-2"/>
                  <c:y val="-8.3362817157176125E-2"/>
                </c:manualLayout>
              </c:layout>
              <c:tx>
                <c:rich>
                  <a:bodyPr/>
                  <a:lstStyle/>
                  <a:p>
                    <a:fld id="{1B1406DE-6F17-430E-B819-4A44CC8C32F3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19C-4080-A504-496D349C93FD}"/>
                </c:ext>
              </c:extLst>
            </c:dLbl>
            <c:dLbl>
              <c:idx val="3"/>
              <c:layout>
                <c:manualLayout>
                  <c:x val="4.7310431205588019E-2"/>
                  <c:y val="-8.7389102778707803E-2"/>
                </c:manualLayout>
              </c:layout>
              <c:tx>
                <c:rich>
                  <a:bodyPr/>
                  <a:lstStyle/>
                  <a:p>
                    <a:fld id="{BB8D46AD-C67B-4F6C-AF39-474AC4E9E2FA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19C-4080-A504-496D349C93FD}"/>
                </c:ext>
              </c:extLst>
            </c:dLbl>
            <c:dLbl>
              <c:idx val="4"/>
              <c:layout>
                <c:manualLayout>
                  <c:x val="8.0157517559779762E-2"/>
                  <c:y val="3.7800164348540645E-2"/>
                </c:manualLayout>
              </c:layout>
              <c:tx>
                <c:rich>
                  <a:bodyPr/>
                  <a:lstStyle/>
                  <a:p>
                    <a:fld id="{13570507-CC4E-4594-9B3D-DB09172143F5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9C-4080-A504-496D349C9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Смештај</c:v>
                </c:pt>
                <c:pt idx="1">
                  <c:v>Храна</c:v>
                </c:pt>
                <c:pt idx="2">
                  <c:v>Путни трошкови</c:v>
                </c:pt>
                <c:pt idx="3">
                  <c:v>Гориво</c:v>
                </c:pt>
                <c:pt idx="4">
                  <c:v>Време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80</c:v>
                </c:pt>
                <c:pt idx="2">
                  <c:v>60</c:v>
                </c:pt>
                <c:pt idx="3">
                  <c:v>60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C-42C1-BCE3-6C6119FCBF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Туристи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0.10505815604995385"/>
                </c:manualLayout>
              </c:layout>
              <c:tx>
                <c:rich>
                  <a:bodyPr/>
                  <a:lstStyle/>
                  <a:p>
                    <a:fld id="{82B02BF5-FD2E-4EB4-9040-9DB4EF5ED5F4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C-4080-A504-496D349C93FD}"/>
                </c:ext>
              </c:extLst>
            </c:dLbl>
            <c:dLbl>
              <c:idx val="1"/>
              <c:layout>
                <c:manualLayout>
                  <c:x val="-7.7473327712738418E-2"/>
                  <c:y val="3.1601586673565246E-2"/>
                </c:manualLayout>
              </c:layout>
              <c:tx>
                <c:rich>
                  <a:bodyPr/>
                  <a:lstStyle/>
                  <a:p>
                    <a:fld id="{79D0F2DB-9AC4-4FA5-A1B0-9F11E3C8CC2C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19C-4080-A504-496D349C93FD}"/>
                </c:ext>
              </c:extLst>
            </c:dLbl>
            <c:dLbl>
              <c:idx val="2"/>
              <c:layout>
                <c:manualLayout>
                  <c:x val="-3.9875859389877311E-2"/>
                  <c:y val="-3.0094107293220262E-2"/>
                </c:manualLayout>
              </c:layout>
              <c:tx>
                <c:rich>
                  <a:bodyPr/>
                  <a:lstStyle/>
                  <a:p>
                    <a:fld id="{893790A7-4BA5-4618-BF59-C195A4B8F049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19C-4080-A504-496D349C93FD}"/>
                </c:ext>
              </c:extLst>
            </c:dLbl>
            <c:dLbl>
              <c:idx val="3"/>
              <c:layout>
                <c:manualLayout>
                  <c:x val="2.7690905605497172E-2"/>
                  <c:y val="-2.6994818455732417E-2"/>
                </c:manualLayout>
              </c:layout>
              <c:tx>
                <c:rich>
                  <a:bodyPr/>
                  <a:lstStyle/>
                  <a:p>
                    <a:fld id="{644EF903-1652-42F9-B4A2-08E9C8875C3C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19C-4080-A504-496D349C93FD}"/>
                </c:ext>
              </c:extLst>
            </c:dLbl>
            <c:dLbl>
              <c:idx val="4"/>
              <c:layout>
                <c:manualLayout>
                  <c:x val="3.1823289848753301E-2"/>
                  <c:y val="5.3615224051698773E-2"/>
                </c:manualLayout>
              </c:layout>
              <c:tx>
                <c:rich>
                  <a:bodyPr/>
                  <a:lstStyle/>
                  <a:p>
                    <a:fld id="{C35A5CF8-5CAA-4815-885D-C30BC6B47364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19C-4080-A504-496D349C93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Смештај</c:v>
                </c:pt>
                <c:pt idx="1">
                  <c:v>Храна</c:v>
                </c:pt>
                <c:pt idx="2">
                  <c:v>Путни трошкови</c:v>
                </c:pt>
                <c:pt idx="3">
                  <c:v>Гориво</c:v>
                </c:pt>
                <c:pt idx="4">
                  <c:v>Време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80</c:v>
                </c:pt>
                <c:pt idx="3">
                  <c:v>75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C-42C1-BCE3-6C6119FCBF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Т</c:v>
                </c:pt>
              </c:strCache>
            </c:strRef>
          </c:tx>
          <c:spPr>
            <a:ln w="0" cap="rnd">
              <a:solidFill>
                <a:schemeClr val="bg1">
                  <a:alpha val="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Смештај</c:v>
                </c:pt>
                <c:pt idx="1">
                  <c:v>Храна</c:v>
                </c:pt>
                <c:pt idx="2">
                  <c:v>Путни трошкови</c:v>
                </c:pt>
                <c:pt idx="3">
                  <c:v>Гориво</c:v>
                </c:pt>
                <c:pt idx="4">
                  <c:v>Време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CC-42C1-BCE3-6C6119FCBF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17585039"/>
        <c:axId val="1417590447"/>
      </c:radarChart>
      <c:catAx>
        <c:axId val="14175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1417590447"/>
        <c:crosses val="autoZero"/>
        <c:auto val="1"/>
        <c:lblAlgn val="ctr"/>
        <c:lblOffset val="100"/>
        <c:noMultiLvlLbl val="0"/>
      </c:catAx>
      <c:valAx>
        <c:axId val="14175904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17585039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BudgetTrip корисници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6088317454794E-2"/>
                  <c:y val="7.6874156699232032E-2"/>
                </c:manualLayout>
              </c:layout>
              <c:tx>
                <c:rich>
                  <a:bodyPr/>
                  <a:lstStyle/>
                  <a:p>
                    <a:fld id="{73538680-5906-4822-B409-AD019E7D6A2C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C3A-48D9-A24C-4A7A881F4A8E}"/>
                </c:ext>
              </c:extLst>
            </c:dLbl>
            <c:dLbl>
              <c:idx val="1"/>
              <c:layout>
                <c:manualLayout>
                  <c:x val="-2.3789530771911611E-2"/>
                  <c:y val="6.8475071268425808E-2"/>
                </c:manualLayout>
              </c:layout>
              <c:tx>
                <c:rich>
                  <a:bodyPr/>
                  <a:lstStyle/>
                  <a:p>
                    <a:fld id="{DE95C60F-D8D4-4F25-8966-BD6CCF6CD280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C3A-48D9-A24C-4A7A881F4A8E}"/>
                </c:ext>
              </c:extLst>
            </c:dLbl>
            <c:dLbl>
              <c:idx val="2"/>
              <c:layout>
                <c:manualLayout>
                  <c:x val="-2.2972015312986045E-3"/>
                  <c:y val="-2.2968532834200729E-2"/>
                </c:manualLayout>
              </c:layout>
              <c:tx>
                <c:rich>
                  <a:bodyPr/>
                  <a:lstStyle/>
                  <a:p>
                    <a:fld id="{1B1406DE-6F17-430E-B819-4A44CC8C32F3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C3A-48D9-A24C-4A7A881F4A8E}"/>
                </c:ext>
              </c:extLst>
            </c:dLbl>
            <c:dLbl>
              <c:idx val="3"/>
              <c:layout>
                <c:manualLayout>
                  <c:x val="-3.6891758881973636E-3"/>
                  <c:y val="-2.2968532834200802E-2"/>
                </c:manualLayout>
              </c:layout>
              <c:tx>
                <c:rich>
                  <a:bodyPr/>
                  <a:lstStyle/>
                  <a:p>
                    <a:fld id="{BB8D46AD-C67B-4F6C-AF39-474AC4E9E2FA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C3A-48D9-A24C-4A7A881F4A8E}"/>
                </c:ext>
              </c:extLst>
            </c:dLbl>
            <c:dLbl>
              <c:idx val="4"/>
              <c:layout>
                <c:manualLayout>
                  <c:x val="1.0368581536705028E-2"/>
                  <c:y val="2.5721307483945507E-2"/>
                </c:manualLayout>
              </c:layout>
              <c:tx>
                <c:rich>
                  <a:bodyPr/>
                  <a:lstStyle/>
                  <a:p>
                    <a:fld id="{13570507-CC4E-4594-9B3D-DB09172143F5}" type="VALUE">
                      <a:rPr lang="en-US" sz="1000"/>
                      <a:pPr/>
                      <a:t>[VALUE]</a:t>
                    </a:fld>
                    <a:endParaRPr lang="e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C3A-48D9-A24C-4A7A881F4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Смештај</c:v>
                </c:pt>
                <c:pt idx="1">
                  <c:v>Храна</c:v>
                </c:pt>
                <c:pt idx="2">
                  <c:v>Путни трошкови</c:v>
                </c:pt>
                <c:pt idx="3">
                  <c:v>Гориво</c:v>
                </c:pt>
                <c:pt idx="4">
                  <c:v>Време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95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3A-48D9-A24C-4A7A881F4A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17585039"/>
        <c:axId val="1417590447"/>
      </c:radarChart>
      <c:catAx>
        <c:axId val="14175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1417590447"/>
        <c:crosses val="autoZero"/>
        <c:auto val="1"/>
        <c:lblAlgn val="ctr"/>
        <c:lblOffset val="100"/>
        <c:noMultiLvlLbl val="0"/>
      </c:catAx>
      <c:valAx>
        <c:axId val="14175904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17585039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Накнада за коришћење услуге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Expon. (Накнада за коришћење услуге)</c:nam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23Q2</c:v>
                </c:pt>
                <c:pt idx="1">
                  <c:v>23Q3</c:v>
                </c:pt>
                <c:pt idx="2">
                  <c:v>23Q4</c:v>
                </c:pt>
                <c:pt idx="3">
                  <c:v>24Q1</c:v>
                </c:pt>
              </c:strCache>
            </c:strRef>
          </c:cat>
          <c:val>
            <c:numRef>
              <c:f>Sheet1!$B$2:$B$5</c:f>
              <c:numCache>
                <c:formatCode>#,##0\ [$€-1]</c:formatCode>
                <c:ptCount val="4"/>
                <c:pt idx="0">
                  <c:v>300</c:v>
                </c:pt>
                <c:pt idx="1">
                  <c:v>1000</c:v>
                </c:pt>
                <c:pt idx="2">
                  <c:v>2000</c:v>
                </c:pt>
                <c:pt idx="3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87-EB49-9126-E6F9F06756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Накнада за коришћење простора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D42B413-590A-4F4C-9BDD-0DE4985D14F6}" type="VALUE">
                      <a:rPr lang="en-US" sz="1000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R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387-EB49-9126-E6F9F067561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4126821-1534-5241-A824-3DC1C61B1D28}" type="VALUE">
                      <a:rPr lang="en-US" sz="900"/>
                      <a:pPr/>
                      <a:t>[VALUE]</a:t>
                    </a:fld>
                    <a:endParaRPr lang="en-RS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87-EB49-9126-E6F9F06756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Expon. (Накнада за коришћење простора)</c:name>
            <c:spPr>
              <a:ln w="19050" cap="rnd">
                <a:solidFill>
                  <a:srgbClr val="4A8F5C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23Q2</c:v>
                </c:pt>
                <c:pt idx="1">
                  <c:v>23Q3</c:v>
                </c:pt>
                <c:pt idx="2">
                  <c:v>23Q4</c:v>
                </c:pt>
                <c:pt idx="3">
                  <c:v>24Q1</c:v>
                </c:pt>
              </c:strCache>
            </c:strRef>
          </c:cat>
          <c:val>
            <c:numRef>
              <c:f>Sheet1!$C$2:$C$5</c:f>
              <c:numCache>
                <c:formatCode>#,##0\ [$€-1]</c:formatCode>
                <c:ptCount val="4"/>
                <c:pt idx="0">
                  <c:v>300</c:v>
                </c:pt>
                <c:pt idx="1">
                  <c:v>600</c:v>
                </c:pt>
                <c:pt idx="2">
                  <c:v>900</c:v>
                </c:pt>
                <c:pt idx="3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87-EB49-9126-E6F9F067561E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7369584"/>
        <c:axId val="37371232"/>
      </c:barChart>
      <c:catAx>
        <c:axId val="3736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37371232"/>
        <c:crosses val="autoZero"/>
        <c:auto val="1"/>
        <c:lblAlgn val="ctr"/>
        <c:lblOffset val="100"/>
        <c:noMultiLvlLbl val="0"/>
      </c:catAx>
      <c:valAx>
        <c:axId val="37371232"/>
        <c:scaling>
          <c:orientation val="minMax"/>
        </c:scaling>
        <c:delete val="1"/>
        <c:axPos val="l"/>
        <c:numFmt formatCode="#,##0\ [$€-1]" sourceLinked="1"/>
        <c:majorTickMark val="none"/>
        <c:minorTickMark val="none"/>
        <c:tickLblPos val="nextTo"/>
        <c:crossAx val="373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4942002466829998E-2"/>
          <c:y val="0.14603239832642259"/>
          <c:w val="0.31420319315361356"/>
          <c:h val="0.1602378338456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horz" anchor="ctr" anchorCtr="1"/>
    <a:lstStyle/>
    <a:p>
      <a:pPr>
        <a:defRPr/>
      </a:pPr>
      <a:endParaRPr lang="en-R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Број коришћења услуга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24Q1</c:v>
                </c:pt>
                <c:pt idx="1">
                  <c:v>23Q4</c:v>
                </c:pt>
                <c:pt idx="2">
                  <c:v>23Q3</c:v>
                </c:pt>
                <c:pt idx="3">
                  <c:v>23Q2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</c:v>
                </c:pt>
                <c:pt idx="1">
                  <c:v>2000</c:v>
                </c:pt>
                <c:pt idx="2">
                  <c:v>1000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A-CD4B-9582-44BBC09B67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35519983"/>
        <c:axId val="2135521631"/>
      </c:barChart>
      <c:catAx>
        <c:axId val="2135519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2135521631"/>
        <c:crosses val="autoZero"/>
        <c:auto val="1"/>
        <c:lblAlgn val="ctr"/>
        <c:lblOffset val="100"/>
        <c:noMultiLvlLbl val="0"/>
      </c:catAx>
      <c:valAx>
        <c:axId val="213552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213551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Број изнајмљеног рекламном простора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24Q1</c:v>
                </c:pt>
                <c:pt idx="1">
                  <c:v>23Q4</c:v>
                </c:pt>
                <c:pt idx="2">
                  <c:v>23Q3</c:v>
                </c:pt>
                <c:pt idx="3">
                  <c:v>23Q2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18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A-CD4B-9582-44BBC09B67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35519983"/>
        <c:axId val="2135521631"/>
      </c:barChart>
      <c:catAx>
        <c:axId val="2135519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2135521631"/>
        <c:crosses val="autoZero"/>
        <c:auto val="1"/>
        <c:lblAlgn val="ctr"/>
        <c:lblOffset val="100"/>
        <c:noMultiLvlLbl val="0"/>
      </c:catAx>
      <c:valAx>
        <c:axId val="213552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S"/>
          </a:p>
        </c:txPr>
        <c:crossAx val="213551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6646d13d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6646d13d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16612d38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16612d38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84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16646d13d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16646d13d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4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16612d38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16612d38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0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16612d38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16612d38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532575" y="532599"/>
            <a:ext cx="807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5953695" y="1100693"/>
            <a:ext cx="2057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2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 rot="5400000">
            <a:off x="7140350" y="21459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2122400" y="952732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2122400" y="1099544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2"/>
          </p:nvPr>
        </p:nvSpPr>
        <p:spPr>
          <a:xfrm>
            <a:off x="2122400" y="3276291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3"/>
          </p:nvPr>
        </p:nvSpPr>
        <p:spPr>
          <a:xfrm>
            <a:off x="2122400" y="3435232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 idx="4"/>
          </p:nvPr>
        </p:nvSpPr>
        <p:spPr>
          <a:xfrm>
            <a:off x="5093382" y="3276291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5"/>
          </p:nvPr>
        </p:nvSpPr>
        <p:spPr>
          <a:xfrm>
            <a:off x="4933782" y="3435232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 idx="6"/>
          </p:nvPr>
        </p:nvSpPr>
        <p:spPr>
          <a:xfrm>
            <a:off x="5098275" y="952745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7"/>
          </p:nvPr>
        </p:nvSpPr>
        <p:spPr>
          <a:xfrm>
            <a:off x="4938675" y="1098096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ctrTitle" idx="8"/>
          </p:nvPr>
        </p:nvSpPr>
        <p:spPr>
          <a:xfrm rot="5400000">
            <a:off x="7140350" y="21459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324200" y="1141675"/>
            <a:ext cx="2014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1"/>
          </p:nvPr>
        </p:nvSpPr>
        <p:spPr>
          <a:xfrm>
            <a:off x="706128" y="1288776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ctrTitle" idx="2"/>
          </p:nvPr>
        </p:nvSpPr>
        <p:spPr>
          <a:xfrm>
            <a:off x="629932" y="3713666"/>
            <a:ext cx="17109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3"/>
          </p:nvPr>
        </p:nvSpPr>
        <p:spPr>
          <a:xfrm>
            <a:off x="774932" y="3155771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ctrTitle" idx="4"/>
          </p:nvPr>
        </p:nvSpPr>
        <p:spPr>
          <a:xfrm>
            <a:off x="6423779" y="3712806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5"/>
          </p:nvPr>
        </p:nvSpPr>
        <p:spPr>
          <a:xfrm>
            <a:off x="6423779" y="3158368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ctrTitle" idx="6"/>
          </p:nvPr>
        </p:nvSpPr>
        <p:spPr>
          <a:xfrm>
            <a:off x="6411929" y="1139981"/>
            <a:ext cx="2014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7"/>
          </p:nvPr>
        </p:nvSpPr>
        <p:spPr>
          <a:xfrm>
            <a:off x="6411936" y="1288775"/>
            <a:ext cx="1558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ctrTitle" idx="8"/>
          </p:nvPr>
        </p:nvSpPr>
        <p:spPr>
          <a:xfrm rot="5400000">
            <a:off x="7140350" y="21459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aytone One"/>
              <a:buNone/>
              <a:defRPr sz="2800">
                <a:solidFill>
                  <a:schemeClr val="accen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●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○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■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●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○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■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●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 Light"/>
              <a:buChar char="○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Source Sans Pro Light"/>
              <a:buChar char="■"/>
              <a:defRPr sz="12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-6786"/>
            <a:ext cx="95100" cy="517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5159">
          <p15:clr>
            <a:srgbClr val="EA4335"/>
          </p15:clr>
        </p15:guide>
        <p15:guide id="6" pos="2023">
          <p15:clr>
            <a:srgbClr val="EA4335"/>
          </p15:clr>
        </p15:guide>
        <p15:guide id="7" pos="35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 flipH="1">
            <a:off x="1771537" y="2214742"/>
            <a:ext cx="5600926" cy="71401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4A8F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pitchFamily="2" charset="0"/>
              </a:rPr>
              <a:t>Маркетинг план</a:t>
            </a:r>
            <a:endParaRPr dirty="0">
              <a:solidFill>
                <a:srgbClr val="4A8F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pitchFamily="2" charset="0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58570-41CE-B8BF-4B3F-6847371A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16" y="159325"/>
            <a:ext cx="745570" cy="559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ctrTitle"/>
          </p:nvPr>
        </p:nvSpPr>
        <p:spPr>
          <a:xfrm rot="5400000">
            <a:off x="1470408" y="-1029012"/>
            <a:ext cx="439694" cy="2964873"/>
          </a:xfrm>
          <a:prstGeom prst="rect">
            <a:avLst/>
          </a:prstGeom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АНАЛИЗА ТРЖИШТА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770" name="Google Shape;770;p39"/>
          <p:cNvSpPr/>
          <p:nvPr/>
        </p:nvSpPr>
        <p:spPr>
          <a:xfrm>
            <a:off x="0" y="-6786"/>
            <a:ext cx="95100" cy="5177400"/>
          </a:xfrm>
          <a:prstGeom prst="rect">
            <a:avLst/>
          </a:prstGeom>
          <a:solidFill>
            <a:srgbClr val="4A8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95100" y="904200"/>
            <a:ext cx="8094900" cy="0"/>
          </a:xfrm>
          <a:prstGeom prst="straightConnector1">
            <a:avLst/>
          </a:prstGeom>
          <a:noFill/>
          <a:ln w="12700" cap="flat" cmpd="sng">
            <a:solidFill>
              <a:srgbClr val="4A8F5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73AD80-9FD6-96F6-F483-EE6F21F08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410904"/>
              </p:ext>
            </p:extLst>
          </p:nvPr>
        </p:nvGraphicFramePr>
        <p:xfrm>
          <a:off x="-110924" y="1378323"/>
          <a:ext cx="4731409" cy="315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846A37-0924-FB10-D6F7-D82B9F77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064579"/>
              </p:ext>
            </p:extLst>
          </p:nvPr>
        </p:nvGraphicFramePr>
        <p:xfrm>
          <a:off x="4288024" y="1378323"/>
          <a:ext cx="4731409" cy="315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CD5EE3A-9084-FC11-F765-731DFD856D89}"/>
              </a:ext>
            </a:extLst>
          </p:cNvPr>
          <p:cNvSpPr/>
          <p:nvPr/>
        </p:nvSpPr>
        <p:spPr>
          <a:xfrm>
            <a:off x="4316626" y="2922550"/>
            <a:ext cx="360218" cy="143741"/>
          </a:xfrm>
          <a:prstGeom prst="rightArrow">
            <a:avLst/>
          </a:prstGeom>
          <a:solidFill>
            <a:srgbClr val="4A8F5C"/>
          </a:solidFill>
          <a:ln>
            <a:solidFill>
              <a:srgbClr val="4A8F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4B277-E012-A05D-34FC-37CF22555248}"/>
              </a:ext>
            </a:extLst>
          </p:cNvPr>
          <p:cNvSpPr txBox="1"/>
          <p:nvPr/>
        </p:nvSpPr>
        <p:spPr>
          <a:xfrm>
            <a:off x="1056409" y="4928056"/>
            <a:ext cx="7031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600" dirty="0">
                <a:solidFill>
                  <a:srgbClr val="30394B"/>
                </a:solidFill>
              </a:rPr>
              <a:t>Смештај – веће је боље; Храна – веће је боље; Путни трошкови – мање је боље; Гориво – мање је боље; Време – мање је боље</a:t>
            </a:r>
            <a:endParaRPr lang="en-GB" sz="600" dirty="0">
              <a:solidFill>
                <a:srgbClr val="303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35"/>
          <p:cNvPicPr preferRelativeResize="0"/>
          <p:nvPr/>
        </p:nvPicPr>
        <p:blipFill rotWithShape="1">
          <a:blip r:embed="rId3">
            <a:alphaModFix/>
          </a:blip>
          <a:srcRect l="28911" t="11979" r="28911"/>
          <a:stretch/>
        </p:blipFill>
        <p:spPr>
          <a:xfrm>
            <a:off x="2534950" y="0"/>
            <a:ext cx="3697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5"/>
          <p:cNvSpPr txBox="1"/>
          <p:nvPr/>
        </p:nvSpPr>
        <p:spPr>
          <a:xfrm>
            <a:off x="4684855" y="3701334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30394B"/>
                </a:solidFill>
                <a:latin typeface="Montserrat Black" panose="00000A00000000000000" pitchFamily="2" charset="0"/>
                <a:ea typeface="Paytone One"/>
                <a:cs typeface="Paytone One"/>
                <a:sym typeface="Paytone One"/>
              </a:rPr>
              <a:t>T</a:t>
            </a:r>
            <a:endParaRPr sz="8000" dirty="0">
              <a:solidFill>
                <a:srgbClr val="30394B"/>
              </a:solidFill>
              <a:latin typeface="Montserrat Black" panose="00000A00000000000000" pitchFamily="2" charset="0"/>
              <a:ea typeface="Paytone One"/>
              <a:cs typeface="Paytone One"/>
              <a:sym typeface="Paytone One"/>
            </a:endParaRPr>
          </a:p>
        </p:txBody>
      </p:sp>
      <p:sp>
        <p:nvSpPr>
          <p:cNvPr id="686" name="Google Shape;686;p35"/>
          <p:cNvSpPr txBox="1"/>
          <p:nvPr/>
        </p:nvSpPr>
        <p:spPr>
          <a:xfrm>
            <a:off x="2597044" y="885500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A8F5C"/>
                </a:solidFill>
                <a:latin typeface="Montserrat Black" panose="00000A00000000000000" pitchFamily="2" charset="0"/>
                <a:ea typeface="Paytone One"/>
                <a:cs typeface="Paytone One"/>
                <a:sym typeface="Paytone One"/>
              </a:rPr>
              <a:t>S</a:t>
            </a:r>
            <a:endParaRPr sz="8000" dirty="0">
              <a:solidFill>
                <a:srgbClr val="4A8F5C"/>
              </a:solidFill>
              <a:latin typeface="Montserrat Black" panose="00000A00000000000000" pitchFamily="2" charset="0"/>
              <a:ea typeface="Paytone One"/>
              <a:cs typeface="Paytone One"/>
              <a:sym typeface="Paytone One"/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0" y="-6786"/>
            <a:ext cx="95100" cy="5177400"/>
          </a:xfrm>
          <a:prstGeom prst="rect">
            <a:avLst/>
          </a:prstGeom>
          <a:solidFill>
            <a:srgbClr val="4A8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 txBox="1">
            <a:spLocks noGrp="1"/>
          </p:cNvSpPr>
          <p:nvPr>
            <p:ph type="ctrTitle"/>
          </p:nvPr>
        </p:nvSpPr>
        <p:spPr>
          <a:xfrm>
            <a:off x="250428" y="545527"/>
            <a:ext cx="2014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СНАГЕ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1"/>
          </p:nvPr>
        </p:nvSpPr>
        <p:spPr>
          <a:xfrm>
            <a:off x="250428" y="769237"/>
            <a:ext cx="2014200" cy="114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Montserrat Light" panose="00000400000000000000" pitchFamily="2" charset="0"/>
              </a:rPr>
              <a:t>У циљу задовољења корисничких потреба, пројекту иде у корист то што је идеја оригинална, приступачност услуге. </a:t>
            </a:r>
            <a:endParaRPr lang="en-GB" sz="1000" dirty="0">
              <a:solidFill>
                <a:schemeClr val="tx1"/>
              </a:solidFill>
              <a:latin typeface="Montserrat Light" panose="00000400000000000000" pitchFamily="2" charset="0"/>
            </a:endParaRPr>
          </a:p>
        </p:txBody>
      </p:sp>
      <p:sp>
        <p:nvSpPr>
          <p:cNvPr id="691" name="Google Shape;691;p35"/>
          <p:cNvSpPr txBox="1">
            <a:spLocks noGrp="1"/>
          </p:cNvSpPr>
          <p:nvPr>
            <p:ph type="ctrTitle" idx="2"/>
          </p:nvPr>
        </p:nvSpPr>
        <p:spPr>
          <a:xfrm>
            <a:off x="622532" y="4334477"/>
            <a:ext cx="17109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ПРИЛИКЕ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692" name="Google Shape;692;p35"/>
          <p:cNvSpPr txBox="1">
            <a:spLocks noGrp="1"/>
          </p:cNvSpPr>
          <p:nvPr>
            <p:ph type="subTitle" idx="3"/>
          </p:nvPr>
        </p:nvSpPr>
        <p:spPr>
          <a:xfrm>
            <a:off x="250428" y="3571413"/>
            <a:ext cx="2083004" cy="87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Montserrat Light" panose="00000400000000000000" pitchFamily="2" charset="0"/>
              </a:rPr>
              <a:t>Тренутно непостојање конкурената на тржишту може донети значајну добит пројекту. </a:t>
            </a:r>
            <a:endParaRPr sz="1000" dirty="0">
              <a:solidFill>
                <a:schemeClr val="tx1"/>
              </a:solidFill>
              <a:latin typeface="Montserrat Light" panose="00000400000000000000" pitchFamily="2" charset="0"/>
            </a:endParaRPr>
          </a:p>
        </p:txBody>
      </p:sp>
      <p:sp>
        <p:nvSpPr>
          <p:cNvPr id="693" name="Google Shape;693;p35"/>
          <p:cNvSpPr txBox="1">
            <a:spLocks noGrp="1"/>
          </p:cNvSpPr>
          <p:nvPr>
            <p:ph type="ctrTitle" idx="4"/>
          </p:nvPr>
        </p:nvSpPr>
        <p:spPr>
          <a:xfrm>
            <a:off x="6450269" y="4324250"/>
            <a:ext cx="13989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ПРЕТЊЕ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695" name="Google Shape;695;p35"/>
          <p:cNvSpPr txBox="1">
            <a:spLocks noGrp="1"/>
          </p:cNvSpPr>
          <p:nvPr>
            <p:ph type="ctrTitle" idx="6"/>
          </p:nvPr>
        </p:nvSpPr>
        <p:spPr>
          <a:xfrm>
            <a:off x="6423779" y="545527"/>
            <a:ext cx="2014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СЛАБОСТИ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696" name="Google Shape;696;p35"/>
          <p:cNvSpPr txBox="1">
            <a:spLocks noGrp="1"/>
          </p:cNvSpPr>
          <p:nvPr>
            <p:ph type="subTitle" idx="7"/>
          </p:nvPr>
        </p:nvSpPr>
        <p:spPr>
          <a:xfrm>
            <a:off x="6411936" y="769235"/>
            <a:ext cx="2481636" cy="1018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Montserrat Light" panose="00000400000000000000" pitchFamily="2" charset="0"/>
              </a:rPr>
              <a:t>Оно што би могло да утиче на развој пословног модела су потешкоће при набавци база података, недостатак искуства и мали број токова прихода. </a:t>
            </a:r>
            <a:endParaRPr sz="1000" dirty="0">
              <a:solidFill>
                <a:schemeClr val="tx1"/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Google Shape;684;p35">
            <a:extLst>
              <a:ext uri="{FF2B5EF4-FFF2-40B4-BE49-F238E27FC236}">
                <a16:creationId xmlns:a16="http://schemas.microsoft.com/office/drawing/2014/main" id="{EDAC073A-D1F4-2A3A-C5AF-1BB4E033DA9B}"/>
              </a:ext>
            </a:extLst>
          </p:cNvPr>
          <p:cNvSpPr txBox="1"/>
          <p:nvPr/>
        </p:nvSpPr>
        <p:spPr>
          <a:xfrm>
            <a:off x="2597044" y="3701334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30394B"/>
                </a:solidFill>
                <a:latin typeface="Montserrat Black" panose="00000A00000000000000" pitchFamily="2" charset="0"/>
                <a:ea typeface="Paytone One"/>
                <a:cs typeface="Paytone One"/>
                <a:sym typeface="Paytone One"/>
              </a:rPr>
              <a:t>O</a:t>
            </a:r>
            <a:endParaRPr sz="8000" dirty="0">
              <a:solidFill>
                <a:srgbClr val="30394B"/>
              </a:solidFill>
              <a:latin typeface="Montserrat Black" panose="00000A00000000000000" pitchFamily="2" charset="0"/>
              <a:ea typeface="Paytone One"/>
              <a:cs typeface="Paytone One"/>
              <a:sym typeface="Paytone One"/>
            </a:endParaRPr>
          </a:p>
        </p:txBody>
      </p:sp>
      <p:sp>
        <p:nvSpPr>
          <p:cNvPr id="19" name="Google Shape;687;p35">
            <a:extLst>
              <a:ext uri="{FF2B5EF4-FFF2-40B4-BE49-F238E27FC236}">
                <a16:creationId xmlns:a16="http://schemas.microsoft.com/office/drawing/2014/main" id="{1DD2E3A4-FAEC-D27D-5B3A-76A5DDFB5018}"/>
              </a:ext>
            </a:extLst>
          </p:cNvPr>
          <p:cNvSpPr txBox="1"/>
          <p:nvPr/>
        </p:nvSpPr>
        <p:spPr>
          <a:xfrm>
            <a:off x="4633736" y="883541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4A8F5C"/>
                </a:solidFill>
                <a:latin typeface="Montserrat Black" panose="00000A00000000000000" pitchFamily="2" charset="0"/>
                <a:ea typeface="Paytone One"/>
                <a:cs typeface="Paytone One"/>
                <a:sym typeface="Paytone One"/>
              </a:rPr>
              <a:t>W</a:t>
            </a:r>
            <a:endParaRPr sz="8000" dirty="0">
              <a:solidFill>
                <a:srgbClr val="4A8F5C"/>
              </a:solidFill>
              <a:latin typeface="Montserrat Black" panose="00000A00000000000000" pitchFamily="2" charset="0"/>
              <a:ea typeface="Paytone One"/>
              <a:cs typeface="Paytone One"/>
              <a:sym typeface="Paytone One"/>
            </a:endParaRPr>
          </a:p>
        </p:txBody>
      </p:sp>
      <p:sp>
        <p:nvSpPr>
          <p:cNvPr id="26" name="Google Shape;694;p35">
            <a:extLst>
              <a:ext uri="{FF2B5EF4-FFF2-40B4-BE49-F238E27FC236}">
                <a16:creationId xmlns:a16="http://schemas.microsoft.com/office/drawing/2014/main" id="{54AF0891-B479-1EE4-BE51-5AE2FAC9191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447606" y="2677158"/>
            <a:ext cx="2470547" cy="1628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000" b="0" i="0" dirty="0">
                <a:solidFill>
                  <a:schemeClr val="tx1"/>
                </a:solidFill>
                <a:effectLst/>
                <a:latin typeface="Montserrat Light" panose="00000400000000000000" pitchFamily="2" charset="0"/>
              </a:rPr>
              <a:t>Постоји могућност да нека познатија компанија имплементира сличну идеју и због веће популарности преузме велики број корисника. Такође, у случају да дође до драстичне промене економског стања државе, дошло би и до промене прихода становништва, а самим тим и до губитка корисника.</a:t>
            </a:r>
            <a:endParaRPr sz="1000" dirty="0">
              <a:solidFill>
                <a:schemeClr val="tx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2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ctrTitle"/>
          </p:nvPr>
        </p:nvSpPr>
        <p:spPr>
          <a:xfrm rot="5400000">
            <a:off x="1989953" y="-1548557"/>
            <a:ext cx="439694" cy="4003964"/>
          </a:xfrm>
          <a:prstGeom prst="rect">
            <a:avLst/>
          </a:prstGeom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ПРОМОТИВНЕ АКТИВНОСТИ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graphicFrame>
        <p:nvGraphicFramePr>
          <p:cNvPr id="769" name="Google Shape;769;p39"/>
          <p:cNvGraphicFramePr/>
          <p:nvPr>
            <p:extLst>
              <p:ext uri="{D42A27DB-BD31-4B8C-83A1-F6EECF244321}">
                <p14:modId xmlns:p14="http://schemas.microsoft.com/office/powerpoint/2010/main" val="1552578936"/>
              </p:ext>
            </p:extLst>
          </p:nvPr>
        </p:nvGraphicFramePr>
        <p:xfrm>
          <a:off x="234000" y="1815186"/>
          <a:ext cx="7956000" cy="2194500"/>
        </p:xfrm>
        <a:graphic>
          <a:graphicData uri="http://schemas.openxmlformats.org/drawingml/2006/table">
            <a:tbl>
              <a:tblPr>
                <a:noFill/>
                <a:tableStyleId>{3539D98E-B5F2-403A-8A38-E6A2F49C40EF}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38993304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Брошуре</a:t>
                      </a:r>
                      <a:endParaRPr sz="1200" dirty="0">
                        <a:solidFill>
                          <a:srgbClr val="4A8F5C"/>
                        </a:solidFill>
                        <a:latin typeface="Montserrat SemiBold" panose="00000700000000000000" pitchFamily="2" charset="0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01.0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4</a:t>
                      </a: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.2023. – 31.03.2024.</a:t>
                      </a:r>
                      <a:endParaRPr sz="1000" dirty="0">
                        <a:solidFill>
                          <a:schemeClr val="tx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400€</a:t>
                      </a:r>
                      <a:endParaRPr sz="1000" dirty="0">
                        <a:solidFill>
                          <a:schemeClr val="tx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r-Cyrl-RS" sz="1000" dirty="0">
                        <a:solidFill>
                          <a:schemeClr val="tx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Дизајнирање и штампање промотивног материјала који би се делио по сајмовима туризма, атрактивним туристичким дестинацијама као и на местима где је велика концентрација људи (главне улице, тргови и слично).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r-Cyrl-RS" sz="1000" dirty="0">
                        <a:solidFill>
                          <a:schemeClr val="tx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CE5C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CE5C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Рекламе на </a:t>
                      </a:r>
                      <a:r>
                        <a:rPr lang="en-U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Facebook</a:t>
                      </a:r>
                      <a:r>
                        <a:rPr lang="sr-Latn-R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-</a:t>
                      </a:r>
                      <a:r>
                        <a:rPr lang="sr-Cyrl-R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у и </a:t>
                      </a:r>
                      <a:r>
                        <a:rPr lang="en-U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Instagram</a:t>
                      </a:r>
                      <a:r>
                        <a:rPr lang="sr-Cyrl-RS" sz="1200" dirty="0">
                          <a:solidFill>
                            <a:srgbClr val="4A8F5C"/>
                          </a:solidFill>
                          <a:latin typeface="Montserrat SemiBold" panose="00000700000000000000" pitchFamily="2" charset="0"/>
                          <a:ea typeface="Paytone One"/>
                          <a:cs typeface="Paytone One"/>
                          <a:sym typeface="Paytone One"/>
                        </a:rPr>
                        <a:t>-у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01.0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4</a:t>
                      </a: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.2023. – 31.03.2024.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1000€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>
                        <a:solidFill>
                          <a:schemeClr val="accent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Cyrl-RS" sz="1000" dirty="0">
                          <a:solidFill>
                            <a:schemeClr val="tx1"/>
                          </a:solidFill>
                          <a:latin typeface="Montserrat Light" panose="00000400000000000000" pitchFamily="2" charset="0"/>
                          <a:ea typeface="Source Sans Pro Light"/>
                          <a:cs typeface="Source Sans Pro Light"/>
                          <a:sym typeface="Source Sans Pro Light"/>
                        </a:rPr>
                        <a:t>Прављење рекламног садржаја и кампање. Циљна група би била сви они који претражују туристичка места.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r-RS" sz="1000" dirty="0">
                        <a:solidFill>
                          <a:schemeClr val="accent1"/>
                        </a:solidFill>
                        <a:latin typeface="Montserrat Light" panose="00000400000000000000" pitchFamily="2" charset="0"/>
                        <a:ea typeface="Source Sans Pro Light"/>
                        <a:cs typeface="Source Sans Pro Light"/>
                        <a:sym typeface="Source Sans Pr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CE5C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A8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CE5C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0" name="Google Shape;770;p39"/>
          <p:cNvSpPr/>
          <p:nvPr/>
        </p:nvSpPr>
        <p:spPr>
          <a:xfrm>
            <a:off x="0" y="-6786"/>
            <a:ext cx="95100" cy="5177400"/>
          </a:xfrm>
          <a:prstGeom prst="rect">
            <a:avLst/>
          </a:prstGeom>
          <a:solidFill>
            <a:srgbClr val="4A8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95100" y="904200"/>
            <a:ext cx="8094900" cy="0"/>
          </a:xfrm>
          <a:prstGeom prst="straightConnector1">
            <a:avLst/>
          </a:prstGeom>
          <a:noFill/>
          <a:ln w="12700" cap="flat" cmpd="sng">
            <a:solidFill>
              <a:srgbClr val="4A8F5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717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ctrTitle"/>
          </p:nvPr>
        </p:nvSpPr>
        <p:spPr>
          <a:xfrm rot="5400000">
            <a:off x="1695544" y="-1254148"/>
            <a:ext cx="439694" cy="3415146"/>
          </a:xfrm>
          <a:prstGeom prst="rect">
            <a:avLst/>
          </a:prstGeom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rgbClr val="30394B"/>
                </a:solidFill>
                <a:latin typeface="Montserrat Black" panose="00000A00000000000000" pitchFamily="2" charset="0"/>
              </a:rPr>
              <a:t>ОЧЕКИВАНИ РЕЗУЛТАТИ</a:t>
            </a:r>
            <a:endParaRPr dirty="0">
              <a:solidFill>
                <a:srgbClr val="30394B"/>
              </a:solidFill>
              <a:latin typeface="Montserrat Black" panose="00000A00000000000000" pitchFamily="2" charset="0"/>
            </a:endParaRPr>
          </a:p>
        </p:txBody>
      </p:sp>
      <p:sp>
        <p:nvSpPr>
          <p:cNvPr id="770" name="Google Shape;770;p39"/>
          <p:cNvSpPr/>
          <p:nvPr/>
        </p:nvSpPr>
        <p:spPr>
          <a:xfrm>
            <a:off x="0" y="-6786"/>
            <a:ext cx="95100" cy="5177400"/>
          </a:xfrm>
          <a:prstGeom prst="rect">
            <a:avLst/>
          </a:prstGeom>
          <a:solidFill>
            <a:srgbClr val="4A8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95100" y="904200"/>
            <a:ext cx="8094900" cy="0"/>
          </a:xfrm>
          <a:prstGeom prst="straightConnector1">
            <a:avLst/>
          </a:prstGeom>
          <a:noFill/>
          <a:ln w="12700" cap="flat" cmpd="sng">
            <a:solidFill>
              <a:srgbClr val="4A8F5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A4C46C-EBD2-46C8-90DE-C06A605F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852898"/>
              </p:ext>
            </p:extLst>
          </p:nvPr>
        </p:nvGraphicFramePr>
        <p:xfrm>
          <a:off x="95101" y="464135"/>
          <a:ext cx="7532616" cy="470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5C1B4C-ED30-0E87-7F1D-2A62A871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540806"/>
              </p:ext>
            </p:extLst>
          </p:nvPr>
        </p:nvGraphicFramePr>
        <p:xfrm>
          <a:off x="5551986" y="1230062"/>
          <a:ext cx="3392738" cy="169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D3C1872-2010-B126-9A62-75AF58ACA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791854"/>
              </p:ext>
            </p:extLst>
          </p:nvPr>
        </p:nvGraphicFramePr>
        <p:xfrm>
          <a:off x="5551986" y="3271990"/>
          <a:ext cx="3392738" cy="169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30477755"/>
      </p:ext>
    </p:extLst>
  </p:cSld>
  <p:clrMapOvr>
    <a:masterClrMapping/>
  </p:clrMapOvr>
</p:sld>
</file>

<file path=ppt/theme/theme1.xml><?xml version="1.0" encoding="utf-8"?>
<a:theme xmlns:a="http://schemas.openxmlformats.org/drawingml/2006/main" name="Car Marketing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394B"/>
      </a:accent1>
      <a:accent2>
        <a:srgbClr val="C7D15A"/>
      </a:accent2>
      <a:accent3>
        <a:srgbClr val="EFEFEF"/>
      </a:accent3>
      <a:accent4>
        <a:srgbClr val="B7B7B7"/>
      </a:accent4>
      <a:accent5>
        <a:srgbClr val="43434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F31063C41CD47B50C3708E3076AEC" ma:contentTypeVersion="3" ma:contentTypeDescription="Create a new document." ma:contentTypeScope="" ma:versionID="4ccafc2462ea97bc03afb09aabee86db">
  <xsd:schema xmlns:xsd="http://www.w3.org/2001/XMLSchema" xmlns:xs="http://www.w3.org/2001/XMLSchema" xmlns:p="http://schemas.microsoft.com/office/2006/metadata/properties" xmlns:ns2="fd8acac5-18cd-4e84-8222-e04e866030c2" targetNamespace="http://schemas.microsoft.com/office/2006/metadata/properties" ma:root="true" ma:fieldsID="3752300884c1299085ef38bf200d275b" ns2:_="">
    <xsd:import namespace="fd8acac5-18cd-4e84-8222-e04e866030c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acac5-18cd-4e84-8222-e04e866030c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0528DA-D8FD-4616-AD14-3FD804D38DFA}"/>
</file>

<file path=customXml/itemProps2.xml><?xml version="1.0" encoding="utf-8"?>
<ds:datastoreItem xmlns:ds="http://schemas.openxmlformats.org/officeDocument/2006/customXml" ds:itemID="{2B4D428A-5FFC-4F5E-A3FC-F45B7D3A5DEE}"/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242</Words>
  <Application>Microsoft Macintosh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Paytone One</vt:lpstr>
      <vt:lpstr>Montserrat SemiBold</vt:lpstr>
      <vt:lpstr>Arial</vt:lpstr>
      <vt:lpstr>Montserrat Light</vt:lpstr>
      <vt:lpstr>Source Sans Pro Light</vt:lpstr>
      <vt:lpstr>Montserrat Black</vt:lpstr>
      <vt:lpstr>Car Marketing Plan by Slidesgo</vt:lpstr>
      <vt:lpstr>Маркетинг план</vt:lpstr>
      <vt:lpstr>АНАЛИЗА ТРЖИШТА</vt:lpstr>
      <vt:lpstr>СНАГЕ</vt:lpstr>
      <vt:lpstr>ПРОМОТИВНЕ АКТИВНОСТИ</vt:lpstr>
      <vt:lpstr>ОЧЕКИВАНИ РЕЗУЛТАТИ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план</dc:title>
  <cp:lastModifiedBy>Бранислав Којић</cp:lastModifiedBy>
  <cp:revision>7</cp:revision>
  <dcterms:modified xsi:type="dcterms:W3CDTF">2022-06-20T10:38:00Z</dcterms:modified>
</cp:coreProperties>
</file>