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83" r:id="rId4"/>
    <p:sldId id="261" r:id="rId5"/>
    <p:sldId id="262" r:id="rId6"/>
    <p:sldId id="258" r:id="rId7"/>
    <p:sldId id="272" r:id="rId8"/>
    <p:sldId id="257" r:id="rId9"/>
    <p:sldId id="276" r:id="rId10"/>
    <p:sldId id="275" r:id="rId11"/>
    <p:sldId id="274" r:id="rId12"/>
    <p:sldId id="278" r:id="rId13"/>
    <p:sldId id="280" r:id="rId14"/>
    <p:sldId id="277" r:id="rId15"/>
    <p:sldId id="281" r:id="rId16"/>
    <p:sldId id="285" r:id="rId17"/>
    <p:sldId id="284" r:id="rId18"/>
    <p:sldId id="286" r:id="rId19"/>
    <p:sldId id="288" r:id="rId20"/>
    <p:sldId id="287" r:id="rId21"/>
    <p:sldId id="289" r:id="rId22"/>
    <p:sldId id="268" r:id="rId23"/>
    <p:sldId id="264" r:id="rId24"/>
    <p:sldId id="263"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4"/>
    <p:restoredTop sz="94687"/>
  </p:normalViewPr>
  <p:slideViewPr>
    <p:cSldViewPr snapToGrid="0" snapToObjects="1">
      <p:cViewPr varScale="1">
        <p:scale>
          <a:sx n="69" d="100"/>
          <a:sy n="69"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5FD3C0D-F1A6-B244-84AD-FDF5517E3CB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72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166413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93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45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432215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9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98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731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03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95433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A1183-DBC9-494B-A24A-E38219F5EFF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3C0D-F1A6-B244-84AD-FDF5517E3CB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19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A1183-DBC9-494B-A24A-E38219F5EFF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296629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A1183-DBC9-494B-A24A-E38219F5EFF8}"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D3C0D-F1A6-B244-84AD-FDF5517E3CB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96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A1183-DBC9-494B-A24A-E38219F5EFF8}"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D3C0D-F1A6-B244-84AD-FDF5517E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43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A1183-DBC9-494B-A24A-E38219F5EFF8}"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131044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4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A1183-DBC9-494B-A24A-E38219F5EFF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D3C0D-F1A6-B244-84AD-FDF5517E3CBD}" type="slidenum">
              <a:rPr lang="en-US" smtClean="0"/>
              <a:t>‹#›</a:t>
            </a:fld>
            <a:endParaRPr lang="en-US"/>
          </a:p>
        </p:txBody>
      </p:sp>
    </p:spTree>
    <p:extLst>
      <p:ext uri="{BB962C8B-B14F-4D97-AF65-F5344CB8AC3E}">
        <p14:creationId xmlns:p14="http://schemas.microsoft.com/office/powerpoint/2010/main" val="42480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EA1183-DBC9-494B-A24A-E38219F5EFF8}" type="datetimeFigureOut">
              <a:rPr lang="en-US" smtClean="0"/>
              <a:t>1/14/2020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FD3C0D-F1A6-B244-84AD-FDF5517E3CBD}" type="slidenum">
              <a:rPr lang="en-US" smtClean="0"/>
              <a:t>‹#›</a:t>
            </a:fld>
            <a:endParaRPr lang="en-US"/>
          </a:p>
        </p:txBody>
      </p:sp>
    </p:spTree>
    <p:extLst>
      <p:ext uri="{BB962C8B-B14F-4D97-AF65-F5344CB8AC3E}">
        <p14:creationId xmlns:p14="http://schemas.microsoft.com/office/powerpoint/2010/main" val="2425018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2FEB-9F13-4844-ABD6-05D0A5D825E6}"/>
              </a:ext>
            </a:extLst>
          </p:cNvPr>
          <p:cNvSpPr>
            <a:spLocks noGrp="1"/>
          </p:cNvSpPr>
          <p:nvPr>
            <p:ph type="ctrTitle"/>
          </p:nvPr>
        </p:nvSpPr>
        <p:spPr/>
        <p:txBody>
          <a:bodyPr/>
          <a:lstStyle/>
          <a:p>
            <a:r>
              <a:rPr lang="en-US" dirty="0"/>
              <a:t>Employment Statistics</a:t>
            </a:r>
          </a:p>
        </p:txBody>
      </p:sp>
      <p:sp>
        <p:nvSpPr>
          <p:cNvPr id="3" name="Subtitle 2">
            <a:extLst>
              <a:ext uri="{FF2B5EF4-FFF2-40B4-BE49-F238E27FC236}">
                <a16:creationId xmlns:a16="http://schemas.microsoft.com/office/drawing/2014/main" id="{CEEF37E7-B51C-5A41-8091-561618DAAD6A}"/>
              </a:ext>
            </a:extLst>
          </p:cNvPr>
          <p:cNvSpPr>
            <a:spLocks noGrp="1"/>
          </p:cNvSpPr>
          <p:nvPr>
            <p:ph type="subTitle" idx="1"/>
          </p:nvPr>
        </p:nvSpPr>
        <p:spPr/>
        <p:txBody>
          <a:bodyPr>
            <a:normAutofit fontScale="77500" lnSpcReduction="20000"/>
          </a:bodyPr>
          <a:lstStyle/>
          <a:p>
            <a:pPr algn="r"/>
            <a:r>
              <a:rPr lang="en-US" dirty="0"/>
              <a:t>Jonathan Wu</a:t>
            </a:r>
          </a:p>
          <a:p>
            <a:pPr algn="r"/>
            <a:r>
              <a:rPr lang="en-US" dirty="0"/>
              <a:t>Daniel </a:t>
            </a:r>
            <a:r>
              <a:rPr lang="en-US" dirty="0" err="1"/>
              <a:t>Toohey</a:t>
            </a:r>
            <a:endParaRPr lang="en-US" dirty="0"/>
          </a:p>
          <a:p>
            <a:pPr algn="r"/>
            <a:r>
              <a:rPr lang="en-US" dirty="0"/>
              <a:t>Mina </a:t>
            </a:r>
            <a:r>
              <a:rPr lang="en-US" dirty="0" err="1"/>
              <a:t>Morcos</a:t>
            </a:r>
            <a:endParaRPr lang="en-US" dirty="0"/>
          </a:p>
          <a:p>
            <a:pPr algn="r"/>
            <a:r>
              <a:rPr lang="en-US" dirty="0"/>
              <a:t>Darrell Collison</a:t>
            </a:r>
          </a:p>
        </p:txBody>
      </p:sp>
    </p:spTree>
    <p:extLst>
      <p:ext uri="{BB962C8B-B14F-4D97-AF65-F5344CB8AC3E}">
        <p14:creationId xmlns:p14="http://schemas.microsoft.com/office/powerpoint/2010/main" val="176545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93A1-86A6-D641-91C7-B69EB15A7200}"/>
              </a:ext>
            </a:extLst>
          </p:cNvPr>
          <p:cNvSpPr>
            <a:spLocks noGrp="1"/>
          </p:cNvSpPr>
          <p:nvPr>
            <p:ph type="title"/>
          </p:nvPr>
        </p:nvSpPr>
        <p:spPr/>
        <p:txBody>
          <a:bodyPr/>
          <a:lstStyle/>
          <a:p>
            <a:r>
              <a:rPr lang="en-US" dirty="0"/>
              <a:t>Earnings</a:t>
            </a:r>
          </a:p>
        </p:txBody>
      </p:sp>
      <p:pic>
        <p:nvPicPr>
          <p:cNvPr id="5" name="Content Placeholder 4" descr="A close up of text on a white background&#10;&#10;Description automatically generated">
            <a:extLst>
              <a:ext uri="{FF2B5EF4-FFF2-40B4-BE49-F238E27FC236}">
                <a16:creationId xmlns:a16="http://schemas.microsoft.com/office/drawing/2014/main" id="{959A7D34-A9B2-C042-BCB5-CD28E31B8A87}"/>
              </a:ext>
            </a:extLst>
          </p:cNvPr>
          <p:cNvPicPr>
            <a:picLocks noGrp="1" noChangeAspect="1"/>
          </p:cNvPicPr>
          <p:nvPr>
            <p:ph idx="1"/>
          </p:nvPr>
        </p:nvPicPr>
        <p:blipFill>
          <a:blip r:embed="rId2"/>
          <a:stretch>
            <a:fillRect/>
          </a:stretch>
        </p:blipFill>
        <p:spPr>
          <a:xfrm>
            <a:off x="1295402" y="2557993"/>
            <a:ext cx="4976812" cy="3317875"/>
          </a:xfrm>
        </p:spPr>
      </p:pic>
      <p:pic>
        <p:nvPicPr>
          <p:cNvPr id="7" name="Picture 6" descr="A close up of a map&#10;&#10;Description automatically generated">
            <a:extLst>
              <a:ext uri="{FF2B5EF4-FFF2-40B4-BE49-F238E27FC236}">
                <a16:creationId xmlns:a16="http://schemas.microsoft.com/office/drawing/2014/main" id="{008E7436-A569-1A46-8C3C-A758CD45D76B}"/>
              </a:ext>
            </a:extLst>
          </p:cNvPr>
          <p:cNvPicPr>
            <a:picLocks noChangeAspect="1"/>
          </p:cNvPicPr>
          <p:nvPr/>
        </p:nvPicPr>
        <p:blipFill>
          <a:blip r:embed="rId3"/>
          <a:stretch>
            <a:fillRect/>
          </a:stretch>
        </p:blipFill>
        <p:spPr>
          <a:xfrm>
            <a:off x="6272214" y="2577376"/>
            <a:ext cx="4976812" cy="3317875"/>
          </a:xfrm>
          <a:prstGeom prst="rect">
            <a:avLst/>
          </a:prstGeom>
        </p:spPr>
      </p:pic>
    </p:spTree>
    <p:extLst>
      <p:ext uri="{BB962C8B-B14F-4D97-AF65-F5344CB8AC3E}">
        <p14:creationId xmlns:p14="http://schemas.microsoft.com/office/powerpoint/2010/main" val="188475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8DE9-84C4-4946-B43C-D4004742A47B}"/>
              </a:ext>
            </a:extLst>
          </p:cNvPr>
          <p:cNvSpPr>
            <a:spLocks noGrp="1"/>
          </p:cNvSpPr>
          <p:nvPr>
            <p:ph type="title"/>
          </p:nvPr>
        </p:nvSpPr>
        <p:spPr/>
        <p:txBody>
          <a:bodyPr/>
          <a:lstStyle/>
          <a:p>
            <a:r>
              <a:rPr lang="en-US" dirty="0"/>
              <a:t>CPI</a:t>
            </a:r>
          </a:p>
        </p:txBody>
      </p:sp>
      <p:pic>
        <p:nvPicPr>
          <p:cNvPr id="4" name="Picture 3" descr="A close up of a map&#10;&#10;Description automatically generated">
            <a:extLst>
              <a:ext uri="{FF2B5EF4-FFF2-40B4-BE49-F238E27FC236}">
                <a16:creationId xmlns:a16="http://schemas.microsoft.com/office/drawing/2014/main" id="{9FB150CA-A2B9-A141-A739-31CD25E901C8}"/>
              </a:ext>
            </a:extLst>
          </p:cNvPr>
          <p:cNvPicPr>
            <a:picLocks noChangeAspect="1"/>
          </p:cNvPicPr>
          <p:nvPr/>
        </p:nvPicPr>
        <p:blipFill>
          <a:blip r:embed="rId2"/>
          <a:stretch>
            <a:fillRect/>
          </a:stretch>
        </p:blipFill>
        <p:spPr>
          <a:xfrm>
            <a:off x="830453" y="2468105"/>
            <a:ext cx="5486400" cy="3657600"/>
          </a:xfrm>
          <a:prstGeom prst="rect">
            <a:avLst/>
          </a:prstGeom>
        </p:spPr>
      </p:pic>
      <p:pic>
        <p:nvPicPr>
          <p:cNvPr id="6" name="Picture 5" descr="A close up of a map&#10;&#10;Description automatically generated">
            <a:extLst>
              <a:ext uri="{FF2B5EF4-FFF2-40B4-BE49-F238E27FC236}">
                <a16:creationId xmlns:a16="http://schemas.microsoft.com/office/drawing/2014/main" id="{AEF4C1B7-6CA8-B840-AA4D-5A1E8146A441}"/>
              </a:ext>
            </a:extLst>
          </p:cNvPr>
          <p:cNvPicPr>
            <a:picLocks noChangeAspect="1"/>
          </p:cNvPicPr>
          <p:nvPr/>
        </p:nvPicPr>
        <p:blipFill>
          <a:blip r:embed="rId3"/>
          <a:stretch>
            <a:fillRect/>
          </a:stretch>
        </p:blipFill>
        <p:spPr>
          <a:xfrm>
            <a:off x="6096000" y="2468105"/>
            <a:ext cx="5486400" cy="3657600"/>
          </a:xfrm>
          <a:prstGeom prst="rect">
            <a:avLst/>
          </a:prstGeom>
        </p:spPr>
      </p:pic>
    </p:spTree>
    <p:extLst>
      <p:ext uri="{BB962C8B-B14F-4D97-AF65-F5344CB8AC3E}">
        <p14:creationId xmlns:p14="http://schemas.microsoft.com/office/powerpoint/2010/main" val="242550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6135-2128-4648-B043-7289613A5E3A}"/>
              </a:ext>
            </a:extLst>
          </p:cNvPr>
          <p:cNvSpPr>
            <a:spLocks noGrp="1"/>
          </p:cNvSpPr>
          <p:nvPr>
            <p:ph type="title"/>
          </p:nvPr>
        </p:nvSpPr>
        <p:spPr/>
        <p:txBody>
          <a:bodyPr/>
          <a:lstStyle/>
          <a:p>
            <a:r>
              <a:rPr lang="en-US" dirty="0"/>
              <a:t>Unemployment </a:t>
            </a:r>
          </a:p>
        </p:txBody>
      </p:sp>
      <p:pic>
        <p:nvPicPr>
          <p:cNvPr id="4" name="Picture 3">
            <a:extLst>
              <a:ext uri="{FF2B5EF4-FFF2-40B4-BE49-F238E27FC236}">
                <a16:creationId xmlns:a16="http://schemas.microsoft.com/office/drawing/2014/main" id="{4D1AAE51-33A8-5C41-BCFA-6A9B0E8892E9}"/>
              </a:ext>
            </a:extLst>
          </p:cNvPr>
          <p:cNvPicPr>
            <a:picLocks noChangeAspect="1"/>
          </p:cNvPicPr>
          <p:nvPr/>
        </p:nvPicPr>
        <p:blipFill>
          <a:blip r:embed="rId2"/>
          <a:stretch>
            <a:fillRect/>
          </a:stretch>
        </p:blipFill>
        <p:spPr>
          <a:xfrm>
            <a:off x="1295401" y="2636672"/>
            <a:ext cx="4858795" cy="3239196"/>
          </a:xfrm>
          <a:prstGeom prst="rect">
            <a:avLst/>
          </a:prstGeom>
        </p:spPr>
      </p:pic>
      <p:pic>
        <p:nvPicPr>
          <p:cNvPr id="6" name="Picture 5" descr="A picture containing sitting, lot, group&#10;&#10;Description automatically generated">
            <a:extLst>
              <a:ext uri="{FF2B5EF4-FFF2-40B4-BE49-F238E27FC236}">
                <a16:creationId xmlns:a16="http://schemas.microsoft.com/office/drawing/2014/main" id="{4418DE71-3A1B-0249-9853-73DB07A58881}"/>
              </a:ext>
            </a:extLst>
          </p:cNvPr>
          <p:cNvPicPr>
            <a:picLocks noChangeAspect="1"/>
          </p:cNvPicPr>
          <p:nvPr/>
        </p:nvPicPr>
        <p:blipFill>
          <a:blip r:embed="rId3"/>
          <a:stretch>
            <a:fillRect/>
          </a:stretch>
        </p:blipFill>
        <p:spPr>
          <a:xfrm>
            <a:off x="6154196" y="2636672"/>
            <a:ext cx="4858795" cy="3239197"/>
          </a:xfrm>
          <a:prstGeom prst="rect">
            <a:avLst/>
          </a:prstGeom>
        </p:spPr>
      </p:pic>
    </p:spTree>
    <p:extLst>
      <p:ext uri="{BB962C8B-B14F-4D97-AF65-F5344CB8AC3E}">
        <p14:creationId xmlns:p14="http://schemas.microsoft.com/office/powerpoint/2010/main" val="226392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itting, man, group&#10;&#10;Description automatically generated">
            <a:extLst>
              <a:ext uri="{FF2B5EF4-FFF2-40B4-BE49-F238E27FC236}">
                <a16:creationId xmlns:a16="http://schemas.microsoft.com/office/drawing/2014/main" id="{B2A72CB3-0CB9-D643-AE21-937189006F8C}"/>
              </a:ext>
            </a:extLst>
          </p:cNvPr>
          <p:cNvPicPr>
            <a:picLocks noChangeAspect="1"/>
          </p:cNvPicPr>
          <p:nvPr/>
        </p:nvPicPr>
        <p:blipFill>
          <a:blip r:embed="rId2"/>
          <a:stretch>
            <a:fillRect/>
          </a:stretch>
        </p:blipFill>
        <p:spPr>
          <a:xfrm>
            <a:off x="834452" y="1705132"/>
            <a:ext cx="5171607" cy="3447738"/>
          </a:xfrm>
          <a:prstGeom prst="rect">
            <a:avLst/>
          </a:prstGeom>
        </p:spPr>
      </p:pic>
      <p:pic>
        <p:nvPicPr>
          <p:cNvPr id="5" name="Picture 4">
            <a:extLst>
              <a:ext uri="{FF2B5EF4-FFF2-40B4-BE49-F238E27FC236}">
                <a16:creationId xmlns:a16="http://schemas.microsoft.com/office/drawing/2014/main" id="{28C8CF4B-2906-8D4E-A8BE-992FFCD4B36E}"/>
              </a:ext>
            </a:extLst>
          </p:cNvPr>
          <p:cNvPicPr>
            <a:picLocks noChangeAspect="1"/>
          </p:cNvPicPr>
          <p:nvPr/>
        </p:nvPicPr>
        <p:blipFill>
          <a:blip r:embed="rId3"/>
          <a:stretch>
            <a:fillRect/>
          </a:stretch>
        </p:blipFill>
        <p:spPr>
          <a:xfrm>
            <a:off x="6006059" y="1705131"/>
            <a:ext cx="5171607" cy="3447738"/>
          </a:xfrm>
          <a:prstGeom prst="rect">
            <a:avLst/>
          </a:prstGeom>
        </p:spPr>
      </p:pic>
    </p:spTree>
    <p:extLst>
      <p:ext uri="{BB962C8B-B14F-4D97-AF65-F5344CB8AC3E}">
        <p14:creationId xmlns:p14="http://schemas.microsoft.com/office/powerpoint/2010/main" val="227244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531D-ACA3-CF40-9FDD-EDAF138222A9}"/>
              </a:ext>
            </a:extLst>
          </p:cNvPr>
          <p:cNvSpPr>
            <a:spLocks noGrp="1"/>
          </p:cNvSpPr>
          <p:nvPr>
            <p:ph type="title"/>
          </p:nvPr>
        </p:nvSpPr>
        <p:spPr/>
        <p:txBody>
          <a:bodyPr/>
          <a:lstStyle/>
          <a:p>
            <a:r>
              <a:rPr lang="en-US" dirty="0"/>
              <a:t>Unemployment Y/Y</a:t>
            </a:r>
          </a:p>
        </p:txBody>
      </p:sp>
      <p:pic>
        <p:nvPicPr>
          <p:cNvPr id="4" name="Picture 3" descr="A close up of a map&#10;&#10;Description automatically generated">
            <a:extLst>
              <a:ext uri="{FF2B5EF4-FFF2-40B4-BE49-F238E27FC236}">
                <a16:creationId xmlns:a16="http://schemas.microsoft.com/office/drawing/2014/main" id="{1EBE1677-A55A-5346-9915-548550A320F1}"/>
              </a:ext>
            </a:extLst>
          </p:cNvPr>
          <p:cNvPicPr>
            <a:picLocks noChangeAspect="1"/>
          </p:cNvPicPr>
          <p:nvPr/>
        </p:nvPicPr>
        <p:blipFill>
          <a:blip r:embed="rId2"/>
          <a:stretch>
            <a:fillRect/>
          </a:stretch>
        </p:blipFill>
        <p:spPr>
          <a:xfrm>
            <a:off x="1295402" y="2499610"/>
            <a:ext cx="5064387" cy="3376258"/>
          </a:xfrm>
          <a:prstGeom prst="rect">
            <a:avLst/>
          </a:prstGeom>
        </p:spPr>
      </p:pic>
      <p:pic>
        <p:nvPicPr>
          <p:cNvPr id="8" name="Picture 7" descr="A close up of text on a white surface&#10;&#10;Description automatically generated">
            <a:extLst>
              <a:ext uri="{FF2B5EF4-FFF2-40B4-BE49-F238E27FC236}">
                <a16:creationId xmlns:a16="http://schemas.microsoft.com/office/drawing/2014/main" id="{381F0FE8-C35E-974D-BEF8-891F7FAA8FA2}"/>
              </a:ext>
            </a:extLst>
          </p:cNvPr>
          <p:cNvPicPr>
            <a:picLocks noChangeAspect="1"/>
          </p:cNvPicPr>
          <p:nvPr/>
        </p:nvPicPr>
        <p:blipFill>
          <a:blip r:embed="rId3"/>
          <a:stretch>
            <a:fillRect/>
          </a:stretch>
        </p:blipFill>
        <p:spPr>
          <a:xfrm>
            <a:off x="6359789" y="2499610"/>
            <a:ext cx="5064387" cy="3376258"/>
          </a:xfrm>
          <a:prstGeom prst="rect">
            <a:avLst/>
          </a:prstGeom>
        </p:spPr>
      </p:pic>
    </p:spTree>
    <p:extLst>
      <p:ext uri="{BB962C8B-B14F-4D97-AF65-F5344CB8AC3E}">
        <p14:creationId xmlns:p14="http://schemas.microsoft.com/office/powerpoint/2010/main" val="198476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CC93D480-AC36-B74E-8106-DCFD8E1BBCC8}"/>
              </a:ext>
            </a:extLst>
          </p:cNvPr>
          <p:cNvPicPr>
            <a:picLocks noChangeAspect="1"/>
          </p:cNvPicPr>
          <p:nvPr/>
        </p:nvPicPr>
        <p:blipFill>
          <a:blip r:embed="rId2"/>
          <a:stretch>
            <a:fillRect/>
          </a:stretch>
        </p:blipFill>
        <p:spPr>
          <a:xfrm>
            <a:off x="819150" y="1600200"/>
            <a:ext cx="5276850" cy="351790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9B57FBD1-E222-8A49-B71D-301CDA5F549F}"/>
              </a:ext>
            </a:extLst>
          </p:cNvPr>
          <p:cNvPicPr>
            <a:picLocks noChangeAspect="1"/>
          </p:cNvPicPr>
          <p:nvPr/>
        </p:nvPicPr>
        <p:blipFill>
          <a:blip r:embed="rId3"/>
          <a:stretch>
            <a:fillRect/>
          </a:stretch>
        </p:blipFill>
        <p:spPr>
          <a:xfrm>
            <a:off x="6096000" y="1600200"/>
            <a:ext cx="5276850" cy="3517900"/>
          </a:xfrm>
          <a:prstGeom prst="rect">
            <a:avLst/>
          </a:prstGeom>
        </p:spPr>
      </p:pic>
    </p:spTree>
    <p:extLst>
      <p:ext uri="{BB962C8B-B14F-4D97-AF65-F5344CB8AC3E}">
        <p14:creationId xmlns:p14="http://schemas.microsoft.com/office/powerpoint/2010/main" val="346945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604B-AE1B-FF48-A33A-98928DFEE65E}"/>
              </a:ext>
            </a:extLst>
          </p:cNvPr>
          <p:cNvSpPr>
            <a:spLocks noGrp="1"/>
          </p:cNvSpPr>
          <p:nvPr>
            <p:ph type="title"/>
          </p:nvPr>
        </p:nvSpPr>
        <p:spPr/>
        <p:txBody>
          <a:bodyPr>
            <a:normAutofit/>
          </a:bodyPr>
          <a:lstStyle/>
          <a:p>
            <a:r>
              <a:rPr lang="en-US" dirty="0" smtClean="0"/>
              <a:t>Code</a:t>
            </a:r>
            <a:endParaRPr lang="en-US" dirty="0"/>
          </a:p>
        </p:txBody>
      </p:sp>
      <p:pic>
        <p:nvPicPr>
          <p:cNvPr id="1026" name="Picture 2" descr="Image result for c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7921" y="2557463"/>
            <a:ext cx="471615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8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C5726244-0DF1-6648-AA4E-76DC029F97FA}"/>
              </a:ext>
            </a:extLst>
          </p:cNvPr>
          <p:cNvPicPr>
            <a:picLocks noChangeAspect="1"/>
          </p:cNvPicPr>
          <p:nvPr/>
        </p:nvPicPr>
        <p:blipFill>
          <a:blip r:embed="rId2"/>
          <a:stretch>
            <a:fillRect/>
          </a:stretch>
        </p:blipFill>
        <p:spPr>
          <a:xfrm>
            <a:off x="2400478" y="673701"/>
            <a:ext cx="7600825" cy="5510598"/>
          </a:xfrm>
          <a:prstGeom prst="rect">
            <a:avLst/>
          </a:prstGeom>
        </p:spPr>
      </p:pic>
    </p:spTree>
    <p:extLst>
      <p:ext uri="{BB962C8B-B14F-4D97-AF65-F5344CB8AC3E}">
        <p14:creationId xmlns:p14="http://schemas.microsoft.com/office/powerpoint/2010/main" val="344324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6AEBD768-E19C-3444-BFF6-260B0EF6A281}"/>
              </a:ext>
            </a:extLst>
          </p:cNvPr>
          <p:cNvPicPr>
            <a:picLocks noChangeAspect="1"/>
          </p:cNvPicPr>
          <p:nvPr/>
        </p:nvPicPr>
        <p:blipFill>
          <a:blip r:embed="rId2"/>
          <a:stretch>
            <a:fillRect/>
          </a:stretch>
        </p:blipFill>
        <p:spPr>
          <a:xfrm>
            <a:off x="1616169" y="759850"/>
            <a:ext cx="8959661" cy="5338300"/>
          </a:xfrm>
          <a:prstGeom prst="rect">
            <a:avLst/>
          </a:prstGeom>
        </p:spPr>
      </p:pic>
    </p:spTree>
    <p:extLst>
      <p:ext uri="{BB962C8B-B14F-4D97-AF65-F5344CB8AC3E}">
        <p14:creationId xmlns:p14="http://schemas.microsoft.com/office/powerpoint/2010/main" val="272201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47DBA15-18D3-F444-9437-E4FCCCFAC7C9}"/>
              </a:ext>
            </a:extLst>
          </p:cNvPr>
          <p:cNvPicPr>
            <a:picLocks noChangeAspect="1"/>
          </p:cNvPicPr>
          <p:nvPr/>
        </p:nvPicPr>
        <p:blipFill>
          <a:blip r:embed="rId2"/>
          <a:stretch>
            <a:fillRect/>
          </a:stretch>
        </p:blipFill>
        <p:spPr>
          <a:xfrm>
            <a:off x="2199503" y="804011"/>
            <a:ext cx="7477241" cy="5249977"/>
          </a:xfrm>
          <a:prstGeom prst="rect">
            <a:avLst/>
          </a:prstGeom>
        </p:spPr>
      </p:pic>
    </p:spTree>
    <p:extLst>
      <p:ext uri="{BB962C8B-B14F-4D97-AF65-F5344CB8AC3E}">
        <p14:creationId xmlns:p14="http://schemas.microsoft.com/office/powerpoint/2010/main" val="358631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E123-6A4B-A044-9824-BA9FCB61EC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C20018-5299-4749-83DE-31CAD8D34B32}"/>
              </a:ext>
            </a:extLst>
          </p:cNvPr>
          <p:cNvSpPr>
            <a:spLocks noGrp="1"/>
          </p:cNvSpPr>
          <p:nvPr>
            <p:ph idx="1"/>
          </p:nvPr>
        </p:nvSpPr>
        <p:spPr/>
        <p:txBody>
          <a:bodyPr/>
          <a:lstStyle/>
          <a:p>
            <a:r>
              <a:rPr lang="en-US" dirty="0"/>
              <a:t>For this project we sought to visualize the relation between unemployment rate, GDP, average hourly earnings, CPI, and productivity for the years  1999-2018.</a:t>
            </a:r>
          </a:p>
          <a:p>
            <a:r>
              <a:rPr lang="en-US" dirty="0"/>
              <a:t>During this time period there were two economic recessions in the US, in 2000 and 2008, referred to as the dot com bubble and the great recession, respectively. </a:t>
            </a:r>
          </a:p>
          <a:p>
            <a:endParaRPr lang="en-US" dirty="0"/>
          </a:p>
          <a:p>
            <a:endParaRPr lang="en-US" dirty="0"/>
          </a:p>
        </p:txBody>
      </p:sp>
    </p:spTree>
    <p:extLst>
      <p:ext uri="{BB962C8B-B14F-4D97-AF65-F5344CB8AC3E}">
        <p14:creationId xmlns:p14="http://schemas.microsoft.com/office/powerpoint/2010/main" val="42762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A4C49C7-2B2A-B740-B64A-14316E3B0E0E}"/>
              </a:ext>
            </a:extLst>
          </p:cNvPr>
          <p:cNvPicPr>
            <a:picLocks noChangeAspect="1"/>
          </p:cNvPicPr>
          <p:nvPr/>
        </p:nvPicPr>
        <p:blipFill>
          <a:blip r:embed="rId2"/>
          <a:stretch>
            <a:fillRect/>
          </a:stretch>
        </p:blipFill>
        <p:spPr>
          <a:xfrm>
            <a:off x="1642708" y="765519"/>
            <a:ext cx="8906583" cy="5326962"/>
          </a:xfrm>
          <a:prstGeom prst="rect">
            <a:avLst/>
          </a:prstGeom>
        </p:spPr>
      </p:pic>
    </p:spTree>
    <p:extLst>
      <p:ext uri="{BB962C8B-B14F-4D97-AF65-F5344CB8AC3E}">
        <p14:creationId xmlns:p14="http://schemas.microsoft.com/office/powerpoint/2010/main" val="2163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smtClean="0"/>
              <a:t>After completing our data visualization, there seems to be no correlation between the unemployment rate and GDP, earnings, CPI or productivity.</a:t>
            </a:r>
          </a:p>
          <a:p>
            <a:r>
              <a:rPr lang="en-US" dirty="0" smtClean="0"/>
              <a:t>There does however seem to be a correlation between productivity and earnings.</a:t>
            </a:r>
          </a:p>
          <a:p>
            <a:r>
              <a:rPr lang="en-US" dirty="0" smtClean="0"/>
              <a:t>We also observed an increase in earnings that was greater than the rate of inflation.</a:t>
            </a:r>
          </a:p>
          <a:p>
            <a:endParaRPr lang="en-US" dirty="0" smtClean="0"/>
          </a:p>
          <a:p>
            <a:endParaRPr lang="en-US" dirty="0" smtClean="0"/>
          </a:p>
          <a:p>
            <a:endParaRPr lang="en-US" dirty="0"/>
          </a:p>
        </p:txBody>
      </p:sp>
    </p:spTree>
    <p:extLst>
      <p:ext uri="{BB962C8B-B14F-4D97-AF65-F5344CB8AC3E}">
        <p14:creationId xmlns:p14="http://schemas.microsoft.com/office/powerpoint/2010/main" val="236492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smtClean="0"/>
              <a:t>Some of our findings seem to be in contrast to conventional thinking, mainly the idea that earnings has been stagnant since the recent recession. This however could still be the case for the majority of American workers, since we observed an increase in the average hourly earnings that may be driven by top end earnings increase.</a:t>
            </a:r>
          </a:p>
          <a:p>
            <a:r>
              <a:rPr lang="en-US" dirty="0" smtClean="0"/>
              <a:t> We also observed that the year over year change of these factors are a more closely correlated compared to the overall rate, probably due to the impact that time has on GDP.</a:t>
            </a:r>
            <a:endParaRPr lang="en-US" dirty="0"/>
          </a:p>
        </p:txBody>
      </p:sp>
    </p:spTree>
    <p:extLst>
      <p:ext uri="{BB962C8B-B14F-4D97-AF65-F5344CB8AC3E}">
        <p14:creationId xmlns:p14="http://schemas.microsoft.com/office/powerpoint/2010/main" val="125275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E788-F78D-6644-8B01-F7DD9CAEF33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E1A4477-069B-4A42-801A-5A7BA3D3C1B2}"/>
              </a:ext>
            </a:extLst>
          </p:cNvPr>
          <p:cNvSpPr>
            <a:spLocks noGrp="1"/>
          </p:cNvSpPr>
          <p:nvPr>
            <p:ph idx="1"/>
          </p:nvPr>
        </p:nvSpPr>
        <p:spPr/>
        <p:txBody>
          <a:bodyPr>
            <a:normAutofit/>
          </a:bodyPr>
          <a:lstStyle/>
          <a:p>
            <a:r>
              <a:rPr lang="en-US" dirty="0"/>
              <a:t>There are several limitations of these results, including the small size of our dataset, and the number of factors that we analyzed.</a:t>
            </a:r>
          </a:p>
          <a:p>
            <a:r>
              <a:rPr lang="en-US" dirty="0"/>
              <a:t>We also specifically chose the time period (1999-2018) due to the fact that we believed it contained many periods of the economic cycle, and this may have introduced bias in our findings.</a:t>
            </a:r>
          </a:p>
          <a:p>
            <a:r>
              <a:rPr lang="en-US" dirty="0"/>
              <a:t>Standard Regression limitations relating to the sensitivity of outliers and the possibility that there is a nonlinear relationship are also likely. </a:t>
            </a:r>
          </a:p>
          <a:p>
            <a:endParaRPr lang="en-US" dirty="0"/>
          </a:p>
        </p:txBody>
      </p:sp>
    </p:spTree>
    <p:extLst>
      <p:ext uri="{BB962C8B-B14F-4D97-AF65-F5344CB8AC3E}">
        <p14:creationId xmlns:p14="http://schemas.microsoft.com/office/powerpoint/2010/main" val="80913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C5BB-7A78-B141-896C-CB995B131F2D}"/>
              </a:ext>
            </a:extLst>
          </p:cNvPr>
          <p:cNvSpPr>
            <a:spLocks noGrp="1"/>
          </p:cNvSpPr>
          <p:nvPr>
            <p:ph type="title"/>
          </p:nvPr>
        </p:nvSpPr>
        <p:spPr/>
        <p:txBody>
          <a:bodyPr>
            <a:normAutofit/>
          </a:bodyPr>
          <a:lstStyle/>
          <a:p>
            <a:r>
              <a:rPr lang="en-US" dirty="0"/>
              <a:t>Future Work</a:t>
            </a:r>
          </a:p>
        </p:txBody>
      </p:sp>
      <p:sp>
        <p:nvSpPr>
          <p:cNvPr id="3" name="Content Placeholder 2">
            <a:extLst>
              <a:ext uri="{FF2B5EF4-FFF2-40B4-BE49-F238E27FC236}">
                <a16:creationId xmlns:a16="http://schemas.microsoft.com/office/drawing/2014/main" id="{6C189C66-2FAC-434F-B86A-0989340477BE}"/>
              </a:ext>
            </a:extLst>
          </p:cNvPr>
          <p:cNvSpPr>
            <a:spLocks noGrp="1"/>
          </p:cNvSpPr>
          <p:nvPr>
            <p:ph idx="1"/>
          </p:nvPr>
        </p:nvSpPr>
        <p:spPr>
          <a:xfrm>
            <a:off x="1295401" y="2556932"/>
            <a:ext cx="9601196" cy="3549400"/>
          </a:xfrm>
        </p:spPr>
        <p:txBody>
          <a:bodyPr>
            <a:normAutofit fontScale="92500" lnSpcReduction="10000"/>
          </a:bodyPr>
          <a:lstStyle/>
          <a:p>
            <a:r>
              <a:rPr lang="en-US" dirty="0"/>
              <a:t>After analyzing our results and drawing conclusions, we noticed several interesting observations that could be explored further in future visualization projects.</a:t>
            </a:r>
          </a:p>
          <a:p>
            <a:r>
              <a:rPr lang="en-US" dirty="0"/>
              <a:t>These include the movement of production that seems to precede GDP contraction. We believe that including a broader date range and more economic variables will enable us to make more accurate predictions.</a:t>
            </a:r>
          </a:p>
          <a:p>
            <a:r>
              <a:rPr lang="en-US" dirty="0"/>
              <a:t>We also intend on including the SAP 500 moving average as well as housing prices, in order to investigate the impact these factors have on both the stock and housing markets. </a:t>
            </a:r>
            <a:endParaRPr lang="en-US" dirty="0" smtClean="0"/>
          </a:p>
          <a:p>
            <a:r>
              <a:rPr lang="en-US" dirty="0" smtClean="0"/>
              <a:t>We also intend to analyze earning data in four cohorts to see if gains in average hourly earning is skewed by an increase in high end earning growth.</a:t>
            </a:r>
            <a:endParaRPr lang="en-US" dirty="0"/>
          </a:p>
        </p:txBody>
      </p:sp>
    </p:spTree>
    <p:extLst>
      <p:ext uri="{BB962C8B-B14F-4D97-AF65-F5344CB8AC3E}">
        <p14:creationId xmlns:p14="http://schemas.microsoft.com/office/powerpoint/2010/main" val="299696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solidFill>
                  <a:schemeClr val="tx1"/>
                </a:solidFill>
              </a:rPr>
              <a:t>Gertner</a:t>
            </a:r>
            <a:r>
              <a:rPr lang="en-US" dirty="0">
                <a:solidFill>
                  <a:schemeClr val="tx1"/>
                </a:solidFill>
              </a:rPr>
              <a:t>, Jon. </a:t>
            </a:r>
            <a:r>
              <a:rPr lang="en-US" i="1" dirty="0">
                <a:solidFill>
                  <a:schemeClr val="tx1"/>
                </a:solidFill>
              </a:rPr>
              <a:t>The Rise and Fall of G.D.P. </a:t>
            </a:r>
            <a:r>
              <a:rPr lang="en-US" dirty="0">
                <a:solidFill>
                  <a:schemeClr val="tx1"/>
                </a:solidFill>
              </a:rPr>
              <a:t>New York Times Magazine          May 13, 2010.</a:t>
            </a:r>
          </a:p>
          <a:p>
            <a:r>
              <a:rPr lang="en-US" dirty="0">
                <a:solidFill>
                  <a:schemeClr val="tx1"/>
                </a:solidFill>
              </a:rPr>
              <a:t>Smith, Andrew. </a:t>
            </a:r>
            <a:r>
              <a:rPr lang="en-US" i="1" dirty="0">
                <a:solidFill>
                  <a:schemeClr val="tx1"/>
                </a:solidFill>
              </a:rPr>
              <a:t>Totally Wired: On the Trail of the Great Dotcom Swindle. </a:t>
            </a:r>
            <a:r>
              <a:rPr lang="en-US" dirty="0">
                <a:solidFill>
                  <a:schemeClr val="tx1"/>
                </a:solidFill>
              </a:rPr>
              <a:t>Simon &amp; Schuster, 2012.</a:t>
            </a:r>
          </a:p>
          <a:p>
            <a:r>
              <a:rPr lang="en-US" dirty="0">
                <a:solidFill>
                  <a:schemeClr val="tx1"/>
                </a:solidFill>
              </a:rPr>
              <a:t>V.I. </a:t>
            </a:r>
            <a:r>
              <a:rPr lang="en-US" dirty="0" err="1">
                <a:solidFill>
                  <a:schemeClr val="tx1"/>
                </a:solidFill>
              </a:rPr>
              <a:t>Keilis-Borok</a:t>
            </a:r>
            <a:r>
              <a:rPr lang="en-US" dirty="0">
                <a:solidFill>
                  <a:schemeClr val="tx1"/>
                </a:solidFill>
              </a:rPr>
              <a:t> et al., </a:t>
            </a:r>
            <a:r>
              <a:rPr lang="en-US" i="1" dirty="0">
                <a:solidFill>
                  <a:schemeClr val="tx1"/>
                </a:solidFill>
              </a:rPr>
              <a:t>Pattern of Macroeconomic Indicators Preceding the End of an American Economic Recession. </a:t>
            </a:r>
            <a:r>
              <a:rPr lang="en-US" dirty="0">
                <a:solidFill>
                  <a:schemeClr val="tx1"/>
                </a:solidFill>
              </a:rPr>
              <a:t>Journal of Pattern Recognition Research, JPRR Vol.3 (1) 2008.</a:t>
            </a:r>
          </a:p>
        </p:txBody>
      </p:sp>
    </p:spTree>
    <p:extLst>
      <p:ext uri="{BB962C8B-B14F-4D97-AF65-F5344CB8AC3E}">
        <p14:creationId xmlns:p14="http://schemas.microsoft.com/office/powerpoint/2010/main" val="9791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07E7-8B1B-6942-8EED-CD366794745B}"/>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0B5BECC2-4BFD-BD4B-816B-105EDC69387F}"/>
              </a:ext>
            </a:extLst>
          </p:cNvPr>
          <p:cNvSpPr>
            <a:spLocks noGrp="1"/>
          </p:cNvSpPr>
          <p:nvPr>
            <p:ph idx="1"/>
          </p:nvPr>
        </p:nvSpPr>
        <p:spPr/>
        <p:txBody>
          <a:bodyPr/>
          <a:lstStyle/>
          <a:p>
            <a:r>
              <a:rPr lang="en-US" dirty="0"/>
              <a:t>CPI – an index of the variation in prices paid by typical consumers for retail goods and other items. </a:t>
            </a:r>
          </a:p>
          <a:p>
            <a:r>
              <a:rPr lang="en-US" dirty="0"/>
              <a:t>GDP – Gross Domestic Product</a:t>
            </a:r>
          </a:p>
          <a:p>
            <a:r>
              <a:rPr lang="en-US" dirty="0"/>
              <a:t>Multifactor Productivity – Output per combined inputs where combined inputs are Capital, Labor, Energy, Materials and Services. </a:t>
            </a:r>
          </a:p>
          <a:p>
            <a:r>
              <a:rPr lang="en-US" dirty="0"/>
              <a:t>Earnings – Average hourly wages excluding Supervisory roles.</a:t>
            </a:r>
          </a:p>
          <a:p>
            <a:endParaRPr lang="en-US" dirty="0"/>
          </a:p>
        </p:txBody>
      </p:sp>
    </p:spTree>
    <p:extLst>
      <p:ext uri="{BB962C8B-B14F-4D97-AF65-F5344CB8AC3E}">
        <p14:creationId xmlns:p14="http://schemas.microsoft.com/office/powerpoint/2010/main" val="219691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7785-10A5-4848-879E-B128FE018A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3C3740A-7F98-0D4A-A693-2B65B99F4F25}"/>
              </a:ext>
            </a:extLst>
          </p:cNvPr>
          <p:cNvSpPr>
            <a:spLocks noGrp="1"/>
          </p:cNvSpPr>
          <p:nvPr>
            <p:ph idx="1"/>
          </p:nvPr>
        </p:nvSpPr>
        <p:spPr/>
        <p:txBody>
          <a:bodyPr>
            <a:normAutofit fontScale="92500"/>
          </a:bodyPr>
          <a:lstStyle/>
          <a:p>
            <a:pPr marL="0" lvl="0" indent="0">
              <a:buNone/>
            </a:pPr>
            <a:r>
              <a:rPr lang="en-US" dirty="0"/>
              <a:t>1. Does GDP affect the unemployment rate in the US?</a:t>
            </a:r>
          </a:p>
          <a:p>
            <a:pPr marL="0" lvl="0" indent="0">
              <a:buNone/>
            </a:pPr>
            <a:r>
              <a:rPr lang="en-US" dirty="0"/>
              <a:t>2. Have wages gone up along with increased productivity? (Are people being paid fairly for an increased workload)</a:t>
            </a:r>
          </a:p>
          <a:p>
            <a:pPr marL="0" lvl="0" indent="0">
              <a:buNone/>
            </a:pPr>
            <a:r>
              <a:rPr lang="en-US" dirty="0"/>
              <a:t>3. How do average hourly earnings relate to Unemployment? </a:t>
            </a:r>
          </a:p>
          <a:p>
            <a:pPr marL="0" lvl="0" indent="0">
              <a:buNone/>
            </a:pPr>
            <a:r>
              <a:rPr lang="en-US" dirty="0"/>
              <a:t>4. Do earnings increase with inflation as tracked by CPI?</a:t>
            </a:r>
          </a:p>
          <a:p>
            <a:pPr marL="0" lvl="0" indent="0">
              <a:buNone/>
            </a:pPr>
            <a:r>
              <a:rPr lang="en-US" dirty="0"/>
              <a:t>5. Are the Year over Year rate changes the above factors better than the absolute data?</a:t>
            </a:r>
            <a:br>
              <a:rPr lang="en-US" dirty="0"/>
            </a:br>
            <a:r>
              <a:rPr lang="en-US" dirty="0"/>
              <a:t>	</a:t>
            </a:r>
          </a:p>
        </p:txBody>
      </p:sp>
    </p:spTree>
    <p:extLst>
      <p:ext uri="{BB962C8B-B14F-4D97-AF65-F5344CB8AC3E}">
        <p14:creationId xmlns:p14="http://schemas.microsoft.com/office/powerpoint/2010/main" val="343361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67F1-1789-AC42-A5DB-350D38C4942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7B31D9D3-4906-C947-82D4-ED1E830D317C}"/>
              </a:ext>
            </a:extLst>
          </p:cNvPr>
          <p:cNvSpPr>
            <a:spLocks noGrp="1"/>
          </p:cNvSpPr>
          <p:nvPr>
            <p:ph idx="1"/>
          </p:nvPr>
        </p:nvSpPr>
        <p:spPr/>
        <p:txBody>
          <a:bodyPr/>
          <a:lstStyle/>
          <a:p>
            <a:pPr lvl="0"/>
            <a:r>
              <a:rPr lang="en-US" dirty="0"/>
              <a:t>The data analyzed for this project was gathered from the following databases:</a:t>
            </a:r>
          </a:p>
          <a:p>
            <a:pPr lvl="1"/>
            <a:r>
              <a:rPr lang="en-US" sz="2400" dirty="0"/>
              <a:t> US Bureau of Labor Statistics (bls.gov)</a:t>
            </a:r>
          </a:p>
          <a:p>
            <a:pPr lvl="1"/>
            <a:r>
              <a:rPr lang="en-US" sz="2400" dirty="0"/>
              <a:t>Federal Reserve Bank of St. Louis (</a:t>
            </a:r>
            <a:r>
              <a:rPr lang="en-US" sz="2400" dirty="0" err="1"/>
              <a:t>fred.stlouisfed.org</a:t>
            </a:r>
            <a:r>
              <a:rPr lang="en-US" sz="2400" dirty="0"/>
              <a:t>)</a:t>
            </a:r>
          </a:p>
          <a:p>
            <a:endParaRPr lang="en-US" dirty="0"/>
          </a:p>
        </p:txBody>
      </p:sp>
    </p:spTree>
    <p:extLst>
      <p:ext uri="{BB962C8B-B14F-4D97-AF65-F5344CB8AC3E}">
        <p14:creationId xmlns:p14="http://schemas.microsoft.com/office/powerpoint/2010/main" val="327262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0CD9-61B6-5043-A706-0147620B657F}"/>
              </a:ext>
            </a:extLst>
          </p:cNvPr>
          <p:cNvSpPr>
            <a:spLocks noGrp="1"/>
          </p:cNvSpPr>
          <p:nvPr>
            <p:ph type="title"/>
          </p:nvPr>
        </p:nvSpPr>
        <p:spPr/>
        <p:txBody>
          <a:bodyPr>
            <a:normAutofit/>
          </a:bodyPr>
          <a:lstStyle/>
          <a:p>
            <a:r>
              <a:rPr lang="en-US" dirty="0"/>
              <a:t>GDP, Earnings, CPI and Productivity</a:t>
            </a:r>
          </a:p>
        </p:txBody>
      </p:sp>
      <p:pic>
        <p:nvPicPr>
          <p:cNvPr id="6" name="Content Placeholder 5" descr="A screenshot of a cell phone&#10;&#10;Description automatically generated">
            <a:extLst>
              <a:ext uri="{FF2B5EF4-FFF2-40B4-BE49-F238E27FC236}">
                <a16:creationId xmlns:a16="http://schemas.microsoft.com/office/drawing/2014/main" id="{F782F543-E513-DB46-8D7D-1E0141D55DE8}"/>
              </a:ext>
            </a:extLst>
          </p:cNvPr>
          <p:cNvPicPr>
            <a:picLocks noGrp="1" noChangeAspect="1"/>
          </p:cNvPicPr>
          <p:nvPr>
            <p:ph idx="1"/>
          </p:nvPr>
        </p:nvPicPr>
        <p:blipFill>
          <a:blip r:embed="rId2"/>
          <a:stretch>
            <a:fillRect/>
          </a:stretch>
        </p:blipFill>
        <p:spPr>
          <a:xfrm>
            <a:off x="3607594" y="2557463"/>
            <a:ext cx="4976812" cy="3317875"/>
          </a:xfrm>
        </p:spPr>
      </p:pic>
    </p:spTree>
    <p:extLst>
      <p:ext uri="{BB962C8B-B14F-4D97-AF65-F5344CB8AC3E}">
        <p14:creationId xmlns:p14="http://schemas.microsoft.com/office/powerpoint/2010/main" val="6039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screenshot of a cell phone&#10;&#10;Description automatically generated">
            <a:extLst>
              <a:ext uri="{FF2B5EF4-FFF2-40B4-BE49-F238E27FC236}">
                <a16:creationId xmlns:a16="http://schemas.microsoft.com/office/drawing/2014/main" id="{014D4D8D-1DE4-7748-8C36-F60FD0028685}"/>
              </a:ext>
            </a:extLst>
          </p:cNvPr>
          <p:cNvPicPr>
            <a:picLocks noChangeAspect="1"/>
          </p:cNvPicPr>
          <p:nvPr/>
        </p:nvPicPr>
        <p:blipFill>
          <a:blip r:embed="rId2"/>
          <a:stretch>
            <a:fillRect/>
          </a:stretch>
        </p:blipFill>
        <p:spPr>
          <a:xfrm>
            <a:off x="2118178" y="777119"/>
            <a:ext cx="7955643" cy="5303762"/>
          </a:xfrm>
          <a:prstGeom prst="rect">
            <a:avLst/>
          </a:prstGeom>
        </p:spPr>
      </p:pic>
    </p:spTree>
    <p:extLst>
      <p:ext uri="{BB962C8B-B14F-4D97-AF65-F5344CB8AC3E}">
        <p14:creationId xmlns:p14="http://schemas.microsoft.com/office/powerpoint/2010/main" val="100194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7BC5-D1D4-2244-9F3A-219FF2AB8561}"/>
              </a:ext>
            </a:extLst>
          </p:cNvPr>
          <p:cNvSpPr>
            <a:spLocks noGrp="1"/>
          </p:cNvSpPr>
          <p:nvPr>
            <p:ph type="title"/>
          </p:nvPr>
        </p:nvSpPr>
        <p:spPr/>
        <p:txBody>
          <a:bodyPr>
            <a:normAutofit fontScale="90000"/>
          </a:bodyPr>
          <a:lstStyle/>
          <a:p>
            <a:r>
              <a:rPr lang="en-US" dirty="0"/>
              <a:t>GDP, Earnings, CPI and Productivity (Y/Y)</a:t>
            </a:r>
          </a:p>
        </p:txBody>
      </p:sp>
      <p:pic>
        <p:nvPicPr>
          <p:cNvPr id="6" name="Content Placeholder 5" descr="A close up of a map&#10;&#10;Description automatically generated">
            <a:extLst>
              <a:ext uri="{FF2B5EF4-FFF2-40B4-BE49-F238E27FC236}">
                <a16:creationId xmlns:a16="http://schemas.microsoft.com/office/drawing/2014/main" id="{1DB454CA-3E77-E94E-9857-7C9D14615795}"/>
              </a:ext>
            </a:extLst>
          </p:cNvPr>
          <p:cNvPicPr>
            <a:picLocks noGrp="1" noChangeAspect="1"/>
          </p:cNvPicPr>
          <p:nvPr>
            <p:ph idx="1"/>
          </p:nvPr>
        </p:nvPicPr>
        <p:blipFill>
          <a:blip r:embed="rId2"/>
          <a:stretch>
            <a:fillRect/>
          </a:stretch>
        </p:blipFill>
        <p:spPr>
          <a:xfrm>
            <a:off x="1295402" y="2554435"/>
            <a:ext cx="4976812" cy="3317875"/>
          </a:xfrm>
        </p:spPr>
      </p:pic>
      <p:pic>
        <p:nvPicPr>
          <p:cNvPr id="8" name="Picture 7" descr="A close up of a map&#10;&#10;Description automatically generated">
            <a:extLst>
              <a:ext uri="{FF2B5EF4-FFF2-40B4-BE49-F238E27FC236}">
                <a16:creationId xmlns:a16="http://schemas.microsoft.com/office/drawing/2014/main" id="{A134B4E5-6A6B-A945-9856-7AE6011FC21B}"/>
              </a:ext>
            </a:extLst>
          </p:cNvPr>
          <p:cNvPicPr>
            <a:picLocks noChangeAspect="1"/>
          </p:cNvPicPr>
          <p:nvPr/>
        </p:nvPicPr>
        <p:blipFill>
          <a:blip r:embed="rId3"/>
          <a:stretch>
            <a:fillRect/>
          </a:stretch>
        </p:blipFill>
        <p:spPr>
          <a:xfrm>
            <a:off x="6096000" y="2554435"/>
            <a:ext cx="5098472" cy="3398981"/>
          </a:xfrm>
          <a:prstGeom prst="rect">
            <a:avLst/>
          </a:prstGeom>
        </p:spPr>
      </p:pic>
    </p:spTree>
    <p:extLst>
      <p:ext uri="{BB962C8B-B14F-4D97-AF65-F5344CB8AC3E}">
        <p14:creationId xmlns:p14="http://schemas.microsoft.com/office/powerpoint/2010/main" val="17329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1F38-DDE7-B545-8955-F2968A9A2A5C}"/>
              </a:ext>
            </a:extLst>
          </p:cNvPr>
          <p:cNvSpPr>
            <a:spLocks noGrp="1"/>
          </p:cNvSpPr>
          <p:nvPr>
            <p:ph type="title"/>
          </p:nvPr>
        </p:nvSpPr>
        <p:spPr/>
        <p:txBody>
          <a:bodyPr/>
          <a:lstStyle/>
          <a:p>
            <a:r>
              <a:rPr lang="en-US" dirty="0"/>
              <a:t>GDP</a:t>
            </a:r>
          </a:p>
        </p:txBody>
      </p:sp>
      <p:pic>
        <p:nvPicPr>
          <p:cNvPr id="5" name="Picture 4" descr="A close up of a map&#10;&#10;Description automatically generated">
            <a:extLst>
              <a:ext uri="{FF2B5EF4-FFF2-40B4-BE49-F238E27FC236}">
                <a16:creationId xmlns:a16="http://schemas.microsoft.com/office/drawing/2014/main" id="{A2CE2834-9FC8-A54F-A9CD-D811C65474A7}"/>
              </a:ext>
            </a:extLst>
          </p:cNvPr>
          <p:cNvPicPr>
            <a:picLocks noChangeAspect="1"/>
          </p:cNvPicPr>
          <p:nvPr/>
        </p:nvPicPr>
        <p:blipFill>
          <a:blip r:embed="rId2"/>
          <a:stretch>
            <a:fillRect/>
          </a:stretch>
        </p:blipFill>
        <p:spPr>
          <a:xfrm>
            <a:off x="1295402" y="2564968"/>
            <a:ext cx="5160935" cy="3440623"/>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1D0660E0-BE39-8D44-9166-CC9D71A823EE}"/>
              </a:ext>
            </a:extLst>
          </p:cNvPr>
          <p:cNvPicPr>
            <a:picLocks noChangeAspect="1"/>
          </p:cNvPicPr>
          <p:nvPr/>
        </p:nvPicPr>
        <p:blipFill>
          <a:blip r:embed="rId3"/>
          <a:stretch>
            <a:fillRect/>
          </a:stretch>
        </p:blipFill>
        <p:spPr>
          <a:xfrm>
            <a:off x="6422480" y="2564968"/>
            <a:ext cx="5160935" cy="3440623"/>
          </a:xfrm>
          <a:prstGeom prst="rect">
            <a:avLst/>
          </a:prstGeom>
        </p:spPr>
      </p:pic>
    </p:spTree>
    <p:extLst>
      <p:ext uri="{BB962C8B-B14F-4D97-AF65-F5344CB8AC3E}">
        <p14:creationId xmlns:p14="http://schemas.microsoft.com/office/powerpoint/2010/main" val="410046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122</TotalTime>
  <Words>640</Words>
  <Application>Microsoft Office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Garamond</vt:lpstr>
      <vt:lpstr>Organic</vt:lpstr>
      <vt:lpstr>Employment Statistics</vt:lpstr>
      <vt:lpstr>Introduction</vt:lpstr>
      <vt:lpstr>Terms</vt:lpstr>
      <vt:lpstr>Questions</vt:lpstr>
      <vt:lpstr>Data Sources</vt:lpstr>
      <vt:lpstr>GDP, Earnings, CPI and Productivity</vt:lpstr>
      <vt:lpstr>PowerPoint Presentation</vt:lpstr>
      <vt:lpstr>GDP, Earnings, CPI and Productivity (Y/Y)</vt:lpstr>
      <vt:lpstr>GDP</vt:lpstr>
      <vt:lpstr>Earnings</vt:lpstr>
      <vt:lpstr>CPI</vt:lpstr>
      <vt:lpstr>Unemployment </vt:lpstr>
      <vt:lpstr>PowerPoint Presentation</vt:lpstr>
      <vt:lpstr>Unemployment Y/Y</vt:lpstr>
      <vt:lpstr>PowerPoint Presentation</vt:lpstr>
      <vt:lpstr>Code</vt:lpstr>
      <vt:lpstr>PowerPoint Presentation</vt:lpstr>
      <vt:lpstr>PowerPoint Presentation</vt:lpstr>
      <vt:lpstr>PowerPoint Presentation</vt:lpstr>
      <vt:lpstr>PowerPoint Presentation</vt:lpstr>
      <vt:lpstr>Results</vt:lpstr>
      <vt:lpstr>Discussion</vt:lpstr>
      <vt:lpstr>Limitations</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Statistics</dc:title>
  <dc:creator>Toohey, Daniel S</dc:creator>
  <cp:lastModifiedBy>Collison, Darrell</cp:lastModifiedBy>
  <cp:revision>11</cp:revision>
  <dcterms:created xsi:type="dcterms:W3CDTF">2020-01-14T01:28:56Z</dcterms:created>
  <dcterms:modified xsi:type="dcterms:W3CDTF">2020-01-14T23:05:01Z</dcterms:modified>
</cp:coreProperties>
</file>