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73" r:id="rId5"/>
    <p:sldId id="288" r:id="rId6"/>
    <p:sldId id="289" r:id="rId7"/>
    <p:sldId id="290" r:id="rId8"/>
    <p:sldId id="292" r:id="rId9"/>
    <p:sldId id="293" r:id="rId10"/>
    <p:sldId id="294" r:id="rId11"/>
    <p:sldId id="295" r:id="rId12"/>
    <p:sldId id="296" r:id="rId13"/>
    <p:sldId id="297" r:id="rId14"/>
    <p:sldId id="298"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4" d="100"/>
          <a:sy n="74" d="100"/>
        </p:scale>
        <p:origin x="66"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5-07T15:31:07.760"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a:lstStyle/>
        <a:p>
          <a:endParaRPr lang="en-US"/>
        </a:p>
      </dgm:t>
    </dgm:pt>
    <dgm:pt modelId="{59A0B26A-2973-451B-9ADA-6468D9C1A82E}">
      <dgm:prSet/>
      <dgm:spPr/>
      <dgm:t>
        <a:bodyPr/>
        <a:lstStyle/>
        <a:p>
          <a:r>
            <a:rPr lang="en-US" dirty="0"/>
            <a:t>April 28th</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EFA50C6C-022A-4BE7-B363-CC5944231205}">
      <dgm:prSet/>
      <dgm:spPr/>
      <dgm:t>
        <a:bodyPr/>
        <a:lstStyle/>
        <a:p>
          <a:r>
            <a:rPr lang="en-US" dirty="0"/>
            <a:t>Search for Data Sources and topic to explore.</a:t>
          </a:r>
        </a:p>
      </dgm:t>
    </dgm:pt>
    <dgm:pt modelId="{2DCDB026-5A6D-4F6F-854C-5F88D23D2A99}" type="parTrans" cxnId="{F7E24D59-9532-4E70-A381-FD77E8E3792F}">
      <dgm:prSet/>
      <dgm:spPr/>
      <dgm:t>
        <a:bodyPr/>
        <a:lstStyle/>
        <a:p>
          <a:endParaRPr lang="en-US"/>
        </a:p>
      </dgm:t>
    </dgm:pt>
    <dgm:pt modelId="{1640FBF7-6D83-46D6-9A14-66833FCD0185}" type="sibTrans" cxnId="{F7E24D59-9532-4E70-A381-FD77E8E3792F}">
      <dgm:prSet/>
      <dgm:spPr/>
      <dgm:t>
        <a:bodyPr/>
        <a:lstStyle/>
        <a:p>
          <a:endParaRPr lang="en-US"/>
        </a:p>
      </dgm:t>
    </dgm:pt>
    <dgm:pt modelId="{8159643A-818D-4545-AFE5-29FC064B1AAA}">
      <dgm:prSet/>
      <dgm:spPr/>
      <dgm:t>
        <a:bodyPr/>
        <a:lstStyle/>
        <a:p>
          <a:r>
            <a:rPr lang="en-US" dirty="0"/>
            <a:t>April 30th</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dgm:spPr/>
      <dgm:t>
        <a:bodyPr/>
        <a:lstStyle/>
        <a:p>
          <a:r>
            <a:rPr lang="en-US" dirty="0"/>
            <a:t>Data cleanup.</a:t>
          </a:r>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May 2nd</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dgm:spPr/>
      <dgm:t>
        <a:bodyPr/>
        <a:lstStyle/>
        <a:p>
          <a:r>
            <a:rPr lang="en-US" dirty="0"/>
            <a:t>Logistic modeling</a:t>
          </a:r>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D59A6E49-80F2-47F2-A3F1-A7D3C1042B7A}">
      <dgm:prSet/>
      <dgm:spPr/>
      <dgm:t>
        <a:bodyPr/>
        <a:lstStyle/>
        <a:p>
          <a:r>
            <a:rPr lang="en-US" dirty="0"/>
            <a:t>May 5th</a:t>
          </a:r>
        </a:p>
      </dgm:t>
    </dgm:pt>
    <dgm:pt modelId="{0F0347E2-53BF-4AF0-BE04-E562E9D07F8C}" type="parTrans" cxnId="{1DEAA8D5-09D4-43B8-9CE1-38F63628F861}">
      <dgm:prSet/>
      <dgm:spPr/>
      <dgm:t>
        <a:bodyPr/>
        <a:lstStyle/>
        <a:p>
          <a:endParaRPr lang="en-US"/>
        </a:p>
      </dgm:t>
    </dgm:pt>
    <dgm:pt modelId="{7E011706-AE0C-4AA0-B690-E8284D94C1FB}" type="sibTrans" cxnId="{1DEAA8D5-09D4-43B8-9CE1-38F63628F861}">
      <dgm:prSet/>
      <dgm:spPr/>
      <dgm:t>
        <a:bodyPr/>
        <a:lstStyle/>
        <a:p>
          <a:endParaRPr lang="en-US"/>
        </a:p>
      </dgm:t>
    </dgm:pt>
    <dgm:pt modelId="{B37999E7-C394-42CA-9788-025667B2F148}">
      <dgm:prSet/>
      <dgm:spPr/>
      <dgm:t>
        <a:bodyPr/>
        <a:lstStyle/>
        <a:p>
          <a:r>
            <a:rPr lang="en-US" dirty="0"/>
            <a:t>Neural network</a:t>
          </a:r>
        </a:p>
      </dgm:t>
    </dgm:pt>
    <dgm:pt modelId="{4E4B7B64-9855-4792-8CF8-036E24B99347}" type="parTrans" cxnId="{60F2516C-41F3-4218-A1D1-062B64CCA51C}">
      <dgm:prSet/>
      <dgm:spPr/>
      <dgm:t>
        <a:bodyPr/>
        <a:lstStyle/>
        <a:p>
          <a:endParaRPr lang="en-US"/>
        </a:p>
      </dgm:t>
    </dgm:pt>
    <dgm:pt modelId="{B2DC8013-B540-4718-801F-00BFBC13037A}" type="sibTrans" cxnId="{60F2516C-41F3-4218-A1D1-062B64CCA51C}">
      <dgm:prSet/>
      <dgm:spPr/>
      <dgm:t>
        <a:bodyPr/>
        <a:lstStyle/>
        <a:p>
          <a:endParaRPr lang="en-US"/>
        </a:p>
      </dgm:t>
    </dgm:pt>
    <dgm:pt modelId="{8AE324F7-386D-45A2-868A-242E22B37484}">
      <dgm:prSet/>
      <dgm:spPr/>
      <dgm:t>
        <a:bodyPr/>
        <a:lstStyle/>
        <a:p>
          <a:r>
            <a:rPr lang="en-US" dirty="0"/>
            <a:t>May 7th</a:t>
          </a:r>
        </a:p>
      </dgm:t>
    </dgm:pt>
    <dgm:pt modelId="{234A76A7-017C-468D-B6C6-6AE5595F0A60}" type="parTrans" cxnId="{3558A59D-7369-44E9-904F-FA6F4D04C070}">
      <dgm:prSet/>
      <dgm:spPr/>
      <dgm:t>
        <a:bodyPr/>
        <a:lstStyle/>
        <a:p>
          <a:endParaRPr lang="en-US"/>
        </a:p>
      </dgm:t>
    </dgm:pt>
    <dgm:pt modelId="{EC9BCBCD-EFC8-4290-B863-734E9A2158AC}" type="sibTrans" cxnId="{3558A59D-7369-44E9-904F-FA6F4D04C070}">
      <dgm:prSet/>
      <dgm:spPr/>
      <dgm:t>
        <a:bodyPr/>
        <a:lstStyle/>
        <a:p>
          <a:endParaRPr lang="en-US"/>
        </a:p>
      </dgm:t>
    </dgm:pt>
    <dgm:pt modelId="{F2C5946E-96AC-4D5A-B458-7D2B25514DE6}">
      <dgm:prSet/>
      <dgm:spPr/>
      <dgm:t>
        <a:bodyPr/>
        <a:lstStyle/>
        <a:p>
          <a:r>
            <a:rPr lang="en-US" dirty="0"/>
            <a:t>The Big Day!</a:t>
          </a:r>
        </a:p>
      </dgm:t>
    </dgm:pt>
    <dgm:pt modelId="{00377DCE-90FB-46C7-8AA2-8160B9C8E411}" type="parTrans" cxnId="{1AC5888B-5F0A-4CE7-8F69-58ACC0AA1100}">
      <dgm:prSet/>
      <dgm:spPr/>
      <dgm:t>
        <a:bodyPr/>
        <a:lstStyle/>
        <a:p>
          <a:endParaRPr lang="en-US"/>
        </a:p>
      </dgm:t>
    </dgm:pt>
    <dgm:pt modelId="{A191672C-E826-4D12-AE04-B7C722E1DAD5}" type="sibTrans" cxnId="{1AC5888B-5F0A-4CE7-8F69-58ACC0AA1100}">
      <dgm:prSet/>
      <dgm:spPr/>
      <dgm:t>
        <a:bodyPr/>
        <a:lstStyle/>
        <a:p>
          <a:endParaRPr lang="en-US"/>
        </a:p>
      </dgm:t>
    </dgm:pt>
    <dgm:pt modelId="{B23E1099-E4E9-452A-8EE5-7D8465987EC5}">
      <dgm:prSet/>
      <dgm:spPr/>
      <dgm:t>
        <a:bodyPr/>
        <a:lstStyle/>
        <a:p>
          <a:r>
            <a:rPr lang="en-US"/>
            <a:t>Final adjustments, cleanup, and rehearsal.</a:t>
          </a:r>
          <a:endParaRPr lang="en-US" dirty="0"/>
        </a:p>
      </dgm:t>
    </dgm:pt>
    <dgm:pt modelId="{CEC833DA-0854-479A-B77B-3A497C72F6B7}" type="parTrans" cxnId="{7F45FE99-CF66-422E-8027-BFC1EA89FBCE}">
      <dgm:prSet/>
      <dgm:spPr/>
      <dgm:t>
        <a:bodyPr/>
        <a:lstStyle/>
        <a:p>
          <a:endParaRPr lang="en-US"/>
        </a:p>
      </dgm:t>
    </dgm:pt>
    <dgm:pt modelId="{6B59AB0C-9953-42AE-85D2-D37C1C5C9AB4}" type="sibTrans" cxnId="{7F45FE99-CF66-422E-8027-BFC1EA89FBCE}">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5">
        <dgm:presLayoutVars>
          <dgm:chMax val="0"/>
          <dgm:chPref val="0"/>
        </dgm:presLayoutVars>
      </dgm:prSet>
      <dgm:spPr/>
    </dgm:pt>
    <dgm:pt modelId="{356E000D-F109-45EB-B501-4B78AA5C433C}" type="pres">
      <dgm:prSet presAssocID="{59A0B26A-2973-451B-9ADA-6468D9C1A82E}" presName="parTx" presStyleLbl="alignNode1" presStyleIdx="0" presStyleCnt="5">
        <dgm:presLayoutVars>
          <dgm:chMax val="0"/>
          <dgm:chPref val="0"/>
          <dgm:bulletEnabled val="1"/>
        </dgm:presLayoutVars>
      </dgm:prSet>
      <dgm:spPr/>
    </dgm:pt>
    <dgm:pt modelId="{690A1E60-14A3-48E2-969A-2D37B614EB37}" type="pres">
      <dgm:prSet presAssocID="{59A0B26A-2973-451B-9ADA-6468D9C1A82E}" presName="desTx" presStyleLbl="revTx" presStyleIdx="0" presStyleCnt="5">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5">
        <dgm:presLayoutVars>
          <dgm:chMax val="0"/>
          <dgm:chPref val="0"/>
        </dgm:presLayoutVars>
      </dgm:prSet>
      <dgm:spPr/>
    </dgm:pt>
    <dgm:pt modelId="{E71F2D5D-B2F9-4DA3-A66A-9C6CCF024E35}" type="pres">
      <dgm:prSet presAssocID="{8159643A-818D-4545-AFE5-29FC064B1AAA}" presName="parTx" presStyleLbl="alignNode1" presStyleIdx="1" presStyleCnt="5">
        <dgm:presLayoutVars>
          <dgm:chMax val="0"/>
          <dgm:chPref val="0"/>
          <dgm:bulletEnabled val="1"/>
        </dgm:presLayoutVars>
      </dgm:prSet>
      <dgm:spPr/>
    </dgm:pt>
    <dgm:pt modelId="{76F87B8F-7B70-4B8F-BD86-BC83CD9F0297}" type="pres">
      <dgm:prSet presAssocID="{8159643A-818D-4545-AFE5-29FC064B1AAA}" presName="desTx" presStyleLbl="revTx" presStyleIdx="1" presStyleCnt="5">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5">
        <dgm:presLayoutVars>
          <dgm:chMax val="0"/>
          <dgm:chPref val="0"/>
        </dgm:presLayoutVars>
      </dgm:prSet>
      <dgm:spPr/>
    </dgm:pt>
    <dgm:pt modelId="{FCBE03BB-10EF-463F-ADE9-2490921E2F01}" type="pres">
      <dgm:prSet presAssocID="{11173297-B697-4A11-9EAC-E45317C547A3}" presName="parTx" presStyleLbl="alignNode1" presStyleIdx="2" presStyleCnt="5">
        <dgm:presLayoutVars>
          <dgm:chMax val="0"/>
          <dgm:chPref val="0"/>
          <dgm:bulletEnabled val="1"/>
        </dgm:presLayoutVars>
      </dgm:prSet>
      <dgm:spPr/>
    </dgm:pt>
    <dgm:pt modelId="{499DECC5-47AF-4CB1-BCD3-F288444FFD05}" type="pres">
      <dgm:prSet presAssocID="{11173297-B697-4A11-9EAC-E45317C547A3}" presName="desTx" presStyleLbl="revTx" presStyleIdx="2" presStyleCnt="5">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33C0640E-1908-43E2-A30D-C597CD2E5C45}" type="pres">
      <dgm:prSet presAssocID="{D59A6E49-80F2-47F2-A3F1-A7D3C1042B7A}" presName="composite" presStyleCnt="0"/>
      <dgm:spPr/>
    </dgm:pt>
    <dgm:pt modelId="{D45698BB-B312-4969-9C62-8B658A7BE04B}" type="pres">
      <dgm:prSet presAssocID="{D59A6E49-80F2-47F2-A3F1-A7D3C1042B7A}" presName="L" presStyleLbl="solidFgAcc1" presStyleIdx="3" presStyleCnt="5">
        <dgm:presLayoutVars>
          <dgm:chMax val="0"/>
          <dgm:chPref val="0"/>
        </dgm:presLayoutVars>
      </dgm:prSet>
      <dgm:spPr/>
    </dgm:pt>
    <dgm:pt modelId="{8CE5514B-799A-4B97-A4CE-949CED117359}" type="pres">
      <dgm:prSet presAssocID="{D59A6E49-80F2-47F2-A3F1-A7D3C1042B7A}" presName="parTx" presStyleLbl="alignNode1" presStyleIdx="3" presStyleCnt="5">
        <dgm:presLayoutVars>
          <dgm:chMax val="0"/>
          <dgm:chPref val="0"/>
          <dgm:bulletEnabled val="1"/>
        </dgm:presLayoutVars>
      </dgm:prSet>
      <dgm:spPr/>
    </dgm:pt>
    <dgm:pt modelId="{26E75E88-EED9-45B9-B2E1-7CF90983F84F}" type="pres">
      <dgm:prSet presAssocID="{D59A6E49-80F2-47F2-A3F1-A7D3C1042B7A}" presName="desTx" presStyleLbl="revTx" presStyleIdx="3" presStyleCnt="5">
        <dgm:presLayoutVars>
          <dgm:chMax val="0"/>
          <dgm:chPref val="0"/>
          <dgm:bulletEnabled val="1"/>
        </dgm:presLayoutVars>
      </dgm:prSet>
      <dgm:spPr/>
    </dgm:pt>
    <dgm:pt modelId="{0E310878-290E-4CDF-A224-A01279FC1395}" type="pres">
      <dgm:prSet presAssocID="{D59A6E49-80F2-47F2-A3F1-A7D3C1042B7A}" presName="EmptyPlaceHolder" presStyleCnt="0"/>
      <dgm:spPr/>
    </dgm:pt>
    <dgm:pt modelId="{55F036F5-304F-4940-A050-48A87A0DF8E4}" type="pres">
      <dgm:prSet presAssocID="{7E011706-AE0C-4AA0-B690-E8284D94C1FB}" presName="space" presStyleCnt="0"/>
      <dgm:spPr/>
    </dgm:pt>
    <dgm:pt modelId="{1B1FFA15-18C7-4FA1-8E23-8A3F31C302EB}" type="pres">
      <dgm:prSet presAssocID="{8AE324F7-386D-45A2-868A-242E22B37484}" presName="composite" presStyleCnt="0"/>
      <dgm:spPr/>
    </dgm:pt>
    <dgm:pt modelId="{736EA73E-CF05-45B4-A946-DC09155D617E}" type="pres">
      <dgm:prSet presAssocID="{8AE324F7-386D-45A2-868A-242E22B37484}" presName="L" presStyleLbl="solidFgAcc1" presStyleIdx="4" presStyleCnt="5">
        <dgm:presLayoutVars>
          <dgm:chMax val="0"/>
          <dgm:chPref val="0"/>
        </dgm:presLayoutVars>
      </dgm:prSet>
      <dgm:spPr/>
    </dgm:pt>
    <dgm:pt modelId="{507DCF5B-980F-4E37-B5EB-2E84D9C6B52F}" type="pres">
      <dgm:prSet presAssocID="{8AE324F7-386D-45A2-868A-242E22B37484}" presName="parTx" presStyleLbl="alignNode1" presStyleIdx="4" presStyleCnt="5">
        <dgm:presLayoutVars>
          <dgm:chMax val="0"/>
          <dgm:chPref val="0"/>
          <dgm:bulletEnabled val="1"/>
        </dgm:presLayoutVars>
      </dgm:prSet>
      <dgm:spPr/>
    </dgm:pt>
    <dgm:pt modelId="{EEA84B30-BE1D-4937-8B3F-F60859618187}" type="pres">
      <dgm:prSet presAssocID="{8AE324F7-386D-45A2-868A-242E22B37484}" presName="desTx" presStyleLbl="revTx" presStyleIdx="4" presStyleCnt="5">
        <dgm:presLayoutVars>
          <dgm:chMax val="0"/>
          <dgm:chPref val="0"/>
          <dgm:bulletEnabled val="1"/>
        </dgm:presLayoutVars>
      </dgm:prSet>
      <dgm:spPr/>
    </dgm:pt>
    <dgm:pt modelId="{74B8F068-5875-4CEC-BBA5-2D4AFCF2A5DE}" type="pres">
      <dgm:prSet presAssocID="{8AE324F7-386D-45A2-868A-242E22B37484}"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9534A01A-7215-484A-B231-394DE85E33EE}" type="presOf" srcId="{8AE324F7-386D-45A2-868A-242E22B37484}" destId="{507DCF5B-980F-4E37-B5EB-2E84D9C6B52F}" srcOrd="0" destOrd="0" presId="urn:microsoft.com/office/officeart/2016/7/layout/AccentHomeChevronProcess"/>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3B4F2C34-A5FB-4876-BE0B-B329E5E0B605}" type="presOf" srcId="{F2C5946E-96AC-4D5A-B458-7D2B25514DE6}" destId="{EEA84B30-BE1D-4937-8B3F-F60859618187}" srcOrd="0" destOrd="0" presId="urn:microsoft.com/office/officeart/2016/7/layout/AccentHomeChevronProcess"/>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60F2516C-41F3-4218-A1D1-062B64CCA51C}" srcId="{D59A6E49-80F2-47F2-A3F1-A7D3C1042B7A}" destId="{B37999E7-C394-42CA-9788-025667B2F148}" srcOrd="0" destOrd="0" parTransId="{4E4B7B64-9855-4792-8CF8-036E24B99347}" sibTransId="{B2DC8013-B540-4718-801F-00BFBC13037A}"/>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050C9254-2664-45D0-A7C0-16D1E600B953}" type="presOf" srcId="{D59A6E49-80F2-47F2-A3F1-A7D3C1042B7A}" destId="{8CE5514B-799A-4B97-A4CE-949CED117359}"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4A7EFD87-320F-45A4-8133-759E7A6020E6}" type="presOf" srcId="{B37999E7-C394-42CA-9788-025667B2F148}" destId="{26E75E88-EED9-45B9-B2E1-7CF90983F84F}" srcOrd="0" destOrd="0" presId="urn:microsoft.com/office/officeart/2016/7/layout/AccentHomeChevronProcess"/>
    <dgm:cxn modelId="{1AC5888B-5F0A-4CE7-8F69-58ACC0AA1100}" srcId="{8AE324F7-386D-45A2-868A-242E22B37484}" destId="{F2C5946E-96AC-4D5A-B458-7D2B25514DE6}" srcOrd="0" destOrd="0" parTransId="{00377DCE-90FB-46C7-8AA2-8160B9C8E411}" sibTransId="{A191672C-E826-4D12-AE04-B7C722E1DAD5}"/>
    <dgm:cxn modelId="{7F45FE99-CF66-422E-8027-BFC1EA89FBCE}" srcId="{8AE324F7-386D-45A2-868A-242E22B37484}" destId="{B23E1099-E4E9-452A-8EE5-7D8465987EC5}" srcOrd="1" destOrd="0" parTransId="{CEC833DA-0854-479A-B77B-3A497C72F6B7}" sibTransId="{6B59AB0C-9953-42AE-85D2-D37C1C5C9AB4}"/>
    <dgm:cxn modelId="{3558A59D-7369-44E9-904F-FA6F4D04C070}" srcId="{AAD4E0A1-2FAA-4C4F-A963-A18676DD2709}" destId="{8AE324F7-386D-45A2-868A-242E22B37484}" srcOrd="4" destOrd="0" parTransId="{234A76A7-017C-468D-B6C6-6AE5595F0A60}" sibTransId="{EC9BCBCD-EFC8-4290-B863-734E9A2158AC}"/>
    <dgm:cxn modelId="{AEC3EBD0-1922-4FDA-8C9E-4E7A1D61E53D}" type="presOf" srcId="{AAD4E0A1-2FAA-4C4F-A963-A18676DD2709}" destId="{783BA2EA-8436-4CCE-A39E-6BCF5238143F}" srcOrd="0" destOrd="0" presId="urn:microsoft.com/office/officeart/2016/7/layout/AccentHomeChevronProcess"/>
    <dgm:cxn modelId="{1DEAA8D5-09D4-43B8-9CE1-38F63628F861}" srcId="{AAD4E0A1-2FAA-4C4F-A963-A18676DD2709}" destId="{D59A6E49-80F2-47F2-A3F1-A7D3C1042B7A}" srcOrd="3" destOrd="0" parTransId="{0F0347E2-53BF-4AF0-BE04-E562E9D07F8C}" sibTransId="{7E011706-AE0C-4AA0-B690-E8284D94C1FB}"/>
    <dgm:cxn modelId="{80FEA6DC-372C-4946-AEAB-A02EEA4B36C7}" type="presOf" srcId="{EFA50C6C-022A-4BE7-B363-CC5944231205}" destId="{690A1E60-14A3-48E2-969A-2D37B614EB37}" srcOrd="0" destOrd="0" presId="urn:microsoft.com/office/officeart/2016/7/layout/AccentHomeChevronProcess"/>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D7B1D9FE-AF5F-4D38-B3F4-B17A5DF2A252}" type="presOf" srcId="{B23E1099-E4E9-452A-8EE5-7D8465987EC5}" destId="{EEA84B30-BE1D-4937-8B3F-F60859618187}" srcOrd="0" destOrd="1" presId="urn:microsoft.com/office/officeart/2016/7/layout/AccentHomeChevronProcess"/>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5" destOrd="0" presId="urn:microsoft.com/office/officeart/2016/7/layout/AccentHomeChevronProcess"/>
    <dgm:cxn modelId="{D08F1D36-1DBD-4A90-B35A-11CB6AB70837}" type="presParOf" srcId="{783BA2EA-8436-4CCE-A39E-6BCF5238143F}" destId="{33C0640E-1908-43E2-A30D-C597CD2E5C45}" srcOrd="6" destOrd="0" presId="urn:microsoft.com/office/officeart/2016/7/layout/AccentHomeChevronProcess"/>
    <dgm:cxn modelId="{77398350-C6EC-4106-8EBF-0C0C73F7D8E2}" type="presParOf" srcId="{33C0640E-1908-43E2-A30D-C597CD2E5C45}" destId="{D45698BB-B312-4969-9C62-8B658A7BE04B}" srcOrd="0" destOrd="0" presId="urn:microsoft.com/office/officeart/2016/7/layout/AccentHomeChevronProcess"/>
    <dgm:cxn modelId="{BB0C5B20-87A6-498F-A1F7-C45BD18A0349}" type="presParOf" srcId="{33C0640E-1908-43E2-A30D-C597CD2E5C45}" destId="{8CE5514B-799A-4B97-A4CE-949CED117359}" srcOrd="1" destOrd="0" presId="urn:microsoft.com/office/officeart/2016/7/layout/AccentHomeChevronProcess"/>
    <dgm:cxn modelId="{7900CD8C-9318-4089-992F-92843765BB6E}" type="presParOf" srcId="{33C0640E-1908-43E2-A30D-C597CD2E5C45}" destId="{26E75E88-EED9-45B9-B2E1-7CF90983F84F}" srcOrd="2" destOrd="0" presId="urn:microsoft.com/office/officeart/2016/7/layout/AccentHomeChevronProcess"/>
    <dgm:cxn modelId="{51FB55C6-15A1-4FDA-9B20-03379835FB58}" type="presParOf" srcId="{33C0640E-1908-43E2-A30D-C597CD2E5C45}" destId="{0E310878-290E-4CDF-A224-A01279FC1395}" srcOrd="3" destOrd="0" presId="urn:microsoft.com/office/officeart/2016/7/layout/AccentHomeChevronProcess"/>
    <dgm:cxn modelId="{846F24E1-EA22-4D81-ACCB-5088E0274B96}" type="presParOf" srcId="{783BA2EA-8436-4CCE-A39E-6BCF5238143F}" destId="{55F036F5-304F-4940-A050-48A87A0DF8E4}" srcOrd="7" destOrd="0" presId="urn:microsoft.com/office/officeart/2016/7/layout/AccentHomeChevronProcess"/>
    <dgm:cxn modelId="{9CDD98A5-3C45-403C-8FFA-C5E45A5D72EC}" type="presParOf" srcId="{783BA2EA-8436-4CCE-A39E-6BCF5238143F}" destId="{1B1FFA15-18C7-4FA1-8E23-8A3F31C302EB}" srcOrd="8" destOrd="0" presId="urn:microsoft.com/office/officeart/2016/7/layout/AccentHomeChevronProcess"/>
    <dgm:cxn modelId="{7E6ED34B-B1F0-4FB3-850D-E94B6E9E17D3}" type="presParOf" srcId="{1B1FFA15-18C7-4FA1-8E23-8A3F31C302EB}" destId="{736EA73E-CF05-45B4-A946-DC09155D617E}" srcOrd="0" destOrd="0" presId="urn:microsoft.com/office/officeart/2016/7/layout/AccentHomeChevronProcess"/>
    <dgm:cxn modelId="{62E0986F-AF8A-4BB9-9929-81DF0F4BFDCA}" type="presParOf" srcId="{1B1FFA15-18C7-4FA1-8E23-8A3F31C302EB}" destId="{507DCF5B-980F-4E37-B5EB-2E84D9C6B52F}" srcOrd="1" destOrd="0" presId="urn:microsoft.com/office/officeart/2016/7/layout/AccentHomeChevronProcess"/>
    <dgm:cxn modelId="{93041484-7DAD-4FD9-B487-F83C4013B175}" type="presParOf" srcId="{1B1FFA15-18C7-4FA1-8E23-8A3F31C302EB}" destId="{EEA84B30-BE1D-4937-8B3F-F60859618187}" srcOrd="2" destOrd="0" presId="urn:microsoft.com/office/officeart/2016/7/layout/AccentHomeChevronProcess"/>
    <dgm:cxn modelId="{7003133C-AC1E-431B-BAC1-22BEE521CC89}" type="presParOf" srcId="{1B1FFA15-18C7-4FA1-8E23-8A3F31C302EB}" destId="{74B8F068-5875-4CEC-BBA5-2D4AFCF2A5D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764178"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2154" y="2479282"/>
          <a:ext cx="2297008" cy="572142"/>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April 28th</a:t>
          </a:r>
        </a:p>
      </dsp:txBody>
      <dsp:txXfrm>
        <a:off x="2154" y="2479282"/>
        <a:ext cx="2225490" cy="572142"/>
      </dsp:txXfrm>
    </dsp:sp>
    <dsp:sp modelId="{690A1E60-14A3-48E2-969A-2D37B614EB37}">
      <dsp:nvSpPr>
        <dsp:cNvPr id="0" name=""/>
        <dsp:cNvSpPr/>
      </dsp:nvSpPr>
      <dsp:spPr>
        <a:xfrm>
          <a:off x="185914"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Search for Data Sources and topic to explore.</a:t>
          </a:r>
        </a:p>
      </dsp:txBody>
      <dsp:txXfrm>
        <a:off x="185914" y="873112"/>
        <a:ext cx="1865171" cy="1076732"/>
      </dsp:txXfrm>
    </dsp:sp>
    <dsp:sp modelId="{CC632145-1148-4956-9088-B915D0D0FD99}">
      <dsp:nvSpPr>
        <dsp:cNvPr id="0" name=""/>
        <dsp:cNvSpPr/>
      </dsp:nvSpPr>
      <dsp:spPr>
        <a:xfrm rot="5400000">
          <a:off x="1417979"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2184312"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April 30th</a:t>
          </a:r>
        </a:p>
      </dsp:txBody>
      <dsp:txXfrm>
        <a:off x="2327348" y="2479282"/>
        <a:ext cx="2010937" cy="572142"/>
      </dsp:txXfrm>
    </dsp:sp>
    <dsp:sp modelId="{76F87B8F-7B70-4B8F-BD86-BC83CD9F0297}">
      <dsp:nvSpPr>
        <dsp:cNvPr id="0" name=""/>
        <dsp:cNvSpPr/>
      </dsp:nvSpPr>
      <dsp:spPr>
        <a:xfrm>
          <a:off x="2368073"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Data cleanup.</a:t>
          </a:r>
        </a:p>
      </dsp:txBody>
      <dsp:txXfrm>
        <a:off x="2368073" y="873112"/>
        <a:ext cx="1865171" cy="1076732"/>
      </dsp:txXfrm>
    </dsp:sp>
    <dsp:sp modelId="{5C7AB7EB-E74C-4AF9-873D-5493F7962F03}">
      <dsp:nvSpPr>
        <dsp:cNvPr id="0" name=""/>
        <dsp:cNvSpPr/>
      </dsp:nvSpPr>
      <dsp:spPr>
        <a:xfrm rot="5400000">
          <a:off x="3600137"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4366470"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May 2nd</a:t>
          </a:r>
        </a:p>
      </dsp:txBody>
      <dsp:txXfrm>
        <a:off x="4509506" y="2479282"/>
        <a:ext cx="2010937" cy="572142"/>
      </dsp:txXfrm>
    </dsp:sp>
    <dsp:sp modelId="{499DECC5-47AF-4CB1-BCD3-F288444FFD05}">
      <dsp:nvSpPr>
        <dsp:cNvPr id="0" name=""/>
        <dsp:cNvSpPr/>
      </dsp:nvSpPr>
      <dsp:spPr>
        <a:xfrm>
          <a:off x="4550231"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Logistic modeling</a:t>
          </a:r>
        </a:p>
      </dsp:txBody>
      <dsp:txXfrm>
        <a:off x="4550231" y="873112"/>
        <a:ext cx="1865171" cy="1076732"/>
      </dsp:txXfrm>
    </dsp:sp>
    <dsp:sp modelId="{D45698BB-B312-4969-9C62-8B658A7BE04B}">
      <dsp:nvSpPr>
        <dsp:cNvPr id="0" name=""/>
        <dsp:cNvSpPr/>
      </dsp:nvSpPr>
      <dsp:spPr>
        <a:xfrm rot="5400000">
          <a:off x="5782296"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5514B-799A-4B97-A4CE-949CED117359}">
      <dsp:nvSpPr>
        <dsp:cNvPr id="0" name=""/>
        <dsp:cNvSpPr/>
      </dsp:nvSpPr>
      <dsp:spPr>
        <a:xfrm>
          <a:off x="6548628"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May 5th</a:t>
          </a:r>
        </a:p>
      </dsp:txBody>
      <dsp:txXfrm>
        <a:off x="6691664" y="2479282"/>
        <a:ext cx="2010937" cy="572142"/>
      </dsp:txXfrm>
    </dsp:sp>
    <dsp:sp modelId="{26E75E88-EED9-45B9-B2E1-7CF90983F84F}">
      <dsp:nvSpPr>
        <dsp:cNvPr id="0" name=""/>
        <dsp:cNvSpPr/>
      </dsp:nvSpPr>
      <dsp:spPr>
        <a:xfrm>
          <a:off x="6732389"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Neural network</a:t>
          </a:r>
        </a:p>
      </dsp:txBody>
      <dsp:txXfrm>
        <a:off x="6732389" y="873112"/>
        <a:ext cx="1865171" cy="1076732"/>
      </dsp:txXfrm>
    </dsp:sp>
    <dsp:sp modelId="{736EA73E-CF05-45B4-A946-DC09155D617E}">
      <dsp:nvSpPr>
        <dsp:cNvPr id="0" name=""/>
        <dsp:cNvSpPr/>
      </dsp:nvSpPr>
      <dsp:spPr>
        <a:xfrm rot="5400000">
          <a:off x="7964454"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DCF5B-980F-4E37-B5EB-2E84D9C6B52F}">
      <dsp:nvSpPr>
        <dsp:cNvPr id="0" name=""/>
        <dsp:cNvSpPr/>
      </dsp:nvSpPr>
      <dsp:spPr>
        <a:xfrm>
          <a:off x="8730787"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May 7th</a:t>
          </a:r>
        </a:p>
      </dsp:txBody>
      <dsp:txXfrm>
        <a:off x="8873823" y="2479282"/>
        <a:ext cx="2010937" cy="572142"/>
      </dsp:txXfrm>
    </dsp:sp>
    <dsp:sp modelId="{EEA84B30-BE1D-4937-8B3F-F60859618187}">
      <dsp:nvSpPr>
        <dsp:cNvPr id="0" name=""/>
        <dsp:cNvSpPr/>
      </dsp:nvSpPr>
      <dsp:spPr>
        <a:xfrm>
          <a:off x="8914547"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The Big Day!</a:t>
          </a:r>
        </a:p>
        <a:p>
          <a:pPr marL="0" lvl="0" indent="0" algn="l" defTabSz="622300">
            <a:lnSpc>
              <a:spcPct val="90000"/>
            </a:lnSpc>
            <a:spcBef>
              <a:spcPct val="0"/>
            </a:spcBef>
            <a:spcAft>
              <a:spcPct val="35000"/>
            </a:spcAft>
            <a:buNone/>
          </a:pPr>
          <a:r>
            <a:rPr lang="en-US" sz="1400" kern="1200"/>
            <a:t>Final adjustments, cleanup, and rehearsal.</a:t>
          </a:r>
          <a:endParaRPr lang="en-US" sz="1400" kern="1200" dirty="0"/>
        </a:p>
      </dsp:txBody>
      <dsp:txXfrm>
        <a:off x="8914547" y="873112"/>
        <a:ext cx="1865171" cy="1076732"/>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www.kaggle.com/uciml/breast-cancer-wisconsin-dat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3" y="457200"/>
            <a:ext cx="7585798"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3555746"/>
          </a:xfrm>
        </p:spPr>
        <p:txBody>
          <a:bodyPr anchor="ctr">
            <a:normAutofit/>
          </a:bodyPr>
          <a:lstStyle/>
          <a:p>
            <a:r>
              <a:rPr lang="en-US" sz="3600" dirty="0">
                <a:solidFill>
                  <a:srgbClr val="FFFFFF"/>
                </a:solidFill>
              </a:rPr>
              <a:t>Breast Cancer </a:t>
            </a:r>
            <a:r>
              <a:rPr lang="en-US" dirty="0">
                <a:solidFill>
                  <a:srgbClr val="FFFFFF"/>
                </a:solidFill>
              </a:rPr>
              <a:t>Machine Learning</a:t>
            </a:r>
            <a:r>
              <a:rPr lang="en-US" sz="3600" dirty="0">
                <a:solidFill>
                  <a:srgbClr val="FFFFFF"/>
                </a:solidFill>
              </a:rPr>
              <a:t> Predictor</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434149"/>
            <a:ext cx="3202016" cy="836022"/>
          </a:xfrm>
          <a:noFill/>
        </p:spPr>
        <p:txBody>
          <a:bodyPr anchor="ctr">
            <a:normAutofit fontScale="62500" lnSpcReduction="20000"/>
          </a:bodyPr>
          <a:lstStyle/>
          <a:p>
            <a:r>
              <a:rPr lang="en-US" sz="1800" b="1" dirty="0">
                <a:solidFill>
                  <a:srgbClr val="FFFFFF">
                    <a:alpha val="75000"/>
                  </a:srgbClr>
                </a:solidFill>
              </a:rPr>
              <a:t>Mina </a:t>
            </a:r>
            <a:r>
              <a:rPr lang="en-US" sz="1800" b="1" dirty="0" err="1">
                <a:solidFill>
                  <a:srgbClr val="FFFFFF">
                    <a:alpha val="75000"/>
                  </a:srgbClr>
                </a:solidFill>
              </a:rPr>
              <a:t>Morcos</a:t>
            </a:r>
            <a:endParaRPr lang="en-US" sz="1800" b="1" dirty="0">
              <a:solidFill>
                <a:srgbClr val="FFFFFF">
                  <a:alpha val="75000"/>
                </a:srgbClr>
              </a:solidFill>
            </a:endParaRPr>
          </a:p>
          <a:p>
            <a:r>
              <a:rPr lang="en-US" sz="1800" b="1" dirty="0" err="1">
                <a:solidFill>
                  <a:srgbClr val="FFFFFF">
                    <a:alpha val="75000"/>
                  </a:srgbClr>
                </a:solidFill>
              </a:rPr>
              <a:t>Santoosh</a:t>
            </a:r>
            <a:r>
              <a:rPr lang="en-US" sz="1800" b="1" dirty="0">
                <a:solidFill>
                  <a:srgbClr val="FFFFFF">
                    <a:alpha val="75000"/>
                  </a:srgbClr>
                </a:solidFill>
              </a:rPr>
              <a:t> R</a:t>
            </a:r>
          </a:p>
          <a:p>
            <a:r>
              <a:rPr lang="en-US" sz="1800" b="1" dirty="0">
                <a:solidFill>
                  <a:srgbClr val="FFFFFF">
                    <a:alpha val="75000"/>
                  </a:srgbClr>
                </a:solidFill>
              </a:rPr>
              <a:t>Darrell </a:t>
            </a:r>
            <a:r>
              <a:rPr lang="en-US" sz="1800" b="1" dirty="0" err="1">
                <a:solidFill>
                  <a:srgbClr val="FFFFFF">
                    <a:alpha val="75000"/>
                  </a:srgbClr>
                </a:solidFill>
              </a:rPr>
              <a:t>COllison</a:t>
            </a:r>
            <a:endParaRPr lang="en-US" sz="1800" b="1" dirty="0">
              <a:solidFill>
                <a:srgbClr val="FFFFFF">
                  <a:alpha val="75000"/>
                </a:srgbClr>
              </a:solidFill>
            </a:endParaRP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D20F-36D6-42D4-9822-91B686697360}"/>
              </a:ext>
            </a:extLst>
          </p:cNvPr>
          <p:cNvSpPr>
            <a:spLocks noGrp="1"/>
          </p:cNvSpPr>
          <p:nvPr>
            <p:ph type="title"/>
          </p:nvPr>
        </p:nvSpPr>
        <p:spPr/>
        <p:txBody>
          <a:bodyPr/>
          <a:lstStyle/>
          <a:p>
            <a:r>
              <a:rPr lang="en-US" dirty="0"/>
              <a:t>Neural Network</a:t>
            </a:r>
          </a:p>
        </p:txBody>
      </p:sp>
      <p:pic>
        <p:nvPicPr>
          <p:cNvPr id="4" name="Content Placeholder 3">
            <a:extLst>
              <a:ext uri="{FF2B5EF4-FFF2-40B4-BE49-F238E27FC236}">
                <a16:creationId xmlns:a16="http://schemas.microsoft.com/office/drawing/2014/main" id="{563BB26A-33A9-4E1F-84F9-2C745B35F1C6}"/>
              </a:ext>
            </a:extLst>
          </p:cNvPr>
          <p:cNvPicPr>
            <a:picLocks noGrp="1" noChangeAspect="1"/>
          </p:cNvPicPr>
          <p:nvPr>
            <p:ph idx="1"/>
          </p:nvPr>
        </p:nvPicPr>
        <p:blipFill>
          <a:blip r:embed="rId2"/>
          <a:stretch>
            <a:fillRect/>
          </a:stretch>
        </p:blipFill>
        <p:spPr>
          <a:xfrm>
            <a:off x="3124077" y="2293437"/>
            <a:ext cx="5943846" cy="3633787"/>
          </a:xfrm>
          <a:prstGeom prst="rect">
            <a:avLst/>
          </a:prstGeom>
        </p:spPr>
      </p:pic>
    </p:spTree>
    <p:extLst>
      <p:ext uri="{BB962C8B-B14F-4D97-AF65-F5344CB8AC3E}">
        <p14:creationId xmlns:p14="http://schemas.microsoft.com/office/powerpoint/2010/main" val="54784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0121-F691-4E8F-AA13-9D3992893F27}"/>
              </a:ext>
            </a:extLst>
          </p:cNvPr>
          <p:cNvSpPr>
            <a:spLocks noGrp="1"/>
          </p:cNvSpPr>
          <p:nvPr>
            <p:ph type="title"/>
          </p:nvPr>
        </p:nvSpPr>
        <p:spPr/>
        <p:txBody>
          <a:bodyPr/>
          <a:lstStyle/>
          <a:p>
            <a:r>
              <a:rPr lang="en-US" dirty="0"/>
              <a:t>Testing Data</a:t>
            </a:r>
          </a:p>
        </p:txBody>
      </p:sp>
      <p:pic>
        <p:nvPicPr>
          <p:cNvPr id="4" name="Content Placeholder 3">
            <a:extLst>
              <a:ext uri="{FF2B5EF4-FFF2-40B4-BE49-F238E27FC236}">
                <a16:creationId xmlns:a16="http://schemas.microsoft.com/office/drawing/2014/main" id="{7286731B-034F-4F9D-9F0A-71CF479B9879}"/>
              </a:ext>
            </a:extLst>
          </p:cNvPr>
          <p:cNvPicPr>
            <a:picLocks noGrp="1" noChangeAspect="1"/>
          </p:cNvPicPr>
          <p:nvPr>
            <p:ph idx="1"/>
          </p:nvPr>
        </p:nvPicPr>
        <p:blipFill>
          <a:blip r:embed="rId2"/>
          <a:stretch>
            <a:fillRect/>
          </a:stretch>
        </p:blipFill>
        <p:spPr>
          <a:xfrm>
            <a:off x="1188870" y="2684337"/>
            <a:ext cx="6573754" cy="3076575"/>
          </a:xfrm>
          <a:prstGeom prst="rect">
            <a:avLst/>
          </a:prstGeom>
        </p:spPr>
      </p:pic>
      <p:pic>
        <p:nvPicPr>
          <p:cNvPr id="5" name="Picture 4">
            <a:extLst>
              <a:ext uri="{FF2B5EF4-FFF2-40B4-BE49-F238E27FC236}">
                <a16:creationId xmlns:a16="http://schemas.microsoft.com/office/drawing/2014/main" id="{CC93C08A-E1C1-4B1E-88B6-5A493E88E681}"/>
              </a:ext>
            </a:extLst>
          </p:cNvPr>
          <p:cNvPicPr>
            <a:picLocks noChangeAspect="1"/>
          </p:cNvPicPr>
          <p:nvPr/>
        </p:nvPicPr>
        <p:blipFill>
          <a:blip r:embed="rId3"/>
          <a:stretch>
            <a:fillRect/>
          </a:stretch>
        </p:blipFill>
        <p:spPr>
          <a:xfrm>
            <a:off x="7762624" y="2523916"/>
            <a:ext cx="4219575" cy="1181100"/>
          </a:xfrm>
          <a:prstGeom prst="rect">
            <a:avLst/>
          </a:prstGeom>
        </p:spPr>
      </p:pic>
    </p:spTree>
    <p:extLst>
      <p:ext uri="{BB962C8B-B14F-4D97-AF65-F5344CB8AC3E}">
        <p14:creationId xmlns:p14="http://schemas.microsoft.com/office/powerpoint/2010/main" val="385782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9A27-C775-459A-8D98-3CBDF4408DC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C872EA09-0A70-4B8D-B70F-65907D7B9677}"/>
              </a:ext>
            </a:extLst>
          </p:cNvPr>
          <p:cNvSpPr>
            <a:spLocks noGrp="1"/>
          </p:cNvSpPr>
          <p:nvPr>
            <p:ph type="subTitle" idx="1"/>
          </p:nvPr>
        </p:nvSpPr>
        <p:spPr>
          <a:xfrm>
            <a:off x="581191" y="3130445"/>
            <a:ext cx="10993546" cy="2546455"/>
          </a:xfrm>
        </p:spPr>
        <p:txBody>
          <a:bodyPr>
            <a:normAutofit/>
          </a:bodyPr>
          <a:lstStyle/>
          <a:p>
            <a:r>
              <a:rPr lang="en-US" dirty="0"/>
              <a:t>Source:</a:t>
            </a:r>
          </a:p>
          <a:p>
            <a:r>
              <a:rPr lang="en-US" dirty="0"/>
              <a:t>	</a:t>
            </a:r>
            <a:r>
              <a:rPr lang="en-US" dirty="0">
                <a:hlinkClick r:id="rId2"/>
              </a:rPr>
              <a:t>https://www.kaggle.com/uciml/breast-cancer-wisconsin-data</a:t>
            </a:r>
            <a:endParaRPr lang="en-US" dirty="0"/>
          </a:p>
          <a:p>
            <a:endParaRPr lang="en-US" dirty="0"/>
          </a:p>
          <a:p>
            <a:r>
              <a:rPr lang="en-US" b="1" dirty="0">
                <a:solidFill>
                  <a:srgbClr val="FFFFFF">
                    <a:alpha val="75000"/>
                  </a:srgbClr>
                </a:solidFill>
              </a:rPr>
              <a:t>Mina Morcos</a:t>
            </a:r>
          </a:p>
          <a:p>
            <a:r>
              <a:rPr lang="en-US" b="1" dirty="0" err="1">
                <a:solidFill>
                  <a:srgbClr val="FFFFFF">
                    <a:alpha val="75000"/>
                  </a:srgbClr>
                </a:solidFill>
              </a:rPr>
              <a:t>Santoosh</a:t>
            </a:r>
            <a:r>
              <a:rPr lang="en-US" b="1" dirty="0">
                <a:solidFill>
                  <a:srgbClr val="FFFFFF">
                    <a:alpha val="75000"/>
                  </a:srgbClr>
                </a:solidFill>
              </a:rPr>
              <a:t> R</a:t>
            </a:r>
          </a:p>
          <a:p>
            <a:r>
              <a:rPr lang="en-US" b="1" dirty="0">
                <a:solidFill>
                  <a:srgbClr val="FFFFFF">
                    <a:alpha val="75000"/>
                  </a:srgbClr>
                </a:solidFill>
              </a:rPr>
              <a:t>Darrell </a:t>
            </a:r>
            <a:r>
              <a:rPr lang="en-US" b="1" dirty="0" err="1">
                <a:solidFill>
                  <a:srgbClr val="FFFFFF">
                    <a:alpha val="75000"/>
                  </a:srgbClr>
                </a:solidFill>
              </a:rPr>
              <a:t>COllison</a:t>
            </a:r>
            <a:endParaRPr lang="en-US" b="1" dirty="0">
              <a:solidFill>
                <a:srgbClr val="FFFFFF">
                  <a:alpha val="75000"/>
                </a:srgbClr>
              </a:solidFill>
            </a:endParaRPr>
          </a:p>
          <a:p>
            <a:endParaRPr lang="en-US" dirty="0"/>
          </a:p>
          <a:p>
            <a:endParaRPr lang="en-US" dirty="0"/>
          </a:p>
        </p:txBody>
      </p:sp>
    </p:spTree>
    <p:extLst>
      <p:ext uri="{BB962C8B-B14F-4D97-AF65-F5344CB8AC3E}">
        <p14:creationId xmlns:p14="http://schemas.microsoft.com/office/powerpoint/2010/main" val="413087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Our Journey</a:t>
            </a:r>
          </a:p>
        </p:txBody>
      </p:sp>
      <p:graphicFrame>
        <p:nvGraphicFramePr>
          <p:cNvPr id="5" name="Content Placeholder 2" descr="SmartArt timeline">
            <a:extLst>
              <a:ext uri="{FF2B5EF4-FFF2-40B4-BE49-F238E27FC236}">
                <a16:creationId xmlns:a16="http://schemas.microsoft.com/office/drawing/2014/main" id="{3482D096-AEF7-42A2-9733-8437ACF545D2}"/>
              </a:ext>
            </a:extLst>
          </p:cNvPr>
          <p:cNvGraphicFramePr>
            <a:graphicFrameLocks noGrp="1"/>
          </p:cNvGraphicFramePr>
          <p:nvPr>
            <p:ph idx="1"/>
            <p:extLst>
              <p:ext uri="{D42A27DB-BD31-4B8C-83A1-F6EECF244321}">
                <p14:modId xmlns:p14="http://schemas.microsoft.com/office/powerpoint/2010/main" val="138362709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09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42DA-3D19-490C-9740-F565F4F018FF}"/>
              </a:ext>
            </a:extLst>
          </p:cNvPr>
          <p:cNvSpPr>
            <a:spLocks noGrp="1"/>
          </p:cNvSpPr>
          <p:nvPr>
            <p:ph type="title"/>
          </p:nvPr>
        </p:nvSpPr>
        <p:spPr/>
        <p:txBody>
          <a:bodyPr/>
          <a:lstStyle/>
          <a:p>
            <a:r>
              <a:rPr lang="en-US" dirty="0"/>
              <a:t>Breast Cancer</a:t>
            </a:r>
          </a:p>
        </p:txBody>
      </p:sp>
      <p:sp>
        <p:nvSpPr>
          <p:cNvPr id="3" name="Content Placeholder 2">
            <a:extLst>
              <a:ext uri="{FF2B5EF4-FFF2-40B4-BE49-F238E27FC236}">
                <a16:creationId xmlns:a16="http://schemas.microsoft.com/office/drawing/2014/main" id="{F0234B7C-4354-4F98-879B-1752832AB6FE}"/>
              </a:ext>
            </a:extLst>
          </p:cNvPr>
          <p:cNvSpPr>
            <a:spLocks noGrp="1"/>
          </p:cNvSpPr>
          <p:nvPr>
            <p:ph idx="1"/>
          </p:nvPr>
        </p:nvSpPr>
        <p:spPr/>
        <p:txBody>
          <a:bodyPr/>
          <a:lstStyle/>
          <a:p>
            <a:r>
              <a:rPr lang="en-US" dirty="0"/>
              <a:t>Each year in the United States, about 245,000 cases of breast cancer are diagnosed in women and about 2,200 in men. About 41,000 women and 460 men in the U.S. die each year from breast cancer.</a:t>
            </a:r>
          </a:p>
          <a:p>
            <a:endParaRPr lang="en-US" dirty="0"/>
          </a:p>
          <a:p>
            <a:r>
              <a:rPr lang="en-US" b="1" dirty="0"/>
              <a:t>Our goal: </a:t>
            </a:r>
            <a:r>
              <a:rPr lang="en-US" dirty="0"/>
              <a:t>Increase the accuracy of predicting whether a possible breast cancer tumor was malignant or benign by analyzing the preexisting data of tumor’s surface obtained from an MRI scan</a:t>
            </a:r>
          </a:p>
          <a:p>
            <a:endParaRPr lang="en-US" dirty="0"/>
          </a:p>
          <a:p>
            <a:r>
              <a:rPr lang="en-US" dirty="0"/>
              <a:t>BreastCancer.org for more information</a:t>
            </a:r>
          </a:p>
        </p:txBody>
      </p:sp>
    </p:spTree>
    <p:extLst>
      <p:ext uri="{BB962C8B-B14F-4D97-AF65-F5344CB8AC3E}">
        <p14:creationId xmlns:p14="http://schemas.microsoft.com/office/powerpoint/2010/main" val="338181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E03C-B1CB-4FEE-9132-A8DAC5C8183C}"/>
              </a:ext>
            </a:extLst>
          </p:cNvPr>
          <p:cNvSpPr>
            <a:spLocks noGrp="1"/>
          </p:cNvSpPr>
          <p:nvPr>
            <p:ph type="title"/>
          </p:nvPr>
        </p:nvSpPr>
        <p:spPr/>
        <p:txBody>
          <a:bodyPr/>
          <a:lstStyle/>
          <a:p>
            <a:r>
              <a:rPr lang="en-US" dirty="0"/>
              <a:t>Kaggle Dataset</a:t>
            </a:r>
          </a:p>
        </p:txBody>
      </p:sp>
      <p:pic>
        <p:nvPicPr>
          <p:cNvPr id="4" name="Content Placeholder 3">
            <a:extLst>
              <a:ext uri="{FF2B5EF4-FFF2-40B4-BE49-F238E27FC236}">
                <a16:creationId xmlns:a16="http://schemas.microsoft.com/office/drawing/2014/main" id="{88B3BD12-83E3-42CB-9FBD-85A828224539}"/>
              </a:ext>
            </a:extLst>
          </p:cNvPr>
          <p:cNvPicPr>
            <a:picLocks noGrp="1" noChangeAspect="1"/>
          </p:cNvPicPr>
          <p:nvPr>
            <p:ph idx="1"/>
          </p:nvPr>
        </p:nvPicPr>
        <p:blipFill>
          <a:blip r:embed="rId2"/>
          <a:stretch>
            <a:fillRect/>
          </a:stretch>
        </p:blipFill>
        <p:spPr>
          <a:xfrm>
            <a:off x="937397" y="2341563"/>
            <a:ext cx="10317206" cy="3633787"/>
          </a:xfrm>
          <a:prstGeom prst="rect">
            <a:avLst/>
          </a:prstGeom>
        </p:spPr>
      </p:pic>
      <p:sp>
        <p:nvSpPr>
          <p:cNvPr id="3" name="TextBox 2">
            <a:extLst>
              <a:ext uri="{FF2B5EF4-FFF2-40B4-BE49-F238E27FC236}">
                <a16:creationId xmlns:a16="http://schemas.microsoft.com/office/drawing/2014/main" id="{945728B9-ABAB-41B2-B84B-37F701A7C8C6}"/>
              </a:ext>
            </a:extLst>
          </p:cNvPr>
          <p:cNvSpPr txBox="1"/>
          <p:nvPr/>
        </p:nvSpPr>
        <p:spPr>
          <a:xfrm>
            <a:off x="7546203" y="6179820"/>
            <a:ext cx="3708400" cy="369332"/>
          </a:xfrm>
          <a:prstGeom prst="rect">
            <a:avLst/>
          </a:prstGeom>
          <a:noFill/>
        </p:spPr>
        <p:txBody>
          <a:bodyPr wrap="square" rtlCol="0">
            <a:spAutoFit/>
          </a:bodyPr>
          <a:lstStyle/>
          <a:p>
            <a:r>
              <a:rPr lang="en-US" dirty="0"/>
              <a:t>~500 rows x 30 columns</a:t>
            </a:r>
          </a:p>
        </p:txBody>
      </p:sp>
    </p:spTree>
    <p:extLst>
      <p:ext uri="{BB962C8B-B14F-4D97-AF65-F5344CB8AC3E}">
        <p14:creationId xmlns:p14="http://schemas.microsoft.com/office/powerpoint/2010/main" val="319410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5009-C87D-4A3A-B10F-4D565DC1DDC1}"/>
              </a:ext>
            </a:extLst>
          </p:cNvPr>
          <p:cNvSpPr>
            <a:spLocks noGrp="1"/>
          </p:cNvSpPr>
          <p:nvPr>
            <p:ph type="title"/>
          </p:nvPr>
        </p:nvSpPr>
        <p:spPr/>
        <p:txBody>
          <a:bodyPr/>
          <a:lstStyle/>
          <a:p>
            <a:r>
              <a:rPr lang="en-US" dirty="0"/>
              <a:t>Data cleaning</a:t>
            </a:r>
          </a:p>
        </p:txBody>
      </p:sp>
      <p:pic>
        <p:nvPicPr>
          <p:cNvPr id="4" name="Content Placeholder 3">
            <a:extLst>
              <a:ext uri="{FF2B5EF4-FFF2-40B4-BE49-F238E27FC236}">
                <a16:creationId xmlns:a16="http://schemas.microsoft.com/office/drawing/2014/main" id="{D9A052E2-C94C-4384-BCF9-32EF20B302BD}"/>
              </a:ext>
            </a:extLst>
          </p:cNvPr>
          <p:cNvPicPr>
            <a:picLocks noGrp="1" noChangeAspect="1"/>
          </p:cNvPicPr>
          <p:nvPr>
            <p:ph idx="1"/>
          </p:nvPr>
        </p:nvPicPr>
        <p:blipFill>
          <a:blip r:embed="rId2"/>
          <a:stretch>
            <a:fillRect/>
          </a:stretch>
        </p:blipFill>
        <p:spPr>
          <a:xfrm>
            <a:off x="1777728" y="2197184"/>
            <a:ext cx="8636543" cy="3633787"/>
          </a:xfrm>
          <a:prstGeom prst="rect">
            <a:avLst/>
          </a:prstGeom>
        </p:spPr>
      </p:pic>
    </p:spTree>
    <p:extLst>
      <p:ext uri="{BB962C8B-B14F-4D97-AF65-F5344CB8AC3E}">
        <p14:creationId xmlns:p14="http://schemas.microsoft.com/office/powerpoint/2010/main" val="112288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28D3-0B0A-4961-B5BB-45F136BE1739}"/>
              </a:ext>
            </a:extLst>
          </p:cNvPr>
          <p:cNvSpPr>
            <a:spLocks noGrp="1"/>
          </p:cNvSpPr>
          <p:nvPr>
            <p:ph type="title"/>
          </p:nvPr>
        </p:nvSpPr>
        <p:spPr/>
        <p:txBody>
          <a:bodyPr/>
          <a:lstStyle/>
          <a:p>
            <a:r>
              <a:rPr lang="en-US" dirty="0"/>
              <a:t>Logistic Model</a:t>
            </a:r>
          </a:p>
        </p:txBody>
      </p:sp>
      <p:pic>
        <p:nvPicPr>
          <p:cNvPr id="4" name="Content Placeholder 3">
            <a:extLst>
              <a:ext uri="{FF2B5EF4-FFF2-40B4-BE49-F238E27FC236}">
                <a16:creationId xmlns:a16="http://schemas.microsoft.com/office/drawing/2014/main" id="{5AD580FE-ACE6-4380-A0FD-4C2ECF7D7A0D}"/>
              </a:ext>
            </a:extLst>
          </p:cNvPr>
          <p:cNvPicPr>
            <a:picLocks noGrp="1" noChangeAspect="1"/>
          </p:cNvPicPr>
          <p:nvPr>
            <p:ph idx="1"/>
          </p:nvPr>
        </p:nvPicPr>
        <p:blipFill>
          <a:blip r:embed="rId2"/>
          <a:stretch>
            <a:fillRect/>
          </a:stretch>
        </p:blipFill>
        <p:spPr>
          <a:xfrm>
            <a:off x="1879666" y="2213226"/>
            <a:ext cx="8432667" cy="3633787"/>
          </a:xfrm>
          <a:prstGeom prst="rect">
            <a:avLst/>
          </a:prstGeom>
        </p:spPr>
      </p:pic>
    </p:spTree>
    <p:extLst>
      <p:ext uri="{BB962C8B-B14F-4D97-AF65-F5344CB8AC3E}">
        <p14:creationId xmlns:p14="http://schemas.microsoft.com/office/powerpoint/2010/main" val="132399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AD65-141D-4601-AB55-E1A1F0B6E561}"/>
              </a:ext>
            </a:extLst>
          </p:cNvPr>
          <p:cNvSpPr>
            <a:spLocks noGrp="1"/>
          </p:cNvSpPr>
          <p:nvPr>
            <p:ph type="title"/>
          </p:nvPr>
        </p:nvSpPr>
        <p:spPr/>
        <p:txBody>
          <a:bodyPr/>
          <a:lstStyle/>
          <a:p>
            <a:r>
              <a:rPr lang="en-US" dirty="0"/>
              <a:t>Test Scores</a:t>
            </a:r>
          </a:p>
        </p:txBody>
      </p:sp>
      <p:pic>
        <p:nvPicPr>
          <p:cNvPr id="4" name="Content Placeholder 3">
            <a:extLst>
              <a:ext uri="{FF2B5EF4-FFF2-40B4-BE49-F238E27FC236}">
                <a16:creationId xmlns:a16="http://schemas.microsoft.com/office/drawing/2014/main" id="{1E4919CF-53C4-452C-AAB6-BE073545C5E5}"/>
              </a:ext>
            </a:extLst>
          </p:cNvPr>
          <p:cNvPicPr>
            <a:picLocks noGrp="1" noChangeAspect="1"/>
          </p:cNvPicPr>
          <p:nvPr>
            <p:ph idx="1"/>
          </p:nvPr>
        </p:nvPicPr>
        <p:blipFill>
          <a:blip r:embed="rId2"/>
          <a:stretch>
            <a:fillRect/>
          </a:stretch>
        </p:blipFill>
        <p:spPr>
          <a:xfrm>
            <a:off x="2743200" y="2103131"/>
            <a:ext cx="6705600" cy="4330757"/>
          </a:xfrm>
          <a:prstGeom prst="rect">
            <a:avLst/>
          </a:prstGeom>
        </p:spPr>
      </p:pic>
    </p:spTree>
    <p:extLst>
      <p:ext uri="{BB962C8B-B14F-4D97-AF65-F5344CB8AC3E}">
        <p14:creationId xmlns:p14="http://schemas.microsoft.com/office/powerpoint/2010/main" val="24877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2E98-8849-40D6-85A8-46764598D3AD}"/>
              </a:ext>
            </a:extLst>
          </p:cNvPr>
          <p:cNvSpPr>
            <a:spLocks noGrp="1"/>
          </p:cNvSpPr>
          <p:nvPr>
            <p:ph type="title"/>
          </p:nvPr>
        </p:nvSpPr>
        <p:spPr/>
        <p:txBody>
          <a:bodyPr/>
          <a:lstStyle/>
          <a:p>
            <a:r>
              <a:rPr lang="en-US" dirty="0"/>
              <a:t>Random Forrest</a:t>
            </a:r>
          </a:p>
        </p:txBody>
      </p:sp>
      <p:pic>
        <p:nvPicPr>
          <p:cNvPr id="4" name="Content Placeholder 3">
            <a:extLst>
              <a:ext uri="{FF2B5EF4-FFF2-40B4-BE49-F238E27FC236}">
                <a16:creationId xmlns:a16="http://schemas.microsoft.com/office/drawing/2014/main" id="{3B55D4C8-9EA7-47DC-9BC0-C9010F8CF3D8}"/>
              </a:ext>
            </a:extLst>
          </p:cNvPr>
          <p:cNvPicPr>
            <a:picLocks noGrp="1" noChangeAspect="1"/>
          </p:cNvPicPr>
          <p:nvPr>
            <p:ph idx="1"/>
          </p:nvPr>
        </p:nvPicPr>
        <p:blipFill>
          <a:blip r:embed="rId2"/>
          <a:stretch>
            <a:fillRect/>
          </a:stretch>
        </p:blipFill>
        <p:spPr>
          <a:xfrm>
            <a:off x="2548950" y="2261353"/>
            <a:ext cx="7094100" cy="3633787"/>
          </a:xfrm>
          <a:prstGeom prst="rect">
            <a:avLst/>
          </a:prstGeom>
        </p:spPr>
      </p:pic>
    </p:spTree>
    <p:extLst>
      <p:ext uri="{BB962C8B-B14F-4D97-AF65-F5344CB8AC3E}">
        <p14:creationId xmlns:p14="http://schemas.microsoft.com/office/powerpoint/2010/main" val="153724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C9DA-EAF2-42EF-A492-64B3921C9342}"/>
              </a:ext>
            </a:extLst>
          </p:cNvPr>
          <p:cNvSpPr>
            <a:spLocks noGrp="1"/>
          </p:cNvSpPr>
          <p:nvPr>
            <p:ph type="title"/>
          </p:nvPr>
        </p:nvSpPr>
        <p:spPr/>
        <p:txBody>
          <a:bodyPr/>
          <a:lstStyle/>
          <a:p>
            <a:r>
              <a:rPr lang="en-US" dirty="0"/>
              <a:t>Plotting</a:t>
            </a:r>
          </a:p>
        </p:txBody>
      </p:sp>
      <p:pic>
        <p:nvPicPr>
          <p:cNvPr id="4" name="Content Placeholder 3">
            <a:extLst>
              <a:ext uri="{FF2B5EF4-FFF2-40B4-BE49-F238E27FC236}">
                <a16:creationId xmlns:a16="http://schemas.microsoft.com/office/drawing/2014/main" id="{6B6C36B4-3956-4242-888D-DFD4B25E97CE}"/>
              </a:ext>
            </a:extLst>
          </p:cNvPr>
          <p:cNvPicPr>
            <a:picLocks noGrp="1" noChangeAspect="1"/>
          </p:cNvPicPr>
          <p:nvPr>
            <p:ph idx="1"/>
          </p:nvPr>
        </p:nvPicPr>
        <p:blipFill>
          <a:blip r:embed="rId2"/>
          <a:stretch>
            <a:fillRect/>
          </a:stretch>
        </p:blipFill>
        <p:spPr>
          <a:xfrm>
            <a:off x="3439194" y="2325521"/>
            <a:ext cx="5313612" cy="3633787"/>
          </a:xfrm>
          <a:prstGeom prst="rect">
            <a:avLst/>
          </a:prstGeom>
        </p:spPr>
      </p:pic>
    </p:spTree>
    <p:extLst>
      <p:ext uri="{BB962C8B-B14F-4D97-AF65-F5344CB8AC3E}">
        <p14:creationId xmlns:p14="http://schemas.microsoft.com/office/powerpoint/2010/main" val="417883427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{86ECE52B-55D6-4A76-BCDB-C938F4F64B4A}tf67061901</Template>
  <TotalTime>0</TotalTime>
  <Words>175</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Franklin Gothic Book</vt:lpstr>
      <vt:lpstr>Franklin Gothic Demi</vt:lpstr>
      <vt:lpstr>Gill Sans MT</vt:lpstr>
      <vt:lpstr>Wingdings 2</vt:lpstr>
      <vt:lpstr>DividendVTI</vt:lpstr>
      <vt:lpstr>Breast Cancer Machine Learning Predictor</vt:lpstr>
      <vt:lpstr>Our Journey</vt:lpstr>
      <vt:lpstr>Breast Cancer</vt:lpstr>
      <vt:lpstr>Kaggle Dataset</vt:lpstr>
      <vt:lpstr>Data cleaning</vt:lpstr>
      <vt:lpstr>Logistic Model</vt:lpstr>
      <vt:lpstr>Test Scores</vt:lpstr>
      <vt:lpstr>Random Forrest</vt:lpstr>
      <vt:lpstr>Plotting</vt:lpstr>
      <vt:lpstr>Neural Network</vt:lpstr>
      <vt:lpstr>Testing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2020-05-07T19:01:14Z</dcterms:created>
  <dcterms:modified xsi:type="dcterms:W3CDTF">2020-05-07T22:00:26Z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