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73" r:id="rId7"/>
    <p:sldId id="270" r:id="rId8"/>
    <p:sldId id="260" r:id="rId9"/>
    <p:sldId id="271" r:id="rId10"/>
    <p:sldId id="265" r:id="rId11"/>
    <p:sldId id="272" r:id="rId12"/>
    <p:sldId id="266" r:id="rId13"/>
    <p:sldId id="269" r:id="rId14"/>
    <p:sldId id="263" r:id="rId15"/>
    <p:sldId id="274" r:id="rId16"/>
    <p:sldId id="26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324A-B4B1-4D4D-0A6F-4CDAA9C5E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EB739-FFB7-549B-98E1-7C098AD30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3F827-5EF2-5DA2-AEC0-506659C6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769B-6999-4AC1-AD72-0A11BD497BB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8FDF9-2597-478D-4A96-7194818F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C0FD7-2FB4-2149-A2A7-9278239D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8E6-42E9-4348-BBD5-10084ABC6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1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9888-CA19-01B1-89ED-A8FAD410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96BFC-A0EC-CBC5-03C9-2E709B960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F8A2-C5CA-5F83-0661-A01A371B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769B-6999-4AC1-AD72-0A11BD497BB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4F9D-A219-111E-8437-88E8A4F5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FA7FF-5E47-7F89-3D8A-8F70A2ED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8E6-42E9-4348-BBD5-10084ABC6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3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9ED10-0D7C-57EB-5BBE-EA0D848FF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F86EA-DC4F-6335-F7A6-AE7FCA8F4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5588E-E43A-8BF3-2935-B0E07A57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769B-6999-4AC1-AD72-0A11BD497BB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B9AD1-107A-5648-C004-26F5B7C0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6F12-F05D-DDCA-2786-36C5FEEA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8E6-42E9-4348-BBD5-10084ABC6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52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D86E-CC6D-9059-88AD-80C8B3BF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6F0D-2A1D-833E-2E52-25FF1BD47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3C83-693E-EC46-0814-5A82435A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769B-6999-4AC1-AD72-0A11BD497BB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283D-1126-65FE-AE2B-7EC129CC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E8B6C-05A0-039E-3091-CE5C60BC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8E6-42E9-4348-BBD5-10084ABC6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1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0D1A-A628-0E9D-0046-FE1ED5CA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FC88-AC3F-990F-38B0-55FFD9CBB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272F-67A2-C4CD-B5A0-A23C5B1D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769B-6999-4AC1-AD72-0A11BD497BB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6824-0F1E-D126-A512-FA0D84B5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7FA66-E448-9D87-6E6A-30711D10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8E6-42E9-4348-BBD5-10084ABC6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39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2ADD-B134-624A-4F3A-5ABC6455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DA3-6FCA-D9FA-42D6-40221C8F5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8D2E2-91F0-18CA-FB37-2DED9748A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147BC-AA60-11FE-4B3D-EEF7C57E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769B-6999-4AC1-AD72-0A11BD497BB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3F8E9-1FDA-E7EB-D839-A6006A1C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C13A8-F5B3-F486-61D7-0B2E6FA7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8E6-42E9-4348-BBD5-10084ABC6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73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1806-8D45-4915-19B7-A3AC1F52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4C1E7-EEEC-C500-E178-52D25384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95C3C-8D3D-29D9-C1BC-F80BFE647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3CCE2-289F-62EE-B5B8-E51E49BD0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E39EF-0E28-117D-E961-A2E0D6086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4507C-AF44-1C86-1222-F264E546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769B-6999-4AC1-AD72-0A11BD497BB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6E563-4F0E-7F2C-B586-8896759C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DAC3C-1E08-2C01-D014-28146D05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8E6-42E9-4348-BBD5-10084ABC6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82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FCE9-A243-2136-6FCA-2C2DC1F2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5EB4B-216B-0921-099F-AF6D7B4B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769B-6999-4AC1-AD72-0A11BD497BB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586D8-8D65-949E-6FEB-45A548AE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DE8C4-2FDB-F5FE-20EB-111F0CCB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8E6-42E9-4348-BBD5-10084ABC6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35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CFE01-C142-B7BE-B07A-A4D4143E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769B-6999-4AC1-AD72-0A11BD497BB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4F29B-B95E-8E3C-3018-B326063A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BBAD3-B7FE-3BE0-C6E1-8849B5EC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8E6-42E9-4348-BBD5-10084ABC6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94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C212-0594-3FB1-5B9B-23B8D5D9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3D56-94C1-A661-564A-1FFCFAC8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5689A-C6CA-C11F-6819-FA337F406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B843A-B688-DD83-B7F7-F695883E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769B-6999-4AC1-AD72-0A11BD497BB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6E3D6-A265-7314-012C-341114B4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84A0B-B106-2AED-366F-9D971D26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8E6-42E9-4348-BBD5-10084ABC6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46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505B-AEF9-B2C6-F499-01E24C23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AB5DA-CBAD-110D-D822-0D5B34A5A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C6F69-1FCF-8689-D878-765E650C7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EA395-8E9F-BF1C-547E-3ADB8BA2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769B-6999-4AC1-AD72-0A11BD497BB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B8441-E33E-D335-D121-B832FCC8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397EF-7923-2B49-808B-86AB76BB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48E6-42E9-4348-BBD5-10084ABC6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74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9A077-1723-242A-F056-DA2B8F39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DFC22-3A6F-29F7-9F11-C5339F80B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2F64E-478D-0971-21B5-37A4B16E0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4B769B-6999-4AC1-AD72-0A11BD497BB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069F-029D-955D-F07F-A89661502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DC32-AFBD-0DFC-BA26-480CF2BBA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1848E6-42E9-4348-BBD5-10084ABC69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10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diogram">
            <a:extLst>
              <a:ext uri="{FF2B5EF4-FFF2-40B4-BE49-F238E27FC236}">
                <a16:creationId xmlns:a16="http://schemas.microsoft.com/office/drawing/2014/main" id="{D733A77A-49CD-5C07-C2F1-466042E4A5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0E7D67-009C-CAE9-DC5F-DFB78EFC0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Coronary heart disease prediction using SVM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F6636-F3D2-6CB1-5AFC-A51A17352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 Mina NASEH</a:t>
            </a:r>
          </a:p>
          <a:p>
            <a:r>
              <a:rPr lang="en-GB">
                <a:solidFill>
                  <a:srgbClr val="FFFFFF"/>
                </a:solidFill>
              </a:rPr>
              <a:t>Oliver JACK</a:t>
            </a:r>
          </a:p>
        </p:txBody>
      </p:sp>
    </p:spTree>
    <p:extLst>
      <p:ext uri="{BB962C8B-B14F-4D97-AF65-F5344CB8AC3E}">
        <p14:creationId xmlns:p14="http://schemas.microsoft.com/office/powerpoint/2010/main" val="1555275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FD4A4-0179-E536-EF8A-F502D035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4800" dirty="0"/>
              <a:t>Model training – Polynomial kernel</a:t>
            </a:r>
          </a:p>
        </p:txBody>
      </p:sp>
      <p:sp>
        <p:nvSpPr>
          <p:cNvPr id="206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5A64-553E-2911-E8FA-6DD2C5092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10409598" cy="3870620"/>
          </a:xfrm>
        </p:spPr>
        <p:txBody>
          <a:bodyPr anchor="t">
            <a:normAutofit/>
          </a:bodyPr>
          <a:lstStyle/>
          <a:p>
            <a:r>
              <a:rPr lang="en-GB" sz="2400" b="0" dirty="0">
                <a:effectLst/>
                <a:latin typeface="Aptos (Body)"/>
              </a:rPr>
              <a:t>formula:</a:t>
            </a:r>
            <a:r>
              <a:rPr lang="en-GB" sz="2400" b="0" i="1" dirty="0">
                <a:effectLst/>
                <a:latin typeface="Aptos (Body)"/>
              </a:rPr>
              <a:t> </a:t>
            </a:r>
            <a:r>
              <a:rPr lang="en-GB" sz="2400" b="1" i="1" dirty="0">
                <a:effectLst/>
                <a:latin typeface="KaTeX_Math"/>
              </a:rPr>
              <a:t>K</a:t>
            </a:r>
            <a:r>
              <a:rPr lang="en-GB" sz="2400" b="1" i="0" dirty="0">
                <a:effectLst/>
                <a:latin typeface="KaTeX_Main"/>
              </a:rPr>
              <a:t>(</a:t>
            </a:r>
            <a:r>
              <a:rPr lang="en-GB" sz="2400" b="1" i="1" dirty="0" err="1">
                <a:effectLst/>
                <a:latin typeface="KaTeX_Math"/>
              </a:rPr>
              <a:t>x</a:t>
            </a:r>
            <a:r>
              <a:rPr lang="en-GB" sz="2400" b="1" i="0" dirty="0" err="1">
                <a:effectLst/>
                <a:latin typeface="KaTeX_Main"/>
              </a:rPr>
              <a:t>,</a:t>
            </a:r>
            <a:r>
              <a:rPr lang="en-GB" sz="2400" b="1" i="1" dirty="0" err="1">
                <a:effectLst/>
                <a:latin typeface="KaTeX_Math"/>
              </a:rPr>
              <a:t>x</a:t>
            </a:r>
            <a:r>
              <a:rPr lang="en-GB" sz="2400" b="1" i="0" dirty="0">
                <a:effectLst/>
                <a:latin typeface="KaTeX_Main"/>
              </a:rPr>
              <a:t>′) = (</a:t>
            </a:r>
            <a:r>
              <a:rPr lang="en-GB" sz="2400" b="1" i="1" dirty="0" err="1">
                <a:effectLst/>
                <a:latin typeface="KaTeX_Math"/>
              </a:rPr>
              <a:t>γ</a:t>
            </a:r>
            <a:r>
              <a:rPr lang="en-GB" sz="2400" b="1" i="0" dirty="0" err="1">
                <a:effectLst/>
                <a:latin typeface="KaTeX_Main"/>
              </a:rPr>
              <a:t>⋅</a:t>
            </a:r>
            <a:r>
              <a:rPr lang="en-GB" sz="2400" b="1" i="1" dirty="0" err="1">
                <a:effectLst/>
                <a:latin typeface="KaTeX_Math"/>
              </a:rPr>
              <a:t>x</a:t>
            </a:r>
            <a:r>
              <a:rPr lang="en-GB" sz="2400" b="1" i="0" dirty="0" err="1">
                <a:effectLst/>
                <a:latin typeface="KaTeX_Main"/>
              </a:rPr>
              <a:t>⋅</a:t>
            </a:r>
            <a:r>
              <a:rPr lang="en-GB" sz="2400" b="1" i="1" dirty="0" err="1">
                <a:effectLst/>
                <a:latin typeface="KaTeX_Math"/>
              </a:rPr>
              <a:t>x</a:t>
            </a:r>
            <a:r>
              <a:rPr lang="en-GB" sz="2400" b="1" i="0" dirty="0">
                <a:effectLst/>
                <a:latin typeface="KaTeX_Main"/>
              </a:rPr>
              <a:t>′+</a:t>
            </a:r>
            <a:r>
              <a:rPr lang="en-GB" sz="2400" b="1" i="1" dirty="0">
                <a:effectLst/>
                <a:latin typeface="KaTeX_Math"/>
              </a:rPr>
              <a:t> c</a:t>
            </a:r>
            <a:r>
              <a:rPr lang="en-GB" sz="2400" b="1" i="0" dirty="0">
                <a:effectLst/>
                <a:latin typeface="KaTeX_Main"/>
              </a:rPr>
              <a:t>)^</a:t>
            </a:r>
            <a:r>
              <a:rPr lang="en-GB" sz="2400" b="1" i="1" dirty="0">
                <a:effectLst/>
                <a:latin typeface="KaTeX_Math"/>
              </a:rPr>
              <a:t>d</a:t>
            </a:r>
            <a:endParaRPr lang="en-GB" sz="2400" b="1" i="0" dirty="0">
              <a:effectLst/>
              <a:latin typeface="Söhne"/>
            </a:endParaRPr>
          </a:p>
          <a:p>
            <a:r>
              <a:rPr lang="en-GB" sz="2400" b="0" i="1" dirty="0">
                <a:effectLst/>
                <a:latin typeface="KaTeX_Math"/>
              </a:rPr>
              <a:t>x</a:t>
            </a:r>
            <a:r>
              <a:rPr lang="en-GB" sz="2400" b="0" i="0" dirty="0">
                <a:effectLst/>
                <a:latin typeface="Söhne"/>
              </a:rPr>
              <a:t> </a:t>
            </a:r>
            <a:r>
              <a:rPr lang="en-GB" sz="2400" b="0" i="0" dirty="0">
                <a:effectLst/>
                <a:latin typeface="Aptos (Body)"/>
              </a:rPr>
              <a:t>&amp;</a:t>
            </a:r>
            <a:r>
              <a:rPr lang="en-GB" sz="2400" b="0" i="0" dirty="0">
                <a:effectLst/>
                <a:latin typeface="Söhne"/>
              </a:rPr>
              <a:t> </a:t>
            </a:r>
            <a:r>
              <a:rPr lang="en-GB" sz="2400" b="0" i="1" dirty="0">
                <a:effectLst/>
                <a:latin typeface="KaTeX_Math"/>
              </a:rPr>
              <a:t>x</a:t>
            </a:r>
            <a:r>
              <a:rPr lang="en-GB" sz="2400" b="0" i="0" dirty="0">
                <a:effectLst/>
                <a:latin typeface="KaTeX_Main"/>
              </a:rPr>
              <a:t>′</a:t>
            </a:r>
            <a:r>
              <a:rPr lang="en-GB" sz="2400" b="0" i="0" dirty="0">
                <a:effectLst/>
                <a:latin typeface="Söhne"/>
              </a:rPr>
              <a:t>: feature vectors</a:t>
            </a:r>
          </a:p>
          <a:p>
            <a:r>
              <a:rPr lang="en-GB" sz="2400" b="0" i="1" dirty="0">
                <a:effectLst/>
                <a:latin typeface="KaTeX_Math"/>
              </a:rPr>
              <a:t>γ</a:t>
            </a:r>
            <a:r>
              <a:rPr lang="en-GB" sz="2400" b="0" i="0" dirty="0">
                <a:effectLst/>
                <a:latin typeface="Söhne"/>
              </a:rPr>
              <a:t> (gamma): scale factor for the dot product of </a:t>
            </a:r>
            <a:r>
              <a:rPr lang="en-GB" sz="2400" b="0" i="1" dirty="0">
                <a:effectLst/>
                <a:latin typeface="KaTeX_Math"/>
              </a:rPr>
              <a:t>x</a:t>
            </a:r>
            <a:r>
              <a:rPr lang="en-GB" sz="2400" b="0" i="0" dirty="0">
                <a:effectLst/>
                <a:latin typeface="Söhne"/>
              </a:rPr>
              <a:t> &amp; </a:t>
            </a:r>
            <a:r>
              <a:rPr lang="en-GB" sz="2400" b="0" i="1" dirty="0">
                <a:effectLst/>
                <a:latin typeface="KaTeX_Math"/>
              </a:rPr>
              <a:t>x</a:t>
            </a:r>
            <a:r>
              <a:rPr lang="en-GB" sz="2400" b="0" i="0" dirty="0">
                <a:effectLst/>
                <a:latin typeface="KaTeX_Main"/>
              </a:rPr>
              <a:t>′ </a:t>
            </a:r>
            <a:r>
              <a:rPr lang="en-GB" sz="2400" b="0" i="0" dirty="0">
                <a:effectLst/>
                <a:latin typeface="Aptos (Body)"/>
              </a:rPr>
              <a:t>(range: </a:t>
            </a:r>
            <a:r>
              <a:rPr lang="it-IT" sz="2400" b="0" i="0" dirty="0">
                <a:effectLst/>
                <a:latin typeface="Aptos (Body)"/>
              </a:rPr>
              <a:t>['scale', 'auto', 0.0001, 0.001, 0.01, 0.1, 1])</a:t>
            </a:r>
            <a:endParaRPr lang="en-GB" sz="2400" b="0" i="0" dirty="0">
              <a:effectLst/>
              <a:latin typeface="Aptos (Body)"/>
            </a:endParaRPr>
          </a:p>
          <a:p>
            <a:r>
              <a:rPr lang="en-GB" sz="2400" i="1" dirty="0">
                <a:latin typeface="KaTeX_Main"/>
              </a:rPr>
              <a:t>c</a:t>
            </a:r>
            <a:r>
              <a:rPr lang="en-GB" sz="2400" dirty="0">
                <a:latin typeface="Söhne"/>
              </a:rPr>
              <a:t>: </a:t>
            </a:r>
            <a:r>
              <a:rPr lang="en-GB" sz="2400" b="0" i="0" dirty="0">
                <a:effectLst/>
                <a:latin typeface="Söhne"/>
              </a:rPr>
              <a:t>constant term </a:t>
            </a:r>
            <a:r>
              <a:rPr lang="en-GB" sz="2400" b="0" dirty="0">
                <a:effectLst/>
                <a:latin typeface="Aptos (Body)"/>
              </a:rPr>
              <a:t>(range: </a:t>
            </a:r>
            <a:r>
              <a:rPr lang="en-GB" sz="2400" b="0" i="0" dirty="0">
                <a:effectLst/>
                <a:latin typeface="Aptos (Body)"/>
              </a:rPr>
              <a:t>[0, 1, 2, 3, 4, 5, 6, 7, 8, 9, 10])</a:t>
            </a:r>
            <a:endParaRPr lang="en-GB" sz="2400" b="0" i="0" dirty="0">
              <a:effectLst/>
              <a:latin typeface="Söhne"/>
            </a:endParaRPr>
          </a:p>
          <a:p>
            <a:r>
              <a:rPr lang="en-GB" sz="2400" b="0" i="1" dirty="0">
                <a:effectLst/>
                <a:latin typeface="KaTeX_Math"/>
              </a:rPr>
              <a:t>d</a:t>
            </a:r>
            <a:r>
              <a:rPr lang="en-GB" sz="2400" dirty="0">
                <a:latin typeface="Söhne"/>
              </a:rPr>
              <a:t>: </a:t>
            </a:r>
            <a:r>
              <a:rPr lang="en-GB" sz="2400" b="0" i="0" dirty="0">
                <a:effectLst/>
                <a:latin typeface="Söhne"/>
              </a:rPr>
              <a:t>degree of the polynomial </a:t>
            </a:r>
            <a:r>
              <a:rPr lang="en-GB" sz="2400" b="0" dirty="0">
                <a:effectLst/>
                <a:latin typeface="Aptos (Body)"/>
              </a:rPr>
              <a:t>(range: </a:t>
            </a:r>
            <a:r>
              <a:rPr lang="en-GB" sz="2400" b="0" i="0" dirty="0">
                <a:effectLst/>
                <a:latin typeface="Aptos (Body)"/>
              </a:rPr>
              <a:t>[1, 2, 3, 4, 5])</a:t>
            </a:r>
            <a:endParaRPr lang="en-GB" sz="2400" b="0" i="0" dirty="0">
              <a:effectLst/>
              <a:latin typeface="Söhne"/>
            </a:endParaRPr>
          </a:p>
          <a:p>
            <a:r>
              <a:rPr lang="en-GB" sz="2400" b="0" i="1" dirty="0">
                <a:effectLst/>
                <a:latin typeface="KaTeX_Math"/>
              </a:rPr>
              <a:t>C</a:t>
            </a:r>
            <a:r>
              <a:rPr lang="en-GB" sz="2400" b="0" dirty="0">
                <a:effectLst/>
                <a:latin typeface="KaTeX_Math"/>
              </a:rPr>
              <a:t>: </a:t>
            </a:r>
            <a:r>
              <a:rPr lang="en-GB" sz="2400" b="0" dirty="0">
                <a:effectLst/>
                <a:latin typeface="Aptos (Body)"/>
              </a:rPr>
              <a:t>regularization parameter (range: </a:t>
            </a:r>
            <a:r>
              <a:rPr lang="en-GB" sz="2400" b="0" i="0" dirty="0">
                <a:effectLst/>
                <a:latin typeface="Aptos (Body)"/>
              </a:rPr>
              <a:t>[0.1, 1, 10, 100, 1000])</a:t>
            </a:r>
            <a:endParaRPr lang="en-GB" sz="2400" b="0" i="0" dirty="0">
              <a:effectLst/>
              <a:latin typeface="Söhne"/>
            </a:endParaRPr>
          </a:p>
        </p:txBody>
      </p:sp>
      <p:pic>
        <p:nvPicPr>
          <p:cNvPr id="2050" name="Picture 2" descr="transformation">
            <a:extLst>
              <a:ext uri="{FF2B5EF4-FFF2-40B4-BE49-F238E27FC236}">
                <a16:creationId xmlns:a16="http://schemas.microsoft.com/office/drawing/2014/main" id="{CD614931-0DBD-324E-5D62-8CAB95912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6496" y="483212"/>
            <a:ext cx="6272605" cy="254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2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FD4A4-0179-E536-EF8A-F502D035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4176289" cy="1719072"/>
          </a:xfrm>
        </p:spPr>
        <p:txBody>
          <a:bodyPr anchor="b">
            <a:normAutofit/>
          </a:bodyPr>
          <a:lstStyle/>
          <a:p>
            <a:r>
              <a:rPr lang="en-GB" dirty="0"/>
              <a:t>Results – Polynomial kernel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5A64-553E-2911-E8FA-6DD2C5092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026439"/>
            <a:ext cx="4056211" cy="3410712"/>
          </a:xfrm>
        </p:spPr>
        <p:txBody>
          <a:bodyPr anchor="t">
            <a:normAutofit/>
          </a:bodyPr>
          <a:lstStyle/>
          <a:p>
            <a:r>
              <a:rPr lang="en-GB" sz="2400" dirty="0"/>
              <a:t>features = [tobacco, </a:t>
            </a:r>
            <a:r>
              <a:rPr lang="en-GB" sz="2400" dirty="0" err="1"/>
              <a:t>typea</a:t>
            </a:r>
            <a:r>
              <a:rPr lang="en-GB" sz="2400" dirty="0"/>
              <a:t>, </a:t>
            </a:r>
            <a:r>
              <a:rPr lang="en-GB" sz="2400" dirty="0" err="1"/>
              <a:t>famhist</a:t>
            </a:r>
            <a:r>
              <a:rPr lang="en-GB" sz="2400" dirty="0"/>
              <a:t>, age]</a:t>
            </a:r>
          </a:p>
          <a:p>
            <a:r>
              <a:rPr lang="en-GB" sz="2400" b="0" i="1" dirty="0">
                <a:effectLst/>
                <a:latin typeface="KaTeX_Math"/>
              </a:rPr>
              <a:t>C</a:t>
            </a:r>
            <a:r>
              <a:rPr lang="en-GB" sz="2400" dirty="0"/>
              <a:t> = 1</a:t>
            </a:r>
          </a:p>
          <a:p>
            <a:r>
              <a:rPr lang="en-GB" sz="2400" b="0" i="1" dirty="0">
                <a:effectLst/>
                <a:latin typeface="KaTeX_Math"/>
              </a:rPr>
              <a:t>γ</a:t>
            </a:r>
            <a:r>
              <a:rPr lang="en-GB" sz="2400" dirty="0"/>
              <a:t> = 1</a:t>
            </a:r>
          </a:p>
          <a:p>
            <a:r>
              <a:rPr lang="en-GB" sz="2400" i="1" dirty="0">
                <a:latin typeface="KaTeX_Main"/>
              </a:rPr>
              <a:t>c</a:t>
            </a:r>
            <a:r>
              <a:rPr lang="en-GB" sz="2400" dirty="0">
                <a:latin typeface="KaTeX_Main"/>
              </a:rPr>
              <a:t> </a:t>
            </a:r>
            <a:r>
              <a:rPr lang="en-GB" sz="2400" dirty="0">
                <a:latin typeface="Aptos (Body)"/>
              </a:rPr>
              <a:t>= 0</a:t>
            </a:r>
          </a:p>
          <a:p>
            <a:r>
              <a:rPr lang="en-GB" sz="2400" b="0" i="1" dirty="0">
                <a:effectLst/>
                <a:latin typeface="KaTeX_Math"/>
              </a:rPr>
              <a:t>d </a:t>
            </a:r>
            <a:r>
              <a:rPr lang="en-GB" sz="2400" b="0" dirty="0">
                <a:effectLst/>
                <a:latin typeface="Aptos (Body)"/>
              </a:rPr>
              <a:t>= 1</a:t>
            </a:r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E2EAC-F0C6-E2E7-3062-68BA56439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7225" y="640080"/>
            <a:ext cx="659786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2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FD4A4-0179-E536-EF8A-F502D035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4800" dirty="0"/>
              <a:t>Model training – RBF kernel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5A64-553E-2911-E8FA-6DD2C5092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962657"/>
            <a:ext cx="10165757" cy="3547872"/>
          </a:xfrm>
        </p:spPr>
        <p:txBody>
          <a:bodyPr anchor="t">
            <a:normAutofit/>
          </a:bodyPr>
          <a:lstStyle/>
          <a:p>
            <a:r>
              <a:rPr lang="en-GB" sz="2400" dirty="0"/>
              <a:t>formula: </a:t>
            </a:r>
            <a:r>
              <a:rPr lang="en-GB" sz="2400" b="1" i="1" dirty="0">
                <a:effectLst/>
                <a:latin typeface="KaTeX_Math"/>
              </a:rPr>
              <a:t>K</a:t>
            </a:r>
            <a:r>
              <a:rPr lang="en-GB" sz="2400" b="1" i="0" dirty="0">
                <a:effectLst/>
                <a:latin typeface="KaTeX_Main"/>
              </a:rPr>
              <a:t>(</a:t>
            </a:r>
            <a:r>
              <a:rPr lang="en-GB" sz="2400" b="1" i="1" dirty="0" err="1">
                <a:effectLst/>
                <a:latin typeface="KaTeX_Math"/>
              </a:rPr>
              <a:t>x</a:t>
            </a:r>
            <a:r>
              <a:rPr lang="en-GB" sz="2400" b="1" i="0" dirty="0" err="1">
                <a:effectLst/>
                <a:latin typeface="KaTeX_Main"/>
              </a:rPr>
              <a:t>,</a:t>
            </a:r>
            <a:r>
              <a:rPr lang="en-GB" sz="2400" b="1" i="1" dirty="0" err="1">
                <a:effectLst/>
                <a:latin typeface="KaTeX_Math"/>
              </a:rPr>
              <a:t>x</a:t>
            </a:r>
            <a:r>
              <a:rPr lang="en-GB" sz="2400" b="1" i="0" dirty="0">
                <a:effectLst/>
                <a:latin typeface="KaTeX_Main"/>
              </a:rPr>
              <a:t>′) = exp</a:t>
            </a:r>
            <a:r>
              <a:rPr lang="en-GB" sz="2400" b="1" i="0" dirty="0">
                <a:effectLst/>
                <a:latin typeface="KaTeX_Size1"/>
              </a:rPr>
              <a:t>(</a:t>
            </a:r>
            <a:r>
              <a:rPr lang="en-GB" sz="2400" b="1" i="0" dirty="0">
                <a:effectLst/>
                <a:latin typeface="KaTeX_Main"/>
              </a:rPr>
              <a:t>−</a:t>
            </a:r>
            <a:r>
              <a:rPr lang="el-GR" sz="2400" b="1" i="1" dirty="0">
                <a:effectLst/>
                <a:latin typeface="KaTeX_Math"/>
              </a:rPr>
              <a:t>γ</a:t>
            </a:r>
            <a:r>
              <a:rPr lang="el-GR" sz="2400" b="1" i="0" dirty="0">
                <a:effectLst/>
                <a:latin typeface="KaTeX_Main"/>
              </a:rPr>
              <a:t>∥</a:t>
            </a:r>
            <a:r>
              <a:rPr lang="en-GB" sz="2400" b="1" i="1" dirty="0">
                <a:effectLst/>
                <a:latin typeface="KaTeX_Math"/>
              </a:rPr>
              <a:t>x</a:t>
            </a:r>
            <a:r>
              <a:rPr lang="en-GB" sz="2400" b="1" i="0" dirty="0">
                <a:effectLst/>
                <a:latin typeface="KaTeX_Main"/>
              </a:rPr>
              <a:t>−</a:t>
            </a:r>
            <a:r>
              <a:rPr lang="en-GB" sz="2400" b="1" i="1" dirty="0">
                <a:effectLst/>
                <a:latin typeface="KaTeX_Math"/>
              </a:rPr>
              <a:t>x</a:t>
            </a:r>
            <a:r>
              <a:rPr lang="en-GB" sz="2400" b="1" i="0" dirty="0">
                <a:effectLst/>
                <a:latin typeface="KaTeX_Main"/>
              </a:rPr>
              <a:t>′∥^2</a:t>
            </a:r>
            <a:r>
              <a:rPr lang="en-GB" sz="2400" b="1" i="0" dirty="0">
                <a:effectLst/>
                <a:latin typeface="KaTeX_Size1"/>
              </a:rPr>
              <a:t>)</a:t>
            </a:r>
          </a:p>
          <a:p>
            <a:r>
              <a:rPr lang="en-GB" sz="2400" b="0" i="1" dirty="0">
                <a:effectLst/>
                <a:latin typeface="KaTeX_Math"/>
              </a:rPr>
              <a:t>x</a:t>
            </a:r>
            <a:r>
              <a:rPr lang="en-GB" sz="2400" b="0" i="0" dirty="0">
                <a:effectLst/>
                <a:latin typeface="Söhne"/>
              </a:rPr>
              <a:t> </a:t>
            </a:r>
            <a:r>
              <a:rPr lang="en-GB" sz="2400" b="0" i="0" dirty="0">
                <a:effectLst/>
                <a:latin typeface="Aptos (Body)"/>
              </a:rPr>
              <a:t>&amp;</a:t>
            </a:r>
            <a:r>
              <a:rPr lang="en-GB" sz="2400" b="0" i="0" dirty="0">
                <a:effectLst/>
                <a:latin typeface="Söhne"/>
              </a:rPr>
              <a:t> </a:t>
            </a:r>
            <a:r>
              <a:rPr lang="en-GB" sz="2400" b="0" i="1" dirty="0">
                <a:effectLst/>
                <a:latin typeface="KaTeX_Math"/>
              </a:rPr>
              <a:t>x</a:t>
            </a:r>
            <a:r>
              <a:rPr lang="en-GB" sz="2400" b="0" i="0" dirty="0">
                <a:effectLst/>
                <a:latin typeface="KaTeX_Main"/>
              </a:rPr>
              <a:t>′</a:t>
            </a:r>
            <a:r>
              <a:rPr lang="en-GB" sz="2400" b="0" i="0" dirty="0">
                <a:effectLst/>
                <a:latin typeface="Söhne"/>
              </a:rPr>
              <a:t>: feature vectors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0" i="1" dirty="0">
                <a:effectLst/>
                <a:latin typeface="KaTeX_Math"/>
              </a:rPr>
              <a:t>γ</a:t>
            </a:r>
            <a:r>
              <a:rPr lang="en-GB" sz="2400" b="0" i="0" dirty="0">
                <a:effectLst/>
                <a:latin typeface="Söhne"/>
              </a:rPr>
              <a:t> (gamma): scale factor for the dot product of </a:t>
            </a:r>
            <a:r>
              <a:rPr lang="en-GB" sz="2400" b="0" i="1" dirty="0">
                <a:effectLst/>
                <a:latin typeface="KaTeX_Math"/>
              </a:rPr>
              <a:t>x</a:t>
            </a:r>
            <a:r>
              <a:rPr lang="en-GB" sz="2400" b="0" i="0" dirty="0">
                <a:effectLst/>
                <a:latin typeface="Söhne"/>
              </a:rPr>
              <a:t> &amp; </a:t>
            </a:r>
            <a:r>
              <a:rPr lang="en-GB" sz="2400" b="0" i="1" dirty="0">
                <a:effectLst/>
                <a:latin typeface="KaTeX_Math"/>
              </a:rPr>
              <a:t>x</a:t>
            </a:r>
            <a:r>
              <a:rPr lang="en-GB" sz="2400" b="0" i="0" dirty="0">
                <a:effectLst/>
                <a:latin typeface="KaTeX_Main"/>
              </a:rPr>
              <a:t>′ </a:t>
            </a:r>
            <a:r>
              <a:rPr lang="en-GB" sz="2400" b="0" i="0" dirty="0">
                <a:effectLst/>
                <a:latin typeface="Aptos (Body)"/>
              </a:rPr>
              <a:t>(range: </a:t>
            </a:r>
            <a:r>
              <a:rPr lang="it-IT" sz="2400" b="0" i="0" dirty="0">
                <a:effectLst/>
                <a:latin typeface="Aptos (Body)"/>
              </a:rPr>
              <a:t>['scale', 'auto', 0.0001, 0.001, 0.01, 0.1, 1])</a:t>
            </a:r>
            <a:endParaRPr lang="en-GB" sz="2400" b="0" i="0" dirty="0">
              <a:effectLst/>
              <a:latin typeface="Aptos (Body)"/>
            </a:endParaRPr>
          </a:p>
          <a:p>
            <a:r>
              <a:rPr lang="en-GB" sz="2400" b="0" i="1" dirty="0">
                <a:effectLst/>
                <a:latin typeface="KaTeX_Math"/>
              </a:rPr>
              <a:t>C</a:t>
            </a:r>
            <a:r>
              <a:rPr lang="en-GB" sz="2400" b="0" dirty="0">
                <a:effectLst/>
                <a:latin typeface="KaTeX_Math"/>
              </a:rPr>
              <a:t>: </a:t>
            </a:r>
            <a:r>
              <a:rPr lang="en-GB" sz="2400" b="0" dirty="0">
                <a:effectLst/>
                <a:latin typeface="Aptos (Body)"/>
              </a:rPr>
              <a:t>regularization parameter (range: </a:t>
            </a:r>
            <a:r>
              <a:rPr lang="en-GB" sz="2400" b="0" i="0" dirty="0">
                <a:effectLst/>
                <a:latin typeface="Aptos (Body)"/>
              </a:rPr>
              <a:t>[0.1, 1, 10, 100, 1000])</a:t>
            </a:r>
            <a:endParaRPr lang="en-GB" sz="2400" b="0" i="0" dirty="0">
              <a:effectLst/>
              <a:latin typeface="Söhne"/>
            </a:endParaRPr>
          </a:p>
        </p:txBody>
      </p:sp>
      <p:pic>
        <p:nvPicPr>
          <p:cNvPr id="3074" name="Picture 2" descr="Guide on Support Vector Machine (SVM) Algorithm">
            <a:extLst>
              <a:ext uri="{FF2B5EF4-FFF2-40B4-BE49-F238E27FC236}">
                <a16:creationId xmlns:a16="http://schemas.microsoft.com/office/drawing/2014/main" id="{EEAB3786-620C-B2F2-0CB2-A6F79B8E6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4620" y="236507"/>
            <a:ext cx="6286551" cy="249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42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FD4A4-0179-E536-EF8A-F502D035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4800" dirty="0"/>
              <a:t>Results – RBF kernel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5A64-553E-2911-E8FA-6DD2C5092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026439"/>
            <a:ext cx="4056211" cy="3410712"/>
          </a:xfrm>
        </p:spPr>
        <p:txBody>
          <a:bodyPr anchor="t">
            <a:normAutofit/>
          </a:bodyPr>
          <a:lstStyle/>
          <a:p>
            <a:r>
              <a:rPr lang="en-GB" sz="2400" dirty="0"/>
              <a:t>features = [tobacco, </a:t>
            </a:r>
            <a:r>
              <a:rPr lang="en-GB" sz="2400" dirty="0" err="1"/>
              <a:t>typea</a:t>
            </a:r>
            <a:r>
              <a:rPr lang="en-GB" sz="2400" dirty="0"/>
              <a:t>, obesity, </a:t>
            </a:r>
            <a:r>
              <a:rPr lang="en-GB" sz="2400" dirty="0" err="1"/>
              <a:t>famhist</a:t>
            </a:r>
            <a:r>
              <a:rPr lang="en-GB" sz="2400" dirty="0"/>
              <a:t>, age]</a:t>
            </a:r>
          </a:p>
          <a:p>
            <a:r>
              <a:rPr lang="en-GB" sz="2400" b="0" i="1" dirty="0">
                <a:effectLst/>
                <a:latin typeface="KaTeX_Math"/>
              </a:rPr>
              <a:t>C</a:t>
            </a:r>
            <a:r>
              <a:rPr lang="en-GB" sz="2400" dirty="0"/>
              <a:t> = 100</a:t>
            </a:r>
          </a:p>
          <a:p>
            <a:r>
              <a:rPr lang="en-GB" sz="2400" b="0" i="1" dirty="0">
                <a:effectLst/>
                <a:latin typeface="KaTeX_Math"/>
              </a:rPr>
              <a:t>γ</a:t>
            </a:r>
            <a:r>
              <a:rPr lang="en-GB" sz="2400" dirty="0"/>
              <a:t> = 0.001</a:t>
            </a:r>
          </a:p>
        </p:txBody>
      </p:sp>
      <p:pic>
        <p:nvPicPr>
          <p:cNvPr id="5" name="Picture 4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ECCE2EAC-F0C6-E2E7-3062-68BA5643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658" y="640080"/>
            <a:ext cx="660099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21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C543B-47EC-34B0-18BC-63BF14D5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GB" sz="4800" dirty="0"/>
              <a:t>Other tested approaches</a:t>
            </a:r>
          </a:p>
        </p:txBody>
      </p:sp>
      <p:sp>
        <p:nvSpPr>
          <p:cNvPr id="21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5C5D-4017-B0CB-4AB3-7DA0C534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571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GB" sz="2400" dirty="0"/>
              <a:t>reducing the number of features using PCA</a:t>
            </a:r>
          </a:p>
          <a:p>
            <a:r>
              <a:rPr lang="en-GB" sz="2400" dirty="0"/>
              <a:t>modifying train-test split proportion</a:t>
            </a:r>
          </a:p>
          <a:p>
            <a:r>
              <a:rPr lang="en-GB" sz="2400" dirty="0"/>
              <a:t>balancing the two sets by generating new synthetic samples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B1AD2-E8B7-9D16-B69C-C9FC04D8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280" y="2721864"/>
            <a:ext cx="4353771" cy="3678936"/>
          </a:xfrm>
          <a:prstGeom prst="rect">
            <a:avLst/>
          </a:prstGeom>
        </p:spPr>
      </p:pic>
      <p:pic>
        <p:nvPicPr>
          <p:cNvPr id="4" name="Picture 3" descr="A diagram of blue and orange dots&#10;&#10;Description automatically generated">
            <a:extLst>
              <a:ext uri="{FF2B5EF4-FFF2-40B4-BE49-F238E27FC236}">
                <a16:creationId xmlns:a16="http://schemas.microsoft.com/office/drawing/2014/main" id="{B0312E38-004D-7C33-3E0A-3155AE1EC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27" y="2631949"/>
            <a:ext cx="4971534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3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309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D8F640-21DD-7F93-4CD3-B2D0CB29DE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693" y="1731962"/>
            <a:ext cx="5757863" cy="4278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65F782-8998-5C28-F233-AC49EA2FF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46" y="1731962"/>
            <a:ext cx="5072063" cy="4278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B1876B-F6EC-7D57-9082-6FBCF5FF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Weighted SVM</a:t>
            </a:r>
          </a:p>
        </p:txBody>
      </p:sp>
    </p:spTree>
    <p:extLst>
      <p:ext uri="{BB962C8B-B14F-4D97-AF65-F5344CB8AC3E}">
        <p14:creationId xmlns:p14="http://schemas.microsoft.com/office/powerpoint/2010/main" val="121648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7505A25D-77E4-66A2-619C-6CB7AF660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3" r="62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CD822-C3C5-9323-5380-0A4FC965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/>
              <a:t>Medical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8BDF7-1A05-F3C4-A6A3-D9C873A39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sz="2000"/>
              <a:t>our preferred SVM model: linear kernel applied to features age, tobacco consumption, type-A behaviour &amp; family history of heart disease</a:t>
            </a:r>
          </a:p>
          <a:p>
            <a:r>
              <a:rPr lang="en-GB" sz="2000"/>
              <a:t>major computational advantages as opposed to using RBF kernel</a:t>
            </a:r>
          </a:p>
        </p:txBody>
      </p:sp>
    </p:spTree>
    <p:extLst>
      <p:ext uri="{BB962C8B-B14F-4D97-AF65-F5344CB8AC3E}">
        <p14:creationId xmlns:p14="http://schemas.microsoft.com/office/powerpoint/2010/main" val="416374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5E07C-9714-B35A-96C9-27F06B1DC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GB" sz="5400"/>
              <a:t>Thank you for your attention!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9C5E2-2F55-6769-2C0F-2010CF6D8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endParaRPr lang="en-GB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6D66E-ADF7-7445-1022-1E5E1E449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696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E1D5F-7736-99F8-F8DF-B3733927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4800" dirty="0"/>
              <a:t>Problem overview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E702-00E8-11EF-A88C-E54E63439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400" dirty="0"/>
              <a:t>goal = come up with model that predicts coronary heart disease based on certain features</a:t>
            </a:r>
          </a:p>
          <a:p>
            <a:r>
              <a:rPr lang="en-GB" sz="2400" dirty="0"/>
              <a:t>SVM approach</a:t>
            </a:r>
          </a:p>
          <a:p>
            <a:r>
              <a:rPr lang="en-GB" sz="2400" dirty="0"/>
              <a:t>#1 priority = minimize false negatives</a:t>
            </a:r>
          </a:p>
          <a:p>
            <a:r>
              <a:rPr lang="en-GB" sz="2400" dirty="0"/>
              <a:t>#2 priority = minimize false positives</a:t>
            </a:r>
            <a:r>
              <a:rPr lang="en-GB" sz="2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C5511-22EC-E4CB-3DCA-C86374014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122586"/>
            <a:ext cx="5458968" cy="461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6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59EDE-68CD-D287-879F-D2A4A4B0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GB" sz="4800" dirty="0"/>
              <a:t>Dataset analysis</a:t>
            </a:r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74727D64-4BAC-1B33-05E7-726B31FBE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3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544B6-D013-EEC5-94C0-722BC0FBC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GB" sz="2400" dirty="0"/>
              <a:t>9 features + CHD column</a:t>
            </a:r>
          </a:p>
          <a:p>
            <a:r>
              <a:rPr lang="en-GB" sz="2400" dirty="0"/>
              <a:t>462 observations</a:t>
            </a:r>
          </a:p>
          <a:p>
            <a:r>
              <a:rPr lang="en-GB" sz="2400" dirty="0"/>
              <a:t>no missing data</a:t>
            </a:r>
          </a:p>
          <a:p>
            <a:r>
              <a:rPr lang="en-GB" sz="2400" dirty="0"/>
              <a:t>Dataset is unbalanced!</a:t>
            </a:r>
          </a:p>
          <a:p>
            <a:pPr lvl="1"/>
            <a:r>
              <a:rPr lang="en-GB" sz="2000" dirty="0"/>
              <a:t>#No    302</a:t>
            </a:r>
          </a:p>
          <a:p>
            <a:pPr lvl="1"/>
            <a:r>
              <a:rPr lang="en-GB" sz="2000" dirty="0"/>
              <a:t>#Si      160</a:t>
            </a:r>
          </a:p>
        </p:txBody>
      </p:sp>
    </p:spTree>
    <p:extLst>
      <p:ext uri="{BB962C8B-B14F-4D97-AF65-F5344CB8AC3E}">
        <p14:creationId xmlns:p14="http://schemas.microsoft.com/office/powerpoint/2010/main" val="396559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9D0D3-27E8-6527-694E-2A041C45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>
            <a:normAutofit/>
          </a:bodyPr>
          <a:lstStyle/>
          <a:p>
            <a:r>
              <a:rPr lang="en-GB" sz="4800" dirty="0"/>
              <a:t>SVM</a:t>
            </a:r>
            <a:endParaRPr lang="en-GB" sz="3200" dirty="0"/>
          </a:p>
        </p:txBody>
      </p:sp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4A1E50CE-B318-966E-6074-2310CA53D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14" y="374904"/>
            <a:ext cx="10096963" cy="36096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CBF9-75AD-9D33-2135-273F639E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171" y="4218905"/>
            <a:ext cx="6614692" cy="2089317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2000" dirty="0"/>
              <a:t>SVM = supervised learning algorithm used for classification &amp; regression tasks</a:t>
            </a:r>
          </a:p>
          <a:p>
            <a:r>
              <a:rPr lang="en-GB" sz="2000" dirty="0"/>
              <a:t>goal = find the optimal hyperplane that maximizes the margin between different classes</a:t>
            </a:r>
          </a:p>
          <a:p>
            <a:r>
              <a:rPr lang="en-GB" sz="2000" dirty="0"/>
              <a:t>data can be transformed into a higher-dimensional space to simplify separation of classes</a:t>
            </a:r>
          </a:p>
          <a:p>
            <a:r>
              <a:rPr lang="en-GB" sz="2000" dirty="0"/>
              <a:t>hard-margin vs. soft-margin</a:t>
            </a:r>
          </a:p>
        </p:txBody>
      </p:sp>
    </p:spTree>
    <p:extLst>
      <p:ext uri="{BB962C8B-B14F-4D97-AF65-F5344CB8AC3E}">
        <p14:creationId xmlns:p14="http://schemas.microsoft.com/office/powerpoint/2010/main" val="59506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82261-A14D-05B5-0C6A-CFB4BFC2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Data preprocessing – 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7A4C-81AF-23C6-F361-7162B6D78E7E}"/>
              </a:ext>
            </a:extLst>
          </p:cNvPr>
          <p:cNvSpPr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9F538-265E-0F30-85CF-A3F9C574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63" y="3099948"/>
            <a:ext cx="3186996" cy="3056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FDB577-4BC9-DB0E-4EDA-D6CA1E891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491" y="3017519"/>
            <a:ext cx="3268524" cy="270737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506E07-2C6D-D674-43F0-001771774088}"/>
              </a:ext>
            </a:extLst>
          </p:cNvPr>
          <p:cNvSpPr/>
          <p:nvPr/>
        </p:nvSpPr>
        <p:spPr>
          <a:xfrm>
            <a:off x="5378323" y="5690367"/>
            <a:ext cx="514222" cy="537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7494BE-27D2-4D87-5869-245529ED9076}"/>
              </a:ext>
            </a:extLst>
          </p:cNvPr>
          <p:cNvSpPr/>
          <p:nvPr/>
        </p:nvSpPr>
        <p:spPr>
          <a:xfrm>
            <a:off x="7179511" y="4334311"/>
            <a:ext cx="382581" cy="3700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311D42-3884-EE02-7638-368910592F02}"/>
              </a:ext>
            </a:extLst>
          </p:cNvPr>
          <p:cNvSpPr/>
          <p:nvPr/>
        </p:nvSpPr>
        <p:spPr>
          <a:xfrm>
            <a:off x="7179511" y="4748655"/>
            <a:ext cx="382581" cy="3700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22F9F-CFB2-ED01-BBCE-FE763147E895}"/>
              </a:ext>
            </a:extLst>
          </p:cNvPr>
          <p:cNvSpPr txBox="1"/>
          <p:nvPr/>
        </p:nvSpPr>
        <p:spPr>
          <a:xfrm>
            <a:off x="6320450" y="5690367"/>
            <a:ext cx="309163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548640">
              <a:spcAft>
                <a:spcPts val="600"/>
              </a:spcAft>
            </a:pPr>
            <a:r>
              <a:rPr lang="en-GB" sz="9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Adiposity is a measure of the condition of being severely overweight or obese</a:t>
            </a:r>
            <a:endParaRPr lang="en-LU" sz="1600"/>
          </a:p>
        </p:txBody>
      </p:sp>
    </p:spTree>
    <p:extLst>
      <p:ext uri="{BB962C8B-B14F-4D97-AF65-F5344CB8AC3E}">
        <p14:creationId xmlns:p14="http://schemas.microsoft.com/office/powerpoint/2010/main" val="111364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F0D2-7887-7FCB-94D0-9AB0450D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preprocessing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D75C-5FA2-83F9-AECE-486CDCA0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18" y="1690687"/>
            <a:ext cx="11075830" cy="4802187"/>
          </a:xfrm>
        </p:spPr>
        <p:txBody>
          <a:bodyPr>
            <a:normAutofit/>
          </a:bodyPr>
          <a:lstStyle/>
          <a:p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train_size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GB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=42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stratify=y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sz="24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31EF8-EECA-19B9-7D74-D6965046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5673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9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F0D2-7887-7FCB-94D0-9AB0450D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preprocessing –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D75C-5FA2-83F9-AECE-486CDCA0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18" y="1690687"/>
            <a:ext cx="11075830" cy="4802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24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scaler1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preprocessing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StandardScaler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dirty="0" err="1"/>
              <a:t>X_train</a:t>
            </a:r>
            <a:r>
              <a:rPr lang="en-GB" dirty="0"/>
              <a:t> = scaler1.transform(</a:t>
            </a:r>
            <a:r>
              <a:rPr lang="en-GB" dirty="0" err="1"/>
              <a:t>X_train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X_test</a:t>
            </a:r>
            <a:r>
              <a:rPr lang="en-GB" dirty="0"/>
              <a:t> = scaler1.transform(</a:t>
            </a:r>
            <a:r>
              <a:rPr lang="en-GB" dirty="0" err="1"/>
              <a:t>X_test</a:t>
            </a:r>
            <a:r>
              <a:rPr lang="en-GB" dirty="0"/>
              <a:t>)</a:t>
            </a:r>
            <a:endParaRPr lang="en-GB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scaler2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preprocessing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StandardScaler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dirty="0" err="1"/>
              <a:t>X_test_scaled</a:t>
            </a:r>
            <a:r>
              <a:rPr lang="en-GB" dirty="0"/>
              <a:t> = scaler2.transform(</a:t>
            </a:r>
            <a:r>
              <a:rPr lang="en-GB" dirty="0" err="1"/>
              <a:t>X_test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clf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GridSearchCV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svm</a:t>
            </a:r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SVC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param_grid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"kernel"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"degree"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"coef0"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coef0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"C"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effectLst/>
                <a:latin typeface="Consolas" panose="020B0609020204030204" pitchFamily="49" charset="0"/>
              </a:rPr>
              <a:t>"gamma"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gamma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GB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scoring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"recall"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The recall is the ratio </a:t>
            </a:r>
            <a:r>
              <a:rPr lang="en-GB" dirty="0" err="1">
                <a:effectLst/>
              </a:rPr>
              <a:t>tp</a:t>
            </a:r>
            <a:r>
              <a:rPr lang="en-GB" dirty="0"/>
              <a:t> </a:t>
            </a:r>
            <a:r>
              <a:rPr lang="en-GB" dirty="0">
                <a:effectLst/>
              </a:rPr>
              <a:t>/</a:t>
            </a:r>
            <a:r>
              <a:rPr lang="en-GB" dirty="0"/>
              <a:t> </a:t>
            </a:r>
            <a:r>
              <a:rPr lang="en-GB" dirty="0">
                <a:effectLst/>
              </a:rPr>
              <a:t>(</a:t>
            </a:r>
            <a:r>
              <a:rPr lang="en-GB" dirty="0" err="1">
                <a:effectLst/>
              </a:rPr>
              <a:t>tp</a:t>
            </a:r>
            <a:r>
              <a:rPr lang="en-GB" dirty="0"/>
              <a:t> </a:t>
            </a:r>
            <a:r>
              <a:rPr lang="en-GB" dirty="0">
                <a:effectLst/>
              </a:rPr>
              <a:t>+</a:t>
            </a:r>
            <a:r>
              <a:rPr lang="en-GB" dirty="0"/>
              <a:t> </a:t>
            </a:r>
            <a:r>
              <a:rPr lang="en-GB" dirty="0" err="1">
                <a:effectLst/>
              </a:rPr>
              <a:t>fn</a:t>
            </a:r>
            <a:r>
              <a:rPr lang="en-GB" dirty="0">
                <a:effectLst/>
              </a:rPr>
              <a:t>)</a:t>
            </a:r>
            <a:r>
              <a:rPr lang="en-GB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 where </a:t>
            </a:r>
            <a:r>
              <a:rPr lang="en-GB" dirty="0" err="1">
                <a:effectLst/>
              </a:rPr>
              <a:t>tp</a:t>
            </a:r>
            <a:r>
              <a:rPr lang="en-GB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 is the number of true positives and </a:t>
            </a:r>
            <a:r>
              <a:rPr lang="en-GB" dirty="0" err="1">
                <a:effectLst/>
              </a:rPr>
              <a:t>fn</a:t>
            </a:r>
            <a:r>
              <a:rPr lang="en-GB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 the number of false negatives. The recall is intuitively the ability of the classifier to find all the positive samples.</a:t>
            </a:r>
            <a:endParaRPr lang="en-GB" sz="3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5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FD4A4-0179-E536-EF8A-F502D035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GB" sz="4000"/>
              <a:t>Model training – Linear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5A64-553E-2911-E8FA-6DD2C5092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GB" sz="2000"/>
              <a:t>formula : </a:t>
            </a:r>
            <a:r>
              <a:rPr lang="nn-NO" sz="2000" b="1" i="1">
                <a:effectLst/>
                <a:latin typeface="KaTeX_Math"/>
              </a:rPr>
              <a:t>K</a:t>
            </a:r>
            <a:r>
              <a:rPr lang="nn-NO" sz="2000" b="1" i="0">
                <a:effectLst/>
                <a:latin typeface="KaTeX_Main"/>
              </a:rPr>
              <a:t>(</a:t>
            </a:r>
            <a:r>
              <a:rPr lang="nn-NO" sz="2000" b="1" i="1">
                <a:effectLst/>
                <a:latin typeface="KaTeX_Math"/>
              </a:rPr>
              <a:t>x</a:t>
            </a:r>
            <a:r>
              <a:rPr lang="nn-NO" sz="2000" b="1" i="0">
                <a:effectLst/>
                <a:latin typeface="KaTeX_Main"/>
              </a:rPr>
              <a:t>,</a:t>
            </a:r>
            <a:r>
              <a:rPr lang="nn-NO" sz="2000" b="1" i="1">
                <a:effectLst/>
                <a:latin typeface="KaTeX_Math"/>
              </a:rPr>
              <a:t>x</a:t>
            </a:r>
            <a:r>
              <a:rPr lang="nn-NO" sz="2000" b="1" i="0">
                <a:effectLst/>
                <a:latin typeface="KaTeX_Main"/>
              </a:rPr>
              <a:t>′) = </a:t>
            </a:r>
            <a:r>
              <a:rPr lang="nn-NO" sz="2000" b="1" i="1">
                <a:effectLst/>
                <a:latin typeface="KaTeX_Math"/>
              </a:rPr>
              <a:t>x</a:t>
            </a:r>
            <a:r>
              <a:rPr lang="nn-NO" sz="2000" b="1" i="0">
                <a:effectLst/>
                <a:latin typeface="KaTeX_Main"/>
              </a:rPr>
              <a:t>⋅</a:t>
            </a:r>
            <a:r>
              <a:rPr lang="nn-NO" sz="2000" b="1" i="1">
                <a:effectLst/>
                <a:latin typeface="KaTeX_Math"/>
              </a:rPr>
              <a:t>x</a:t>
            </a:r>
            <a:r>
              <a:rPr lang="nn-NO" sz="2000" b="1" i="0">
                <a:effectLst/>
                <a:latin typeface="KaTeX_Main"/>
              </a:rPr>
              <a:t>′</a:t>
            </a:r>
          </a:p>
          <a:p>
            <a:r>
              <a:rPr lang="en-GB" sz="2000" b="0" i="1">
                <a:effectLst/>
                <a:latin typeface="KaTeX_Math"/>
              </a:rPr>
              <a:t>x</a:t>
            </a:r>
            <a:r>
              <a:rPr lang="en-GB" sz="2000" b="0" i="0">
                <a:effectLst/>
                <a:latin typeface="Söhne"/>
              </a:rPr>
              <a:t> </a:t>
            </a:r>
            <a:r>
              <a:rPr lang="en-GB" sz="2000" b="0" i="0">
                <a:effectLst/>
                <a:latin typeface="Aptos (Body)"/>
              </a:rPr>
              <a:t>&amp;</a:t>
            </a:r>
            <a:r>
              <a:rPr lang="en-GB" sz="2000" b="0" i="0">
                <a:effectLst/>
                <a:latin typeface="Söhne"/>
              </a:rPr>
              <a:t> </a:t>
            </a:r>
            <a:r>
              <a:rPr lang="en-GB" sz="2000" b="0" i="1">
                <a:effectLst/>
                <a:latin typeface="KaTeX_Math"/>
              </a:rPr>
              <a:t>x</a:t>
            </a:r>
            <a:r>
              <a:rPr lang="en-GB" sz="2000" b="0" i="0">
                <a:effectLst/>
                <a:latin typeface="KaTeX_Main"/>
              </a:rPr>
              <a:t>′</a:t>
            </a:r>
            <a:r>
              <a:rPr lang="en-GB" sz="2000" b="0" i="0">
                <a:effectLst/>
                <a:latin typeface="Söhne"/>
              </a:rPr>
              <a:t>: feature vectors</a:t>
            </a:r>
          </a:p>
          <a:p>
            <a:r>
              <a:rPr lang="en-GB" sz="2000" b="0" i="1">
                <a:effectLst/>
                <a:latin typeface="KaTeX_Math"/>
              </a:rPr>
              <a:t>C</a:t>
            </a:r>
            <a:r>
              <a:rPr lang="en-GB" sz="2000" b="0">
                <a:effectLst/>
                <a:latin typeface="KaTeX_Math"/>
              </a:rPr>
              <a:t>: </a:t>
            </a:r>
            <a:r>
              <a:rPr lang="en-GB" sz="2000" b="0">
                <a:effectLst/>
                <a:latin typeface="Aptos (Body)"/>
              </a:rPr>
              <a:t>regularization parameter (part of the SVM's objective function that is minimized during training, not part of the kernel function) ( range: </a:t>
            </a:r>
            <a:r>
              <a:rPr lang="en-GB" sz="2000" b="0" i="0">
                <a:effectLst/>
                <a:latin typeface="Aptos (Body)"/>
              </a:rPr>
              <a:t>[0.1, 1, 10, 100, 1000])</a:t>
            </a:r>
            <a:endParaRPr lang="en-GB" sz="2000" b="0" i="0">
              <a:effectLst/>
              <a:latin typeface="Söhne"/>
            </a:endParaRPr>
          </a:p>
          <a:p>
            <a:endParaRPr lang="en-GB" sz="2000" b="0" i="0">
              <a:effectLst/>
              <a:latin typeface="Söhne"/>
            </a:endParaRPr>
          </a:p>
          <a:p>
            <a:endParaRPr lang="nn-NO" sz="2000" b="0" i="0">
              <a:effectLst/>
              <a:latin typeface="KaTeX_Main"/>
            </a:endParaRPr>
          </a:p>
          <a:p>
            <a:endParaRPr lang="en-GB" sz="2000">
              <a:latin typeface="Aptos (Body)"/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 Brief Overview of Support Vector Machines (SVM) | iunera">
            <a:extLst>
              <a:ext uri="{FF2B5EF4-FFF2-40B4-BE49-F238E27FC236}">
                <a16:creationId xmlns:a16="http://schemas.microsoft.com/office/drawing/2014/main" id="{99199EA3-8900-5AD1-0520-4EE31FD045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" t="773" r="-4217" b="5803"/>
          <a:stretch/>
        </p:blipFill>
        <p:spPr bwMode="auto">
          <a:xfrm>
            <a:off x="7075967" y="1959491"/>
            <a:ext cx="4170530" cy="297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3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FD4A4-0179-E536-EF8A-F502D035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4800" dirty="0"/>
              <a:t>Results – Linear kernel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5A64-553E-2911-E8FA-6DD2C5092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026439"/>
            <a:ext cx="4056211" cy="3410712"/>
          </a:xfrm>
        </p:spPr>
        <p:txBody>
          <a:bodyPr anchor="t">
            <a:normAutofit/>
          </a:bodyPr>
          <a:lstStyle/>
          <a:p>
            <a:r>
              <a:rPr lang="en-GB" sz="2400" dirty="0"/>
              <a:t>features = [tobacco, </a:t>
            </a:r>
            <a:r>
              <a:rPr lang="en-GB" sz="2400" dirty="0" err="1"/>
              <a:t>typea</a:t>
            </a:r>
            <a:r>
              <a:rPr lang="en-GB" sz="2400" dirty="0"/>
              <a:t>, </a:t>
            </a:r>
            <a:r>
              <a:rPr lang="en-GB" sz="2400" dirty="0" err="1"/>
              <a:t>famhist</a:t>
            </a:r>
            <a:r>
              <a:rPr lang="en-GB" sz="2400" dirty="0"/>
              <a:t>, age]</a:t>
            </a:r>
          </a:p>
          <a:p>
            <a:r>
              <a:rPr lang="en-GB" sz="2400" b="0" i="1" dirty="0">
                <a:effectLst/>
                <a:latin typeface="KaTeX_Math"/>
              </a:rPr>
              <a:t>C</a:t>
            </a:r>
            <a:r>
              <a:rPr lang="en-GB" sz="2400" dirty="0"/>
              <a:t> =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E2EAC-F0C6-E2E7-3062-68BA56439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7225" y="640080"/>
            <a:ext cx="659786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8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749</Words>
  <Application>Microsoft Macintosh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-apple-system</vt:lpstr>
      <vt:lpstr>Aptos</vt:lpstr>
      <vt:lpstr>Aptos (Body)</vt:lpstr>
      <vt:lpstr>Aptos Display</vt:lpstr>
      <vt:lpstr>Arial</vt:lpstr>
      <vt:lpstr>Calibri</vt:lpstr>
      <vt:lpstr>Consolas</vt:lpstr>
      <vt:lpstr>KaTeX_Main</vt:lpstr>
      <vt:lpstr>KaTeX_Math</vt:lpstr>
      <vt:lpstr>KaTeX_Size1</vt:lpstr>
      <vt:lpstr>Söhne</vt:lpstr>
      <vt:lpstr>Office Theme</vt:lpstr>
      <vt:lpstr>Coronary heart disease prediction using SVM</vt:lpstr>
      <vt:lpstr>Problem overview</vt:lpstr>
      <vt:lpstr>Dataset analysis</vt:lpstr>
      <vt:lpstr>SVM</vt:lpstr>
      <vt:lpstr>Data preprocessing – 1</vt:lpstr>
      <vt:lpstr>Data preprocessing – 2</vt:lpstr>
      <vt:lpstr>Data preprocessing – 2</vt:lpstr>
      <vt:lpstr>Model training – Linear kernel</vt:lpstr>
      <vt:lpstr>Results – Linear kernel</vt:lpstr>
      <vt:lpstr>Model training – Polynomial kernel</vt:lpstr>
      <vt:lpstr>Results – Polynomial kernel</vt:lpstr>
      <vt:lpstr>Model training – RBF kernel</vt:lpstr>
      <vt:lpstr>Results – RBF kernel</vt:lpstr>
      <vt:lpstr>Other tested approaches</vt:lpstr>
      <vt:lpstr>Weighted SVM</vt:lpstr>
      <vt:lpstr>Medical advice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Coronary heart disease prediction using SVM</dc:title>
  <dc:creator>JACK Oliver Philip</dc:creator>
  <cp:lastModifiedBy>NASEH MINA</cp:lastModifiedBy>
  <cp:revision>3</cp:revision>
  <dcterms:created xsi:type="dcterms:W3CDTF">2024-03-17T16:06:56Z</dcterms:created>
  <dcterms:modified xsi:type="dcterms:W3CDTF">2024-03-18T14:11:28Z</dcterms:modified>
</cp:coreProperties>
</file>