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d+R6cEhCDs/0i5qDjXVSDtpFU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vi-VN"/>
              <a:t>Bấm để sửa kiểu tiêu đề Bản cái</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71310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9919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vi-VN"/>
              <a:t>Bấm để sửa kiểu tiêu đề Bản cái</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00808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vi-VN"/>
              <a:t>Bấm để sửa kiểu tiêu đề Bản cái</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vi-VN"/>
              <a:t>Bấm để chỉnh sửa kiểu văn bản của Bản cái</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089438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78725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a:t>Bấm để sửa kiểu tiêu đề Bản cái</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06051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a:t>Bấm để sửa kiểu tiêu đề Bản cái</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99004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nchorCtr="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72447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vi-VN"/>
              <a:t>Bấm để sửa kiểu tiêu đề Bản cái</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26063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415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383519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06714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842344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39644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1824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vi-VN"/>
              <a:t>Bấm để sửa kiểu tiêu đề Bản cái</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22617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91078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vi-VN"/>
              <a:t>Bấm để sửa kiểu tiêu đề Bản cái</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0409074"/>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427937" y="1006558"/>
            <a:ext cx="7766936" cy="164630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4000"/>
              <a:buFont typeface="Times New Roman"/>
              <a:buNone/>
            </a:pPr>
            <a:r>
              <a:rPr lang="en-US" sz="4000">
                <a:latin typeface="Times New Roman"/>
                <a:ea typeface="Times New Roman"/>
                <a:cs typeface="Times New Roman"/>
                <a:sym typeface="Times New Roman"/>
              </a:rPr>
              <a:t>BÀI BÁO CÁO CUỐI HỌC PHẦN</a:t>
            </a:r>
            <a:br>
              <a:rPr lang="en-US" sz="4000">
                <a:latin typeface="Times New Roman"/>
                <a:ea typeface="Times New Roman"/>
                <a:cs typeface="Times New Roman"/>
                <a:sym typeface="Times New Roman"/>
              </a:rPr>
            </a:br>
            <a:r>
              <a:rPr lang="en-US" sz="4000">
                <a:latin typeface="Times New Roman"/>
                <a:ea typeface="Times New Roman"/>
                <a:cs typeface="Times New Roman"/>
                <a:sym typeface="Times New Roman"/>
              </a:rPr>
              <a:t> KIỂM THỬ PHẦN MỀM </a:t>
            </a:r>
            <a:endParaRPr sz="4000">
              <a:latin typeface="Times New Roman"/>
              <a:ea typeface="Times New Roman"/>
              <a:cs typeface="Times New Roman"/>
              <a:sym typeface="Times New Roman"/>
            </a:endParaRPr>
          </a:p>
        </p:txBody>
      </p:sp>
      <p:sp>
        <p:nvSpPr>
          <p:cNvPr id="144" name="Google Shape;144;p1"/>
          <p:cNvSpPr txBox="1">
            <a:spLocks noGrp="1"/>
          </p:cNvSpPr>
          <p:nvPr>
            <p:ph type="subTitle" idx="1"/>
          </p:nvPr>
        </p:nvSpPr>
        <p:spPr>
          <a:xfrm>
            <a:off x="1507067" y="3314700"/>
            <a:ext cx="7766936" cy="1833032"/>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ts val="0"/>
              </a:spcBef>
              <a:spcAft>
                <a:spcPts val="0"/>
              </a:spcAft>
              <a:buSzPts val="1920"/>
              <a:buNone/>
            </a:pPr>
            <a:r>
              <a:rPr lang="en-US" sz="2400">
                <a:solidFill>
                  <a:srgbClr val="FFFF00"/>
                </a:solidFill>
                <a:latin typeface="Times New Roman"/>
                <a:ea typeface="Times New Roman"/>
                <a:cs typeface="Times New Roman"/>
                <a:sym typeface="Times New Roman"/>
              </a:rPr>
              <a:t>Đề tài 01 : Xây dựng Selenium framework theo mô hình Page Object Model (POM) </a:t>
            </a:r>
            <a:endParaRPr sz="2400">
              <a:solidFill>
                <a:srgbClr val="FFFF00"/>
              </a:solidFill>
              <a:latin typeface="Times New Roman"/>
              <a:ea typeface="Times New Roman"/>
              <a:cs typeface="Times New Roman"/>
              <a:sym typeface="Times New Roman"/>
            </a:endParaRPr>
          </a:p>
          <a:p>
            <a:pPr marL="0" lvl="0" indent="0" algn="r" rtl="0">
              <a:spcBef>
                <a:spcPts val="1000"/>
              </a:spcBef>
              <a:spcAft>
                <a:spcPts val="0"/>
              </a:spcAft>
              <a:buSzPts val="1600"/>
              <a:buNone/>
            </a:pPr>
            <a:endParaRPr sz="2000">
              <a:solidFill>
                <a:srgbClr val="FFFF00"/>
              </a:solidFill>
              <a:latin typeface="Times New Roman"/>
              <a:ea typeface="Times New Roman"/>
              <a:cs typeface="Times New Roman"/>
              <a:sym typeface="Times New Roman"/>
            </a:endParaRPr>
          </a:p>
          <a:p>
            <a:pPr marL="0" lvl="0" indent="0" algn="ctr" rtl="0">
              <a:spcBef>
                <a:spcPts val="1000"/>
              </a:spcBef>
              <a:spcAft>
                <a:spcPts val="0"/>
              </a:spcAft>
              <a:buSzPts val="1600"/>
              <a:buNone/>
            </a:pPr>
            <a:r>
              <a:rPr lang="en-US">
                <a:solidFill>
                  <a:srgbClr val="FFFF00"/>
                </a:solidFill>
                <a:latin typeface="Times New Roman"/>
                <a:ea typeface="Times New Roman"/>
                <a:cs typeface="Times New Roman"/>
                <a:sym typeface="Times New Roman"/>
              </a:rPr>
              <a:t>VÕ VĂN AN </a:t>
            </a:r>
          </a:p>
          <a:p>
            <a:pPr marL="0" lvl="0" indent="0" algn="ctr" rtl="0">
              <a:spcBef>
                <a:spcPts val="1000"/>
              </a:spcBef>
              <a:spcAft>
                <a:spcPts val="0"/>
              </a:spcAft>
              <a:buSzPts val="1600"/>
              <a:buNone/>
            </a:pPr>
            <a:r>
              <a:rPr lang="en-US" sz="2000">
                <a:solidFill>
                  <a:srgbClr val="FFFF00"/>
                </a:solidFill>
                <a:latin typeface="Times New Roman"/>
                <a:ea typeface="Times New Roman"/>
                <a:cs typeface="Times New Roman"/>
                <a:sym typeface="Times New Roman"/>
              </a:rPr>
              <a:t>LỚP - ST19A1B</a:t>
            </a:r>
            <a:endParaRPr sz="2000">
              <a:solidFill>
                <a:srgbClr val="FFFF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a:spLocks noGrp="1"/>
          </p:cNvSpPr>
          <p:nvPr>
            <p:ph type="title"/>
          </p:nvPr>
        </p:nvSpPr>
        <p:spPr>
          <a:xfrm>
            <a:off x="677334" y="609600"/>
            <a:ext cx="8596668" cy="57472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imes New Roman"/>
              <a:buNone/>
            </a:pPr>
            <a:r>
              <a:rPr lang="en-US">
                <a:solidFill>
                  <a:srgbClr val="FFFF00"/>
                </a:solidFill>
                <a:latin typeface="Times New Roman"/>
                <a:ea typeface="Times New Roman"/>
                <a:cs typeface="Times New Roman"/>
                <a:sym typeface="Times New Roman"/>
              </a:rPr>
              <a:t>Tests/login.py</a:t>
            </a:r>
            <a:endParaRPr>
              <a:solidFill>
                <a:srgbClr val="FFFF00"/>
              </a:solidFill>
            </a:endParaRPr>
          </a:p>
        </p:txBody>
      </p:sp>
      <p:pic>
        <p:nvPicPr>
          <p:cNvPr id="196" name="Google Shape;196;p10"/>
          <p:cNvPicPr preferRelativeResize="0"/>
          <p:nvPr/>
        </p:nvPicPr>
        <p:blipFill rotWithShape="1">
          <a:blip r:embed="rId3">
            <a:alphaModFix/>
          </a:blip>
          <a:srcRect l="15472" t="6500" r="44056" b="43744"/>
          <a:stretch/>
        </p:blipFill>
        <p:spPr>
          <a:xfrm>
            <a:off x="1806234" y="1471421"/>
            <a:ext cx="6579612" cy="45498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677334" y="609600"/>
            <a:ext cx="8596668" cy="562414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000"/>
              <a:buFont typeface="Times New Roman"/>
              <a:buNone/>
            </a:pPr>
            <a:r>
              <a:rPr lang="en-US" sz="2000">
                <a:latin typeface="Times New Roman"/>
                <a:ea typeface="Times New Roman"/>
                <a:cs typeface="Times New Roman"/>
                <a:sym typeface="Times New Roman"/>
              </a:rPr>
              <a:t>POM (Page Object Model) là 1 design pattern (mẫu thiết kế) giúp </a:t>
            </a:r>
            <a:r>
              <a:rPr lang="en-US" sz="2000" b="1">
                <a:latin typeface="Times New Roman"/>
                <a:ea typeface="Times New Roman"/>
                <a:cs typeface="Times New Roman"/>
                <a:sym typeface="Times New Roman"/>
              </a:rPr>
              <a:t>mô hình hóa các pages</a:t>
            </a:r>
            <a:r>
              <a:rPr lang="en-US" sz="2000">
                <a:latin typeface="Times New Roman"/>
                <a:ea typeface="Times New Roman"/>
                <a:cs typeface="Times New Roman"/>
                <a:sym typeface="Times New Roman"/>
              </a:rPr>
              <a:t>, hoặc </a:t>
            </a:r>
            <a:r>
              <a:rPr lang="en-US" sz="2000" b="1">
                <a:latin typeface="Times New Roman"/>
                <a:ea typeface="Times New Roman"/>
                <a:cs typeface="Times New Roman"/>
                <a:sym typeface="Times New Roman"/>
              </a:rPr>
              <a:t>các phần (component: header, footer, menu…) trong page của trang web</a:t>
            </a:r>
            <a:r>
              <a:rPr lang="en-US" sz="2000">
                <a:latin typeface="Times New Roman"/>
                <a:ea typeface="Times New Roman"/>
                <a:cs typeface="Times New Roman"/>
                <a:sym typeface="Times New Roman"/>
              </a:rPr>
              <a:t> thành mỗi đối tượng riêng biệt. Mỗi component / page sẽ gói gọn tất cả các hành động và các thuộc tính của component / page đó.</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Ưu điểm của mô hình Page Object (POM - đối tượng trang)</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Giúp bảo trì dễ dàng</a:t>
            </a:r>
            <a:r>
              <a:rPr lang="en-US" sz="2000">
                <a:latin typeface="Times New Roman"/>
                <a:ea typeface="Times New Roman"/>
                <a:cs typeface="Times New Roman"/>
                <a:sym typeface="Times New Roman"/>
              </a:rPr>
              <a:t>: POM hữu ích khi có sự thay đổi trong phần tử giao diện người dùng hoặc có sự thay đổi trong một hành động. Ví dụ: một menu thả xuống được thay đổi thành một nút radio. Trong trường hợp này, POM giúp xác định trang hoặc màn hình cần sửa đổi. Vì mọi màn hình sẽ có các tệp java khác nhau, nên việc xác định này là cần thiết để thực hiện các thay đổi bắt buộc đối với các tệp đó. Điều này làm cho các trường hợp kiểm thử dễ bảo trì và giảm lỗi.</a:t>
            </a: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Giúp sử dụng lại mã (dùng lại code đã viết)</a:t>
            </a:r>
            <a:r>
              <a:rPr lang="en-US" sz="2000">
                <a:latin typeface="Times New Roman"/>
                <a:ea typeface="Times New Roman"/>
                <a:cs typeface="Times New Roman"/>
                <a:sym typeface="Times New Roman"/>
              </a:rPr>
              <a:t>: Như đã thảo luận, tất cả các màn hình đều độc lập. Bằng cách sử dụng POM, người ta có thể sử dụng mã thử nghiệm cho một màn hình và sử dụng lại nó trong một trường hợp thử nghiệm khác. Không cần phải viết lại mã, do đó tiết kiệm thời gian và công sức.</a:t>
            </a: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677334" y="609599"/>
            <a:ext cx="8596668" cy="530762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000"/>
              <a:buFont typeface="Times New Roman"/>
              <a:buNone/>
            </a:pPr>
            <a:r>
              <a:rPr lang="en-US" sz="2000" b="1">
                <a:latin typeface="Times New Roman"/>
                <a:ea typeface="Times New Roman"/>
                <a:cs typeface="Times New Roman"/>
                <a:sym typeface="Times New Roman"/>
              </a:rPr>
              <a:t>Dễ đọc code</a:t>
            </a:r>
            <a:r>
              <a:rPr lang="en-US" sz="2000">
                <a:latin typeface="Times New Roman"/>
                <a:ea typeface="Times New Roman"/>
                <a:cs typeface="Times New Roman"/>
                <a:sym typeface="Times New Roman"/>
              </a:rPr>
              <a:t>: Khi tất cả các màn hình có các tệp java độc lập, người ta có thể dễ dàng xác định các hành động sẽ được thực hiện trên một màn hình cụ thể bằng cách điều hướng qua tệp java đó thôi. Nếu một thay đổi ảnh hưởng đến một phần mã code nhất định thì nó có thể được thực hiện một cách hiệu quả mà không ảnh hưởng đến các tệp (class/package) khác.</a:t>
            </a: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Tạo kho lưu trữ</a:t>
            </a:r>
            <a:r>
              <a:rPr lang="en-US" sz="2000">
                <a:latin typeface="Times New Roman"/>
                <a:ea typeface="Times New Roman"/>
                <a:cs typeface="Times New Roman"/>
                <a:sym typeface="Times New Roman"/>
              </a:rPr>
              <a:t>: Có thể một kho lưu trữ duy nhất cho các xử lý chung hoặc hoạt động chung cho các trang thay vì có các xử lý này nằm rải rác trong các test case riêng lẻ. VD: getTitlePage(), verifyHeaderPage(),...</a:t>
            </a: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677334" y="609599"/>
            <a:ext cx="8596668" cy="565052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n-US"/>
              <a:t>	</a:t>
            </a:r>
            <a:r>
              <a:rPr lang="en-US">
                <a:solidFill>
                  <a:srgbClr val="FFFF00"/>
                </a:solidFill>
              </a:rPr>
              <a:t>Phần thực hành</a:t>
            </a:r>
            <a:br>
              <a:rPr lang="en-US"/>
            </a:br>
            <a:endParaRPr/>
          </a:p>
        </p:txBody>
      </p:sp>
      <p:pic>
        <p:nvPicPr>
          <p:cNvPr id="160" name="Google Shape;160;p4"/>
          <p:cNvPicPr preferRelativeResize="0"/>
          <p:nvPr/>
        </p:nvPicPr>
        <p:blipFill rotWithShape="1">
          <a:blip r:embed="rId3">
            <a:alphaModFix/>
          </a:blip>
          <a:srcRect l="1223" t="5749" r="83828" b="59752"/>
          <a:stretch/>
        </p:blipFill>
        <p:spPr>
          <a:xfrm>
            <a:off x="3516923" y="1477107"/>
            <a:ext cx="3474266" cy="45104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
          <p:cNvSpPr txBox="1">
            <a:spLocks noGrp="1"/>
          </p:cNvSpPr>
          <p:nvPr>
            <p:ph type="title"/>
          </p:nvPr>
        </p:nvSpPr>
        <p:spPr>
          <a:xfrm>
            <a:off x="677334" y="609600"/>
            <a:ext cx="8596668" cy="4648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2000"/>
              <a:buFont typeface="Times New Roman"/>
              <a:buNone/>
            </a:pPr>
            <a:r>
              <a:rPr lang="en-US" sz="2000">
                <a:solidFill>
                  <a:srgbClr val="FFFF00"/>
                </a:solidFill>
                <a:latin typeface="Times New Roman"/>
                <a:ea typeface="Times New Roman"/>
                <a:cs typeface="Times New Roman"/>
                <a:sym typeface="Times New Roman"/>
              </a:rPr>
              <a:t>Đầu tiên là phần Locators/locators.py</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pic>
        <p:nvPicPr>
          <p:cNvPr id="166" name="Google Shape;166;p5"/>
          <p:cNvPicPr preferRelativeResize="0"/>
          <p:nvPr/>
        </p:nvPicPr>
        <p:blipFill rotWithShape="1">
          <a:blip r:embed="rId3">
            <a:alphaModFix/>
          </a:blip>
          <a:srcRect l="19056" t="5593" r="57867" b="57108"/>
          <a:stretch/>
        </p:blipFill>
        <p:spPr>
          <a:xfrm>
            <a:off x="2698020" y="1301260"/>
            <a:ext cx="4555295" cy="41411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677334" y="609600"/>
            <a:ext cx="8596668" cy="568569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n-US">
                <a:solidFill>
                  <a:srgbClr val="FFFF00"/>
                </a:solidFill>
              </a:rPr>
              <a:t>Tiếp theo là phần </a:t>
            </a:r>
            <a:r>
              <a:rPr lang="en-US"/>
              <a:t>Pages/homepage.py</a:t>
            </a:r>
            <a:br>
              <a:rPr lang="en-US"/>
            </a:br>
            <a:endParaRPr/>
          </a:p>
        </p:txBody>
      </p:sp>
      <p:pic>
        <p:nvPicPr>
          <p:cNvPr id="172" name="Google Shape;172;p6"/>
          <p:cNvPicPr preferRelativeResize="0"/>
          <p:nvPr/>
        </p:nvPicPr>
        <p:blipFill rotWithShape="1">
          <a:blip r:embed="rId3">
            <a:alphaModFix/>
          </a:blip>
          <a:srcRect l="19493" t="5904" r="36801" b="42813"/>
          <a:stretch/>
        </p:blipFill>
        <p:spPr>
          <a:xfrm>
            <a:off x="1665231" y="1459523"/>
            <a:ext cx="6620874" cy="4369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677334" y="609600"/>
            <a:ext cx="8596668" cy="56065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n-US">
                <a:solidFill>
                  <a:srgbClr val="FFFF00"/>
                </a:solidFill>
              </a:rPr>
              <a:t>Tiếp theo là phần </a:t>
            </a:r>
            <a:r>
              <a:rPr lang="en-US"/>
              <a:t>Pages/loginPage.py</a:t>
            </a:r>
            <a:br>
              <a:rPr lang="en-US"/>
            </a:br>
            <a:endParaRPr/>
          </a:p>
        </p:txBody>
      </p:sp>
      <p:pic>
        <p:nvPicPr>
          <p:cNvPr id="178" name="Google Shape;178;p7"/>
          <p:cNvPicPr preferRelativeResize="0"/>
          <p:nvPr/>
        </p:nvPicPr>
        <p:blipFill rotWithShape="1">
          <a:blip r:embed="rId3">
            <a:alphaModFix/>
          </a:blip>
          <a:srcRect l="15559" t="6681" r="32342" b="20746"/>
          <a:stretch/>
        </p:blipFill>
        <p:spPr>
          <a:xfrm>
            <a:off x="1635368" y="1342291"/>
            <a:ext cx="6497515" cy="509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a:spLocks noGrp="1"/>
          </p:cNvSpPr>
          <p:nvPr>
            <p:ph type="title"/>
          </p:nvPr>
        </p:nvSpPr>
        <p:spPr>
          <a:xfrm>
            <a:off x="307731" y="237391"/>
            <a:ext cx="8966271" cy="641838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2800"/>
              <a:buFont typeface="Times New Roman"/>
              <a:buNone/>
            </a:pPr>
            <a:r>
              <a:rPr lang="en-US" sz="2800">
                <a:solidFill>
                  <a:srgbClr val="FFFF00"/>
                </a:solidFill>
                <a:latin typeface="Times New Roman"/>
                <a:ea typeface="Times New Roman"/>
                <a:cs typeface="Times New Roman"/>
                <a:sym typeface="Times New Roman"/>
              </a:rPr>
              <a:t>Phần cuối là phần Tests/login.py</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pic>
        <p:nvPicPr>
          <p:cNvPr id="184" name="Google Shape;184;p8"/>
          <p:cNvPicPr preferRelativeResize="0"/>
          <p:nvPr/>
        </p:nvPicPr>
        <p:blipFill rotWithShape="1">
          <a:blip r:embed="rId3">
            <a:alphaModFix/>
          </a:blip>
          <a:srcRect l="15559" t="3574" r="11887" b="13286"/>
          <a:stretch/>
        </p:blipFill>
        <p:spPr>
          <a:xfrm>
            <a:off x="606670" y="826475"/>
            <a:ext cx="8579814" cy="55303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a:spLocks noGrp="1"/>
          </p:cNvSpPr>
          <p:nvPr>
            <p:ph type="title"/>
          </p:nvPr>
        </p:nvSpPr>
        <p:spPr>
          <a:xfrm>
            <a:off x="677334" y="237391"/>
            <a:ext cx="8596668" cy="647993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Tests/login.py</a:t>
            </a:r>
            <a:endParaRPr/>
          </a:p>
        </p:txBody>
      </p:sp>
      <p:pic>
        <p:nvPicPr>
          <p:cNvPr id="190" name="Google Shape;190;p9"/>
          <p:cNvPicPr preferRelativeResize="0"/>
          <p:nvPr/>
        </p:nvPicPr>
        <p:blipFill rotWithShape="1">
          <a:blip r:embed="rId3">
            <a:alphaModFix/>
          </a:blip>
          <a:srcRect l="15472" t="3108" r="44842" b="13131"/>
          <a:stretch/>
        </p:blipFill>
        <p:spPr>
          <a:xfrm>
            <a:off x="2421693" y="396631"/>
            <a:ext cx="5108331" cy="6064736"/>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507</Words>
  <Application>Microsoft Office PowerPoint</Application>
  <PresentationFormat>Màn hình rộng</PresentationFormat>
  <Paragraphs>14</Paragraphs>
  <Slides>10</Slides>
  <Notes>10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10</vt:i4>
      </vt:variant>
    </vt:vector>
  </HeadingPairs>
  <TitlesOfParts>
    <vt:vector size="16" baseType="lpstr">
      <vt:lpstr>Arial</vt:lpstr>
      <vt:lpstr>Century Gothic</vt:lpstr>
      <vt:lpstr>Times New Roman</vt:lpstr>
      <vt:lpstr>Trebuchet MS</vt:lpstr>
      <vt:lpstr>Wingdings 3</vt:lpstr>
      <vt:lpstr>Ion</vt:lpstr>
      <vt:lpstr>BÀI BÁO CÁO CUỐI HỌC PHẦN  KIỂM THỬ PHẦN MỀM </vt:lpstr>
      <vt:lpstr>POM (Page Object Model) là 1 design pattern (mẫu thiết kế) giúp mô hình hóa các pages, hoặc các phần (component: header, footer, menu…) trong page của trang web thành mỗi đối tượng riêng biệt. Mỗi component / page sẽ gói gọn tất cả các hành động và các thuộc tính của component / page đó. Ưu điểm của mô hình Page Object (POM - đối tượng trang) Giúp bảo trì dễ dàng: POM hữu ích khi có sự thay đổi trong phần tử giao diện người dùng hoặc có sự thay đổi trong một hành động. Ví dụ: một menu thả xuống được thay đổi thành một nút radio. Trong trường hợp này, POM giúp xác định trang hoặc màn hình cần sửa đổi. Vì mọi màn hình sẽ có các tệp java khác nhau, nên việc xác định này là cần thiết để thực hiện các thay đổi bắt buộc đối với các tệp đó. Điều này làm cho các trường hợp kiểm thử dễ bảo trì và giảm lỗi.   Giúp sử dụng lại mã (dùng lại code đã viết): Như đã thảo luận, tất cả các màn hình đều độc lập. Bằng cách sử dụng POM, người ta có thể sử dụng mã thử nghiệm cho một màn hình và sử dụng lại nó trong một trường hợp thử nghiệm khác. Không cần phải viết lại mã, do đó tiết kiệm thời gian và công sức.   </vt:lpstr>
      <vt:lpstr>Dễ đọc code: Khi tất cả các màn hình có các tệp java độc lập, người ta có thể dễ dàng xác định các hành động sẽ được thực hiện trên một màn hình cụ thể bằng cách điều hướng qua tệp java đó thôi. Nếu một thay đổi ảnh hưởng đến một phần mã code nhất định thì nó có thể được thực hiện một cách hiệu quả mà không ảnh hưởng đến các tệp (class/package) khác.   Tạo kho lưu trữ: Có thể một kho lưu trữ duy nhất cho các xử lý chung hoặc hoạt động chung cho các trang thay vì có các xử lý này nằm rải rác trong các test case riêng lẻ. VD: getTitlePage(), verifyHeaderPage(),...  </vt:lpstr>
      <vt:lpstr> Phần thực hành </vt:lpstr>
      <vt:lpstr>Đầu tiên là phần Locators/locators.py </vt:lpstr>
      <vt:lpstr>Tiếp theo là phần Pages/homepage.py </vt:lpstr>
      <vt:lpstr>Tiếp theo là phần Pages/loginPage.py </vt:lpstr>
      <vt:lpstr>Phần cuối là phần Tests/login.py </vt:lpstr>
      <vt:lpstr>Tests/login.py</vt:lpstr>
      <vt:lpstr>Tests/login.py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BÁO CÁO CUỐI HỌC PHẦN  KIỂM THỬ PHẦN MỀM </dc:title>
  <dc:creator>võ văn an</dc:creator>
  <cp:lastModifiedBy>Vo Van Thong</cp:lastModifiedBy>
  <cp:revision>1</cp:revision>
  <dcterms:created xsi:type="dcterms:W3CDTF">2022-04-26T03:47:00Z</dcterms:created>
  <dcterms:modified xsi:type="dcterms:W3CDTF">2022-04-27T13:40:48Z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53B91D8026DB44BC9563EACF6A371E01</vt:lpwstr>
  </property>
  <property fmtid="{D5CDD505-2E9C-101B-9397-08002B2CF9AE}" pid="3" name="KSOProductBuildVer">
    <vt:lpwstr>1033-11.2.0.11074</vt:lpwstr>
  </property>
</Properties>
</file>