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d5ewrSAC+222wOm7dNZOvHF8v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a3c729b79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67" name="Google Shape;67;g35a3c729b7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a3c729b79_3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74" name="Google Shape;74;g35a3c729b79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a3c729b79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82" name="Google Shape;82;g35a3c729b79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a3c729b79_2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90" name="Google Shape;90;g35a3c729b79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1"/>
              <a:buFont typeface="Arial"/>
              <a:buNone/>
              <a:defRPr sz="1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/>
          <p:cNvPicPr preferRelativeResize="0"/>
          <p:nvPr/>
        </p:nvPicPr>
        <p:blipFill rotWithShape="1">
          <a:blip r:embed="rId2">
            <a:alphaModFix/>
          </a:blip>
          <a:srcRect t="67715" b="21943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9"/>
          <p:cNvPicPr preferRelativeResize="0"/>
          <p:nvPr/>
        </p:nvPicPr>
        <p:blipFill rotWithShape="1">
          <a:blip r:embed="rId2">
            <a:alphaModFix/>
          </a:blip>
          <a:srcRect t="25551" b="21943"/>
          <a:stretch/>
        </p:blipFill>
        <p:spPr>
          <a:xfrm>
            <a:off x="0" y="0"/>
            <a:ext cx="12192000" cy="360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 t="67715" b="21943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1" name="Google Shape;21;p9"/>
          <p:cNvCxnSpPr>
            <a:stCxn id="19" idx="1"/>
            <a:endCxn id="19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9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sz="1022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22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2"/>
              <a:buFont typeface="Arial"/>
              <a:buNone/>
            </a:pPr>
            <a:r>
              <a:rPr lang="en-US" sz="1292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sz="1723" b="0" i="0" u="none" strike="noStrike" cap="none">
              <a:solidFill>
                <a:srgbClr val="34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/>
          <p:nvPr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9"/>
          <p:cNvCxnSpPr/>
          <p:nvPr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" name="Google Shape;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0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9"/>
              <a:buFont typeface="Arial"/>
              <a:buNone/>
            </a:pPr>
            <a:r>
              <a:rPr lang="en-US" sz="196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24561"/>
            <a:ext cx="12192000" cy="7502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1"/>
          <p:cNvCxnSpPr/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1"/>
          <p:cNvSpPr txBox="1"/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개발자 트랙 미니프로젝트  </a:t>
            </a:r>
            <a:r>
              <a:rPr lang="en-US" sz="2000"/>
              <a:t>3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/>
              <a:t>클라우드 기본 인프라 구현</a:t>
            </a:r>
            <a:endParaRPr sz="4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AI 05반 1</a:t>
            </a:r>
            <a:r>
              <a:rPr lang="en-US" sz="3200" b="1">
                <a:solidFill>
                  <a:srgbClr val="1F6765"/>
                </a:solidFill>
              </a:rPr>
              <a:t>4</a:t>
            </a:r>
            <a:r>
              <a:rPr lang="en-US" sz="3200" b="1" i="0" u="none" strike="noStrike" cap="non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sz="3200" b="1" i="0" u="none" strike="noStrike" cap="none">
              <a:solidFill>
                <a:srgbClr val="1F67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983631" y="4088675"/>
            <a:ext cx="8021631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1F6765"/>
                </a:solidFill>
              </a:rPr>
              <a:t>김민아, 김서현, </a:t>
            </a:r>
            <a:r>
              <a:rPr lang="en-US" sz="2400" b="1" i="0" u="none" strike="noStrike" cap="non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나기현, </a:t>
            </a:r>
            <a:r>
              <a:rPr lang="en-US" sz="2400" b="1">
                <a:solidFill>
                  <a:srgbClr val="1F6765"/>
                </a:solidFill>
              </a:rPr>
              <a:t>양태균, 이창희, 정지원, 정한이</a:t>
            </a:r>
            <a:r>
              <a:rPr lang="en-US" sz="2400" b="1" i="0" u="none" strike="noStrike" cap="non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i="0" u="none" strike="noStrike" cap="none">
              <a:solidFill>
                <a:srgbClr val="1F676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l="5294" t="1623"/>
          <a:stretch/>
        </p:blipFill>
        <p:spPr>
          <a:xfrm>
            <a:off x="239475" y="1538650"/>
            <a:ext cx="6965450" cy="36577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아키텍처 구성도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6788957" y="1819350"/>
            <a:ext cx="51030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10296" marR="0" lvl="0" indent="-31029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sz="1300" b="1">
                <a:solidFill>
                  <a:schemeClr val="dk1"/>
                </a:solidFill>
              </a:rPr>
              <a:t>HTTP</a:t>
            </a:r>
            <a:r>
              <a:rPr lang="en-US" sz="1300">
                <a:solidFill>
                  <a:schemeClr val="dk1"/>
                </a:solidFill>
              </a:rPr>
              <a:t> 요청: 외부 → Load Balancer → Web 1 / Web 2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6788957" y="2318305"/>
            <a:ext cx="4354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10296" marR="0" lvl="0" indent="-3102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sz="1300" b="1">
                <a:solidFill>
                  <a:schemeClr val="dk1"/>
                </a:solidFill>
              </a:rPr>
              <a:t>SSH</a:t>
            </a:r>
            <a:r>
              <a:rPr lang="en-US" sz="1300">
                <a:solidFill>
                  <a:schemeClr val="dk1"/>
                </a:solidFill>
              </a:rPr>
              <a:t> 접속: 운영자 → Bastion Host → Web 1 / Web 2</a:t>
            </a:r>
            <a:r>
              <a:rPr lang="en-US" sz="2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6788950" y="2861924"/>
            <a:ext cx="5103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0296" marR="0" lvl="0" indent="-3102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sz="1300" b="1">
                <a:solidFill>
                  <a:schemeClr val="dk1"/>
                </a:solidFill>
              </a:rPr>
              <a:t>Outbound 인터넷</a:t>
            </a:r>
            <a:r>
              <a:rPr lang="en-US" sz="1300">
                <a:solidFill>
                  <a:schemeClr val="dk1"/>
                </a:solidFill>
              </a:rPr>
              <a:t>: Web 1 / Web 2 → NAT Gateway → 인터넷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993" y="3577700"/>
            <a:ext cx="5187384" cy="23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6636550" y="5925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구성도 기반 실제 구축 리소스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a3c729b79_0_2"/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아키텍처 구성도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g35a3c729b79_0_2"/>
          <p:cNvPicPr preferRelativeResize="0"/>
          <p:nvPr/>
        </p:nvPicPr>
        <p:blipFill rotWithShape="1">
          <a:blip r:embed="rId3">
            <a:alphaModFix/>
          </a:blip>
          <a:srcRect l="5866" t="4706" r="2465" b="5130"/>
          <a:stretch/>
        </p:blipFill>
        <p:spPr>
          <a:xfrm>
            <a:off x="163275" y="1717875"/>
            <a:ext cx="6030250" cy="44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35a3c729b79_0_2"/>
          <p:cNvSpPr txBox="1"/>
          <p:nvPr/>
        </p:nvSpPr>
        <p:spPr>
          <a:xfrm>
            <a:off x="6390200" y="2033575"/>
            <a:ext cx="5513100" cy="3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사용자 → 인터넷 게이트웨이 → 로드밸런서</a:t>
            </a:r>
            <a:br>
              <a:rPr lang="en-US" sz="1000" b="1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사용자가 HTTP 요청을 보내면 인터넷 게이트웨이를 통해 퍼블릭 서브넷에 위치한 </a:t>
            </a:r>
            <a:r>
              <a:rPr lang="en-US" sz="1000" b="1">
                <a:solidFill>
                  <a:schemeClr val="dk1"/>
                </a:solidFill>
              </a:rPr>
              <a:t>로드밸런서</a:t>
            </a:r>
            <a:r>
              <a:rPr lang="en-US" sz="1000">
                <a:solidFill>
                  <a:schemeClr val="dk1"/>
                </a:solidFill>
              </a:rPr>
              <a:t>로 전달</a:t>
            </a:r>
            <a:br>
              <a:rPr lang="en-US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로드밸런서 → 프라이빗 서브넷의 EC2 인스턴스 (WEB EC2)</a:t>
            </a:r>
            <a:br>
              <a:rPr lang="en-US" sz="1000" b="1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로드밸런서는 요청을 프라이빗 서브넷에 있는 EC2 인스턴스들로 분산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(AZ b와 c에 분산 배치)</a:t>
            </a:r>
            <a:br>
              <a:rPr lang="en-US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EC2 인스턴스 간 통신</a:t>
            </a:r>
            <a:br>
              <a:rPr lang="en-US" sz="1000" b="1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두 EC2 인스턴스는 서로 통신이 가능하도록 설정(빨간 점선)</a:t>
            </a:r>
            <a:br>
              <a:rPr lang="en-US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사용자 → Bastion → EC2 인스턴스 (SSH 접속)</a:t>
            </a:r>
            <a:br>
              <a:rPr lang="en-US" sz="1000" b="1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사용자가 SSH Key로 퍼블릭 서브넷에 있는 </a:t>
            </a:r>
            <a:r>
              <a:rPr lang="en-US" sz="1000" b="1">
                <a:solidFill>
                  <a:schemeClr val="dk1"/>
                </a:solidFill>
              </a:rPr>
              <a:t>Bastion 서버</a:t>
            </a:r>
            <a:r>
              <a:rPr lang="en-US" sz="1000">
                <a:solidFill>
                  <a:schemeClr val="dk1"/>
                </a:solidFill>
              </a:rPr>
              <a:t>에 접속한 뒤, Bastion을 통해 프라이빗 서브넷의 EC2로 SSH 접속</a:t>
            </a:r>
            <a:br>
              <a:rPr lang="en-US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</a:rPr>
              <a:t>EC2 인스턴스 → NAT 게이트웨이 → 외부 인터넷</a:t>
            </a:r>
            <a:br>
              <a:rPr lang="en-US" sz="1000" b="1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EC2 인스턴스에서 외부 인터넷으로 나가는 트래픽은 NAT 게이트웨이를 통해 전달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(프라이빗 서브넷에서 직접 인터넷 접근 불가)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a3c729b79_3_6"/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아키텍처 설계 보완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35a3c729b79_3_6"/>
          <p:cNvSpPr/>
          <p:nvPr/>
        </p:nvSpPr>
        <p:spPr>
          <a:xfrm>
            <a:off x="598100" y="1236050"/>
            <a:ext cx="51033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⚠️</a:t>
            </a:r>
            <a:r>
              <a:rPr lang="en-US" sz="2400" b="1">
                <a:solidFill>
                  <a:srgbClr val="0000FF"/>
                </a:solidFill>
              </a:rPr>
              <a:t>기존 아키텍처의 문제점</a:t>
            </a:r>
            <a:endParaRPr sz="2400" b="1" i="0" u="none" strike="noStrike" cap="none">
              <a:solidFill>
                <a:srgbClr val="0000FF"/>
              </a:solidFill>
            </a:endParaRPr>
          </a:p>
        </p:txBody>
      </p:sp>
      <p:sp>
        <p:nvSpPr>
          <p:cNvPr id="78" name="Google Shape;78;g35a3c729b79_3_6"/>
          <p:cNvSpPr/>
          <p:nvPr/>
        </p:nvSpPr>
        <p:spPr>
          <a:xfrm>
            <a:off x="598100" y="1693200"/>
            <a:ext cx="5304600" cy="4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기본적인</a:t>
            </a:r>
            <a:r>
              <a:rPr lang="en-US" b="1"/>
              <a:t> 고가용성 구조</a:t>
            </a:r>
            <a:r>
              <a:rPr lang="en-US"/>
              <a:t>이지만, </a:t>
            </a:r>
            <a:r>
              <a:rPr lang="en-US" sz="1800" b="1">
                <a:solidFill>
                  <a:srgbClr val="FF0000"/>
                </a:solidFill>
              </a:rPr>
              <a:t>취약점</a:t>
            </a:r>
            <a:r>
              <a:rPr lang="en-US"/>
              <a:t>이 존재.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1. 보안 계층 부재 (WAF, Firewall, MFA 등)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사용자가 바로 ELB로 접근 가능 → WAF 없이 모든 요청 통과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Web EC2가 외부 요청을 직접 처리 → XSS, SQLi, Bot 등 공격에 취약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Network Firewall 부재로 내부 네트워크간 제어 미흡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MFA 없이 Bastion 접근 가능 → 비인가 접근 가능성 증가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2. 모니터링 및 감사 체계 없음 (CloudWatch, CloudTrail 없음)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누가 접속했는지, 무슨 일이 있었는지 추적 불가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이상 행위 탐지 불가 → 침입 시 알람이나 대응 체계 없음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3. Auto Scaling Group 없음 → 고가용성 부족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Web EC2가 수동 배치되어 있음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트래픽 증가 시 EC2 자동 확장 불가 → 스케일 아웃 미지원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79" name="Google Shape;79;g35a3c729b79_3_6"/>
          <p:cNvSpPr txBox="1"/>
          <p:nvPr/>
        </p:nvSpPr>
        <p:spPr>
          <a:xfrm>
            <a:off x="6391500" y="1878600"/>
            <a:ext cx="51594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4. 백업 및 복구 전략 미흡 (EBS Backup 없음)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장애/실수 발생 시, 볼륨 복구 불가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RTO/RPO에 대응 불가 → 데이터 손실 위험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5. 정책/구성 관리 미흡 (AWS Config 없음)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리소스 변경 이력 추적 불가 → 설정 오류나 권한 변경 발생 시 원인 분석 어려움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6. 정책 통합 부족 (Security Hub 없음)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AWS 서비스 보안 경고나 권고 사항이 한눈에 보이지 않음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보안 사고 대응에 시간 지연 발생 가능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7. 알람 체계 없음 (CloudWatch Alarm 없음)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CPU 폭주, 디스크 부족 등 발생해도 자동 감지 및 경고 불가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사후 대응에 의존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a3c729b79_1_16"/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아키텍처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설계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보완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보안</a:t>
            </a: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원칙</a:t>
            </a: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35a3c729b79_1_16"/>
          <p:cNvSpPr/>
          <p:nvPr/>
        </p:nvSpPr>
        <p:spPr>
          <a:xfrm>
            <a:off x="369500" y="1246200"/>
            <a:ext cx="51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▪"/>
            </a:pPr>
            <a:r>
              <a:rPr lang="en-US"/>
              <a:t> 업그레이드 된 아키텍처 구성도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35a3c729b79_1_16"/>
          <p:cNvSpPr/>
          <p:nvPr/>
        </p:nvSpPr>
        <p:spPr>
          <a:xfrm>
            <a:off x="6518800" y="2151400"/>
            <a:ext cx="4669800" cy="2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</a:rPr>
              <a:t>A</a:t>
            </a:r>
            <a:r>
              <a:rPr lang="en-US" b="1"/>
              <a:t>WS MFA</a:t>
            </a:r>
            <a:r>
              <a:rPr lang="en-US"/>
              <a:t>: AWS계정이나 IAM 사용자에게 추가적인 보안계층을 제공하는 기능, 다중 인증기능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AWS WAF</a:t>
            </a:r>
            <a:r>
              <a:rPr lang="en-US"/>
              <a:t>: WAF는 SQL 인젝션, XSS, 악성 봇, 크로스 사이트 스크립팅 등 웹 취약점을 이용한 공격을 필터링할 수 있도록 도와줌.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CloudTrail</a:t>
            </a:r>
            <a:r>
              <a:rPr lang="en-US"/>
              <a:t>: AWS 계정 내 모든 API 활동 로그 수집 및 추적 (감사, 보안 분석용)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Firewall</a:t>
            </a:r>
            <a:r>
              <a:rPr lang="en-US"/>
              <a:t>:  VPC 내 네트워크 수준의 방화벽 역할을 수행하며, 허용된 트래픽만 통과하도록 구성</a:t>
            </a:r>
            <a:endParaRPr/>
          </a:p>
        </p:txBody>
      </p:sp>
      <p:pic>
        <p:nvPicPr>
          <p:cNvPr id="87" name="Google Shape;87;g35a3c729b79_1_16"/>
          <p:cNvPicPr preferRelativeResize="0"/>
          <p:nvPr/>
        </p:nvPicPr>
        <p:blipFill rotWithShape="1">
          <a:blip r:embed="rId3">
            <a:alphaModFix/>
          </a:blip>
          <a:srcRect l="4446" r="7841"/>
          <a:stretch/>
        </p:blipFill>
        <p:spPr>
          <a:xfrm>
            <a:off x="369500" y="1579375"/>
            <a:ext cx="5783899" cy="46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a3c729b79_2_13"/>
          <p:cNvSpPr txBox="1">
            <a:spLocks noGrp="1"/>
          </p:cNvSpPr>
          <p:nvPr>
            <p:ph type="title"/>
          </p:nvPr>
        </p:nvSpPr>
        <p:spPr>
          <a:xfrm>
            <a:off x="315672" y="287375"/>
            <a:ext cx="9393812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아키텍처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설계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보완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안정성</a:t>
            </a:r>
            <a:r>
              <a:rPr lang="en-US" sz="2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성능효율성</a:t>
            </a:r>
            <a:r>
              <a:rPr lang="en-US" sz="2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비용최적화</a:t>
            </a:r>
            <a:r>
              <a:rPr lang="en-US" sz="2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5a3c729b79_2_13"/>
          <p:cNvSpPr/>
          <p:nvPr/>
        </p:nvSpPr>
        <p:spPr>
          <a:xfrm>
            <a:off x="369500" y="1246200"/>
            <a:ext cx="510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▪"/>
            </a:pPr>
            <a:r>
              <a:rPr lang="en-US"/>
              <a:t> </a:t>
            </a:r>
            <a:r>
              <a:rPr lang="en-US">
                <a:solidFill>
                  <a:schemeClr val="dk1"/>
                </a:solidFill>
              </a:rPr>
              <a:t>업그레이드 된 아키텍처 구성도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5a3c729b79_2_13"/>
          <p:cNvSpPr/>
          <p:nvPr/>
        </p:nvSpPr>
        <p:spPr>
          <a:xfrm>
            <a:off x="6740775" y="2070025"/>
            <a:ext cx="4785478" cy="3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AWS CloudWatch: </a:t>
            </a:r>
            <a:r>
              <a:rPr lang="en-US" dirty="0">
                <a:solidFill>
                  <a:schemeClr val="dk1"/>
                </a:solidFill>
              </a:rPr>
              <a:t>AWS </a:t>
            </a:r>
            <a:r>
              <a:rPr lang="en-US" dirty="0" err="1">
                <a:solidFill>
                  <a:schemeClr val="dk1"/>
                </a:solidFill>
              </a:rPr>
              <a:t>리소스와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AWS에서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실행중인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애플리케이션을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모니터링하는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서비스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CloudWatch Alarm: </a:t>
            </a:r>
            <a:r>
              <a:rPr lang="en-US" dirty="0" err="1">
                <a:solidFill>
                  <a:schemeClr val="dk1"/>
                </a:solidFill>
              </a:rPr>
              <a:t>경보를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설정하고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해당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내용에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대해서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알람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받을</a:t>
            </a:r>
            <a:r>
              <a:rPr lang="en-US" dirty="0">
                <a:solidFill>
                  <a:schemeClr val="dk1"/>
                </a:solidFill>
              </a:rPr>
              <a:t> 수 </a:t>
            </a:r>
            <a:r>
              <a:rPr lang="en-US" dirty="0" err="1">
                <a:solidFill>
                  <a:schemeClr val="dk1"/>
                </a:solidFill>
              </a:rPr>
              <a:t>있는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서비스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Auto Scaling Group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err="1">
                <a:solidFill>
                  <a:schemeClr val="dk1"/>
                </a:solidFill>
              </a:rPr>
              <a:t>애플리케이션의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수요에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따라</a:t>
            </a:r>
            <a:r>
              <a:rPr lang="en-US" dirty="0">
                <a:solidFill>
                  <a:schemeClr val="dk1"/>
                </a:solidFill>
              </a:rPr>
              <a:t> EC2 </a:t>
            </a:r>
            <a:r>
              <a:rPr lang="en-US" dirty="0" err="1">
                <a:solidFill>
                  <a:schemeClr val="dk1"/>
                </a:solidFill>
              </a:rPr>
              <a:t>인스턴스의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수를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자동으로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조정하는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기능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Amazon Simple Storage Service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b="1" dirty="0">
                <a:solidFill>
                  <a:schemeClr val="dk1"/>
                </a:solidFill>
              </a:rPr>
              <a:t>S3)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err="1">
                <a:solidFill>
                  <a:schemeClr val="dk1"/>
                </a:solidFill>
              </a:rPr>
              <a:t>확장성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데이터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가용성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보안</a:t>
            </a:r>
            <a:r>
              <a:rPr lang="en-US" dirty="0">
                <a:solidFill>
                  <a:schemeClr val="dk1"/>
                </a:solidFill>
              </a:rPr>
              <a:t> 및 </a:t>
            </a:r>
            <a:r>
              <a:rPr lang="en-US" dirty="0" err="1">
                <a:solidFill>
                  <a:schemeClr val="dk1"/>
                </a:solidFill>
              </a:rPr>
              <a:t>성능을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제공하는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객체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스토리지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서비스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EBS snapshot</a:t>
            </a:r>
            <a:r>
              <a:rPr lang="en-US" dirty="0">
                <a:solidFill>
                  <a:schemeClr val="dk1"/>
                </a:solidFill>
              </a:rPr>
              <a:t>: </a:t>
            </a:r>
            <a:r>
              <a:rPr lang="en-US" dirty="0" err="1">
                <a:solidFill>
                  <a:schemeClr val="dk1"/>
                </a:solidFill>
              </a:rPr>
              <a:t>데이터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특정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시점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복사본이며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복구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지원</a:t>
            </a:r>
            <a:r>
              <a:rPr lang="en-US" dirty="0">
                <a:solidFill>
                  <a:schemeClr val="dk1"/>
                </a:solidFill>
              </a:rPr>
              <a:t> 및 </a:t>
            </a:r>
            <a:r>
              <a:rPr lang="en-US" dirty="0" err="1">
                <a:solidFill>
                  <a:schemeClr val="dk1"/>
                </a:solidFill>
              </a:rPr>
              <a:t>데이터를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마이그레이션하며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백업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규정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준수를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개선하는데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사용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95" name="Google Shape;95;g35a3c729b79_2_13"/>
          <p:cNvSpPr txBox="1"/>
          <p:nvPr/>
        </p:nvSpPr>
        <p:spPr>
          <a:xfrm>
            <a:off x="3487900" y="1293000"/>
            <a:ext cx="612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g35a3c729b79_2_13"/>
          <p:cNvPicPr preferRelativeResize="0"/>
          <p:nvPr/>
        </p:nvPicPr>
        <p:blipFill rotWithShape="1">
          <a:blip r:embed="rId3">
            <a:alphaModFix/>
          </a:blip>
          <a:srcRect l="4479" r="6290"/>
          <a:stretch/>
        </p:blipFill>
        <p:spPr>
          <a:xfrm>
            <a:off x="369500" y="1646400"/>
            <a:ext cx="6030524" cy="4735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와이드스크린</PresentationFormat>
  <Paragraphs>87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1. 아키텍처 구성도 </vt:lpstr>
      <vt:lpstr>1. 아키텍처 구성도</vt:lpstr>
      <vt:lpstr>2. 아키텍처 설계 보완 </vt:lpstr>
      <vt:lpstr>2. 아키텍처 설계 보완 (보안 원칙)</vt:lpstr>
      <vt:lpstr>2. 아키텍처 설계 보완 (안정성, 성능효율성, 비용최적화)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정지원</cp:lastModifiedBy>
  <cp:revision>1</cp:revision>
  <dcterms:modified xsi:type="dcterms:W3CDTF">2025-05-19T06:36:01Z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0x010100EEFD2EC9AE4E1C4E97A968ACD5F6A537</vt:lpwstr>
  </property>
  <property fmtid="{D5CDD505-2E9C-101B-9397-08002B2CF9AE}" pid="10" name="MediaServiceImageTags">
    <vt:lpwstr/>
  </property>
</Properties>
</file>