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561" r:id="rId2"/>
    <p:sldId id="700" r:id="rId3"/>
    <p:sldId id="723" r:id="rId4"/>
    <p:sldId id="705" r:id="rId5"/>
    <p:sldId id="706" r:id="rId6"/>
    <p:sldId id="707" r:id="rId7"/>
    <p:sldId id="708" r:id="rId8"/>
    <p:sldId id="714" r:id="rId9"/>
    <p:sldId id="724" r:id="rId10"/>
    <p:sldId id="715" r:id="rId11"/>
    <p:sldId id="718" r:id="rId12"/>
    <p:sldId id="725" r:id="rId13"/>
    <p:sldId id="713" r:id="rId14"/>
    <p:sldId id="720" r:id="rId15"/>
    <p:sldId id="721" r:id="rId16"/>
    <p:sldId id="726" r:id="rId17"/>
    <p:sldId id="717" r:id="rId18"/>
    <p:sldId id="711" r:id="rId19"/>
    <p:sldId id="709" r:id="rId20"/>
    <p:sldId id="722" r:id="rId21"/>
    <p:sldId id="719" r:id="rId22"/>
  </p:sldIdLst>
  <p:sldSz cx="9144000" cy="6858000" type="screen4x3"/>
  <p:notesSz cx="9296400" cy="70104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7F7F7"/>
    <a:srgbClr val="F3F3F3"/>
    <a:srgbClr val="00602B"/>
    <a:srgbClr val="717171"/>
    <a:srgbClr val="009A46"/>
    <a:srgbClr val="FAFAFA"/>
    <a:srgbClr val="EAEAEA"/>
    <a:srgbClr val="FFFFFF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41" autoAdjust="0"/>
    <p:restoredTop sz="91079" autoAdjust="0"/>
  </p:normalViewPr>
  <p:slideViewPr>
    <p:cSldViewPr>
      <p:cViewPr varScale="1">
        <p:scale>
          <a:sx n="73" d="100"/>
          <a:sy n="73" d="100"/>
        </p:scale>
        <p:origin x="2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1968" y="-78"/>
      </p:cViewPr>
      <p:guideLst>
        <p:guide orient="horz" pos="2208"/>
        <p:guide pos="29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ebas:Dropbox:GCF%20Proposal:GCF_PPF_Versiones:GCF%20Resultados%20movilidad%20el&#233;ctric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ebas:Dropbox:GCF%20Proposal:GCF_PPF_Versiones:GCF%20Resultados%20movilidad%20el&#233;ctric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1543511164776"/>
          <c:y val="7.6023391812865507E-2"/>
          <c:w val="0.67454113592172504"/>
          <c:h val="0.80288529723258295"/>
        </c:manualLayout>
      </c:layout>
      <c:barChart>
        <c:barDir val="col"/>
        <c:grouping val="clustered"/>
        <c:varyColors val="0"/>
        <c:ser>
          <c:idx val="2"/>
          <c:order val="1"/>
          <c:spPr>
            <a:solidFill>
              <a:schemeClr val="accent5"/>
            </a:solidFill>
            <a:ln>
              <a:solidFill>
                <a:schemeClr val="accent5"/>
              </a:solidFill>
            </a:ln>
          </c:spPr>
          <c:invertIfNegative val="0"/>
          <c:cat>
            <c:numRef>
              <c:f>'Escenario 1'!$A$5:$A$12</c:f>
              <c:numCache>
                <c:formatCode>General</c:formatCode>
                <c:ptCount val="8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</c:numCache>
            </c:numRef>
          </c:cat>
          <c:val>
            <c:numRef>
              <c:f>'Escenario 1'!$I$5:$I$12</c:f>
              <c:numCache>
                <c:formatCode>_(* #,##0_);_(* \(#,##0\);_(* "-"??_);_(@_)</c:formatCode>
                <c:ptCount val="8"/>
                <c:pt idx="0">
                  <c:v>11561</c:v>
                </c:pt>
                <c:pt idx="1">
                  <c:v>17684</c:v>
                </c:pt>
                <c:pt idx="2">
                  <c:v>29907</c:v>
                </c:pt>
                <c:pt idx="3">
                  <c:v>33003</c:v>
                </c:pt>
                <c:pt idx="4">
                  <c:v>53939</c:v>
                </c:pt>
                <c:pt idx="5">
                  <c:v>58629</c:v>
                </c:pt>
                <c:pt idx="6">
                  <c:v>120709</c:v>
                </c:pt>
                <c:pt idx="7">
                  <c:v>152147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10-46EA-BE9E-6BBB1D077F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3281280"/>
        <c:axId val="473282816"/>
      </c:barChart>
      <c:lineChart>
        <c:grouping val="standard"/>
        <c:varyColors val="0"/>
        <c:ser>
          <c:idx val="1"/>
          <c:order val="0"/>
          <c:spPr>
            <a:ln>
              <a:solidFill>
                <a:schemeClr val="accent6"/>
              </a:solidFill>
            </a:ln>
          </c:spPr>
          <c:marker>
            <c:symbol val="none"/>
          </c:marker>
          <c:cat>
            <c:numRef>
              <c:f>'Escenario 1'!$A$5:$A$12</c:f>
              <c:numCache>
                <c:formatCode>General</c:formatCode>
                <c:ptCount val="8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</c:numCache>
            </c:numRef>
          </c:cat>
          <c:val>
            <c:numRef>
              <c:f>'Escenario 1'!$B$5:$B$12</c:f>
              <c:numCache>
                <c:formatCode>0%</c:formatCode>
                <c:ptCount val="8"/>
                <c:pt idx="0">
                  <c:v>0.03</c:v>
                </c:pt>
                <c:pt idx="1">
                  <c:v>0.04</c:v>
                </c:pt>
                <c:pt idx="2">
                  <c:v>0.08</c:v>
                </c:pt>
                <c:pt idx="3">
                  <c:v>0.09</c:v>
                </c:pt>
                <c:pt idx="4">
                  <c:v>0.15</c:v>
                </c:pt>
                <c:pt idx="5">
                  <c:v>0.17</c:v>
                </c:pt>
                <c:pt idx="6">
                  <c:v>0.23</c:v>
                </c:pt>
                <c:pt idx="7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D10-46EA-BE9E-6BBB1D077F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5793664"/>
        <c:axId val="475791744"/>
      </c:lineChart>
      <c:catAx>
        <c:axId val="473281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73282816"/>
        <c:crosses val="autoZero"/>
        <c:auto val="1"/>
        <c:lblAlgn val="ctr"/>
        <c:lblOffset val="100"/>
        <c:noMultiLvlLbl val="0"/>
      </c:catAx>
      <c:valAx>
        <c:axId val="47328281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Total Tonnes of CO</a:t>
                </a:r>
                <a:r>
                  <a:rPr lang="en-US" baseline="-25000"/>
                  <a:t>2</a:t>
                </a:r>
                <a:r>
                  <a:rPr lang="en-US" baseline="0"/>
                  <a:t> </a:t>
                </a:r>
                <a:r>
                  <a:rPr lang="en-US"/>
                  <a:t>saved per year</a:t>
                </a:r>
              </a:p>
            </c:rich>
          </c:tx>
          <c:layout/>
          <c:overlay val="0"/>
        </c:title>
        <c:numFmt formatCode="_(* #,##0_);_(* \(#,##0\);_(* &quot;-&quot;??_);_(@_)" sourceLinked="1"/>
        <c:majorTickMark val="out"/>
        <c:minorTickMark val="none"/>
        <c:tickLblPos val="nextTo"/>
        <c:crossAx val="473281280"/>
        <c:crosses val="autoZero"/>
        <c:crossBetween val="between"/>
      </c:valAx>
      <c:valAx>
        <c:axId val="475791744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of electric fleet in Transantiago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475793664"/>
        <c:crosses val="max"/>
        <c:crossBetween val="between"/>
      </c:valAx>
      <c:catAx>
        <c:axId val="475793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75791744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spPr>
    <a:ln>
      <a:noFill/>
    </a:ln>
  </c:spPr>
  <c:txPr>
    <a:bodyPr/>
    <a:lstStyle/>
    <a:p>
      <a:pPr algn="ctr">
        <a:defRPr sz="800">
          <a:latin typeface="Helvetica"/>
          <a:cs typeface="Helvetica"/>
        </a:defRPr>
      </a:pPr>
      <a:endParaRPr lang="es-C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277206169963099"/>
          <c:y val="6.0185185185185203E-2"/>
          <c:w val="0.67442979994671304"/>
          <c:h val="0.84395086030912803"/>
        </c:manualLayout>
      </c:layout>
      <c:barChart>
        <c:barDir val="col"/>
        <c:grouping val="clustered"/>
        <c:varyColors val="0"/>
        <c:ser>
          <c:idx val="2"/>
          <c:order val="1"/>
          <c:spPr>
            <a:solidFill>
              <a:schemeClr val="accent4"/>
            </a:solidFill>
          </c:spPr>
          <c:invertIfNegative val="0"/>
          <c:cat>
            <c:numRef>
              <c:f>'Escenario 1'!$A$5:$A$12</c:f>
              <c:numCache>
                <c:formatCode>General</c:formatCode>
                <c:ptCount val="8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</c:numCache>
            </c:numRef>
          </c:cat>
          <c:val>
            <c:numRef>
              <c:f>'Escenario 1'!$L$5:$L$12</c:f>
              <c:numCache>
                <c:formatCode>General</c:formatCode>
                <c:ptCount val="8"/>
                <c:pt idx="0">
                  <c:v>0.64</c:v>
                </c:pt>
                <c:pt idx="1">
                  <c:v>1.260000000000002</c:v>
                </c:pt>
                <c:pt idx="2">
                  <c:v>2.23</c:v>
                </c:pt>
                <c:pt idx="3">
                  <c:v>2.5500000000000012</c:v>
                </c:pt>
                <c:pt idx="4">
                  <c:v>4.41</c:v>
                </c:pt>
                <c:pt idx="5">
                  <c:v>4.8599999999999977</c:v>
                </c:pt>
                <c:pt idx="6">
                  <c:v>7.56</c:v>
                </c:pt>
                <c:pt idx="7">
                  <c:v>9.89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07-4705-9D1E-3670BFAA1B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5811200"/>
        <c:axId val="475812992"/>
      </c:barChart>
      <c:lineChart>
        <c:grouping val="standard"/>
        <c:varyColors val="0"/>
        <c:ser>
          <c:idx val="1"/>
          <c:order val="0"/>
          <c:spPr>
            <a:ln>
              <a:solidFill>
                <a:schemeClr val="accent6"/>
              </a:solidFill>
            </a:ln>
          </c:spPr>
          <c:marker>
            <c:symbol val="none"/>
          </c:marker>
          <c:cat>
            <c:numRef>
              <c:f>'Escenario 1'!$A$5:$A$12</c:f>
              <c:numCache>
                <c:formatCode>General</c:formatCode>
                <c:ptCount val="8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</c:numCache>
            </c:numRef>
          </c:cat>
          <c:val>
            <c:numRef>
              <c:f>'Escenario 1'!$B$5:$B$12</c:f>
              <c:numCache>
                <c:formatCode>0%</c:formatCode>
                <c:ptCount val="8"/>
                <c:pt idx="0">
                  <c:v>0.03</c:v>
                </c:pt>
                <c:pt idx="1">
                  <c:v>0.04</c:v>
                </c:pt>
                <c:pt idx="2">
                  <c:v>0.08</c:v>
                </c:pt>
                <c:pt idx="3">
                  <c:v>0.09</c:v>
                </c:pt>
                <c:pt idx="4">
                  <c:v>0.15</c:v>
                </c:pt>
                <c:pt idx="5">
                  <c:v>0.17</c:v>
                </c:pt>
                <c:pt idx="6">
                  <c:v>0.23</c:v>
                </c:pt>
                <c:pt idx="7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07-4705-9D1E-3670BFAA1B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5821184"/>
        <c:axId val="475814912"/>
      </c:lineChart>
      <c:catAx>
        <c:axId val="475811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75812992"/>
        <c:crosses val="autoZero"/>
        <c:auto val="1"/>
        <c:lblAlgn val="ctr"/>
        <c:lblOffset val="100"/>
        <c:noMultiLvlLbl val="0"/>
      </c:catAx>
      <c:valAx>
        <c:axId val="47581299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Tonnes of PM2.5 saved per year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75811200"/>
        <c:crosses val="autoZero"/>
        <c:crossBetween val="between"/>
      </c:valAx>
      <c:valAx>
        <c:axId val="475814912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of electric fleet in Transantiago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475821184"/>
        <c:crosses val="max"/>
        <c:crossBetween val="between"/>
      </c:valAx>
      <c:catAx>
        <c:axId val="4758211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75814912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spPr>
    <a:ln>
      <a:noFill/>
    </a:ln>
  </c:spPr>
  <c:txPr>
    <a:bodyPr/>
    <a:lstStyle/>
    <a:p>
      <a:pPr algn="ctr">
        <a:defRPr sz="800">
          <a:latin typeface="Helvetica"/>
          <a:cs typeface="Helvetica"/>
        </a:defRPr>
      </a:pPr>
      <a:endParaRPr lang="es-CL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AE10F7-884C-4FB7-92DA-896D423801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A41E0956-A9DC-4C63-8E80-AEB0A054FE94}">
      <dgm:prSet custT="1"/>
      <dgm:spPr>
        <a:solidFill>
          <a:schemeClr val="accent1"/>
        </a:solidFill>
      </dgm:spPr>
      <dgm:t>
        <a:bodyPr/>
        <a:lstStyle/>
        <a:p>
          <a:pPr rtl="0"/>
          <a:r>
            <a:rPr lang="es-CL" sz="2800" dirty="0" err="1" smtClean="0"/>
            <a:t>Electromovilidad</a:t>
          </a:r>
          <a:r>
            <a:rPr lang="es-CL" sz="2800" dirty="0" smtClean="0"/>
            <a:t>: Iniciativas locales</a:t>
          </a:r>
          <a:endParaRPr lang="es-CL" sz="2800" dirty="0"/>
        </a:p>
      </dgm:t>
    </dgm:pt>
    <dgm:pt modelId="{A17F825A-D0FC-426C-A37C-B45EC6C2BFC8}" type="parTrans" cxnId="{E9D6AD6E-2319-4DCB-BF1E-2A7A36172651}">
      <dgm:prSet/>
      <dgm:spPr/>
      <dgm:t>
        <a:bodyPr/>
        <a:lstStyle/>
        <a:p>
          <a:endParaRPr lang="es-CL" sz="2000"/>
        </a:p>
      </dgm:t>
    </dgm:pt>
    <dgm:pt modelId="{0BE56258-F19E-49CE-ADE5-AF2153964292}" type="sibTrans" cxnId="{E9D6AD6E-2319-4DCB-BF1E-2A7A36172651}">
      <dgm:prSet/>
      <dgm:spPr/>
      <dgm:t>
        <a:bodyPr/>
        <a:lstStyle/>
        <a:p>
          <a:endParaRPr lang="es-CL" sz="2000"/>
        </a:p>
      </dgm:t>
    </dgm:pt>
    <dgm:pt modelId="{F0778DCE-E249-45CF-9F64-170378FE364B}">
      <dgm:prSet custT="1"/>
      <dgm:spPr>
        <a:solidFill>
          <a:schemeClr val="accent1"/>
        </a:solidFill>
      </dgm:spPr>
      <dgm:t>
        <a:bodyPr/>
        <a:lstStyle/>
        <a:p>
          <a:pPr rtl="0"/>
          <a:r>
            <a:rPr lang="es-CL" sz="2800" dirty="0" smtClean="0"/>
            <a:t>Antecedentes Generales</a:t>
          </a:r>
          <a:endParaRPr lang="es-CL" sz="2800" dirty="0"/>
        </a:p>
      </dgm:t>
    </dgm:pt>
    <dgm:pt modelId="{76754C53-F103-45D8-B9D5-1351E6E05070}" type="parTrans" cxnId="{DEA15141-32E0-44BD-8C59-B9762889F451}">
      <dgm:prSet/>
      <dgm:spPr/>
      <dgm:t>
        <a:bodyPr/>
        <a:lstStyle/>
        <a:p>
          <a:endParaRPr lang="es-CL"/>
        </a:p>
      </dgm:t>
    </dgm:pt>
    <dgm:pt modelId="{4D3601A5-F205-4322-AC35-11DEC2121307}" type="sibTrans" cxnId="{DEA15141-32E0-44BD-8C59-B9762889F451}">
      <dgm:prSet/>
      <dgm:spPr/>
      <dgm:t>
        <a:bodyPr/>
        <a:lstStyle/>
        <a:p>
          <a:endParaRPr lang="es-CL"/>
        </a:p>
      </dgm:t>
    </dgm:pt>
    <dgm:pt modelId="{E0FDE241-9164-4861-9649-EE60F79A191E}">
      <dgm:prSet custT="1"/>
      <dgm:spPr>
        <a:solidFill>
          <a:schemeClr val="accent1"/>
        </a:solidFill>
      </dgm:spPr>
      <dgm:t>
        <a:bodyPr/>
        <a:lstStyle/>
        <a:p>
          <a:pPr rtl="0"/>
          <a:r>
            <a:rPr lang="es-CL" sz="2800" dirty="0" smtClean="0"/>
            <a:t>Sector Transporte</a:t>
          </a:r>
          <a:endParaRPr lang="es-CL" sz="2800" dirty="0"/>
        </a:p>
      </dgm:t>
    </dgm:pt>
    <dgm:pt modelId="{FAD0F971-1957-4643-92C0-B8161820AEF6}" type="parTrans" cxnId="{6484D02D-10F4-48FD-8518-0B03277E0C09}">
      <dgm:prSet/>
      <dgm:spPr/>
      <dgm:t>
        <a:bodyPr/>
        <a:lstStyle/>
        <a:p>
          <a:endParaRPr lang="es-CL"/>
        </a:p>
      </dgm:t>
    </dgm:pt>
    <dgm:pt modelId="{5267F8CC-556B-4ACA-845A-D76929C0F5B4}" type="sibTrans" cxnId="{6484D02D-10F4-48FD-8518-0B03277E0C09}">
      <dgm:prSet/>
      <dgm:spPr/>
      <dgm:t>
        <a:bodyPr/>
        <a:lstStyle/>
        <a:p>
          <a:endParaRPr lang="es-CL"/>
        </a:p>
      </dgm:t>
    </dgm:pt>
    <dgm:pt modelId="{EE6A01A2-344D-4C98-8F26-E0B187AE4AD7}">
      <dgm:prSet custT="1"/>
      <dgm:spPr>
        <a:solidFill>
          <a:schemeClr val="accent1"/>
        </a:solidFill>
      </dgm:spPr>
      <dgm:t>
        <a:bodyPr/>
        <a:lstStyle/>
        <a:p>
          <a:pPr rtl="0"/>
          <a:r>
            <a:rPr lang="es-CL" sz="2800" dirty="0" smtClean="0"/>
            <a:t>Proyecto Fondo Verde del Clima</a:t>
          </a:r>
          <a:endParaRPr lang="es-CL" sz="2800" dirty="0"/>
        </a:p>
      </dgm:t>
    </dgm:pt>
    <dgm:pt modelId="{7829A700-27FD-4055-9549-589F2E51B206}" type="parTrans" cxnId="{51BC28D0-F8FF-446D-AE32-A2E65BEFBF9A}">
      <dgm:prSet/>
      <dgm:spPr/>
      <dgm:t>
        <a:bodyPr/>
        <a:lstStyle/>
        <a:p>
          <a:endParaRPr lang="es-CL"/>
        </a:p>
      </dgm:t>
    </dgm:pt>
    <dgm:pt modelId="{19CA0CD6-1449-4DB0-BDB3-1CE69494B5E2}" type="sibTrans" cxnId="{51BC28D0-F8FF-446D-AE32-A2E65BEFBF9A}">
      <dgm:prSet/>
      <dgm:spPr/>
      <dgm:t>
        <a:bodyPr/>
        <a:lstStyle/>
        <a:p>
          <a:endParaRPr lang="es-CL"/>
        </a:p>
      </dgm:t>
    </dgm:pt>
    <dgm:pt modelId="{72D47A69-3BEA-4747-922E-F9E1320F02AC}" type="pres">
      <dgm:prSet presAssocID="{20AE10F7-884C-4FB7-92DA-896D423801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AECFD6D1-2BCE-4595-BB71-7170CFBA1576}" type="pres">
      <dgm:prSet presAssocID="{F0778DCE-E249-45CF-9F64-170378FE364B}" presName="parentText" presStyleLbl="node1" presStyleIdx="0" presStyleCnt="4" custLinFactNeighborX="-979" custLinFactNeighborY="-30427">
        <dgm:presLayoutVars>
          <dgm:chMax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97DDF61D-C187-47B3-9F4F-AA75DC3FE12C}" type="pres">
      <dgm:prSet presAssocID="{4D3601A5-F205-4322-AC35-11DEC2121307}" presName="spacer" presStyleCnt="0"/>
      <dgm:spPr/>
    </dgm:pt>
    <dgm:pt modelId="{582ACA14-D1EB-45C3-B048-913DEA5B9737}" type="pres">
      <dgm:prSet presAssocID="{E0FDE241-9164-4861-9649-EE60F79A191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98DB536-C84E-4651-80D5-1E7EF68C257C}" type="pres">
      <dgm:prSet presAssocID="{5267F8CC-556B-4ACA-845A-D76929C0F5B4}" presName="spacer" presStyleCnt="0"/>
      <dgm:spPr/>
    </dgm:pt>
    <dgm:pt modelId="{0FCA9199-CA33-4C9B-BDE5-066731A1CF8F}" type="pres">
      <dgm:prSet presAssocID="{A41E0956-A9DC-4C63-8E80-AEB0A054FE94}" presName="parentText" presStyleLbl="node1" presStyleIdx="2" presStyleCnt="4" custLinFactNeighborY="22461">
        <dgm:presLayoutVars>
          <dgm:chMax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7505B99-AA40-4211-92E1-EEC93F3A7FCE}" type="pres">
      <dgm:prSet presAssocID="{0BE56258-F19E-49CE-ADE5-AF2153964292}" presName="spacer" presStyleCnt="0"/>
      <dgm:spPr/>
    </dgm:pt>
    <dgm:pt modelId="{3E971369-A9E9-4CBF-BC86-B9FFE87DE370}" type="pres">
      <dgm:prSet presAssocID="{EE6A01A2-344D-4C98-8F26-E0B187AE4AD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E9D6AD6E-2319-4DCB-BF1E-2A7A36172651}" srcId="{20AE10F7-884C-4FB7-92DA-896D42380145}" destId="{A41E0956-A9DC-4C63-8E80-AEB0A054FE94}" srcOrd="2" destOrd="0" parTransId="{A17F825A-D0FC-426C-A37C-B45EC6C2BFC8}" sibTransId="{0BE56258-F19E-49CE-ADE5-AF2153964292}"/>
    <dgm:cxn modelId="{DEA15141-32E0-44BD-8C59-B9762889F451}" srcId="{20AE10F7-884C-4FB7-92DA-896D42380145}" destId="{F0778DCE-E249-45CF-9F64-170378FE364B}" srcOrd="0" destOrd="0" parTransId="{76754C53-F103-45D8-B9D5-1351E6E05070}" sibTransId="{4D3601A5-F205-4322-AC35-11DEC2121307}"/>
    <dgm:cxn modelId="{51BC28D0-F8FF-446D-AE32-A2E65BEFBF9A}" srcId="{20AE10F7-884C-4FB7-92DA-896D42380145}" destId="{EE6A01A2-344D-4C98-8F26-E0B187AE4AD7}" srcOrd="3" destOrd="0" parTransId="{7829A700-27FD-4055-9549-589F2E51B206}" sibTransId="{19CA0CD6-1449-4DB0-BDB3-1CE69494B5E2}"/>
    <dgm:cxn modelId="{F3D80838-73E8-4F4C-92D5-B9A75D01F75E}" type="presOf" srcId="{EE6A01A2-344D-4C98-8F26-E0B187AE4AD7}" destId="{3E971369-A9E9-4CBF-BC86-B9FFE87DE370}" srcOrd="0" destOrd="0" presId="urn:microsoft.com/office/officeart/2005/8/layout/vList2"/>
    <dgm:cxn modelId="{1FB56EE7-F832-4760-8032-96D484FACFB2}" type="presOf" srcId="{20AE10F7-884C-4FB7-92DA-896D42380145}" destId="{72D47A69-3BEA-4747-922E-F9E1320F02AC}" srcOrd="0" destOrd="0" presId="urn:microsoft.com/office/officeart/2005/8/layout/vList2"/>
    <dgm:cxn modelId="{6484D02D-10F4-48FD-8518-0B03277E0C09}" srcId="{20AE10F7-884C-4FB7-92DA-896D42380145}" destId="{E0FDE241-9164-4861-9649-EE60F79A191E}" srcOrd="1" destOrd="0" parTransId="{FAD0F971-1957-4643-92C0-B8161820AEF6}" sibTransId="{5267F8CC-556B-4ACA-845A-D76929C0F5B4}"/>
    <dgm:cxn modelId="{81D1553D-5B14-43A8-8CDA-67AA2735EA70}" type="presOf" srcId="{F0778DCE-E249-45CF-9F64-170378FE364B}" destId="{AECFD6D1-2BCE-4595-BB71-7170CFBA1576}" srcOrd="0" destOrd="0" presId="urn:microsoft.com/office/officeart/2005/8/layout/vList2"/>
    <dgm:cxn modelId="{BA7FBD85-0937-49D9-AB77-433A3BEBD527}" type="presOf" srcId="{A41E0956-A9DC-4C63-8E80-AEB0A054FE94}" destId="{0FCA9199-CA33-4C9B-BDE5-066731A1CF8F}" srcOrd="0" destOrd="0" presId="urn:microsoft.com/office/officeart/2005/8/layout/vList2"/>
    <dgm:cxn modelId="{03325C2C-AA28-4B2B-87B4-447D136E9403}" type="presOf" srcId="{E0FDE241-9164-4861-9649-EE60F79A191E}" destId="{582ACA14-D1EB-45C3-B048-913DEA5B9737}" srcOrd="0" destOrd="0" presId="urn:microsoft.com/office/officeart/2005/8/layout/vList2"/>
    <dgm:cxn modelId="{C14151B3-14E1-4247-8296-74924C5ABFB3}" type="presParOf" srcId="{72D47A69-3BEA-4747-922E-F9E1320F02AC}" destId="{AECFD6D1-2BCE-4595-BB71-7170CFBA1576}" srcOrd="0" destOrd="0" presId="urn:microsoft.com/office/officeart/2005/8/layout/vList2"/>
    <dgm:cxn modelId="{446E263A-8918-4443-87A1-DB6FA2CB2D47}" type="presParOf" srcId="{72D47A69-3BEA-4747-922E-F9E1320F02AC}" destId="{97DDF61D-C187-47B3-9F4F-AA75DC3FE12C}" srcOrd="1" destOrd="0" presId="urn:microsoft.com/office/officeart/2005/8/layout/vList2"/>
    <dgm:cxn modelId="{B86B95F3-8621-46AE-AE1A-AD3C8B89D07A}" type="presParOf" srcId="{72D47A69-3BEA-4747-922E-F9E1320F02AC}" destId="{582ACA14-D1EB-45C3-B048-913DEA5B9737}" srcOrd="2" destOrd="0" presId="urn:microsoft.com/office/officeart/2005/8/layout/vList2"/>
    <dgm:cxn modelId="{8E932052-B1DF-4515-B183-3FF4BA9080A4}" type="presParOf" srcId="{72D47A69-3BEA-4747-922E-F9E1320F02AC}" destId="{698DB536-C84E-4651-80D5-1E7EF68C257C}" srcOrd="3" destOrd="0" presId="urn:microsoft.com/office/officeart/2005/8/layout/vList2"/>
    <dgm:cxn modelId="{715F5E3F-81FA-40EA-842C-159B5490160D}" type="presParOf" srcId="{72D47A69-3BEA-4747-922E-F9E1320F02AC}" destId="{0FCA9199-CA33-4C9B-BDE5-066731A1CF8F}" srcOrd="4" destOrd="0" presId="urn:microsoft.com/office/officeart/2005/8/layout/vList2"/>
    <dgm:cxn modelId="{71474DC0-36F3-4107-AC20-9FCB33332E39}" type="presParOf" srcId="{72D47A69-3BEA-4747-922E-F9E1320F02AC}" destId="{67505B99-AA40-4211-92E1-EEC93F3A7FCE}" srcOrd="5" destOrd="0" presId="urn:microsoft.com/office/officeart/2005/8/layout/vList2"/>
    <dgm:cxn modelId="{160E2322-4FD2-4B0E-8AD3-EC33E8AA87F7}" type="presParOf" srcId="{72D47A69-3BEA-4747-922E-F9E1320F02AC}" destId="{3E971369-A9E9-4CBF-BC86-B9FFE87DE37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AE10F7-884C-4FB7-92DA-896D423801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A41E0956-A9DC-4C63-8E80-AEB0A054FE94}">
      <dgm:prSet custT="1"/>
      <dgm:spPr>
        <a:solidFill>
          <a:schemeClr val="accent1"/>
        </a:solidFill>
      </dgm:spPr>
      <dgm:t>
        <a:bodyPr/>
        <a:lstStyle/>
        <a:p>
          <a:pPr rtl="0"/>
          <a:r>
            <a:rPr lang="es-CL" sz="2800" dirty="0" err="1" smtClean="0"/>
            <a:t>Electromovilidad</a:t>
          </a:r>
          <a:r>
            <a:rPr lang="es-CL" sz="2800" dirty="0" smtClean="0"/>
            <a:t>: Iniciativas locales</a:t>
          </a:r>
          <a:endParaRPr lang="es-CL" sz="2800" dirty="0"/>
        </a:p>
      </dgm:t>
    </dgm:pt>
    <dgm:pt modelId="{A17F825A-D0FC-426C-A37C-B45EC6C2BFC8}" type="parTrans" cxnId="{E9D6AD6E-2319-4DCB-BF1E-2A7A36172651}">
      <dgm:prSet/>
      <dgm:spPr/>
      <dgm:t>
        <a:bodyPr/>
        <a:lstStyle/>
        <a:p>
          <a:endParaRPr lang="es-CL" sz="2000"/>
        </a:p>
      </dgm:t>
    </dgm:pt>
    <dgm:pt modelId="{0BE56258-F19E-49CE-ADE5-AF2153964292}" type="sibTrans" cxnId="{E9D6AD6E-2319-4DCB-BF1E-2A7A36172651}">
      <dgm:prSet/>
      <dgm:spPr/>
      <dgm:t>
        <a:bodyPr/>
        <a:lstStyle/>
        <a:p>
          <a:endParaRPr lang="es-CL" sz="2000"/>
        </a:p>
      </dgm:t>
    </dgm:pt>
    <dgm:pt modelId="{F0778DCE-E249-45CF-9F64-170378FE364B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s-CL" sz="2800" dirty="0" smtClean="0"/>
            <a:t>Antecedentes Generales</a:t>
          </a:r>
          <a:endParaRPr lang="es-CL" sz="2800" dirty="0"/>
        </a:p>
      </dgm:t>
    </dgm:pt>
    <dgm:pt modelId="{76754C53-F103-45D8-B9D5-1351E6E05070}" type="parTrans" cxnId="{DEA15141-32E0-44BD-8C59-B9762889F451}">
      <dgm:prSet/>
      <dgm:spPr/>
      <dgm:t>
        <a:bodyPr/>
        <a:lstStyle/>
        <a:p>
          <a:endParaRPr lang="es-CL"/>
        </a:p>
      </dgm:t>
    </dgm:pt>
    <dgm:pt modelId="{4D3601A5-F205-4322-AC35-11DEC2121307}" type="sibTrans" cxnId="{DEA15141-32E0-44BD-8C59-B9762889F451}">
      <dgm:prSet/>
      <dgm:spPr/>
      <dgm:t>
        <a:bodyPr/>
        <a:lstStyle/>
        <a:p>
          <a:endParaRPr lang="es-CL"/>
        </a:p>
      </dgm:t>
    </dgm:pt>
    <dgm:pt modelId="{E0FDE241-9164-4861-9649-EE60F79A191E}">
      <dgm:prSet custT="1"/>
      <dgm:spPr>
        <a:solidFill>
          <a:schemeClr val="accent1"/>
        </a:solidFill>
      </dgm:spPr>
      <dgm:t>
        <a:bodyPr/>
        <a:lstStyle/>
        <a:p>
          <a:pPr rtl="0"/>
          <a:r>
            <a:rPr lang="es-CL" sz="2800" dirty="0" smtClean="0"/>
            <a:t>Sector Transporte</a:t>
          </a:r>
          <a:endParaRPr lang="es-CL" sz="2800" dirty="0"/>
        </a:p>
      </dgm:t>
    </dgm:pt>
    <dgm:pt modelId="{FAD0F971-1957-4643-92C0-B8161820AEF6}" type="parTrans" cxnId="{6484D02D-10F4-48FD-8518-0B03277E0C09}">
      <dgm:prSet/>
      <dgm:spPr/>
      <dgm:t>
        <a:bodyPr/>
        <a:lstStyle/>
        <a:p>
          <a:endParaRPr lang="es-CL"/>
        </a:p>
      </dgm:t>
    </dgm:pt>
    <dgm:pt modelId="{5267F8CC-556B-4ACA-845A-D76929C0F5B4}" type="sibTrans" cxnId="{6484D02D-10F4-48FD-8518-0B03277E0C09}">
      <dgm:prSet/>
      <dgm:spPr/>
      <dgm:t>
        <a:bodyPr/>
        <a:lstStyle/>
        <a:p>
          <a:endParaRPr lang="es-CL"/>
        </a:p>
      </dgm:t>
    </dgm:pt>
    <dgm:pt modelId="{EE6A01A2-344D-4C98-8F26-E0B187AE4AD7}">
      <dgm:prSet custT="1"/>
      <dgm:spPr>
        <a:solidFill>
          <a:schemeClr val="accent1"/>
        </a:solidFill>
      </dgm:spPr>
      <dgm:t>
        <a:bodyPr/>
        <a:lstStyle/>
        <a:p>
          <a:pPr rtl="0"/>
          <a:r>
            <a:rPr lang="es-CL" sz="2800" dirty="0" smtClean="0"/>
            <a:t>Proyecto Fondo Verde del Clima</a:t>
          </a:r>
          <a:endParaRPr lang="es-CL" sz="2800" dirty="0"/>
        </a:p>
      </dgm:t>
    </dgm:pt>
    <dgm:pt modelId="{7829A700-27FD-4055-9549-589F2E51B206}" type="parTrans" cxnId="{51BC28D0-F8FF-446D-AE32-A2E65BEFBF9A}">
      <dgm:prSet/>
      <dgm:spPr/>
      <dgm:t>
        <a:bodyPr/>
        <a:lstStyle/>
        <a:p>
          <a:endParaRPr lang="es-CL"/>
        </a:p>
      </dgm:t>
    </dgm:pt>
    <dgm:pt modelId="{19CA0CD6-1449-4DB0-BDB3-1CE69494B5E2}" type="sibTrans" cxnId="{51BC28D0-F8FF-446D-AE32-A2E65BEFBF9A}">
      <dgm:prSet/>
      <dgm:spPr/>
      <dgm:t>
        <a:bodyPr/>
        <a:lstStyle/>
        <a:p>
          <a:endParaRPr lang="es-CL"/>
        </a:p>
      </dgm:t>
    </dgm:pt>
    <dgm:pt modelId="{72D47A69-3BEA-4747-922E-F9E1320F02AC}" type="pres">
      <dgm:prSet presAssocID="{20AE10F7-884C-4FB7-92DA-896D423801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AECFD6D1-2BCE-4595-BB71-7170CFBA1576}" type="pres">
      <dgm:prSet presAssocID="{F0778DCE-E249-45CF-9F64-170378FE364B}" presName="parentText" presStyleLbl="node1" presStyleIdx="0" presStyleCnt="4" custLinFactNeighborX="-979" custLinFactNeighborY="-30427">
        <dgm:presLayoutVars>
          <dgm:chMax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97DDF61D-C187-47B3-9F4F-AA75DC3FE12C}" type="pres">
      <dgm:prSet presAssocID="{4D3601A5-F205-4322-AC35-11DEC2121307}" presName="spacer" presStyleCnt="0"/>
      <dgm:spPr/>
    </dgm:pt>
    <dgm:pt modelId="{582ACA14-D1EB-45C3-B048-913DEA5B9737}" type="pres">
      <dgm:prSet presAssocID="{E0FDE241-9164-4861-9649-EE60F79A191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98DB536-C84E-4651-80D5-1E7EF68C257C}" type="pres">
      <dgm:prSet presAssocID="{5267F8CC-556B-4ACA-845A-D76929C0F5B4}" presName="spacer" presStyleCnt="0"/>
      <dgm:spPr/>
    </dgm:pt>
    <dgm:pt modelId="{0FCA9199-CA33-4C9B-BDE5-066731A1CF8F}" type="pres">
      <dgm:prSet presAssocID="{A41E0956-A9DC-4C63-8E80-AEB0A054FE94}" presName="parentText" presStyleLbl="node1" presStyleIdx="2" presStyleCnt="4" custLinFactNeighborY="22461">
        <dgm:presLayoutVars>
          <dgm:chMax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7505B99-AA40-4211-92E1-EEC93F3A7FCE}" type="pres">
      <dgm:prSet presAssocID="{0BE56258-F19E-49CE-ADE5-AF2153964292}" presName="spacer" presStyleCnt="0"/>
      <dgm:spPr/>
    </dgm:pt>
    <dgm:pt modelId="{3E971369-A9E9-4CBF-BC86-B9FFE87DE370}" type="pres">
      <dgm:prSet presAssocID="{EE6A01A2-344D-4C98-8F26-E0B187AE4AD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E9D6AD6E-2319-4DCB-BF1E-2A7A36172651}" srcId="{20AE10F7-884C-4FB7-92DA-896D42380145}" destId="{A41E0956-A9DC-4C63-8E80-AEB0A054FE94}" srcOrd="2" destOrd="0" parTransId="{A17F825A-D0FC-426C-A37C-B45EC6C2BFC8}" sibTransId="{0BE56258-F19E-49CE-ADE5-AF2153964292}"/>
    <dgm:cxn modelId="{DEA15141-32E0-44BD-8C59-B9762889F451}" srcId="{20AE10F7-884C-4FB7-92DA-896D42380145}" destId="{F0778DCE-E249-45CF-9F64-170378FE364B}" srcOrd="0" destOrd="0" parTransId="{76754C53-F103-45D8-B9D5-1351E6E05070}" sibTransId="{4D3601A5-F205-4322-AC35-11DEC2121307}"/>
    <dgm:cxn modelId="{51BC28D0-F8FF-446D-AE32-A2E65BEFBF9A}" srcId="{20AE10F7-884C-4FB7-92DA-896D42380145}" destId="{EE6A01A2-344D-4C98-8F26-E0B187AE4AD7}" srcOrd="3" destOrd="0" parTransId="{7829A700-27FD-4055-9549-589F2E51B206}" sibTransId="{19CA0CD6-1449-4DB0-BDB3-1CE69494B5E2}"/>
    <dgm:cxn modelId="{F3D80838-73E8-4F4C-92D5-B9A75D01F75E}" type="presOf" srcId="{EE6A01A2-344D-4C98-8F26-E0B187AE4AD7}" destId="{3E971369-A9E9-4CBF-BC86-B9FFE87DE370}" srcOrd="0" destOrd="0" presId="urn:microsoft.com/office/officeart/2005/8/layout/vList2"/>
    <dgm:cxn modelId="{1FB56EE7-F832-4760-8032-96D484FACFB2}" type="presOf" srcId="{20AE10F7-884C-4FB7-92DA-896D42380145}" destId="{72D47A69-3BEA-4747-922E-F9E1320F02AC}" srcOrd="0" destOrd="0" presId="urn:microsoft.com/office/officeart/2005/8/layout/vList2"/>
    <dgm:cxn modelId="{6484D02D-10F4-48FD-8518-0B03277E0C09}" srcId="{20AE10F7-884C-4FB7-92DA-896D42380145}" destId="{E0FDE241-9164-4861-9649-EE60F79A191E}" srcOrd="1" destOrd="0" parTransId="{FAD0F971-1957-4643-92C0-B8161820AEF6}" sibTransId="{5267F8CC-556B-4ACA-845A-D76929C0F5B4}"/>
    <dgm:cxn modelId="{81D1553D-5B14-43A8-8CDA-67AA2735EA70}" type="presOf" srcId="{F0778DCE-E249-45CF-9F64-170378FE364B}" destId="{AECFD6D1-2BCE-4595-BB71-7170CFBA1576}" srcOrd="0" destOrd="0" presId="urn:microsoft.com/office/officeart/2005/8/layout/vList2"/>
    <dgm:cxn modelId="{BA7FBD85-0937-49D9-AB77-433A3BEBD527}" type="presOf" srcId="{A41E0956-A9DC-4C63-8E80-AEB0A054FE94}" destId="{0FCA9199-CA33-4C9B-BDE5-066731A1CF8F}" srcOrd="0" destOrd="0" presId="urn:microsoft.com/office/officeart/2005/8/layout/vList2"/>
    <dgm:cxn modelId="{03325C2C-AA28-4B2B-87B4-447D136E9403}" type="presOf" srcId="{E0FDE241-9164-4861-9649-EE60F79A191E}" destId="{582ACA14-D1EB-45C3-B048-913DEA5B9737}" srcOrd="0" destOrd="0" presId="urn:microsoft.com/office/officeart/2005/8/layout/vList2"/>
    <dgm:cxn modelId="{C14151B3-14E1-4247-8296-74924C5ABFB3}" type="presParOf" srcId="{72D47A69-3BEA-4747-922E-F9E1320F02AC}" destId="{AECFD6D1-2BCE-4595-BB71-7170CFBA1576}" srcOrd="0" destOrd="0" presId="urn:microsoft.com/office/officeart/2005/8/layout/vList2"/>
    <dgm:cxn modelId="{446E263A-8918-4443-87A1-DB6FA2CB2D47}" type="presParOf" srcId="{72D47A69-3BEA-4747-922E-F9E1320F02AC}" destId="{97DDF61D-C187-47B3-9F4F-AA75DC3FE12C}" srcOrd="1" destOrd="0" presId="urn:microsoft.com/office/officeart/2005/8/layout/vList2"/>
    <dgm:cxn modelId="{B86B95F3-8621-46AE-AE1A-AD3C8B89D07A}" type="presParOf" srcId="{72D47A69-3BEA-4747-922E-F9E1320F02AC}" destId="{582ACA14-D1EB-45C3-B048-913DEA5B9737}" srcOrd="2" destOrd="0" presId="urn:microsoft.com/office/officeart/2005/8/layout/vList2"/>
    <dgm:cxn modelId="{8E932052-B1DF-4515-B183-3FF4BA9080A4}" type="presParOf" srcId="{72D47A69-3BEA-4747-922E-F9E1320F02AC}" destId="{698DB536-C84E-4651-80D5-1E7EF68C257C}" srcOrd="3" destOrd="0" presId="urn:microsoft.com/office/officeart/2005/8/layout/vList2"/>
    <dgm:cxn modelId="{715F5E3F-81FA-40EA-842C-159B5490160D}" type="presParOf" srcId="{72D47A69-3BEA-4747-922E-F9E1320F02AC}" destId="{0FCA9199-CA33-4C9B-BDE5-066731A1CF8F}" srcOrd="4" destOrd="0" presId="urn:microsoft.com/office/officeart/2005/8/layout/vList2"/>
    <dgm:cxn modelId="{71474DC0-36F3-4107-AC20-9FCB33332E39}" type="presParOf" srcId="{72D47A69-3BEA-4747-922E-F9E1320F02AC}" destId="{67505B99-AA40-4211-92E1-EEC93F3A7FCE}" srcOrd="5" destOrd="0" presId="urn:microsoft.com/office/officeart/2005/8/layout/vList2"/>
    <dgm:cxn modelId="{160E2322-4FD2-4B0E-8AD3-EC33E8AA87F7}" type="presParOf" srcId="{72D47A69-3BEA-4747-922E-F9E1320F02AC}" destId="{3E971369-A9E9-4CBF-BC86-B9FFE87DE37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71BED7-7F6F-4268-953D-3A8B3F364950}" type="doc">
      <dgm:prSet loTypeId="urn:microsoft.com/office/officeart/2005/8/layout/pyramid4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D178E05-D1B4-4B32-B2F6-22D046EA2088}">
      <dgm:prSet phldrT="[Texto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s-ES" sz="600" b="1" dirty="0" smtClean="0">
              <a:solidFill>
                <a:schemeClr val="tx1"/>
              </a:solidFill>
            </a:rPr>
            <a:t>ECONOMIA</a:t>
          </a:r>
          <a:endParaRPr lang="es-ES" sz="600" b="1" dirty="0">
            <a:solidFill>
              <a:schemeClr val="tx1"/>
            </a:solidFill>
          </a:endParaRPr>
        </a:p>
      </dgm:t>
    </dgm:pt>
    <dgm:pt modelId="{665B36DB-BAD6-40BD-94FF-954DEFD31368}" type="parTrans" cxnId="{B0B6135F-827E-4350-94DB-A960826507BA}">
      <dgm:prSet/>
      <dgm:spPr/>
      <dgm:t>
        <a:bodyPr/>
        <a:lstStyle/>
        <a:p>
          <a:endParaRPr lang="es-ES" sz="600" b="1">
            <a:solidFill>
              <a:schemeClr val="tx1"/>
            </a:solidFill>
          </a:endParaRPr>
        </a:p>
      </dgm:t>
    </dgm:pt>
    <dgm:pt modelId="{487EC2F8-645A-44C0-8395-F6239A5A31F7}" type="sibTrans" cxnId="{B0B6135F-827E-4350-94DB-A960826507BA}">
      <dgm:prSet/>
      <dgm:spPr/>
      <dgm:t>
        <a:bodyPr/>
        <a:lstStyle/>
        <a:p>
          <a:endParaRPr lang="es-ES" sz="600" b="1">
            <a:solidFill>
              <a:schemeClr val="tx1"/>
            </a:solidFill>
          </a:endParaRPr>
        </a:p>
      </dgm:t>
    </dgm:pt>
    <dgm:pt modelId="{0FC446FB-C178-4CF1-AAD3-795DFE0C73AE}">
      <dgm:prSet phldrT="[Texto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s-ES" sz="600" b="1" dirty="0" smtClean="0">
              <a:solidFill>
                <a:schemeClr val="tx1"/>
              </a:solidFill>
            </a:rPr>
            <a:t>AMBIENTAL</a:t>
          </a:r>
          <a:endParaRPr lang="es-ES" sz="600" b="1" dirty="0">
            <a:solidFill>
              <a:schemeClr val="tx1"/>
            </a:solidFill>
          </a:endParaRPr>
        </a:p>
      </dgm:t>
    </dgm:pt>
    <dgm:pt modelId="{E1ACAD8A-6F3B-49D0-B7CC-5E0E2B86F115}" type="parTrans" cxnId="{5A0C3187-4D15-42A4-B529-DC3F7EE619E3}">
      <dgm:prSet/>
      <dgm:spPr/>
      <dgm:t>
        <a:bodyPr/>
        <a:lstStyle/>
        <a:p>
          <a:endParaRPr lang="es-ES" sz="600" b="1">
            <a:solidFill>
              <a:schemeClr val="tx1"/>
            </a:solidFill>
          </a:endParaRPr>
        </a:p>
      </dgm:t>
    </dgm:pt>
    <dgm:pt modelId="{ED913143-3E0B-487A-882A-6C08E45F499F}" type="sibTrans" cxnId="{5A0C3187-4D15-42A4-B529-DC3F7EE619E3}">
      <dgm:prSet/>
      <dgm:spPr/>
      <dgm:t>
        <a:bodyPr/>
        <a:lstStyle/>
        <a:p>
          <a:endParaRPr lang="es-ES" sz="600" b="1">
            <a:solidFill>
              <a:schemeClr val="tx1"/>
            </a:solidFill>
          </a:endParaRPr>
        </a:p>
      </dgm:t>
    </dgm:pt>
    <dgm:pt modelId="{15C6A381-783C-4E60-9DD3-6AAD7DE94B30}">
      <dgm:prSet phldrT="[Texto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s-ES" sz="600" b="1" dirty="0" smtClean="0">
              <a:solidFill>
                <a:srgbClr val="FF0000"/>
              </a:solidFill>
            </a:rPr>
            <a:t>DESARROLLO SUSTENTABLE</a:t>
          </a:r>
          <a:endParaRPr lang="es-ES" sz="600" b="1" dirty="0">
            <a:solidFill>
              <a:srgbClr val="FF0000"/>
            </a:solidFill>
          </a:endParaRPr>
        </a:p>
      </dgm:t>
    </dgm:pt>
    <dgm:pt modelId="{73A8154E-C27C-4A3A-A2BB-6E33815C405B}" type="parTrans" cxnId="{116E8AFB-4542-43D3-93AE-0081FA2BC1D3}">
      <dgm:prSet/>
      <dgm:spPr/>
      <dgm:t>
        <a:bodyPr/>
        <a:lstStyle/>
        <a:p>
          <a:endParaRPr lang="es-ES" sz="600" b="1">
            <a:solidFill>
              <a:schemeClr val="tx1"/>
            </a:solidFill>
          </a:endParaRPr>
        </a:p>
      </dgm:t>
    </dgm:pt>
    <dgm:pt modelId="{48DADC1A-F4D0-4950-BB53-E8A88C2727B2}" type="sibTrans" cxnId="{116E8AFB-4542-43D3-93AE-0081FA2BC1D3}">
      <dgm:prSet/>
      <dgm:spPr/>
      <dgm:t>
        <a:bodyPr/>
        <a:lstStyle/>
        <a:p>
          <a:endParaRPr lang="es-ES" sz="600" b="1">
            <a:solidFill>
              <a:schemeClr val="tx1"/>
            </a:solidFill>
          </a:endParaRPr>
        </a:p>
      </dgm:t>
    </dgm:pt>
    <dgm:pt modelId="{C4B697FF-BD54-422D-B4AF-3A06733333A1}">
      <dgm:prSet phldrT="[Texto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s-ES" sz="600" b="1" dirty="0" smtClean="0">
              <a:solidFill>
                <a:schemeClr val="tx1"/>
              </a:solidFill>
            </a:rPr>
            <a:t>SOCIAL</a:t>
          </a:r>
          <a:endParaRPr lang="es-ES" sz="600" b="1" dirty="0">
            <a:solidFill>
              <a:schemeClr val="tx1"/>
            </a:solidFill>
          </a:endParaRPr>
        </a:p>
      </dgm:t>
    </dgm:pt>
    <dgm:pt modelId="{8C4EBB91-F99D-4DF9-B4BF-40F0C7ABBA03}" type="parTrans" cxnId="{2AC3A971-213C-4E7F-B4AD-85D9B77608BB}">
      <dgm:prSet/>
      <dgm:spPr/>
      <dgm:t>
        <a:bodyPr/>
        <a:lstStyle/>
        <a:p>
          <a:endParaRPr lang="es-ES" sz="600" b="1">
            <a:solidFill>
              <a:schemeClr val="tx1"/>
            </a:solidFill>
          </a:endParaRPr>
        </a:p>
      </dgm:t>
    </dgm:pt>
    <dgm:pt modelId="{E76A48E3-54D4-4C95-9120-91F3BD6EF573}" type="sibTrans" cxnId="{2AC3A971-213C-4E7F-B4AD-85D9B77608BB}">
      <dgm:prSet/>
      <dgm:spPr/>
      <dgm:t>
        <a:bodyPr/>
        <a:lstStyle/>
        <a:p>
          <a:endParaRPr lang="es-ES" sz="600" b="1">
            <a:solidFill>
              <a:schemeClr val="tx1"/>
            </a:solidFill>
          </a:endParaRPr>
        </a:p>
      </dgm:t>
    </dgm:pt>
    <dgm:pt modelId="{822E28A7-1930-4253-829D-5F547B49719C}" type="pres">
      <dgm:prSet presAssocID="{7871BED7-7F6F-4268-953D-3A8B3F364950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A8D13B8-81FC-4E4F-A3DF-90853E66D57A}" type="pres">
      <dgm:prSet presAssocID="{7871BED7-7F6F-4268-953D-3A8B3F364950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987F20D-E875-4AE2-981E-0BFBF7D1BDC5}" type="pres">
      <dgm:prSet presAssocID="{7871BED7-7F6F-4268-953D-3A8B3F364950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6BBB638-89E0-4811-BE27-FC77D9B1C297}" type="pres">
      <dgm:prSet presAssocID="{7871BED7-7F6F-4268-953D-3A8B3F364950}" presName="triangle3" presStyleLbl="node1" presStyleIdx="2" presStyleCnt="4" custScaleX="11623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C35B3F1-3D82-49EB-9A42-AA7CB4851BCA}" type="pres">
      <dgm:prSet presAssocID="{7871BED7-7F6F-4268-953D-3A8B3F364950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17282D6-F2C5-4EEA-A87F-81F1368B03D3}" type="presOf" srcId="{C4B697FF-BD54-422D-B4AF-3A06733333A1}" destId="{CC35B3F1-3D82-49EB-9A42-AA7CB4851BCA}" srcOrd="0" destOrd="0" presId="urn:microsoft.com/office/officeart/2005/8/layout/pyramid4"/>
    <dgm:cxn modelId="{208D790D-E6CC-4ABD-9B4E-FD479AB78298}" type="presOf" srcId="{0FC446FB-C178-4CF1-AAD3-795DFE0C73AE}" destId="{B987F20D-E875-4AE2-981E-0BFBF7D1BDC5}" srcOrd="0" destOrd="0" presId="urn:microsoft.com/office/officeart/2005/8/layout/pyramid4"/>
    <dgm:cxn modelId="{66054E3B-B19A-47F1-A909-86B077DB1455}" type="presOf" srcId="{15C6A381-783C-4E60-9DD3-6AAD7DE94B30}" destId="{96BBB638-89E0-4811-BE27-FC77D9B1C297}" srcOrd="0" destOrd="0" presId="urn:microsoft.com/office/officeart/2005/8/layout/pyramid4"/>
    <dgm:cxn modelId="{B0B6135F-827E-4350-94DB-A960826507BA}" srcId="{7871BED7-7F6F-4268-953D-3A8B3F364950}" destId="{7D178E05-D1B4-4B32-B2F6-22D046EA2088}" srcOrd="0" destOrd="0" parTransId="{665B36DB-BAD6-40BD-94FF-954DEFD31368}" sibTransId="{487EC2F8-645A-44C0-8395-F6239A5A31F7}"/>
    <dgm:cxn modelId="{7149ECED-CA7F-4C08-9F32-685A9FA43EC8}" type="presOf" srcId="{7871BED7-7F6F-4268-953D-3A8B3F364950}" destId="{822E28A7-1930-4253-829D-5F547B49719C}" srcOrd="0" destOrd="0" presId="urn:microsoft.com/office/officeart/2005/8/layout/pyramid4"/>
    <dgm:cxn modelId="{116E8AFB-4542-43D3-93AE-0081FA2BC1D3}" srcId="{7871BED7-7F6F-4268-953D-3A8B3F364950}" destId="{15C6A381-783C-4E60-9DD3-6AAD7DE94B30}" srcOrd="2" destOrd="0" parTransId="{73A8154E-C27C-4A3A-A2BB-6E33815C405B}" sibTransId="{48DADC1A-F4D0-4950-BB53-E8A88C2727B2}"/>
    <dgm:cxn modelId="{D457AAC0-0C3A-4CF5-AF01-926B4E778952}" type="presOf" srcId="{7D178E05-D1B4-4B32-B2F6-22D046EA2088}" destId="{2A8D13B8-81FC-4E4F-A3DF-90853E66D57A}" srcOrd="0" destOrd="0" presId="urn:microsoft.com/office/officeart/2005/8/layout/pyramid4"/>
    <dgm:cxn modelId="{5A0C3187-4D15-42A4-B529-DC3F7EE619E3}" srcId="{7871BED7-7F6F-4268-953D-3A8B3F364950}" destId="{0FC446FB-C178-4CF1-AAD3-795DFE0C73AE}" srcOrd="1" destOrd="0" parTransId="{E1ACAD8A-6F3B-49D0-B7CC-5E0E2B86F115}" sibTransId="{ED913143-3E0B-487A-882A-6C08E45F499F}"/>
    <dgm:cxn modelId="{2AC3A971-213C-4E7F-B4AD-85D9B77608BB}" srcId="{7871BED7-7F6F-4268-953D-3A8B3F364950}" destId="{C4B697FF-BD54-422D-B4AF-3A06733333A1}" srcOrd="3" destOrd="0" parTransId="{8C4EBB91-F99D-4DF9-B4BF-40F0C7ABBA03}" sibTransId="{E76A48E3-54D4-4C95-9120-91F3BD6EF573}"/>
    <dgm:cxn modelId="{5E027E9D-E956-4780-9DF9-E4B2342A0599}" type="presParOf" srcId="{822E28A7-1930-4253-829D-5F547B49719C}" destId="{2A8D13B8-81FC-4E4F-A3DF-90853E66D57A}" srcOrd="0" destOrd="0" presId="urn:microsoft.com/office/officeart/2005/8/layout/pyramid4"/>
    <dgm:cxn modelId="{96AE0A89-5664-4A7F-8ECA-EBD801E4D1A9}" type="presParOf" srcId="{822E28A7-1930-4253-829D-5F547B49719C}" destId="{B987F20D-E875-4AE2-981E-0BFBF7D1BDC5}" srcOrd="1" destOrd="0" presId="urn:microsoft.com/office/officeart/2005/8/layout/pyramid4"/>
    <dgm:cxn modelId="{DB85AFAB-33C4-4728-93F5-135D5096B90E}" type="presParOf" srcId="{822E28A7-1930-4253-829D-5F547B49719C}" destId="{96BBB638-89E0-4811-BE27-FC77D9B1C297}" srcOrd="2" destOrd="0" presId="urn:microsoft.com/office/officeart/2005/8/layout/pyramid4"/>
    <dgm:cxn modelId="{BD59E247-6C36-43C1-91A4-DD2DE788C3FB}" type="presParOf" srcId="{822E28A7-1930-4253-829D-5F547B49719C}" destId="{CC35B3F1-3D82-49EB-9A42-AA7CB4851BCA}" srcOrd="3" destOrd="0" presId="urn:microsoft.com/office/officeart/2005/8/layout/pyramid4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AE10F7-884C-4FB7-92DA-896D423801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A41E0956-A9DC-4C63-8E80-AEB0A054FE94}">
      <dgm:prSet custT="1"/>
      <dgm:spPr>
        <a:solidFill>
          <a:schemeClr val="accent1"/>
        </a:solidFill>
      </dgm:spPr>
      <dgm:t>
        <a:bodyPr/>
        <a:lstStyle/>
        <a:p>
          <a:pPr rtl="0"/>
          <a:r>
            <a:rPr lang="es-CL" sz="2800" dirty="0" err="1" smtClean="0"/>
            <a:t>Electromovilidad</a:t>
          </a:r>
          <a:r>
            <a:rPr lang="es-CL" sz="2800" dirty="0" smtClean="0"/>
            <a:t>: Iniciativas locales</a:t>
          </a:r>
          <a:endParaRPr lang="es-CL" sz="2800" dirty="0"/>
        </a:p>
      </dgm:t>
    </dgm:pt>
    <dgm:pt modelId="{A17F825A-D0FC-426C-A37C-B45EC6C2BFC8}" type="parTrans" cxnId="{E9D6AD6E-2319-4DCB-BF1E-2A7A36172651}">
      <dgm:prSet/>
      <dgm:spPr/>
      <dgm:t>
        <a:bodyPr/>
        <a:lstStyle/>
        <a:p>
          <a:endParaRPr lang="es-CL" sz="2000"/>
        </a:p>
      </dgm:t>
    </dgm:pt>
    <dgm:pt modelId="{0BE56258-F19E-49CE-ADE5-AF2153964292}" type="sibTrans" cxnId="{E9D6AD6E-2319-4DCB-BF1E-2A7A36172651}">
      <dgm:prSet/>
      <dgm:spPr/>
      <dgm:t>
        <a:bodyPr/>
        <a:lstStyle/>
        <a:p>
          <a:endParaRPr lang="es-CL" sz="2000"/>
        </a:p>
      </dgm:t>
    </dgm:pt>
    <dgm:pt modelId="{F0778DCE-E249-45CF-9F64-170378FE364B}">
      <dgm:prSet custT="1"/>
      <dgm:spPr>
        <a:solidFill>
          <a:schemeClr val="accent1"/>
        </a:solidFill>
      </dgm:spPr>
      <dgm:t>
        <a:bodyPr/>
        <a:lstStyle/>
        <a:p>
          <a:pPr rtl="0"/>
          <a:r>
            <a:rPr lang="es-CL" sz="2800" dirty="0" smtClean="0"/>
            <a:t>Antecedentes Generales</a:t>
          </a:r>
          <a:endParaRPr lang="es-CL" sz="2800" dirty="0"/>
        </a:p>
      </dgm:t>
    </dgm:pt>
    <dgm:pt modelId="{76754C53-F103-45D8-B9D5-1351E6E05070}" type="parTrans" cxnId="{DEA15141-32E0-44BD-8C59-B9762889F451}">
      <dgm:prSet/>
      <dgm:spPr/>
      <dgm:t>
        <a:bodyPr/>
        <a:lstStyle/>
        <a:p>
          <a:endParaRPr lang="es-CL"/>
        </a:p>
      </dgm:t>
    </dgm:pt>
    <dgm:pt modelId="{4D3601A5-F205-4322-AC35-11DEC2121307}" type="sibTrans" cxnId="{DEA15141-32E0-44BD-8C59-B9762889F451}">
      <dgm:prSet/>
      <dgm:spPr/>
      <dgm:t>
        <a:bodyPr/>
        <a:lstStyle/>
        <a:p>
          <a:endParaRPr lang="es-CL"/>
        </a:p>
      </dgm:t>
    </dgm:pt>
    <dgm:pt modelId="{E0FDE241-9164-4861-9649-EE60F79A191E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s-CL" sz="2800" dirty="0" smtClean="0"/>
            <a:t>Sector Transporte</a:t>
          </a:r>
          <a:endParaRPr lang="es-CL" sz="2800" dirty="0"/>
        </a:p>
      </dgm:t>
    </dgm:pt>
    <dgm:pt modelId="{FAD0F971-1957-4643-92C0-B8161820AEF6}" type="parTrans" cxnId="{6484D02D-10F4-48FD-8518-0B03277E0C09}">
      <dgm:prSet/>
      <dgm:spPr/>
      <dgm:t>
        <a:bodyPr/>
        <a:lstStyle/>
        <a:p>
          <a:endParaRPr lang="es-CL"/>
        </a:p>
      </dgm:t>
    </dgm:pt>
    <dgm:pt modelId="{5267F8CC-556B-4ACA-845A-D76929C0F5B4}" type="sibTrans" cxnId="{6484D02D-10F4-48FD-8518-0B03277E0C09}">
      <dgm:prSet/>
      <dgm:spPr/>
      <dgm:t>
        <a:bodyPr/>
        <a:lstStyle/>
        <a:p>
          <a:endParaRPr lang="es-CL"/>
        </a:p>
      </dgm:t>
    </dgm:pt>
    <dgm:pt modelId="{EE6A01A2-344D-4C98-8F26-E0B187AE4AD7}">
      <dgm:prSet custT="1"/>
      <dgm:spPr>
        <a:solidFill>
          <a:schemeClr val="accent1"/>
        </a:solidFill>
      </dgm:spPr>
      <dgm:t>
        <a:bodyPr/>
        <a:lstStyle/>
        <a:p>
          <a:pPr rtl="0"/>
          <a:r>
            <a:rPr lang="es-CL" sz="2800" dirty="0" smtClean="0"/>
            <a:t>Proyecto Fondo Verde del Clima</a:t>
          </a:r>
          <a:endParaRPr lang="es-CL" sz="2800" dirty="0"/>
        </a:p>
      </dgm:t>
    </dgm:pt>
    <dgm:pt modelId="{7829A700-27FD-4055-9549-589F2E51B206}" type="parTrans" cxnId="{51BC28D0-F8FF-446D-AE32-A2E65BEFBF9A}">
      <dgm:prSet/>
      <dgm:spPr/>
      <dgm:t>
        <a:bodyPr/>
        <a:lstStyle/>
        <a:p>
          <a:endParaRPr lang="es-CL"/>
        </a:p>
      </dgm:t>
    </dgm:pt>
    <dgm:pt modelId="{19CA0CD6-1449-4DB0-BDB3-1CE69494B5E2}" type="sibTrans" cxnId="{51BC28D0-F8FF-446D-AE32-A2E65BEFBF9A}">
      <dgm:prSet/>
      <dgm:spPr/>
      <dgm:t>
        <a:bodyPr/>
        <a:lstStyle/>
        <a:p>
          <a:endParaRPr lang="es-CL"/>
        </a:p>
      </dgm:t>
    </dgm:pt>
    <dgm:pt modelId="{72D47A69-3BEA-4747-922E-F9E1320F02AC}" type="pres">
      <dgm:prSet presAssocID="{20AE10F7-884C-4FB7-92DA-896D423801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AECFD6D1-2BCE-4595-BB71-7170CFBA1576}" type="pres">
      <dgm:prSet presAssocID="{F0778DCE-E249-45CF-9F64-170378FE364B}" presName="parentText" presStyleLbl="node1" presStyleIdx="0" presStyleCnt="4" custLinFactNeighborX="-979" custLinFactNeighborY="-30427">
        <dgm:presLayoutVars>
          <dgm:chMax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97DDF61D-C187-47B3-9F4F-AA75DC3FE12C}" type="pres">
      <dgm:prSet presAssocID="{4D3601A5-F205-4322-AC35-11DEC2121307}" presName="spacer" presStyleCnt="0"/>
      <dgm:spPr/>
    </dgm:pt>
    <dgm:pt modelId="{582ACA14-D1EB-45C3-B048-913DEA5B9737}" type="pres">
      <dgm:prSet presAssocID="{E0FDE241-9164-4861-9649-EE60F79A191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98DB536-C84E-4651-80D5-1E7EF68C257C}" type="pres">
      <dgm:prSet presAssocID="{5267F8CC-556B-4ACA-845A-D76929C0F5B4}" presName="spacer" presStyleCnt="0"/>
      <dgm:spPr/>
    </dgm:pt>
    <dgm:pt modelId="{0FCA9199-CA33-4C9B-BDE5-066731A1CF8F}" type="pres">
      <dgm:prSet presAssocID="{A41E0956-A9DC-4C63-8E80-AEB0A054FE94}" presName="parentText" presStyleLbl="node1" presStyleIdx="2" presStyleCnt="4" custLinFactNeighborY="22461">
        <dgm:presLayoutVars>
          <dgm:chMax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7505B99-AA40-4211-92E1-EEC93F3A7FCE}" type="pres">
      <dgm:prSet presAssocID="{0BE56258-F19E-49CE-ADE5-AF2153964292}" presName="spacer" presStyleCnt="0"/>
      <dgm:spPr/>
    </dgm:pt>
    <dgm:pt modelId="{3E971369-A9E9-4CBF-BC86-B9FFE87DE370}" type="pres">
      <dgm:prSet presAssocID="{EE6A01A2-344D-4C98-8F26-E0B187AE4AD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E9D6AD6E-2319-4DCB-BF1E-2A7A36172651}" srcId="{20AE10F7-884C-4FB7-92DA-896D42380145}" destId="{A41E0956-A9DC-4C63-8E80-AEB0A054FE94}" srcOrd="2" destOrd="0" parTransId="{A17F825A-D0FC-426C-A37C-B45EC6C2BFC8}" sibTransId="{0BE56258-F19E-49CE-ADE5-AF2153964292}"/>
    <dgm:cxn modelId="{DEA15141-32E0-44BD-8C59-B9762889F451}" srcId="{20AE10F7-884C-4FB7-92DA-896D42380145}" destId="{F0778DCE-E249-45CF-9F64-170378FE364B}" srcOrd="0" destOrd="0" parTransId="{76754C53-F103-45D8-B9D5-1351E6E05070}" sibTransId="{4D3601A5-F205-4322-AC35-11DEC2121307}"/>
    <dgm:cxn modelId="{51BC28D0-F8FF-446D-AE32-A2E65BEFBF9A}" srcId="{20AE10F7-884C-4FB7-92DA-896D42380145}" destId="{EE6A01A2-344D-4C98-8F26-E0B187AE4AD7}" srcOrd="3" destOrd="0" parTransId="{7829A700-27FD-4055-9549-589F2E51B206}" sibTransId="{19CA0CD6-1449-4DB0-BDB3-1CE69494B5E2}"/>
    <dgm:cxn modelId="{F3D80838-73E8-4F4C-92D5-B9A75D01F75E}" type="presOf" srcId="{EE6A01A2-344D-4C98-8F26-E0B187AE4AD7}" destId="{3E971369-A9E9-4CBF-BC86-B9FFE87DE370}" srcOrd="0" destOrd="0" presId="urn:microsoft.com/office/officeart/2005/8/layout/vList2"/>
    <dgm:cxn modelId="{1FB56EE7-F832-4760-8032-96D484FACFB2}" type="presOf" srcId="{20AE10F7-884C-4FB7-92DA-896D42380145}" destId="{72D47A69-3BEA-4747-922E-F9E1320F02AC}" srcOrd="0" destOrd="0" presId="urn:microsoft.com/office/officeart/2005/8/layout/vList2"/>
    <dgm:cxn modelId="{6484D02D-10F4-48FD-8518-0B03277E0C09}" srcId="{20AE10F7-884C-4FB7-92DA-896D42380145}" destId="{E0FDE241-9164-4861-9649-EE60F79A191E}" srcOrd="1" destOrd="0" parTransId="{FAD0F971-1957-4643-92C0-B8161820AEF6}" sibTransId="{5267F8CC-556B-4ACA-845A-D76929C0F5B4}"/>
    <dgm:cxn modelId="{81D1553D-5B14-43A8-8CDA-67AA2735EA70}" type="presOf" srcId="{F0778DCE-E249-45CF-9F64-170378FE364B}" destId="{AECFD6D1-2BCE-4595-BB71-7170CFBA1576}" srcOrd="0" destOrd="0" presId="urn:microsoft.com/office/officeart/2005/8/layout/vList2"/>
    <dgm:cxn modelId="{BA7FBD85-0937-49D9-AB77-433A3BEBD527}" type="presOf" srcId="{A41E0956-A9DC-4C63-8E80-AEB0A054FE94}" destId="{0FCA9199-CA33-4C9B-BDE5-066731A1CF8F}" srcOrd="0" destOrd="0" presId="urn:microsoft.com/office/officeart/2005/8/layout/vList2"/>
    <dgm:cxn modelId="{03325C2C-AA28-4B2B-87B4-447D136E9403}" type="presOf" srcId="{E0FDE241-9164-4861-9649-EE60F79A191E}" destId="{582ACA14-D1EB-45C3-B048-913DEA5B9737}" srcOrd="0" destOrd="0" presId="urn:microsoft.com/office/officeart/2005/8/layout/vList2"/>
    <dgm:cxn modelId="{C14151B3-14E1-4247-8296-74924C5ABFB3}" type="presParOf" srcId="{72D47A69-3BEA-4747-922E-F9E1320F02AC}" destId="{AECFD6D1-2BCE-4595-BB71-7170CFBA1576}" srcOrd="0" destOrd="0" presId="urn:microsoft.com/office/officeart/2005/8/layout/vList2"/>
    <dgm:cxn modelId="{446E263A-8918-4443-87A1-DB6FA2CB2D47}" type="presParOf" srcId="{72D47A69-3BEA-4747-922E-F9E1320F02AC}" destId="{97DDF61D-C187-47B3-9F4F-AA75DC3FE12C}" srcOrd="1" destOrd="0" presId="urn:microsoft.com/office/officeart/2005/8/layout/vList2"/>
    <dgm:cxn modelId="{B86B95F3-8621-46AE-AE1A-AD3C8B89D07A}" type="presParOf" srcId="{72D47A69-3BEA-4747-922E-F9E1320F02AC}" destId="{582ACA14-D1EB-45C3-B048-913DEA5B9737}" srcOrd="2" destOrd="0" presId="urn:microsoft.com/office/officeart/2005/8/layout/vList2"/>
    <dgm:cxn modelId="{8E932052-B1DF-4515-B183-3FF4BA9080A4}" type="presParOf" srcId="{72D47A69-3BEA-4747-922E-F9E1320F02AC}" destId="{698DB536-C84E-4651-80D5-1E7EF68C257C}" srcOrd="3" destOrd="0" presId="urn:microsoft.com/office/officeart/2005/8/layout/vList2"/>
    <dgm:cxn modelId="{715F5E3F-81FA-40EA-842C-159B5490160D}" type="presParOf" srcId="{72D47A69-3BEA-4747-922E-F9E1320F02AC}" destId="{0FCA9199-CA33-4C9B-BDE5-066731A1CF8F}" srcOrd="4" destOrd="0" presId="urn:microsoft.com/office/officeart/2005/8/layout/vList2"/>
    <dgm:cxn modelId="{71474DC0-36F3-4107-AC20-9FCB33332E39}" type="presParOf" srcId="{72D47A69-3BEA-4747-922E-F9E1320F02AC}" destId="{67505B99-AA40-4211-92E1-EEC93F3A7FCE}" srcOrd="5" destOrd="0" presId="urn:microsoft.com/office/officeart/2005/8/layout/vList2"/>
    <dgm:cxn modelId="{160E2322-4FD2-4B0E-8AD3-EC33E8AA87F7}" type="presParOf" srcId="{72D47A69-3BEA-4747-922E-F9E1320F02AC}" destId="{3E971369-A9E9-4CBF-BC86-B9FFE87DE37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0AE10F7-884C-4FB7-92DA-896D423801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A41E0956-A9DC-4C63-8E80-AEB0A054FE94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s-CL" sz="2800" dirty="0" err="1" smtClean="0"/>
            <a:t>Electromovilidad</a:t>
          </a:r>
          <a:r>
            <a:rPr lang="es-CL" sz="2800" dirty="0" smtClean="0"/>
            <a:t>: Iniciativas locales</a:t>
          </a:r>
          <a:endParaRPr lang="es-CL" sz="2800" dirty="0"/>
        </a:p>
      </dgm:t>
    </dgm:pt>
    <dgm:pt modelId="{A17F825A-D0FC-426C-A37C-B45EC6C2BFC8}" type="parTrans" cxnId="{E9D6AD6E-2319-4DCB-BF1E-2A7A36172651}">
      <dgm:prSet/>
      <dgm:spPr/>
      <dgm:t>
        <a:bodyPr/>
        <a:lstStyle/>
        <a:p>
          <a:endParaRPr lang="es-CL" sz="2000"/>
        </a:p>
      </dgm:t>
    </dgm:pt>
    <dgm:pt modelId="{0BE56258-F19E-49CE-ADE5-AF2153964292}" type="sibTrans" cxnId="{E9D6AD6E-2319-4DCB-BF1E-2A7A36172651}">
      <dgm:prSet/>
      <dgm:spPr/>
      <dgm:t>
        <a:bodyPr/>
        <a:lstStyle/>
        <a:p>
          <a:endParaRPr lang="es-CL" sz="2000"/>
        </a:p>
      </dgm:t>
    </dgm:pt>
    <dgm:pt modelId="{F0778DCE-E249-45CF-9F64-170378FE364B}">
      <dgm:prSet custT="1"/>
      <dgm:spPr>
        <a:solidFill>
          <a:schemeClr val="accent1"/>
        </a:solidFill>
      </dgm:spPr>
      <dgm:t>
        <a:bodyPr/>
        <a:lstStyle/>
        <a:p>
          <a:pPr rtl="0"/>
          <a:r>
            <a:rPr lang="es-CL" sz="2800" dirty="0" smtClean="0"/>
            <a:t>Antecedentes Generales</a:t>
          </a:r>
          <a:endParaRPr lang="es-CL" sz="2800" dirty="0"/>
        </a:p>
      </dgm:t>
    </dgm:pt>
    <dgm:pt modelId="{76754C53-F103-45D8-B9D5-1351E6E05070}" type="parTrans" cxnId="{DEA15141-32E0-44BD-8C59-B9762889F451}">
      <dgm:prSet/>
      <dgm:spPr/>
      <dgm:t>
        <a:bodyPr/>
        <a:lstStyle/>
        <a:p>
          <a:endParaRPr lang="es-CL"/>
        </a:p>
      </dgm:t>
    </dgm:pt>
    <dgm:pt modelId="{4D3601A5-F205-4322-AC35-11DEC2121307}" type="sibTrans" cxnId="{DEA15141-32E0-44BD-8C59-B9762889F451}">
      <dgm:prSet/>
      <dgm:spPr/>
      <dgm:t>
        <a:bodyPr/>
        <a:lstStyle/>
        <a:p>
          <a:endParaRPr lang="es-CL"/>
        </a:p>
      </dgm:t>
    </dgm:pt>
    <dgm:pt modelId="{E0FDE241-9164-4861-9649-EE60F79A191E}">
      <dgm:prSet custT="1"/>
      <dgm:spPr>
        <a:solidFill>
          <a:schemeClr val="accent1"/>
        </a:solidFill>
      </dgm:spPr>
      <dgm:t>
        <a:bodyPr/>
        <a:lstStyle/>
        <a:p>
          <a:pPr rtl="0"/>
          <a:r>
            <a:rPr lang="es-CL" sz="2800" dirty="0" smtClean="0"/>
            <a:t>Sector Transporte</a:t>
          </a:r>
          <a:endParaRPr lang="es-CL" sz="2800" dirty="0"/>
        </a:p>
      </dgm:t>
    </dgm:pt>
    <dgm:pt modelId="{FAD0F971-1957-4643-92C0-B8161820AEF6}" type="parTrans" cxnId="{6484D02D-10F4-48FD-8518-0B03277E0C09}">
      <dgm:prSet/>
      <dgm:spPr/>
      <dgm:t>
        <a:bodyPr/>
        <a:lstStyle/>
        <a:p>
          <a:endParaRPr lang="es-CL"/>
        </a:p>
      </dgm:t>
    </dgm:pt>
    <dgm:pt modelId="{5267F8CC-556B-4ACA-845A-D76929C0F5B4}" type="sibTrans" cxnId="{6484D02D-10F4-48FD-8518-0B03277E0C09}">
      <dgm:prSet/>
      <dgm:spPr/>
      <dgm:t>
        <a:bodyPr/>
        <a:lstStyle/>
        <a:p>
          <a:endParaRPr lang="es-CL"/>
        </a:p>
      </dgm:t>
    </dgm:pt>
    <dgm:pt modelId="{EE6A01A2-344D-4C98-8F26-E0B187AE4AD7}">
      <dgm:prSet custT="1"/>
      <dgm:spPr>
        <a:solidFill>
          <a:schemeClr val="accent1"/>
        </a:solidFill>
      </dgm:spPr>
      <dgm:t>
        <a:bodyPr/>
        <a:lstStyle/>
        <a:p>
          <a:pPr rtl="0"/>
          <a:r>
            <a:rPr lang="es-CL" sz="2800" dirty="0" smtClean="0"/>
            <a:t>Proyecto Fondo Verde del Clima</a:t>
          </a:r>
          <a:endParaRPr lang="es-CL" sz="2800" dirty="0"/>
        </a:p>
      </dgm:t>
    </dgm:pt>
    <dgm:pt modelId="{7829A700-27FD-4055-9549-589F2E51B206}" type="parTrans" cxnId="{51BC28D0-F8FF-446D-AE32-A2E65BEFBF9A}">
      <dgm:prSet/>
      <dgm:spPr/>
      <dgm:t>
        <a:bodyPr/>
        <a:lstStyle/>
        <a:p>
          <a:endParaRPr lang="es-CL"/>
        </a:p>
      </dgm:t>
    </dgm:pt>
    <dgm:pt modelId="{19CA0CD6-1449-4DB0-BDB3-1CE69494B5E2}" type="sibTrans" cxnId="{51BC28D0-F8FF-446D-AE32-A2E65BEFBF9A}">
      <dgm:prSet/>
      <dgm:spPr/>
      <dgm:t>
        <a:bodyPr/>
        <a:lstStyle/>
        <a:p>
          <a:endParaRPr lang="es-CL"/>
        </a:p>
      </dgm:t>
    </dgm:pt>
    <dgm:pt modelId="{72D47A69-3BEA-4747-922E-F9E1320F02AC}" type="pres">
      <dgm:prSet presAssocID="{20AE10F7-884C-4FB7-92DA-896D423801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AECFD6D1-2BCE-4595-BB71-7170CFBA1576}" type="pres">
      <dgm:prSet presAssocID="{F0778DCE-E249-45CF-9F64-170378FE364B}" presName="parentText" presStyleLbl="node1" presStyleIdx="0" presStyleCnt="4" custLinFactNeighborX="-979" custLinFactNeighborY="-30427">
        <dgm:presLayoutVars>
          <dgm:chMax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97DDF61D-C187-47B3-9F4F-AA75DC3FE12C}" type="pres">
      <dgm:prSet presAssocID="{4D3601A5-F205-4322-AC35-11DEC2121307}" presName="spacer" presStyleCnt="0"/>
      <dgm:spPr/>
    </dgm:pt>
    <dgm:pt modelId="{582ACA14-D1EB-45C3-B048-913DEA5B9737}" type="pres">
      <dgm:prSet presAssocID="{E0FDE241-9164-4861-9649-EE60F79A191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98DB536-C84E-4651-80D5-1E7EF68C257C}" type="pres">
      <dgm:prSet presAssocID="{5267F8CC-556B-4ACA-845A-D76929C0F5B4}" presName="spacer" presStyleCnt="0"/>
      <dgm:spPr/>
    </dgm:pt>
    <dgm:pt modelId="{0FCA9199-CA33-4C9B-BDE5-066731A1CF8F}" type="pres">
      <dgm:prSet presAssocID="{A41E0956-A9DC-4C63-8E80-AEB0A054FE94}" presName="parentText" presStyleLbl="node1" presStyleIdx="2" presStyleCnt="4" custLinFactNeighborY="22461">
        <dgm:presLayoutVars>
          <dgm:chMax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7505B99-AA40-4211-92E1-EEC93F3A7FCE}" type="pres">
      <dgm:prSet presAssocID="{0BE56258-F19E-49CE-ADE5-AF2153964292}" presName="spacer" presStyleCnt="0"/>
      <dgm:spPr/>
    </dgm:pt>
    <dgm:pt modelId="{3E971369-A9E9-4CBF-BC86-B9FFE87DE370}" type="pres">
      <dgm:prSet presAssocID="{EE6A01A2-344D-4C98-8F26-E0B187AE4AD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E9D6AD6E-2319-4DCB-BF1E-2A7A36172651}" srcId="{20AE10F7-884C-4FB7-92DA-896D42380145}" destId="{A41E0956-A9DC-4C63-8E80-AEB0A054FE94}" srcOrd="2" destOrd="0" parTransId="{A17F825A-D0FC-426C-A37C-B45EC6C2BFC8}" sibTransId="{0BE56258-F19E-49CE-ADE5-AF2153964292}"/>
    <dgm:cxn modelId="{DEA15141-32E0-44BD-8C59-B9762889F451}" srcId="{20AE10F7-884C-4FB7-92DA-896D42380145}" destId="{F0778DCE-E249-45CF-9F64-170378FE364B}" srcOrd="0" destOrd="0" parTransId="{76754C53-F103-45D8-B9D5-1351E6E05070}" sibTransId="{4D3601A5-F205-4322-AC35-11DEC2121307}"/>
    <dgm:cxn modelId="{51BC28D0-F8FF-446D-AE32-A2E65BEFBF9A}" srcId="{20AE10F7-884C-4FB7-92DA-896D42380145}" destId="{EE6A01A2-344D-4C98-8F26-E0B187AE4AD7}" srcOrd="3" destOrd="0" parTransId="{7829A700-27FD-4055-9549-589F2E51B206}" sibTransId="{19CA0CD6-1449-4DB0-BDB3-1CE69494B5E2}"/>
    <dgm:cxn modelId="{F3D80838-73E8-4F4C-92D5-B9A75D01F75E}" type="presOf" srcId="{EE6A01A2-344D-4C98-8F26-E0B187AE4AD7}" destId="{3E971369-A9E9-4CBF-BC86-B9FFE87DE370}" srcOrd="0" destOrd="0" presId="urn:microsoft.com/office/officeart/2005/8/layout/vList2"/>
    <dgm:cxn modelId="{1FB56EE7-F832-4760-8032-96D484FACFB2}" type="presOf" srcId="{20AE10F7-884C-4FB7-92DA-896D42380145}" destId="{72D47A69-3BEA-4747-922E-F9E1320F02AC}" srcOrd="0" destOrd="0" presId="urn:microsoft.com/office/officeart/2005/8/layout/vList2"/>
    <dgm:cxn modelId="{6484D02D-10F4-48FD-8518-0B03277E0C09}" srcId="{20AE10F7-884C-4FB7-92DA-896D42380145}" destId="{E0FDE241-9164-4861-9649-EE60F79A191E}" srcOrd="1" destOrd="0" parTransId="{FAD0F971-1957-4643-92C0-B8161820AEF6}" sibTransId="{5267F8CC-556B-4ACA-845A-D76929C0F5B4}"/>
    <dgm:cxn modelId="{81D1553D-5B14-43A8-8CDA-67AA2735EA70}" type="presOf" srcId="{F0778DCE-E249-45CF-9F64-170378FE364B}" destId="{AECFD6D1-2BCE-4595-BB71-7170CFBA1576}" srcOrd="0" destOrd="0" presId="urn:microsoft.com/office/officeart/2005/8/layout/vList2"/>
    <dgm:cxn modelId="{BA7FBD85-0937-49D9-AB77-433A3BEBD527}" type="presOf" srcId="{A41E0956-A9DC-4C63-8E80-AEB0A054FE94}" destId="{0FCA9199-CA33-4C9B-BDE5-066731A1CF8F}" srcOrd="0" destOrd="0" presId="urn:microsoft.com/office/officeart/2005/8/layout/vList2"/>
    <dgm:cxn modelId="{03325C2C-AA28-4B2B-87B4-447D136E9403}" type="presOf" srcId="{E0FDE241-9164-4861-9649-EE60F79A191E}" destId="{582ACA14-D1EB-45C3-B048-913DEA5B9737}" srcOrd="0" destOrd="0" presId="urn:microsoft.com/office/officeart/2005/8/layout/vList2"/>
    <dgm:cxn modelId="{C14151B3-14E1-4247-8296-74924C5ABFB3}" type="presParOf" srcId="{72D47A69-3BEA-4747-922E-F9E1320F02AC}" destId="{AECFD6D1-2BCE-4595-BB71-7170CFBA1576}" srcOrd="0" destOrd="0" presId="urn:microsoft.com/office/officeart/2005/8/layout/vList2"/>
    <dgm:cxn modelId="{446E263A-8918-4443-87A1-DB6FA2CB2D47}" type="presParOf" srcId="{72D47A69-3BEA-4747-922E-F9E1320F02AC}" destId="{97DDF61D-C187-47B3-9F4F-AA75DC3FE12C}" srcOrd="1" destOrd="0" presId="urn:microsoft.com/office/officeart/2005/8/layout/vList2"/>
    <dgm:cxn modelId="{B86B95F3-8621-46AE-AE1A-AD3C8B89D07A}" type="presParOf" srcId="{72D47A69-3BEA-4747-922E-F9E1320F02AC}" destId="{582ACA14-D1EB-45C3-B048-913DEA5B9737}" srcOrd="2" destOrd="0" presId="urn:microsoft.com/office/officeart/2005/8/layout/vList2"/>
    <dgm:cxn modelId="{8E932052-B1DF-4515-B183-3FF4BA9080A4}" type="presParOf" srcId="{72D47A69-3BEA-4747-922E-F9E1320F02AC}" destId="{698DB536-C84E-4651-80D5-1E7EF68C257C}" srcOrd="3" destOrd="0" presId="urn:microsoft.com/office/officeart/2005/8/layout/vList2"/>
    <dgm:cxn modelId="{715F5E3F-81FA-40EA-842C-159B5490160D}" type="presParOf" srcId="{72D47A69-3BEA-4747-922E-F9E1320F02AC}" destId="{0FCA9199-CA33-4C9B-BDE5-066731A1CF8F}" srcOrd="4" destOrd="0" presId="urn:microsoft.com/office/officeart/2005/8/layout/vList2"/>
    <dgm:cxn modelId="{71474DC0-36F3-4107-AC20-9FCB33332E39}" type="presParOf" srcId="{72D47A69-3BEA-4747-922E-F9E1320F02AC}" destId="{67505B99-AA40-4211-92E1-EEC93F3A7FCE}" srcOrd="5" destOrd="0" presId="urn:microsoft.com/office/officeart/2005/8/layout/vList2"/>
    <dgm:cxn modelId="{160E2322-4FD2-4B0E-8AD3-EC33E8AA87F7}" type="presParOf" srcId="{72D47A69-3BEA-4747-922E-F9E1320F02AC}" destId="{3E971369-A9E9-4CBF-BC86-B9FFE87DE37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AE10F7-884C-4FB7-92DA-896D423801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A41E0956-A9DC-4C63-8E80-AEB0A054FE94}">
      <dgm:prSet custT="1"/>
      <dgm:spPr>
        <a:solidFill>
          <a:schemeClr val="accent1"/>
        </a:solidFill>
      </dgm:spPr>
      <dgm:t>
        <a:bodyPr/>
        <a:lstStyle/>
        <a:p>
          <a:pPr rtl="0"/>
          <a:r>
            <a:rPr lang="es-CL" sz="2800" dirty="0" err="1" smtClean="0"/>
            <a:t>Electromovilidad</a:t>
          </a:r>
          <a:r>
            <a:rPr lang="es-CL" sz="2800" dirty="0" smtClean="0"/>
            <a:t>: Iniciativas locales</a:t>
          </a:r>
          <a:endParaRPr lang="es-CL" sz="2800" dirty="0"/>
        </a:p>
      </dgm:t>
    </dgm:pt>
    <dgm:pt modelId="{A17F825A-D0FC-426C-A37C-B45EC6C2BFC8}" type="parTrans" cxnId="{E9D6AD6E-2319-4DCB-BF1E-2A7A36172651}">
      <dgm:prSet/>
      <dgm:spPr/>
      <dgm:t>
        <a:bodyPr/>
        <a:lstStyle/>
        <a:p>
          <a:endParaRPr lang="es-CL" sz="2000"/>
        </a:p>
      </dgm:t>
    </dgm:pt>
    <dgm:pt modelId="{0BE56258-F19E-49CE-ADE5-AF2153964292}" type="sibTrans" cxnId="{E9D6AD6E-2319-4DCB-BF1E-2A7A36172651}">
      <dgm:prSet/>
      <dgm:spPr/>
      <dgm:t>
        <a:bodyPr/>
        <a:lstStyle/>
        <a:p>
          <a:endParaRPr lang="es-CL" sz="2000"/>
        </a:p>
      </dgm:t>
    </dgm:pt>
    <dgm:pt modelId="{F0778DCE-E249-45CF-9F64-170378FE364B}">
      <dgm:prSet custT="1"/>
      <dgm:spPr>
        <a:solidFill>
          <a:schemeClr val="accent1"/>
        </a:solidFill>
      </dgm:spPr>
      <dgm:t>
        <a:bodyPr/>
        <a:lstStyle/>
        <a:p>
          <a:pPr rtl="0"/>
          <a:r>
            <a:rPr lang="es-CL" sz="2800" dirty="0" smtClean="0"/>
            <a:t>Antecedentes Generales</a:t>
          </a:r>
          <a:endParaRPr lang="es-CL" sz="2800" dirty="0"/>
        </a:p>
      </dgm:t>
    </dgm:pt>
    <dgm:pt modelId="{76754C53-F103-45D8-B9D5-1351E6E05070}" type="parTrans" cxnId="{DEA15141-32E0-44BD-8C59-B9762889F451}">
      <dgm:prSet/>
      <dgm:spPr/>
      <dgm:t>
        <a:bodyPr/>
        <a:lstStyle/>
        <a:p>
          <a:endParaRPr lang="es-CL"/>
        </a:p>
      </dgm:t>
    </dgm:pt>
    <dgm:pt modelId="{4D3601A5-F205-4322-AC35-11DEC2121307}" type="sibTrans" cxnId="{DEA15141-32E0-44BD-8C59-B9762889F451}">
      <dgm:prSet/>
      <dgm:spPr/>
      <dgm:t>
        <a:bodyPr/>
        <a:lstStyle/>
        <a:p>
          <a:endParaRPr lang="es-CL"/>
        </a:p>
      </dgm:t>
    </dgm:pt>
    <dgm:pt modelId="{E0FDE241-9164-4861-9649-EE60F79A191E}">
      <dgm:prSet custT="1"/>
      <dgm:spPr>
        <a:solidFill>
          <a:schemeClr val="accent1"/>
        </a:solidFill>
      </dgm:spPr>
      <dgm:t>
        <a:bodyPr/>
        <a:lstStyle/>
        <a:p>
          <a:pPr rtl="0"/>
          <a:r>
            <a:rPr lang="es-CL" sz="2800" dirty="0" smtClean="0"/>
            <a:t>Sector Transporte</a:t>
          </a:r>
          <a:endParaRPr lang="es-CL" sz="2800" dirty="0"/>
        </a:p>
      </dgm:t>
    </dgm:pt>
    <dgm:pt modelId="{FAD0F971-1957-4643-92C0-B8161820AEF6}" type="parTrans" cxnId="{6484D02D-10F4-48FD-8518-0B03277E0C09}">
      <dgm:prSet/>
      <dgm:spPr/>
      <dgm:t>
        <a:bodyPr/>
        <a:lstStyle/>
        <a:p>
          <a:endParaRPr lang="es-CL"/>
        </a:p>
      </dgm:t>
    </dgm:pt>
    <dgm:pt modelId="{5267F8CC-556B-4ACA-845A-D76929C0F5B4}" type="sibTrans" cxnId="{6484D02D-10F4-48FD-8518-0B03277E0C09}">
      <dgm:prSet/>
      <dgm:spPr/>
      <dgm:t>
        <a:bodyPr/>
        <a:lstStyle/>
        <a:p>
          <a:endParaRPr lang="es-CL"/>
        </a:p>
      </dgm:t>
    </dgm:pt>
    <dgm:pt modelId="{EE6A01A2-344D-4C98-8F26-E0B187AE4AD7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s-CL" sz="2800" dirty="0" smtClean="0"/>
            <a:t>Proyecto Fondo Verde del Clima</a:t>
          </a:r>
          <a:endParaRPr lang="es-CL" sz="2800" dirty="0"/>
        </a:p>
      </dgm:t>
    </dgm:pt>
    <dgm:pt modelId="{7829A700-27FD-4055-9549-589F2E51B206}" type="parTrans" cxnId="{51BC28D0-F8FF-446D-AE32-A2E65BEFBF9A}">
      <dgm:prSet/>
      <dgm:spPr/>
      <dgm:t>
        <a:bodyPr/>
        <a:lstStyle/>
        <a:p>
          <a:endParaRPr lang="es-CL"/>
        </a:p>
      </dgm:t>
    </dgm:pt>
    <dgm:pt modelId="{19CA0CD6-1449-4DB0-BDB3-1CE69494B5E2}" type="sibTrans" cxnId="{51BC28D0-F8FF-446D-AE32-A2E65BEFBF9A}">
      <dgm:prSet/>
      <dgm:spPr/>
      <dgm:t>
        <a:bodyPr/>
        <a:lstStyle/>
        <a:p>
          <a:endParaRPr lang="es-CL"/>
        </a:p>
      </dgm:t>
    </dgm:pt>
    <dgm:pt modelId="{72D47A69-3BEA-4747-922E-F9E1320F02AC}" type="pres">
      <dgm:prSet presAssocID="{20AE10F7-884C-4FB7-92DA-896D423801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AECFD6D1-2BCE-4595-BB71-7170CFBA1576}" type="pres">
      <dgm:prSet presAssocID="{F0778DCE-E249-45CF-9F64-170378FE364B}" presName="parentText" presStyleLbl="node1" presStyleIdx="0" presStyleCnt="4" custLinFactNeighborX="-979" custLinFactNeighborY="-30427">
        <dgm:presLayoutVars>
          <dgm:chMax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97DDF61D-C187-47B3-9F4F-AA75DC3FE12C}" type="pres">
      <dgm:prSet presAssocID="{4D3601A5-F205-4322-AC35-11DEC2121307}" presName="spacer" presStyleCnt="0"/>
      <dgm:spPr/>
    </dgm:pt>
    <dgm:pt modelId="{582ACA14-D1EB-45C3-B048-913DEA5B9737}" type="pres">
      <dgm:prSet presAssocID="{E0FDE241-9164-4861-9649-EE60F79A191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98DB536-C84E-4651-80D5-1E7EF68C257C}" type="pres">
      <dgm:prSet presAssocID="{5267F8CC-556B-4ACA-845A-D76929C0F5B4}" presName="spacer" presStyleCnt="0"/>
      <dgm:spPr/>
    </dgm:pt>
    <dgm:pt modelId="{0FCA9199-CA33-4C9B-BDE5-066731A1CF8F}" type="pres">
      <dgm:prSet presAssocID="{A41E0956-A9DC-4C63-8E80-AEB0A054FE94}" presName="parentText" presStyleLbl="node1" presStyleIdx="2" presStyleCnt="4" custLinFactNeighborY="22461">
        <dgm:presLayoutVars>
          <dgm:chMax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7505B99-AA40-4211-92E1-EEC93F3A7FCE}" type="pres">
      <dgm:prSet presAssocID="{0BE56258-F19E-49CE-ADE5-AF2153964292}" presName="spacer" presStyleCnt="0"/>
      <dgm:spPr/>
    </dgm:pt>
    <dgm:pt modelId="{3E971369-A9E9-4CBF-BC86-B9FFE87DE370}" type="pres">
      <dgm:prSet presAssocID="{EE6A01A2-344D-4C98-8F26-E0B187AE4AD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E9D6AD6E-2319-4DCB-BF1E-2A7A36172651}" srcId="{20AE10F7-884C-4FB7-92DA-896D42380145}" destId="{A41E0956-A9DC-4C63-8E80-AEB0A054FE94}" srcOrd="2" destOrd="0" parTransId="{A17F825A-D0FC-426C-A37C-B45EC6C2BFC8}" sibTransId="{0BE56258-F19E-49CE-ADE5-AF2153964292}"/>
    <dgm:cxn modelId="{DEA15141-32E0-44BD-8C59-B9762889F451}" srcId="{20AE10F7-884C-4FB7-92DA-896D42380145}" destId="{F0778DCE-E249-45CF-9F64-170378FE364B}" srcOrd="0" destOrd="0" parTransId="{76754C53-F103-45D8-B9D5-1351E6E05070}" sibTransId="{4D3601A5-F205-4322-AC35-11DEC2121307}"/>
    <dgm:cxn modelId="{51BC28D0-F8FF-446D-AE32-A2E65BEFBF9A}" srcId="{20AE10F7-884C-4FB7-92DA-896D42380145}" destId="{EE6A01A2-344D-4C98-8F26-E0B187AE4AD7}" srcOrd="3" destOrd="0" parTransId="{7829A700-27FD-4055-9549-589F2E51B206}" sibTransId="{19CA0CD6-1449-4DB0-BDB3-1CE69494B5E2}"/>
    <dgm:cxn modelId="{F3D80838-73E8-4F4C-92D5-B9A75D01F75E}" type="presOf" srcId="{EE6A01A2-344D-4C98-8F26-E0B187AE4AD7}" destId="{3E971369-A9E9-4CBF-BC86-B9FFE87DE370}" srcOrd="0" destOrd="0" presId="urn:microsoft.com/office/officeart/2005/8/layout/vList2"/>
    <dgm:cxn modelId="{1FB56EE7-F832-4760-8032-96D484FACFB2}" type="presOf" srcId="{20AE10F7-884C-4FB7-92DA-896D42380145}" destId="{72D47A69-3BEA-4747-922E-F9E1320F02AC}" srcOrd="0" destOrd="0" presId="urn:microsoft.com/office/officeart/2005/8/layout/vList2"/>
    <dgm:cxn modelId="{6484D02D-10F4-48FD-8518-0B03277E0C09}" srcId="{20AE10F7-884C-4FB7-92DA-896D42380145}" destId="{E0FDE241-9164-4861-9649-EE60F79A191E}" srcOrd="1" destOrd="0" parTransId="{FAD0F971-1957-4643-92C0-B8161820AEF6}" sibTransId="{5267F8CC-556B-4ACA-845A-D76929C0F5B4}"/>
    <dgm:cxn modelId="{81D1553D-5B14-43A8-8CDA-67AA2735EA70}" type="presOf" srcId="{F0778DCE-E249-45CF-9F64-170378FE364B}" destId="{AECFD6D1-2BCE-4595-BB71-7170CFBA1576}" srcOrd="0" destOrd="0" presId="urn:microsoft.com/office/officeart/2005/8/layout/vList2"/>
    <dgm:cxn modelId="{BA7FBD85-0937-49D9-AB77-433A3BEBD527}" type="presOf" srcId="{A41E0956-A9DC-4C63-8E80-AEB0A054FE94}" destId="{0FCA9199-CA33-4C9B-BDE5-066731A1CF8F}" srcOrd="0" destOrd="0" presId="urn:microsoft.com/office/officeart/2005/8/layout/vList2"/>
    <dgm:cxn modelId="{03325C2C-AA28-4B2B-87B4-447D136E9403}" type="presOf" srcId="{E0FDE241-9164-4861-9649-EE60F79A191E}" destId="{582ACA14-D1EB-45C3-B048-913DEA5B9737}" srcOrd="0" destOrd="0" presId="urn:microsoft.com/office/officeart/2005/8/layout/vList2"/>
    <dgm:cxn modelId="{C14151B3-14E1-4247-8296-74924C5ABFB3}" type="presParOf" srcId="{72D47A69-3BEA-4747-922E-F9E1320F02AC}" destId="{AECFD6D1-2BCE-4595-BB71-7170CFBA1576}" srcOrd="0" destOrd="0" presId="urn:microsoft.com/office/officeart/2005/8/layout/vList2"/>
    <dgm:cxn modelId="{446E263A-8918-4443-87A1-DB6FA2CB2D47}" type="presParOf" srcId="{72D47A69-3BEA-4747-922E-F9E1320F02AC}" destId="{97DDF61D-C187-47B3-9F4F-AA75DC3FE12C}" srcOrd="1" destOrd="0" presId="urn:microsoft.com/office/officeart/2005/8/layout/vList2"/>
    <dgm:cxn modelId="{B86B95F3-8621-46AE-AE1A-AD3C8B89D07A}" type="presParOf" srcId="{72D47A69-3BEA-4747-922E-F9E1320F02AC}" destId="{582ACA14-D1EB-45C3-B048-913DEA5B9737}" srcOrd="2" destOrd="0" presId="urn:microsoft.com/office/officeart/2005/8/layout/vList2"/>
    <dgm:cxn modelId="{8E932052-B1DF-4515-B183-3FF4BA9080A4}" type="presParOf" srcId="{72D47A69-3BEA-4747-922E-F9E1320F02AC}" destId="{698DB536-C84E-4651-80D5-1E7EF68C257C}" srcOrd="3" destOrd="0" presId="urn:microsoft.com/office/officeart/2005/8/layout/vList2"/>
    <dgm:cxn modelId="{715F5E3F-81FA-40EA-842C-159B5490160D}" type="presParOf" srcId="{72D47A69-3BEA-4747-922E-F9E1320F02AC}" destId="{0FCA9199-CA33-4C9B-BDE5-066731A1CF8F}" srcOrd="4" destOrd="0" presId="urn:microsoft.com/office/officeart/2005/8/layout/vList2"/>
    <dgm:cxn modelId="{71474DC0-36F3-4107-AC20-9FCB33332E39}" type="presParOf" srcId="{72D47A69-3BEA-4747-922E-F9E1320F02AC}" destId="{67505B99-AA40-4211-92E1-EEC93F3A7FCE}" srcOrd="5" destOrd="0" presId="urn:microsoft.com/office/officeart/2005/8/layout/vList2"/>
    <dgm:cxn modelId="{160E2322-4FD2-4B0E-8AD3-EC33E8AA87F7}" type="presParOf" srcId="{72D47A69-3BEA-4747-922E-F9E1320F02AC}" destId="{3E971369-A9E9-4CBF-BC86-B9FFE87DE37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FD6D1-2BCE-4595-BB71-7170CFBA1576}">
      <dsp:nvSpPr>
        <dsp:cNvPr id="0" name=""/>
        <dsp:cNvSpPr/>
      </dsp:nvSpPr>
      <dsp:spPr>
        <a:xfrm>
          <a:off x="0" y="0"/>
          <a:ext cx="7355160" cy="711360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kern="1200" dirty="0" smtClean="0"/>
            <a:t>Antecedentes Generales</a:t>
          </a:r>
          <a:endParaRPr lang="es-CL" sz="2800" kern="1200" dirty="0"/>
        </a:p>
      </dsp:txBody>
      <dsp:txXfrm>
        <a:off x="34726" y="34726"/>
        <a:ext cx="7285708" cy="641908"/>
      </dsp:txXfrm>
    </dsp:sp>
    <dsp:sp modelId="{582ACA14-D1EB-45C3-B048-913DEA5B9737}">
      <dsp:nvSpPr>
        <dsp:cNvPr id="0" name=""/>
        <dsp:cNvSpPr/>
      </dsp:nvSpPr>
      <dsp:spPr>
        <a:xfrm>
          <a:off x="0" y="854100"/>
          <a:ext cx="7355160" cy="711360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kern="1200" dirty="0" smtClean="0"/>
            <a:t>Sector Transporte</a:t>
          </a:r>
          <a:endParaRPr lang="es-CL" sz="2800" kern="1200" dirty="0"/>
        </a:p>
      </dsp:txBody>
      <dsp:txXfrm>
        <a:off x="34726" y="888826"/>
        <a:ext cx="7285708" cy="641908"/>
      </dsp:txXfrm>
    </dsp:sp>
    <dsp:sp modelId="{0FCA9199-CA33-4C9B-BDE5-066731A1CF8F}">
      <dsp:nvSpPr>
        <dsp:cNvPr id="0" name=""/>
        <dsp:cNvSpPr/>
      </dsp:nvSpPr>
      <dsp:spPr>
        <a:xfrm>
          <a:off x="0" y="1699481"/>
          <a:ext cx="7355160" cy="711360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kern="1200" dirty="0" err="1" smtClean="0"/>
            <a:t>Electromovilidad</a:t>
          </a:r>
          <a:r>
            <a:rPr lang="es-CL" sz="2800" kern="1200" dirty="0" smtClean="0"/>
            <a:t>: Iniciativas locales</a:t>
          </a:r>
          <a:endParaRPr lang="es-CL" sz="2800" kern="1200" dirty="0"/>
        </a:p>
      </dsp:txBody>
      <dsp:txXfrm>
        <a:off x="34726" y="1734207"/>
        <a:ext cx="7285708" cy="641908"/>
      </dsp:txXfrm>
    </dsp:sp>
    <dsp:sp modelId="{3E971369-A9E9-4CBF-BC86-B9FFE87DE370}">
      <dsp:nvSpPr>
        <dsp:cNvPr id="0" name=""/>
        <dsp:cNvSpPr/>
      </dsp:nvSpPr>
      <dsp:spPr>
        <a:xfrm>
          <a:off x="0" y="2495700"/>
          <a:ext cx="7355160" cy="711360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kern="1200" dirty="0" smtClean="0"/>
            <a:t>Proyecto Fondo Verde del Clima</a:t>
          </a:r>
          <a:endParaRPr lang="es-CL" sz="2800" kern="1200" dirty="0"/>
        </a:p>
      </dsp:txBody>
      <dsp:txXfrm>
        <a:off x="34726" y="2530426"/>
        <a:ext cx="7285708" cy="6419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FD6D1-2BCE-4595-BB71-7170CFBA1576}">
      <dsp:nvSpPr>
        <dsp:cNvPr id="0" name=""/>
        <dsp:cNvSpPr/>
      </dsp:nvSpPr>
      <dsp:spPr>
        <a:xfrm>
          <a:off x="0" y="0"/>
          <a:ext cx="7355160" cy="71136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kern="1200" dirty="0" smtClean="0"/>
            <a:t>Antecedentes Generales</a:t>
          </a:r>
          <a:endParaRPr lang="es-CL" sz="2800" kern="1200" dirty="0"/>
        </a:p>
      </dsp:txBody>
      <dsp:txXfrm>
        <a:off x="34726" y="34726"/>
        <a:ext cx="7285708" cy="641908"/>
      </dsp:txXfrm>
    </dsp:sp>
    <dsp:sp modelId="{582ACA14-D1EB-45C3-B048-913DEA5B9737}">
      <dsp:nvSpPr>
        <dsp:cNvPr id="0" name=""/>
        <dsp:cNvSpPr/>
      </dsp:nvSpPr>
      <dsp:spPr>
        <a:xfrm>
          <a:off x="0" y="854100"/>
          <a:ext cx="7355160" cy="711360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kern="1200" dirty="0" smtClean="0"/>
            <a:t>Sector Transporte</a:t>
          </a:r>
          <a:endParaRPr lang="es-CL" sz="2800" kern="1200" dirty="0"/>
        </a:p>
      </dsp:txBody>
      <dsp:txXfrm>
        <a:off x="34726" y="888826"/>
        <a:ext cx="7285708" cy="641908"/>
      </dsp:txXfrm>
    </dsp:sp>
    <dsp:sp modelId="{0FCA9199-CA33-4C9B-BDE5-066731A1CF8F}">
      <dsp:nvSpPr>
        <dsp:cNvPr id="0" name=""/>
        <dsp:cNvSpPr/>
      </dsp:nvSpPr>
      <dsp:spPr>
        <a:xfrm>
          <a:off x="0" y="1699481"/>
          <a:ext cx="7355160" cy="711360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kern="1200" dirty="0" err="1" smtClean="0"/>
            <a:t>Electromovilidad</a:t>
          </a:r>
          <a:r>
            <a:rPr lang="es-CL" sz="2800" kern="1200" dirty="0" smtClean="0"/>
            <a:t>: Iniciativas locales</a:t>
          </a:r>
          <a:endParaRPr lang="es-CL" sz="2800" kern="1200" dirty="0"/>
        </a:p>
      </dsp:txBody>
      <dsp:txXfrm>
        <a:off x="34726" y="1734207"/>
        <a:ext cx="7285708" cy="641908"/>
      </dsp:txXfrm>
    </dsp:sp>
    <dsp:sp modelId="{3E971369-A9E9-4CBF-BC86-B9FFE87DE370}">
      <dsp:nvSpPr>
        <dsp:cNvPr id="0" name=""/>
        <dsp:cNvSpPr/>
      </dsp:nvSpPr>
      <dsp:spPr>
        <a:xfrm>
          <a:off x="0" y="2495700"/>
          <a:ext cx="7355160" cy="711360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kern="1200" dirty="0" smtClean="0"/>
            <a:t>Proyecto Fondo Verde del Clima</a:t>
          </a:r>
          <a:endParaRPr lang="es-CL" sz="2800" kern="1200" dirty="0"/>
        </a:p>
      </dsp:txBody>
      <dsp:txXfrm>
        <a:off x="34726" y="2530426"/>
        <a:ext cx="7285708" cy="6419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D13B8-81FC-4E4F-A3DF-90853E66D57A}">
      <dsp:nvSpPr>
        <dsp:cNvPr id="0" name=""/>
        <dsp:cNvSpPr/>
      </dsp:nvSpPr>
      <dsp:spPr>
        <a:xfrm>
          <a:off x="473968" y="140071"/>
          <a:ext cx="947936" cy="947936"/>
        </a:xfrm>
        <a:prstGeom prst="triangle">
          <a:avLst/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00" b="1" kern="1200" dirty="0" smtClean="0">
              <a:solidFill>
                <a:schemeClr val="tx1"/>
              </a:solidFill>
            </a:rPr>
            <a:t>ECONOMIA</a:t>
          </a:r>
          <a:endParaRPr lang="es-ES" sz="600" b="1" kern="1200" dirty="0">
            <a:solidFill>
              <a:schemeClr val="tx1"/>
            </a:solidFill>
          </a:endParaRPr>
        </a:p>
      </dsp:txBody>
      <dsp:txXfrm>
        <a:off x="710952" y="614039"/>
        <a:ext cx="473968" cy="473968"/>
      </dsp:txXfrm>
    </dsp:sp>
    <dsp:sp modelId="{B987F20D-E875-4AE2-981E-0BFBF7D1BDC5}">
      <dsp:nvSpPr>
        <dsp:cNvPr id="0" name=""/>
        <dsp:cNvSpPr/>
      </dsp:nvSpPr>
      <dsp:spPr>
        <a:xfrm>
          <a:off x="0" y="1088008"/>
          <a:ext cx="947936" cy="947936"/>
        </a:xfrm>
        <a:prstGeom prst="triangle">
          <a:avLst/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00" b="1" kern="1200" dirty="0" smtClean="0">
              <a:solidFill>
                <a:schemeClr val="tx1"/>
              </a:solidFill>
            </a:rPr>
            <a:t>AMBIENTAL</a:t>
          </a:r>
          <a:endParaRPr lang="es-ES" sz="600" b="1" kern="1200" dirty="0">
            <a:solidFill>
              <a:schemeClr val="tx1"/>
            </a:solidFill>
          </a:endParaRPr>
        </a:p>
      </dsp:txBody>
      <dsp:txXfrm>
        <a:off x="236984" y="1561976"/>
        <a:ext cx="473968" cy="473968"/>
      </dsp:txXfrm>
    </dsp:sp>
    <dsp:sp modelId="{96BBB638-89E0-4811-BE27-FC77D9B1C297}">
      <dsp:nvSpPr>
        <dsp:cNvPr id="0" name=""/>
        <dsp:cNvSpPr/>
      </dsp:nvSpPr>
      <dsp:spPr>
        <a:xfrm rot="10800000">
          <a:off x="397024" y="1088008"/>
          <a:ext cx="1101823" cy="947936"/>
        </a:xfrm>
        <a:prstGeom prst="triangle">
          <a:avLst/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00" b="1" kern="1200" dirty="0" smtClean="0">
              <a:solidFill>
                <a:srgbClr val="FF0000"/>
              </a:solidFill>
            </a:rPr>
            <a:t>DESARROLLO SUSTENTABLE</a:t>
          </a:r>
          <a:endParaRPr lang="es-ES" sz="600" b="1" kern="1200" dirty="0">
            <a:solidFill>
              <a:srgbClr val="FF0000"/>
            </a:solidFill>
          </a:endParaRPr>
        </a:p>
      </dsp:txBody>
      <dsp:txXfrm rot="10800000">
        <a:off x="672480" y="1088008"/>
        <a:ext cx="550911" cy="473968"/>
      </dsp:txXfrm>
    </dsp:sp>
    <dsp:sp modelId="{CC35B3F1-3D82-49EB-9A42-AA7CB4851BCA}">
      <dsp:nvSpPr>
        <dsp:cNvPr id="0" name=""/>
        <dsp:cNvSpPr/>
      </dsp:nvSpPr>
      <dsp:spPr>
        <a:xfrm>
          <a:off x="947936" y="1088008"/>
          <a:ext cx="947936" cy="947936"/>
        </a:xfrm>
        <a:prstGeom prst="triangle">
          <a:avLst/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00" b="1" kern="1200" dirty="0" smtClean="0">
              <a:solidFill>
                <a:schemeClr val="tx1"/>
              </a:solidFill>
            </a:rPr>
            <a:t>SOCIAL</a:t>
          </a:r>
          <a:endParaRPr lang="es-ES" sz="600" b="1" kern="1200" dirty="0">
            <a:solidFill>
              <a:schemeClr val="tx1"/>
            </a:solidFill>
          </a:endParaRPr>
        </a:p>
      </dsp:txBody>
      <dsp:txXfrm>
        <a:off x="1184920" y="1561976"/>
        <a:ext cx="473968" cy="4739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FD6D1-2BCE-4595-BB71-7170CFBA1576}">
      <dsp:nvSpPr>
        <dsp:cNvPr id="0" name=""/>
        <dsp:cNvSpPr/>
      </dsp:nvSpPr>
      <dsp:spPr>
        <a:xfrm>
          <a:off x="0" y="0"/>
          <a:ext cx="7355160" cy="711360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kern="1200" dirty="0" smtClean="0"/>
            <a:t>Antecedentes Generales</a:t>
          </a:r>
          <a:endParaRPr lang="es-CL" sz="2800" kern="1200" dirty="0"/>
        </a:p>
      </dsp:txBody>
      <dsp:txXfrm>
        <a:off x="34726" y="34726"/>
        <a:ext cx="7285708" cy="641908"/>
      </dsp:txXfrm>
    </dsp:sp>
    <dsp:sp modelId="{582ACA14-D1EB-45C3-B048-913DEA5B9737}">
      <dsp:nvSpPr>
        <dsp:cNvPr id="0" name=""/>
        <dsp:cNvSpPr/>
      </dsp:nvSpPr>
      <dsp:spPr>
        <a:xfrm>
          <a:off x="0" y="854100"/>
          <a:ext cx="7355160" cy="71136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kern="1200" dirty="0" smtClean="0"/>
            <a:t>Sector Transporte</a:t>
          </a:r>
          <a:endParaRPr lang="es-CL" sz="2800" kern="1200" dirty="0"/>
        </a:p>
      </dsp:txBody>
      <dsp:txXfrm>
        <a:off x="34726" y="888826"/>
        <a:ext cx="7285708" cy="641908"/>
      </dsp:txXfrm>
    </dsp:sp>
    <dsp:sp modelId="{0FCA9199-CA33-4C9B-BDE5-066731A1CF8F}">
      <dsp:nvSpPr>
        <dsp:cNvPr id="0" name=""/>
        <dsp:cNvSpPr/>
      </dsp:nvSpPr>
      <dsp:spPr>
        <a:xfrm>
          <a:off x="0" y="1699481"/>
          <a:ext cx="7355160" cy="711360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kern="1200" dirty="0" err="1" smtClean="0"/>
            <a:t>Electromovilidad</a:t>
          </a:r>
          <a:r>
            <a:rPr lang="es-CL" sz="2800" kern="1200" dirty="0" smtClean="0"/>
            <a:t>: Iniciativas locales</a:t>
          </a:r>
          <a:endParaRPr lang="es-CL" sz="2800" kern="1200" dirty="0"/>
        </a:p>
      </dsp:txBody>
      <dsp:txXfrm>
        <a:off x="34726" y="1734207"/>
        <a:ext cx="7285708" cy="641908"/>
      </dsp:txXfrm>
    </dsp:sp>
    <dsp:sp modelId="{3E971369-A9E9-4CBF-BC86-B9FFE87DE370}">
      <dsp:nvSpPr>
        <dsp:cNvPr id="0" name=""/>
        <dsp:cNvSpPr/>
      </dsp:nvSpPr>
      <dsp:spPr>
        <a:xfrm>
          <a:off x="0" y="2495700"/>
          <a:ext cx="7355160" cy="711360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kern="1200" dirty="0" smtClean="0"/>
            <a:t>Proyecto Fondo Verde del Clima</a:t>
          </a:r>
          <a:endParaRPr lang="es-CL" sz="2800" kern="1200" dirty="0"/>
        </a:p>
      </dsp:txBody>
      <dsp:txXfrm>
        <a:off x="34726" y="2530426"/>
        <a:ext cx="7285708" cy="6419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FD6D1-2BCE-4595-BB71-7170CFBA1576}">
      <dsp:nvSpPr>
        <dsp:cNvPr id="0" name=""/>
        <dsp:cNvSpPr/>
      </dsp:nvSpPr>
      <dsp:spPr>
        <a:xfrm>
          <a:off x="0" y="0"/>
          <a:ext cx="7355160" cy="711360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kern="1200" dirty="0" smtClean="0"/>
            <a:t>Antecedentes Generales</a:t>
          </a:r>
          <a:endParaRPr lang="es-CL" sz="2800" kern="1200" dirty="0"/>
        </a:p>
      </dsp:txBody>
      <dsp:txXfrm>
        <a:off x="34726" y="34726"/>
        <a:ext cx="7285708" cy="641908"/>
      </dsp:txXfrm>
    </dsp:sp>
    <dsp:sp modelId="{582ACA14-D1EB-45C3-B048-913DEA5B9737}">
      <dsp:nvSpPr>
        <dsp:cNvPr id="0" name=""/>
        <dsp:cNvSpPr/>
      </dsp:nvSpPr>
      <dsp:spPr>
        <a:xfrm>
          <a:off x="0" y="854100"/>
          <a:ext cx="7355160" cy="711360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kern="1200" dirty="0" smtClean="0"/>
            <a:t>Sector Transporte</a:t>
          </a:r>
          <a:endParaRPr lang="es-CL" sz="2800" kern="1200" dirty="0"/>
        </a:p>
      </dsp:txBody>
      <dsp:txXfrm>
        <a:off x="34726" y="888826"/>
        <a:ext cx="7285708" cy="641908"/>
      </dsp:txXfrm>
    </dsp:sp>
    <dsp:sp modelId="{0FCA9199-CA33-4C9B-BDE5-066731A1CF8F}">
      <dsp:nvSpPr>
        <dsp:cNvPr id="0" name=""/>
        <dsp:cNvSpPr/>
      </dsp:nvSpPr>
      <dsp:spPr>
        <a:xfrm>
          <a:off x="0" y="1699481"/>
          <a:ext cx="7355160" cy="71136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kern="1200" dirty="0" err="1" smtClean="0"/>
            <a:t>Electromovilidad</a:t>
          </a:r>
          <a:r>
            <a:rPr lang="es-CL" sz="2800" kern="1200" dirty="0" smtClean="0"/>
            <a:t>: Iniciativas locales</a:t>
          </a:r>
          <a:endParaRPr lang="es-CL" sz="2800" kern="1200" dirty="0"/>
        </a:p>
      </dsp:txBody>
      <dsp:txXfrm>
        <a:off x="34726" y="1734207"/>
        <a:ext cx="7285708" cy="641908"/>
      </dsp:txXfrm>
    </dsp:sp>
    <dsp:sp modelId="{3E971369-A9E9-4CBF-BC86-B9FFE87DE370}">
      <dsp:nvSpPr>
        <dsp:cNvPr id="0" name=""/>
        <dsp:cNvSpPr/>
      </dsp:nvSpPr>
      <dsp:spPr>
        <a:xfrm>
          <a:off x="0" y="2495700"/>
          <a:ext cx="7355160" cy="711360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kern="1200" dirty="0" smtClean="0"/>
            <a:t>Proyecto Fondo Verde del Clima</a:t>
          </a:r>
          <a:endParaRPr lang="es-CL" sz="2800" kern="1200" dirty="0"/>
        </a:p>
      </dsp:txBody>
      <dsp:txXfrm>
        <a:off x="34726" y="2530426"/>
        <a:ext cx="7285708" cy="6419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FD6D1-2BCE-4595-BB71-7170CFBA1576}">
      <dsp:nvSpPr>
        <dsp:cNvPr id="0" name=""/>
        <dsp:cNvSpPr/>
      </dsp:nvSpPr>
      <dsp:spPr>
        <a:xfrm>
          <a:off x="0" y="0"/>
          <a:ext cx="7355160" cy="711360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kern="1200" dirty="0" smtClean="0"/>
            <a:t>Antecedentes Generales</a:t>
          </a:r>
          <a:endParaRPr lang="es-CL" sz="2800" kern="1200" dirty="0"/>
        </a:p>
      </dsp:txBody>
      <dsp:txXfrm>
        <a:off x="34726" y="34726"/>
        <a:ext cx="7285708" cy="641908"/>
      </dsp:txXfrm>
    </dsp:sp>
    <dsp:sp modelId="{582ACA14-D1EB-45C3-B048-913DEA5B9737}">
      <dsp:nvSpPr>
        <dsp:cNvPr id="0" name=""/>
        <dsp:cNvSpPr/>
      </dsp:nvSpPr>
      <dsp:spPr>
        <a:xfrm>
          <a:off x="0" y="854100"/>
          <a:ext cx="7355160" cy="711360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kern="1200" dirty="0" smtClean="0"/>
            <a:t>Sector Transporte</a:t>
          </a:r>
          <a:endParaRPr lang="es-CL" sz="2800" kern="1200" dirty="0"/>
        </a:p>
      </dsp:txBody>
      <dsp:txXfrm>
        <a:off x="34726" y="888826"/>
        <a:ext cx="7285708" cy="641908"/>
      </dsp:txXfrm>
    </dsp:sp>
    <dsp:sp modelId="{0FCA9199-CA33-4C9B-BDE5-066731A1CF8F}">
      <dsp:nvSpPr>
        <dsp:cNvPr id="0" name=""/>
        <dsp:cNvSpPr/>
      </dsp:nvSpPr>
      <dsp:spPr>
        <a:xfrm>
          <a:off x="0" y="1699481"/>
          <a:ext cx="7355160" cy="711360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kern="1200" dirty="0" err="1" smtClean="0"/>
            <a:t>Electromovilidad</a:t>
          </a:r>
          <a:r>
            <a:rPr lang="es-CL" sz="2800" kern="1200" dirty="0" smtClean="0"/>
            <a:t>: Iniciativas locales</a:t>
          </a:r>
          <a:endParaRPr lang="es-CL" sz="2800" kern="1200" dirty="0"/>
        </a:p>
      </dsp:txBody>
      <dsp:txXfrm>
        <a:off x="34726" y="1734207"/>
        <a:ext cx="7285708" cy="641908"/>
      </dsp:txXfrm>
    </dsp:sp>
    <dsp:sp modelId="{3E971369-A9E9-4CBF-BC86-B9FFE87DE370}">
      <dsp:nvSpPr>
        <dsp:cNvPr id="0" name=""/>
        <dsp:cNvSpPr/>
      </dsp:nvSpPr>
      <dsp:spPr>
        <a:xfrm>
          <a:off x="0" y="2495700"/>
          <a:ext cx="7355160" cy="71136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800" kern="1200" dirty="0" smtClean="0"/>
            <a:t>Proyecto Fondo Verde del Clima</a:t>
          </a:r>
          <a:endParaRPr lang="es-CL" sz="2800" kern="1200" dirty="0"/>
        </a:p>
      </dsp:txBody>
      <dsp:txXfrm>
        <a:off x="34726" y="2530426"/>
        <a:ext cx="7285708" cy="641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0760"/>
          </a:xfrm>
          <a:prstGeom prst="rect">
            <a:avLst/>
          </a:prstGeom>
        </p:spPr>
        <p:txBody>
          <a:bodyPr vert="horz" lIns="88100" tIns="44051" rIns="88100" bIns="44051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0760"/>
          </a:xfrm>
          <a:prstGeom prst="rect">
            <a:avLst/>
          </a:prstGeom>
        </p:spPr>
        <p:txBody>
          <a:bodyPr vert="horz" lIns="88100" tIns="44051" rIns="88100" bIns="44051" rtlCol="0"/>
          <a:lstStyle>
            <a:lvl1pPr algn="r">
              <a:defRPr sz="1200"/>
            </a:lvl1pPr>
          </a:lstStyle>
          <a:p>
            <a:fld id="{4733AC85-80AC-4E1F-A993-CC4FEB0103CC}" type="datetimeFigureOut">
              <a:rPr lang="es-CL" smtClean="0"/>
              <a:pPr/>
              <a:t>31-08-2017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1" y="6658443"/>
            <a:ext cx="4029282" cy="350760"/>
          </a:xfrm>
          <a:prstGeom prst="rect">
            <a:avLst/>
          </a:prstGeom>
        </p:spPr>
        <p:txBody>
          <a:bodyPr vert="horz" lIns="88100" tIns="44051" rIns="88100" bIns="44051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265014" y="6658443"/>
            <a:ext cx="4029282" cy="350760"/>
          </a:xfrm>
          <a:prstGeom prst="rect">
            <a:avLst/>
          </a:prstGeom>
        </p:spPr>
        <p:txBody>
          <a:bodyPr vert="horz" lIns="88100" tIns="44051" rIns="88100" bIns="44051" rtlCol="0" anchor="b"/>
          <a:lstStyle>
            <a:lvl1pPr algn="r">
              <a:defRPr sz="1200"/>
            </a:lvl1pPr>
          </a:lstStyle>
          <a:p>
            <a:fld id="{2A7DBEA9-F426-4791-9C9E-2C3A601412F3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7324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89769" tIns="44885" rIns="89769" bIns="44885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50520"/>
          </a:xfrm>
          <a:prstGeom prst="rect">
            <a:avLst/>
          </a:prstGeom>
        </p:spPr>
        <p:txBody>
          <a:bodyPr vert="horz" lIns="89769" tIns="44885" rIns="89769" bIns="44885" rtlCol="0"/>
          <a:lstStyle>
            <a:lvl1pPr algn="r">
              <a:defRPr sz="1200"/>
            </a:lvl1pPr>
          </a:lstStyle>
          <a:p>
            <a:fld id="{BA35DC37-7707-4FBE-9069-C6992B1287AA}" type="datetimeFigureOut">
              <a:rPr lang="es-CL" smtClean="0"/>
              <a:pPr/>
              <a:t>31-08-2017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525463"/>
            <a:ext cx="3508375" cy="2630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69" tIns="44885" rIns="89769" bIns="44885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29640" y="3329939"/>
            <a:ext cx="7437120" cy="3154680"/>
          </a:xfrm>
          <a:prstGeom prst="rect">
            <a:avLst/>
          </a:prstGeom>
        </p:spPr>
        <p:txBody>
          <a:bodyPr vert="horz" lIns="89769" tIns="44885" rIns="89769" bIns="44885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89769" tIns="44885" rIns="89769" bIns="44885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265810" y="6658664"/>
            <a:ext cx="4028440" cy="350520"/>
          </a:xfrm>
          <a:prstGeom prst="rect">
            <a:avLst/>
          </a:prstGeom>
        </p:spPr>
        <p:txBody>
          <a:bodyPr vert="horz" lIns="89769" tIns="44885" rIns="89769" bIns="44885" rtlCol="0" anchor="b"/>
          <a:lstStyle>
            <a:lvl1pPr algn="r">
              <a:defRPr sz="1200"/>
            </a:lvl1pPr>
          </a:lstStyle>
          <a:p>
            <a:fld id="{8C8E0526-BBEF-41B5-B49D-487808250F91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7050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BFC5B-06A9-45A3-AF7D-5BD9D2FFC82F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076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3851920" y="2204864"/>
            <a:ext cx="4535487" cy="1081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s-ES" sz="3200" b="1" spc="300" smtClean="0">
                <a:solidFill>
                  <a:srgbClr val="717171"/>
                </a:solidFill>
                <a:cs typeface="Montserrat-Regular"/>
              </a:defRPr>
            </a:lvl1pPr>
          </a:lstStyle>
          <a:p>
            <a:pPr algn="r"/>
            <a:r>
              <a:rPr lang="es-ES" sz="3200" b="1" spc="300" dirty="0" smtClean="0">
                <a:solidFill>
                  <a:srgbClr val="233348"/>
                </a:solidFill>
                <a:latin typeface="+mj-lt"/>
                <a:cs typeface="Montserrat-Regular"/>
              </a:rPr>
              <a:t>TÍTULO PRESENTACIÓN</a:t>
            </a:r>
          </a:p>
        </p:txBody>
      </p:sp>
      <p:sp>
        <p:nvSpPr>
          <p:cNvPr id="18" name="17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4788024" y="4221088"/>
            <a:ext cx="3744416" cy="6492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400" baseline="0" smtClean="0">
                <a:solidFill>
                  <a:srgbClr val="717171"/>
                </a:solidFill>
                <a:cs typeface="Raleway Semi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smtClean="0">
                <a:solidFill>
                  <a:srgbClr val="233348"/>
                </a:solidFill>
                <a:latin typeface="+mj-lt"/>
                <a:cs typeface="Raleway SemiBold"/>
              </a:rPr>
              <a:t>Motivo, fecha y lugar de la presentación</a:t>
            </a:r>
            <a:endParaRPr lang="es-CL" dirty="0"/>
          </a:p>
        </p:txBody>
      </p:sp>
      <p:sp>
        <p:nvSpPr>
          <p:cNvPr id="21" name="17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5076056" y="260648"/>
            <a:ext cx="3744416" cy="649287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400" b="0" spc="300" baseline="0" smtClean="0">
                <a:solidFill>
                  <a:srgbClr val="717171"/>
                </a:solidFill>
                <a:cs typeface="Raleway Semi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smtClean="0">
                <a:solidFill>
                  <a:srgbClr val="233348"/>
                </a:solidFill>
                <a:latin typeface="+mj-lt"/>
                <a:cs typeface="Raleway SemiBold"/>
              </a:rPr>
              <a:t>ALBERTO ARENAS DE MESA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smtClean="0">
                <a:solidFill>
                  <a:srgbClr val="233348"/>
                </a:solidFill>
                <a:latin typeface="+mj-lt"/>
              </a:rPr>
              <a:t>MINISTRO DE HACIENDA</a:t>
            </a:r>
            <a:endParaRPr lang="es-CL" dirty="0"/>
          </a:p>
        </p:txBody>
      </p:sp>
      <p:sp>
        <p:nvSpPr>
          <p:cNvPr id="22" name="3 Marcador de fecha"/>
          <p:cNvSpPr>
            <a:spLocks noGrp="1"/>
          </p:cNvSpPr>
          <p:nvPr>
            <p:ph type="dt" sz="half" idx="2"/>
          </p:nvPr>
        </p:nvSpPr>
        <p:spPr>
          <a:xfrm>
            <a:off x="1403648" y="638132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BAE01FA-EA76-4891-9613-549258C8D1A1}" type="datetimeFigureOut">
              <a:rPr lang="es-CL" smtClean="0"/>
              <a:pPr/>
              <a:t>31-08-2017</a:t>
            </a:fld>
            <a:endParaRPr lang="es-CL" dirty="0"/>
          </a:p>
        </p:txBody>
      </p:sp>
      <p:sp>
        <p:nvSpPr>
          <p:cNvPr id="23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563888" y="638132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24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3F5D0DD-E23F-49B5-8656-B6496AF58C54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70394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457200" y="548680"/>
            <a:ext cx="8229600" cy="72008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accent1"/>
                </a:solidFill>
              </a:defRPr>
            </a:lvl1pPr>
          </a:lstStyle>
          <a:p>
            <a:r>
              <a:rPr lang="es-ES" dirty="0" smtClean="0"/>
              <a:t>HAGA CLIC PARA MODIFICAR TITULO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36504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/>
              </a:buClr>
              <a:buFont typeface="Arial" panose="020B0604020202020204" pitchFamily="34" charset="0"/>
              <a:buNone/>
              <a:defRPr>
                <a:solidFill>
                  <a:srgbClr val="6F6F6F"/>
                </a:solidFill>
                <a:latin typeface="Calibri" panose="020F0502020204030204" pitchFamily="34" charset="0"/>
              </a:defRPr>
            </a:lvl1pPr>
            <a:lvl2pPr marL="742950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rgbClr val="6F6F6F"/>
                </a:solidFill>
                <a:latin typeface="Calibri" panose="020F0502020204030204" pitchFamily="34" charset="0"/>
              </a:defRPr>
            </a:lvl2pPr>
            <a:lvl3pPr marL="11430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rgbClr val="6F6F6F"/>
                </a:solidFill>
                <a:latin typeface="Calibri" panose="020F0502020204030204" pitchFamily="34" charset="0"/>
              </a:defRPr>
            </a:lvl3pPr>
            <a:lvl4pPr marL="16002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rgbClr val="6F6F6F"/>
                </a:solidFill>
                <a:latin typeface="Calibri" panose="020F0502020204030204" pitchFamily="34" charset="0"/>
              </a:defRPr>
            </a:lvl4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Primer nivel</a:t>
            </a:r>
          </a:p>
          <a:p>
            <a:pPr lvl="2"/>
            <a:r>
              <a:rPr lang="es-ES" dirty="0" smtClean="0"/>
              <a:t>Segundo nivel</a:t>
            </a:r>
          </a:p>
          <a:p>
            <a:pPr lvl="3"/>
            <a:r>
              <a:rPr lang="es-ES" dirty="0" smtClean="0"/>
              <a:t>Tercer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BAE01FA-EA76-4891-9613-549258C8D1A1}" type="datetimeFigureOut">
              <a:rPr lang="es-CL" smtClean="0"/>
              <a:pPr/>
              <a:t>31-08-2017</a:t>
            </a:fld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3F5D0DD-E23F-49B5-8656-B6496AF58C54}" type="slidenum">
              <a:rPr lang="es-CL" smtClean="0"/>
              <a:pPr/>
              <a:t>‹Nº›</a:t>
            </a:fld>
            <a:endParaRPr lang="es-CL" dirty="0"/>
          </a:p>
        </p:txBody>
      </p:sp>
      <p:pic>
        <p:nvPicPr>
          <p:cNvPr id="8" name="7 Imag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66368"/>
            <a:ext cx="504807" cy="461738"/>
          </a:xfrm>
          <a:prstGeom prst="rect">
            <a:avLst/>
          </a:prstGeom>
        </p:spPr>
      </p:pic>
      <p:sp>
        <p:nvSpPr>
          <p:cNvPr id="9" name="8 Rectángulo"/>
          <p:cNvSpPr/>
          <p:nvPr userDrawn="1"/>
        </p:nvSpPr>
        <p:spPr>
          <a:xfrm>
            <a:off x="663968" y="200761"/>
            <a:ext cx="63962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b="1" spc="3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MINISTERIO DE HACIENDA . </a:t>
            </a:r>
            <a:r>
              <a:rPr lang="pt-BR" sz="1000" spc="3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GOBIERNO DE CHILE</a:t>
            </a:r>
            <a:endParaRPr lang="es-CL" sz="1000" spc="3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3054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AE01FA-EA76-4891-9613-549258C8D1A1}" type="datetimeFigureOut">
              <a:rPr lang="es-CL" smtClean="0"/>
              <a:pPr/>
              <a:t>31-08-2017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F5D0DD-E23F-49B5-8656-B6496AF58C54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9" name="1 Título"/>
          <p:cNvSpPr>
            <a:spLocks noGrp="1"/>
          </p:cNvSpPr>
          <p:nvPr>
            <p:ph type="title" hasCustomPrompt="1"/>
          </p:nvPr>
        </p:nvSpPr>
        <p:spPr>
          <a:xfrm>
            <a:off x="457200" y="548680"/>
            <a:ext cx="8229600" cy="72008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accent1"/>
                </a:solidFill>
              </a:defRPr>
            </a:lvl1pPr>
          </a:lstStyle>
          <a:p>
            <a:r>
              <a:rPr lang="es-ES" dirty="0" smtClean="0"/>
              <a:t>HAGA CLIC PARA MODIFICAR TITULO</a:t>
            </a:r>
            <a:endParaRPr lang="es-CL" dirty="0"/>
          </a:p>
        </p:txBody>
      </p:sp>
      <p:sp>
        <p:nvSpPr>
          <p:cNvPr id="11" name="2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4114800" cy="4608512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1"/>
              </a:buClr>
              <a:buFont typeface="Arial" panose="020B0604020202020204" pitchFamily="34" charset="0"/>
              <a:buNone/>
              <a:defRPr>
                <a:solidFill>
                  <a:srgbClr val="6F6F6F"/>
                </a:solidFill>
                <a:latin typeface="Calibri" panose="020F0502020204030204" pitchFamily="34" charset="0"/>
              </a:defRPr>
            </a:lvl1pPr>
            <a:lvl2pPr marL="742950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rgbClr val="6F6F6F"/>
                </a:solidFill>
                <a:latin typeface="Calibri" panose="020F0502020204030204" pitchFamily="34" charset="0"/>
              </a:defRPr>
            </a:lvl2pPr>
            <a:lvl3pPr marL="11430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rgbClr val="6F6F6F"/>
                </a:solidFill>
                <a:latin typeface="Calibri" panose="020F0502020204030204" pitchFamily="34" charset="0"/>
              </a:defRPr>
            </a:lvl3pPr>
            <a:lvl4pPr marL="16002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rgbClr val="6F6F6F"/>
                </a:solidFill>
                <a:latin typeface="Calibri" panose="020F0502020204030204" pitchFamily="34" charset="0"/>
              </a:defRPr>
            </a:lvl4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Primer nivel</a:t>
            </a:r>
          </a:p>
          <a:p>
            <a:pPr lvl="2"/>
            <a:r>
              <a:rPr lang="es-ES" dirty="0" smtClean="0"/>
              <a:t>Segundo nivel</a:t>
            </a:r>
          </a:p>
          <a:p>
            <a:pPr lvl="3"/>
            <a:r>
              <a:rPr lang="es-ES" dirty="0" smtClean="0"/>
              <a:t>Tercer nivel</a:t>
            </a:r>
          </a:p>
        </p:txBody>
      </p:sp>
      <p:sp>
        <p:nvSpPr>
          <p:cNvPr id="13" name="12 Marcador de gráfico"/>
          <p:cNvSpPr>
            <a:spLocks noGrp="1"/>
          </p:cNvSpPr>
          <p:nvPr>
            <p:ph type="chart" sz="quarter" idx="13"/>
          </p:nvPr>
        </p:nvSpPr>
        <p:spPr>
          <a:xfrm>
            <a:off x="4716016" y="1628800"/>
            <a:ext cx="4032448" cy="460851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s-CL" dirty="0"/>
          </a:p>
        </p:txBody>
      </p:sp>
      <p:pic>
        <p:nvPicPr>
          <p:cNvPr id="18" name="17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66368"/>
            <a:ext cx="504807" cy="461738"/>
          </a:xfrm>
          <a:prstGeom prst="rect">
            <a:avLst/>
          </a:prstGeom>
        </p:spPr>
      </p:pic>
      <p:sp>
        <p:nvSpPr>
          <p:cNvPr id="19" name="18 Rectángulo"/>
          <p:cNvSpPr/>
          <p:nvPr userDrawn="1"/>
        </p:nvSpPr>
        <p:spPr>
          <a:xfrm>
            <a:off x="663968" y="200761"/>
            <a:ext cx="63962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b="1" spc="3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MINISTERIO DE HACIENDA . </a:t>
            </a:r>
            <a:r>
              <a:rPr lang="pt-BR" sz="1000" spc="3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GOBIERNO DE CHILE</a:t>
            </a:r>
            <a:endParaRPr lang="es-CL" sz="1000" spc="3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9507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BAE01FA-EA76-4891-9613-549258C8D1A1}" type="datetimeFigureOut">
              <a:rPr lang="es-CL" smtClean="0"/>
              <a:pPr/>
              <a:t>31-08-2017</a:t>
            </a:fld>
            <a:endParaRPr lang="es-CL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3F5D0DD-E23F-49B5-8656-B6496AF58C54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18" name="17 Marcador de tabla"/>
          <p:cNvSpPr>
            <a:spLocks noGrp="1"/>
          </p:cNvSpPr>
          <p:nvPr>
            <p:ph type="tbl" sz="quarter" idx="13"/>
          </p:nvPr>
        </p:nvSpPr>
        <p:spPr>
          <a:xfrm>
            <a:off x="468313" y="1700213"/>
            <a:ext cx="8207375" cy="4465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19" name="1 Título"/>
          <p:cNvSpPr>
            <a:spLocks noGrp="1"/>
          </p:cNvSpPr>
          <p:nvPr>
            <p:ph type="title" hasCustomPrompt="1"/>
          </p:nvPr>
        </p:nvSpPr>
        <p:spPr>
          <a:xfrm>
            <a:off x="457200" y="548680"/>
            <a:ext cx="8229600" cy="72008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accent1"/>
                </a:solidFill>
              </a:defRPr>
            </a:lvl1pPr>
          </a:lstStyle>
          <a:p>
            <a:r>
              <a:rPr lang="es-ES" dirty="0" smtClean="0"/>
              <a:t>HAGA CLIC PARA MODIFICAR TITULO</a:t>
            </a:r>
            <a:endParaRPr lang="es-CL" dirty="0"/>
          </a:p>
        </p:txBody>
      </p:sp>
      <p:pic>
        <p:nvPicPr>
          <p:cNvPr id="20" name="19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66368"/>
            <a:ext cx="504807" cy="461738"/>
          </a:xfrm>
          <a:prstGeom prst="rect">
            <a:avLst/>
          </a:prstGeom>
        </p:spPr>
      </p:pic>
      <p:sp>
        <p:nvSpPr>
          <p:cNvPr id="21" name="20 Rectángulo"/>
          <p:cNvSpPr/>
          <p:nvPr userDrawn="1"/>
        </p:nvSpPr>
        <p:spPr>
          <a:xfrm>
            <a:off x="663968" y="200761"/>
            <a:ext cx="63962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b="1" spc="3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MINISTERIO DE HACIENDA . </a:t>
            </a:r>
            <a:r>
              <a:rPr lang="pt-BR" sz="1000" spc="3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GOBIERNO DE CHILE</a:t>
            </a:r>
            <a:endParaRPr lang="es-CL" sz="1000" spc="3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1184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3851920" y="2204864"/>
            <a:ext cx="4535487" cy="1081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s-ES" sz="3200" b="1" spc="300" smtClean="0">
                <a:solidFill>
                  <a:srgbClr val="717171"/>
                </a:solidFill>
                <a:cs typeface="Montserrat-Regular"/>
              </a:defRPr>
            </a:lvl1pPr>
          </a:lstStyle>
          <a:p>
            <a:pPr algn="r"/>
            <a:r>
              <a:rPr lang="es-ES" sz="3200" b="1" spc="300" dirty="0" smtClean="0">
                <a:solidFill>
                  <a:srgbClr val="233348"/>
                </a:solidFill>
                <a:latin typeface="+mj-lt"/>
                <a:cs typeface="Montserrat-Regular"/>
              </a:rPr>
              <a:t>TÍTULO PRESENTACIÓN</a:t>
            </a:r>
          </a:p>
        </p:txBody>
      </p:sp>
      <p:sp>
        <p:nvSpPr>
          <p:cNvPr id="18" name="17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5220072" y="5805264"/>
            <a:ext cx="3744416" cy="6492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400" baseline="0" smtClean="0">
                <a:solidFill>
                  <a:srgbClr val="717171"/>
                </a:solidFill>
                <a:cs typeface="Raleway Semi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smtClean="0">
                <a:solidFill>
                  <a:srgbClr val="233348"/>
                </a:solidFill>
                <a:latin typeface="+mj-lt"/>
                <a:cs typeface="Raleway SemiBold"/>
              </a:rPr>
              <a:t>Motivo, fecha y lugar de la presentación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62201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|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4B677-490E-3F46-96DC-89B4395F91D3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cxnSp>
        <p:nvCxnSpPr>
          <p:cNvPr id="7" name="Straight Connector 5"/>
          <p:cNvCxnSpPr>
            <a:cxnSpLocks noChangeShapeType="1"/>
          </p:cNvCxnSpPr>
          <p:nvPr userDrawn="1"/>
        </p:nvCxnSpPr>
        <p:spPr bwMode="auto">
          <a:xfrm>
            <a:off x="0" y="1066800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01168" y="1280160"/>
            <a:ext cx="8714232" cy="496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168" y="0"/>
            <a:ext cx="8714232" cy="10668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9" name="Picture 8" descr="logo_cmm_moli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" y="6244367"/>
            <a:ext cx="2864225" cy="57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40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BAE01FA-EA76-4891-9613-549258C8D1A1}" type="datetimeFigureOut">
              <a:rPr lang="es-CL" smtClean="0"/>
              <a:pPr/>
              <a:t>31-08-2017</a:t>
            </a:fld>
            <a:endParaRPr lang="es-CL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3F5D0DD-E23F-49B5-8656-B6496AF58C54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0919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7.jpeg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1"/>
          </p:nvPr>
        </p:nvSpPr>
        <p:spPr>
          <a:xfrm>
            <a:off x="2411760" y="1988840"/>
            <a:ext cx="5831631" cy="2088232"/>
          </a:xfrm>
        </p:spPr>
        <p:txBody>
          <a:bodyPr>
            <a:noAutofit/>
          </a:bodyPr>
          <a:lstStyle/>
          <a:p>
            <a:pPr algn="ctr"/>
            <a:r>
              <a:rPr lang="es-CL" sz="3600" dirty="0" err="1" smtClean="0"/>
              <a:t>Electromovilidad</a:t>
            </a:r>
            <a:r>
              <a:rPr lang="es-CL" sz="3600" dirty="0" smtClean="0"/>
              <a:t> en Chile</a:t>
            </a:r>
          </a:p>
        </p:txBody>
      </p:sp>
      <p:sp>
        <p:nvSpPr>
          <p:cNvPr id="6" name="3 Marcador de texto"/>
          <p:cNvSpPr>
            <a:spLocks noGrp="1"/>
          </p:cNvSpPr>
          <p:nvPr>
            <p:ph type="body" sz="quarter" idx="12"/>
          </p:nvPr>
        </p:nvSpPr>
        <p:spPr>
          <a:xfrm>
            <a:off x="2915816" y="4725144"/>
            <a:ext cx="5040560" cy="864096"/>
          </a:xfrm>
        </p:spPr>
        <p:txBody>
          <a:bodyPr/>
          <a:lstStyle/>
          <a:p>
            <a:r>
              <a:rPr lang="en-US" sz="2000" b="1" dirty="0" err="1"/>
              <a:t>Diálogo</a:t>
            </a:r>
            <a:r>
              <a:rPr lang="en-US" sz="2000" b="1" dirty="0"/>
              <a:t> Regional </a:t>
            </a:r>
            <a:r>
              <a:rPr lang="en-US" sz="2000" b="1" dirty="0" smtClean="0"/>
              <a:t>NDC</a:t>
            </a:r>
          </a:p>
          <a:p>
            <a:r>
              <a:rPr lang="es-CL" sz="2000" b="1" dirty="0" smtClean="0"/>
              <a:t>Quito, Ecuador</a:t>
            </a:r>
          </a:p>
          <a:p>
            <a:r>
              <a:rPr lang="es-CL" sz="2000" b="1" smtClean="0"/>
              <a:t>Agosto </a:t>
            </a:r>
            <a:r>
              <a:rPr lang="es-CL" sz="2000" b="1" dirty="0" smtClean="0"/>
              <a:t>2017 </a:t>
            </a:r>
            <a:endParaRPr lang="es-CL" sz="2000" b="1" dirty="0"/>
          </a:p>
        </p:txBody>
      </p:sp>
      <p:sp>
        <p:nvSpPr>
          <p:cNvPr id="7" name="3 Marcador de texto"/>
          <p:cNvSpPr>
            <a:spLocks noGrp="1"/>
          </p:cNvSpPr>
          <p:nvPr>
            <p:ph type="body" sz="quarter" idx="13"/>
          </p:nvPr>
        </p:nvSpPr>
        <p:spPr>
          <a:xfrm>
            <a:off x="3491880" y="548680"/>
            <a:ext cx="4968552" cy="649287"/>
          </a:xfrm>
        </p:spPr>
        <p:txBody>
          <a:bodyPr/>
          <a:lstStyle/>
          <a:p>
            <a:pPr algn="r"/>
            <a:r>
              <a:rPr lang="es-CL" sz="2400" b="1" dirty="0" smtClean="0"/>
              <a:t>Marcela Palominos, Chile</a:t>
            </a:r>
            <a:endParaRPr lang="es-CL" sz="2400" b="1" spc="300" dirty="0" smtClean="0"/>
          </a:p>
          <a:p>
            <a:pPr algn="r"/>
            <a:r>
              <a:rPr lang="es-CL" sz="1800" b="1" spc="300" dirty="0" smtClean="0"/>
              <a:t>MINISTERIO DE HACIENDA</a:t>
            </a:r>
            <a:endParaRPr lang="es-CL" sz="1800" b="1" spc="300" dirty="0"/>
          </a:p>
        </p:txBody>
      </p:sp>
    </p:spTree>
    <p:extLst>
      <p:ext uri="{BB962C8B-B14F-4D97-AF65-F5344CB8AC3E}">
        <p14:creationId xmlns:p14="http://schemas.microsoft.com/office/powerpoint/2010/main" val="238654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585073"/>
            <a:ext cx="5059517" cy="309125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52" y="3666025"/>
            <a:ext cx="5658502" cy="3191975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77348" y="980728"/>
            <a:ext cx="2635330" cy="2160240"/>
          </a:xfrm>
        </p:spPr>
        <p:txBody>
          <a:bodyPr>
            <a:noAutofit/>
          </a:bodyPr>
          <a:lstStyle/>
          <a:p>
            <a:r>
              <a:rPr lang="es-CL" sz="3000" i="1" dirty="0" smtClean="0">
                <a:solidFill>
                  <a:srgbClr val="0000FF"/>
                </a:solidFill>
              </a:rPr>
              <a:t>Características del parque vehicular en Chile</a:t>
            </a:r>
            <a:endParaRPr lang="es-CL" sz="30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925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000" i="1" dirty="0">
                <a:solidFill>
                  <a:srgbClr val="0000FF"/>
                </a:solidFill>
              </a:rPr>
              <a:t>Características del parque vehicular en </a:t>
            </a:r>
            <a:r>
              <a:rPr lang="es-CL" sz="3000" i="1" dirty="0" smtClean="0">
                <a:solidFill>
                  <a:srgbClr val="0000FF"/>
                </a:solidFill>
              </a:rPr>
              <a:t>RM</a:t>
            </a:r>
            <a:endParaRPr lang="es-CL" sz="3000" i="1" dirty="0">
              <a:solidFill>
                <a:srgbClr val="0000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288032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 smtClean="0"/>
              <a:t>Santiago </a:t>
            </a:r>
            <a:r>
              <a:rPr lang="en-US" sz="1800" dirty="0" err="1" smtClean="0"/>
              <a:t>cuenta</a:t>
            </a:r>
            <a:r>
              <a:rPr lang="en-US" sz="1800" dirty="0" smtClean="0"/>
              <a:t> con </a:t>
            </a:r>
            <a:r>
              <a:rPr lang="en-US" sz="1800" dirty="0" err="1" smtClean="0"/>
              <a:t>una</a:t>
            </a:r>
            <a:r>
              <a:rPr lang="en-US" sz="1800" dirty="0" smtClean="0"/>
              <a:t> </a:t>
            </a:r>
            <a:r>
              <a:rPr lang="en-US" sz="1800" dirty="0" err="1" smtClean="0"/>
              <a:t>población</a:t>
            </a:r>
            <a:r>
              <a:rPr lang="en-US" sz="1800" dirty="0" smtClean="0"/>
              <a:t> de 7,3 </a:t>
            </a:r>
            <a:r>
              <a:rPr lang="en-US" sz="1800" dirty="0" err="1" smtClean="0"/>
              <a:t>millones</a:t>
            </a:r>
            <a:r>
              <a:rPr lang="en-US" sz="1800" dirty="0" smtClean="0"/>
              <a:t> de habitants, con </a:t>
            </a:r>
            <a:r>
              <a:rPr lang="en-US" sz="1800" dirty="0" err="1" smtClean="0"/>
              <a:t>más</a:t>
            </a:r>
            <a:r>
              <a:rPr lang="en-US" sz="1800" dirty="0" smtClean="0"/>
              <a:t> de 1,2 </a:t>
            </a:r>
            <a:r>
              <a:rPr lang="en-US" sz="1800" dirty="0" err="1" smtClean="0"/>
              <a:t>millones</a:t>
            </a:r>
            <a:r>
              <a:rPr lang="en-US" sz="1800" dirty="0" smtClean="0"/>
              <a:t> de </a:t>
            </a:r>
            <a:r>
              <a:rPr lang="en-US" sz="1800" dirty="0" err="1" smtClean="0"/>
              <a:t>vehiculos</a:t>
            </a:r>
            <a:r>
              <a:rPr lang="en-US" sz="1800" dirty="0" smtClean="0"/>
              <a:t> </a:t>
            </a:r>
            <a:r>
              <a:rPr lang="en-US" sz="1800" dirty="0" err="1" smtClean="0"/>
              <a:t>particulares</a:t>
            </a:r>
            <a:r>
              <a:rPr lang="en-US" sz="18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1800" dirty="0" smtClean="0"/>
              <a:t>La ciudad </a:t>
            </a:r>
            <a:r>
              <a:rPr lang="en-US" sz="1800" dirty="0" err="1" smtClean="0"/>
              <a:t>cuenta</a:t>
            </a:r>
            <a:r>
              <a:rPr lang="en-US" sz="1800" dirty="0" smtClean="0"/>
              <a:t> con </a:t>
            </a:r>
            <a:r>
              <a:rPr lang="en-US" sz="1800" dirty="0" err="1" smtClean="0"/>
              <a:t>cerca</a:t>
            </a:r>
            <a:r>
              <a:rPr lang="en-US" sz="1800" dirty="0" smtClean="0"/>
              <a:t> de 6.500 buses para el </a:t>
            </a:r>
            <a:r>
              <a:rPr lang="en-US" sz="1800" dirty="0" err="1" smtClean="0"/>
              <a:t>transporte</a:t>
            </a:r>
            <a:r>
              <a:rPr lang="en-US" sz="1800" dirty="0" smtClean="0"/>
              <a:t> </a:t>
            </a:r>
            <a:r>
              <a:rPr lang="en-US" sz="1800" dirty="0" err="1" smtClean="0"/>
              <a:t>público</a:t>
            </a:r>
            <a:r>
              <a:rPr lang="en-US" sz="1800" dirty="0" smtClean="0"/>
              <a:t> </a:t>
            </a:r>
            <a:r>
              <a:rPr lang="en-US" sz="1800" dirty="0" err="1" smtClean="0"/>
              <a:t>urbano</a:t>
            </a:r>
            <a:r>
              <a:rPr lang="en-US" sz="1800" dirty="0" smtClean="0"/>
              <a:t>, </a:t>
            </a:r>
            <a:r>
              <a:rPr lang="en-US" sz="1800" dirty="0" err="1" smtClean="0"/>
              <a:t>más</a:t>
            </a:r>
            <a:r>
              <a:rPr lang="en-US" sz="1800" dirty="0" smtClean="0"/>
              <a:t> de 24 mil taxis </a:t>
            </a:r>
            <a:r>
              <a:rPr lang="en-US" sz="1800" dirty="0" err="1" smtClean="0"/>
              <a:t>particulares</a:t>
            </a:r>
            <a:r>
              <a:rPr lang="en-US" sz="1800" dirty="0" smtClean="0"/>
              <a:t> y 14 mil taxis </a:t>
            </a:r>
            <a:r>
              <a:rPr lang="en-US" sz="1800" dirty="0" err="1" smtClean="0"/>
              <a:t>colectivos</a:t>
            </a:r>
            <a:r>
              <a:rPr lang="en-US" sz="18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1800" dirty="0" smtClean="0"/>
              <a:t>29.1</a:t>
            </a:r>
            <a:r>
              <a:rPr lang="en-US" sz="1800" dirty="0"/>
              <a:t>% </a:t>
            </a:r>
            <a:r>
              <a:rPr lang="en-US" sz="1800" dirty="0" smtClean="0"/>
              <a:t>de </a:t>
            </a:r>
            <a:r>
              <a:rPr lang="en-US" sz="1800" dirty="0" err="1" smtClean="0"/>
              <a:t>los</a:t>
            </a:r>
            <a:r>
              <a:rPr lang="en-US" sz="1800" dirty="0" smtClean="0"/>
              <a:t> </a:t>
            </a:r>
            <a:r>
              <a:rPr lang="en-US" sz="1800" dirty="0" err="1" smtClean="0"/>
              <a:t>viajes</a:t>
            </a:r>
            <a:r>
              <a:rPr lang="en-US" sz="1800" dirty="0" smtClean="0"/>
              <a:t> </a:t>
            </a:r>
            <a:r>
              <a:rPr lang="en-US" sz="1800" dirty="0" err="1" smtClean="0"/>
              <a:t>diarios</a:t>
            </a:r>
            <a:r>
              <a:rPr lang="en-US" sz="1800" dirty="0" smtClean="0"/>
              <a:t> son </a:t>
            </a:r>
            <a:r>
              <a:rPr lang="en-US" sz="1800" dirty="0" err="1" smtClean="0"/>
              <a:t>realizado</a:t>
            </a:r>
            <a:r>
              <a:rPr lang="en-US" sz="1800" dirty="0" smtClean="0"/>
              <a:t> a </a:t>
            </a:r>
            <a:r>
              <a:rPr lang="en-US" sz="1800" dirty="0" err="1" smtClean="0"/>
              <a:t>través</a:t>
            </a:r>
            <a:r>
              <a:rPr lang="en-US" sz="1800" dirty="0" smtClean="0"/>
              <a:t> del </a:t>
            </a:r>
            <a:r>
              <a:rPr lang="en-US" sz="1800" dirty="0" err="1" smtClean="0"/>
              <a:t>transporte</a:t>
            </a:r>
            <a:r>
              <a:rPr lang="en-US" sz="1800" dirty="0" smtClean="0"/>
              <a:t> </a:t>
            </a:r>
            <a:r>
              <a:rPr lang="en-US" sz="1800" dirty="0" err="1" smtClean="0"/>
              <a:t>público</a:t>
            </a:r>
            <a:r>
              <a:rPr lang="en-US" sz="1800" dirty="0" smtClean="0"/>
              <a:t> y 28% a </a:t>
            </a:r>
            <a:r>
              <a:rPr lang="en-US" sz="1800" dirty="0" err="1" smtClean="0"/>
              <a:t>través</a:t>
            </a:r>
            <a:r>
              <a:rPr lang="en-US" sz="1800" dirty="0" smtClean="0"/>
              <a:t> de autos </a:t>
            </a:r>
            <a:r>
              <a:rPr lang="en-US" sz="1800" dirty="0" err="1" smtClean="0"/>
              <a:t>particulares</a:t>
            </a:r>
            <a:r>
              <a:rPr lang="en-US" sz="1800" dirty="0" smtClean="0"/>
              <a:t>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1800" dirty="0" smtClean="0"/>
              <a:t>60</a:t>
            </a:r>
            <a:r>
              <a:rPr lang="en-US" sz="1800" dirty="0"/>
              <a:t>% </a:t>
            </a:r>
            <a:r>
              <a:rPr lang="en-US" sz="1800" dirty="0" smtClean="0"/>
              <a:t>de </a:t>
            </a:r>
            <a:r>
              <a:rPr lang="en-US" sz="1800" dirty="0" err="1" smtClean="0"/>
              <a:t>los</a:t>
            </a:r>
            <a:r>
              <a:rPr lang="en-US" sz="1800" dirty="0" smtClean="0"/>
              <a:t> </a:t>
            </a:r>
            <a:r>
              <a:rPr lang="en-US" sz="1800" dirty="0" err="1" smtClean="0"/>
              <a:t>hogares</a:t>
            </a:r>
            <a:r>
              <a:rPr lang="en-US" sz="1800" dirty="0" smtClean="0"/>
              <a:t> no </a:t>
            </a:r>
            <a:r>
              <a:rPr lang="en-US" sz="1800" dirty="0" err="1" smtClean="0"/>
              <a:t>cuenta</a:t>
            </a:r>
            <a:r>
              <a:rPr lang="en-US" sz="1800" dirty="0" smtClean="0"/>
              <a:t> con </a:t>
            </a:r>
            <a:r>
              <a:rPr lang="en-US" sz="1800" dirty="0" err="1" smtClean="0"/>
              <a:t>vehiculos</a:t>
            </a:r>
            <a:r>
              <a:rPr lang="en-US" sz="18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1800" dirty="0" smtClean="0"/>
              <a:t>El sector </a:t>
            </a:r>
            <a:r>
              <a:rPr lang="en-US" sz="1800" dirty="0" err="1" smtClean="0"/>
              <a:t>transporte</a:t>
            </a:r>
            <a:r>
              <a:rPr lang="en-US" sz="1800" dirty="0" smtClean="0"/>
              <a:t> </a:t>
            </a:r>
            <a:r>
              <a:rPr lang="en-US" sz="1800" dirty="0" err="1" smtClean="0"/>
              <a:t>emite</a:t>
            </a:r>
            <a:r>
              <a:rPr lang="en-US" sz="1800" dirty="0" smtClean="0"/>
              <a:t> un </a:t>
            </a:r>
            <a:r>
              <a:rPr lang="en-US" sz="1800" dirty="0" err="1" smtClean="0"/>
              <a:t>tercio</a:t>
            </a:r>
            <a:r>
              <a:rPr lang="en-US" sz="1800" dirty="0" smtClean="0"/>
              <a:t> de las </a:t>
            </a:r>
            <a:r>
              <a:rPr lang="en-US" sz="1800" dirty="0" err="1" smtClean="0"/>
              <a:t>emisiones</a:t>
            </a:r>
            <a:r>
              <a:rPr lang="en-US" sz="1800" dirty="0" smtClean="0"/>
              <a:t> de GEI y la </a:t>
            </a:r>
            <a:r>
              <a:rPr lang="en-US" sz="1800" dirty="0" err="1" smtClean="0"/>
              <a:t>mitad</a:t>
            </a:r>
            <a:r>
              <a:rPr lang="en-US" sz="1800" dirty="0" smtClean="0"/>
              <a:t> de </a:t>
            </a:r>
            <a:r>
              <a:rPr lang="en-US" sz="1800" dirty="0" err="1" smtClean="0"/>
              <a:t>emisiones</a:t>
            </a:r>
            <a:r>
              <a:rPr lang="en-US" sz="1800" dirty="0" smtClean="0"/>
              <a:t> de NOX.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1800" dirty="0" err="1" smtClean="0"/>
              <a:t>Sólo</a:t>
            </a:r>
            <a:r>
              <a:rPr lang="en-US" sz="1800" dirty="0" smtClean="0"/>
              <a:t> </a:t>
            </a:r>
            <a:r>
              <a:rPr lang="en-US" sz="1800" dirty="0" err="1" smtClean="0"/>
              <a:t>Transantiago</a:t>
            </a:r>
            <a:r>
              <a:rPr lang="en-US" sz="1800" dirty="0" smtClean="0"/>
              <a:t> </a:t>
            </a:r>
            <a:r>
              <a:rPr lang="en-US" sz="1800" dirty="0" err="1" smtClean="0"/>
              <a:t>emite</a:t>
            </a:r>
            <a:r>
              <a:rPr lang="en-US" sz="1800" dirty="0" smtClean="0"/>
              <a:t> </a:t>
            </a:r>
            <a:r>
              <a:rPr lang="en-US" sz="1800" dirty="0" err="1" smtClean="0"/>
              <a:t>más</a:t>
            </a:r>
            <a:r>
              <a:rPr lang="en-US" sz="1800" dirty="0" smtClean="0"/>
              <a:t> de 450 mil </a:t>
            </a:r>
            <a:r>
              <a:rPr lang="en-US" sz="1800" dirty="0" err="1" smtClean="0"/>
              <a:t>toneladas</a:t>
            </a:r>
            <a:r>
              <a:rPr lang="en-US" sz="1800" dirty="0" smtClean="0"/>
              <a:t> de CO2 al </a:t>
            </a:r>
            <a:r>
              <a:rPr lang="en-US" sz="1800" dirty="0" err="1" smtClean="0"/>
              <a:t>año</a:t>
            </a:r>
            <a:r>
              <a:rPr lang="en-US" sz="1800" dirty="0" smtClean="0"/>
              <a:t>.  </a:t>
            </a:r>
            <a:endParaRPr lang="es-CL" sz="1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4493380"/>
            <a:ext cx="6696744" cy="22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27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510694"/>
              </p:ext>
            </p:extLst>
          </p:nvPr>
        </p:nvGraphicFramePr>
        <p:xfrm>
          <a:off x="971600" y="1772816"/>
          <a:ext cx="7355160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720080"/>
          </a:xfrm>
        </p:spPr>
        <p:txBody>
          <a:bodyPr>
            <a:noAutofit/>
          </a:bodyPr>
          <a:lstStyle/>
          <a:p>
            <a:r>
              <a:rPr lang="es-CL" i="1" dirty="0" smtClean="0">
                <a:solidFill>
                  <a:srgbClr val="0000FF"/>
                </a:solidFill>
              </a:rPr>
              <a:t>Agenda</a:t>
            </a:r>
            <a:endParaRPr lang="es-CL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4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000" i="1" dirty="0">
                <a:solidFill>
                  <a:srgbClr val="0000FF"/>
                </a:solidFill>
              </a:rPr>
              <a:t>Iniciativas locales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/>
          <a:lstStyle/>
          <a:p>
            <a:endParaRPr lang="es-CL" sz="3000" b="1" i="1" dirty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CL" sz="25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CL" sz="2500" dirty="0" smtClean="0"/>
              <a:t>Elaboración de una Estrategia de </a:t>
            </a:r>
            <a:r>
              <a:rPr lang="es-CL" sz="2500" dirty="0" err="1" smtClean="0"/>
              <a:t>Electromovilidad</a:t>
            </a:r>
            <a:r>
              <a:rPr lang="es-CL" sz="2500" dirty="0" smtClean="0"/>
              <a:t> en Chile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CL" sz="2500" dirty="0" smtClean="0"/>
              <a:t>Exención </a:t>
            </a:r>
            <a:r>
              <a:rPr lang="es-CL" sz="2500" dirty="0"/>
              <a:t>de la restricción vehicular en la Región Metropolitana.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CL" sz="2500" dirty="0" smtClean="0"/>
              <a:t>Subsidio </a:t>
            </a:r>
            <a:r>
              <a:rPr lang="es-CL" sz="2500" dirty="0"/>
              <a:t>de $6,1 millones para el reemplazo de taxis colectivos por vehículos eléctricos en regiones.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CL" sz="2500" b="1" dirty="0" smtClean="0"/>
              <a:t>Desarrollo </a:t>
            </a:r>
            <a:r>
              <a:rPr lang="es-CL" sz="2500" b="1" dirty="0"/>
              <a:t>de piloto que permitirá la entrada de al menos 90 buses eléctricos en la licitación de </a:t>
            </a:r>
            <a:r>
              <a:rPr lang="es-CL" sz="2500" b="1" dirty="0" err="1"/>
              <a:t>Transantiago</a:t>
            </a:r>
            <a:r>
              <a:rPr lang="es-CL" sz="2500" b="1" dirty="0"/>
              <a:t> en curso.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CL" sz="2500" dirty="0" smtClean="0"/>
              <a:t>Consorcio </a:t>
            </a:r>
            <a:r>
              <a:rPr lang="es-CL" sz="2500" dirty="0"/>
              <a:t>tecnológico para la movilidad eléctrica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CL" sz="2500" dirty="0" smtClean="0"/>
              <a:t>Emprendimientos </a:t>
            </a:r>
            <a:r>
              <a:rPr lang="es-CL" sz="2500" dirty="0"/>
              <a:t>que han desarrollado vehículos eléctricos en </a:t>
            </a:r>
            <a:r>
              <a:rPr lang="es-CL" sz="2500" dirty="0" smtClean="0"/>
              <a:t>Chile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CL" sz="2500" b="1" dirty="0" smtClean="0"/>
              <a:t>Presentación proyecto al Fondo Verde del Clima</a:t>
            </a:r>
          </a:p>
          <a:p>
            <a:endParaRPr lang="es-CL" dirty="0"/>
          </a:p>
        </p:txBody>
      </p:sp>
      <p:pic>
        <p:nvPicPr>
          <p:cNvPr id="4" name="Marcador de conteni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585" y="116632"/>
            <a:ext cx="1788215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98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i="1" dirty="0">
                <a:solidFill>
                  <a:srgbClr val="0000FF"/>
                </a:solidFill>
              </a:rPr>
              <a:t>Licitación de </a:t>
            </a:r>
            <a:r>
              <a:rPr lang="es-CL" i="1" dirty="0" err="1">
                <a:solidFill>
                  <a:srgbClr val="0000FF"/>
                </a:solidFill>
              </a:rPr>
              <a:t>Transantiago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46734" y="1124744"/>
            <a:ext cx="8229600" cy="4536504"/>
          </a:xfrm>
        </p:spPr>
        <p:txBody>
          <a:bodyPr/>
          <a:lstStyle/>
          <a:p>
            <a:r>
              <a:rPr lang="es-CL" sz="1800" dirty="0"/>
              <a:t>La Ley N° 18.696 le otorga al Ministerio de Transporte tiene dos importantes atribuciones:</a:t>
            </a:r>
          </a:p>
          <a:p>
            <a:r>
              <a:rPr lang="es-CL" sz="1800" dirty="0"/>
              <a:t>i)	Le permite regular el transporte público remunerado de pasajeros y, en consecuencia, fijar condiciones de operación y de uso de vías, las normas técnicas y de emisión de contaminantes.</a:t>
            </a:r>
          </a:p>
          <a:p>
            <a:r>
              <a:rPr lang="es-CL" sz="1800" dirty="0"/>
              <a:t>ii)	Le permite disponer, a través de una licitación, el uso de vías para determinados vehículos o servicios en los casos de congestión de vías, deterioro del medio ambiente y de la seguridad de las personas o vehículos</a:t>
            </a:r>
            <a:r>
              <a:rPr lang="es-CL" sz="2000" dirty="0"/>
              <a:t>.</a:t>
            </a:r>
          </a:p>
          <a:p>
            <a:endParaRPr lang="es-CL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28" y="3717032"/>
            <a:ext cx="6696744" cy="302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03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i="1" dirty="0">
                <a:solidFill>
                  <a:srgbClr val="0000FF"/>
                </a:solidFill>
              </a:rPr>
              <a:t>Normas</a:t>
            </a:r>
            <a:r>
              <a:rPr lang="es-CL" dirty="0" smtClean="0"/>
              <a:t> </a:t>
            </a:r>
            <a:r>
              <a:rPr lang="es-CL" i="1" dirty="0">
                <a:solidFill>
                  <a:srgbClr val="0000FF"/>
                </a:solidFill>
              </a:rPr>
              <a:t>de emisión mínimas exigidas</a:t>
            </a:r>
            <a:endParaRPr lang="es-CL" i="1" dirty="0">
              <a:solidFill>
                <a:srgbClr val="0000FF"/>
              </a:solidFill>
            </a:endParaRPr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398" y="1287056"/>
            <a:ext cx="5994544" cy="1841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47" y="3147343"/>
            <a:ext cx="6017424" cy="22322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611560" y="5489848"/>
            <a:ext cx="8229600" cy="1368152"/>
          </a:xfrm>
        </p:spPr>
        <p:txBody>
          <a:bodyPr/>
          <a:lstStyle/>
          <a:p>
            <a:r>
              <a:rPr lang="es-CL" sz="1800" dirty="0" smtClean="0"/>
              <a:t>Las nuevas licitaciones obligaran a las empresas a contar con 30 buses de características especiales, contabilizándose 180 en todo el sistema: 15 de ellos deberán ser eléctricos y 15 poseer atributos especiales, como por ejemplo, ser a gas o hibrido, de baja emisión de contaminante.</a:t>
            </a:r>
            <a:endParaRPr lang="es-CL" sz="2000" dirty="0"/>
          </a:p>
          <a:p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1364596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384907"/>
              </p:ext>
            </p:extLst>
          </p:nvPr>
        </p:nvGraphicFramePr>
        <p:xfrm>
          <a:off x="971600" y="1772816"/>
          <a:ext cx="7355160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720080"/>
          </a:xfrm>
        </p:spPr>
        <p:txBody>
          <a:bodyPr>
            <a:noAutofit/>
          </a:bodyPr>
          <a:lstStyle/>
          <a:p>
            <a:r>
              <a:rPr lang="es-CL" i="1" dirty="0" smtClean="0">
                <a:solidFill>
                  <a:srgbClr val="0000FF"/>
                </a:solidFill>
              </a:rPr>
              <a:t>Agenda</a:t>
            </a:r>
            <a:endParaRPr lang="es-CL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3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507288" cy="720080"/>
          </a:xfrm>
        </p:spPr>
        <p:txBody>
          <a:bodyPr>
            <a:normAutofit fontScale="90000"/>
          </a:bodyPr>
          <a:lstStyle/>
          <a:p>
            <a:r>
              <a:rPr lang="es-CL" sz="3000" i="1" dirty="0" smtClean="0">
                <a:solidFill>
                  <a:srgbClr val="0000FF"/>
                </a:solidFill>
              </a:rPr>
              <a:t>Gobernanza </a:t>
            </a:r>
            <a:r>
              <a:rPr lang="es-CL" sz="3000" i="1" dirty="0">
                <a:solidFill>
                  <a:srgbClr val="0000FF"/>
                </a:solidFill>
              </a:rPr>
              <a:t>e institucionalidad del </a:t>
            </a:r>
            <a:r>
              <a:rPr lang="es-CL" sz="3000" i="1" dirty="0" smtClean="0">
                <a:solidFill>
                  <a:srgbClr val="0000FF"/>
                </a:solidFill>
              </a:rPr>
              <a:t>proyecto: Compromiso de todos los sectores</a:t>
            </a:r>
            <a:endParaRPr lang="es-CL" sz="3000" i="1" dirty="0">
              <a:solidFill>
                <a:srgbClr val="0000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97" y="1556792"/>
            <a:ext cx="7139805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83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sz="3000" i="1" dirty="0">
                <a:solidFill>
                  <a:srgbClr val="0000FF"/>
                </a:solidFill>
              </a:rPr>
              <a:t>Proyecto</a:t>
            </a:r>
            <a:r>
              <a:rPr lang="es-CL" sz="3000" i="1" dirty="0">
                <a:solidFill>
                  <a:srgbClr val="0000FF"/>
                </a:solidFill>
              </a:rPr>
              <a:t> Fondo Verde del </a:t>
            </a:r>
            <a:r>
              <a:rPr lang="es-CL" sz="3000" i="1" dirty="0" smtClean="0">
                <a:solidFill>
                  <a:srgbClr val="0000FF"/>
                </a:solidFill>
              </a:rPr>
              <a:t>Clima: Meta buses eléctricos alcanzan el 25% de la flota de </a:t>
            </a:r>
            <a:r>
              <a:rPr lang="es-CL" sz="3000" i="1" dirty="0" err="1" smtClean="0">
                <a:solidFill>
                  <a:srgbClr val="0000FF"/>
                </a:solidFill>
              </a:rPr>
              <a:t>Transantiago</a:t>
            </a:r>
            <a:r>
              <a:rPr lang="es-CL" sz="3000" i="1" dirty="0" smtClean="0">
                <a:solidFill>
                  <a:srgbClr val="0000FF"/>
                </a:solidFill>
              </a:rPr>
              <a:t> al 2025.</a:t>
            </a:r>
            <a:endParaRPr lang="es-CL" sz="3000" i="1" dirty="0">
              <a:solidFill>
                <a:srgbClr val="0000FF"/>
              </a:solidFill>
            </a:endParaRPr>
          </a:p>
        </p:txBody>
      </p:sp>
      <p:cxnSp>
        <p:nvCxnSpPr>
          <p:cNvPr id="4" name="Straight Connector 6"/>
          <p:cNvCxnSpPr/>
          <p:nvPr/>
        </p:nvCxnSpPr>
        <p:spPr bwMode="auto">
          <a:xfrm>
            <a:off x="652579" y="1658997"/>
            <a:ext cx="17888" cy="27727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9"/>
          <p:cNvCxnSpPr/>
          <p:nvPr/>
        </p:nvCxnSpPr>
        <p:spPr bwMode="auto">
          <a:xfrm>
            <a:off x="670467" y="4431713"/>
            <a:ext cx="823193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11"/>
          <p:cNvSpPr txBox="1"/>
          <p:nvPr/>
        </p:nvSpPr>
        <p:spPr>
          <a:xfrm>
            <a:off x="670467" y="4431713"/>
            <a:ext cx="8231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2017	2018	2019	2020	2021	2022	2023	2024	2025</a:t>
            </a:r>
            <a:endParaRPr lang="en-US" sz="1000" dirty="0"/>
          </a:p>
        </p:txBody>
      </p:sp>
      <p:sp>
        <p:nvSpPr>
          <p:cNvPr id="7" name="Rectangle 14"/>
          <p:cNvSpPr/>
          <p:nvPr/>
        </p:nvSpPr>
        <p:spPr bwMode="auto">
          <a:xfrm>
            <a:off x="670468" y="4136553"/>
            <a:ext cx="8230298" cy="295161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Pilot</a:t>
            </a:r>
            <a:r>
              <a:rPr lang="en-US" sz="1400" dirty="0" smtClean="0">
                <a:solidFill>
                  <a:srgbClr val="FFFFFF"/>
                </a:solidFill>
                <a:latin typeface="Arial" charset="0"/>
                <a:ea typeface="ＭＳ Ｐゴシック" charset="-128"/>
                <a:cs typeface="ＭＳ Ｐゴシック" charset="-128"/>
              </a:rPr>
              <a:t>/Demonstration of eBuses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TextBox 17"/>
          <p:cNvSpPr txBox="1"/>
          <p:nvPr/>
        </p:nvSpPr>
        <p:spPr>
          <a:xfrm>
            <a:off x="275160" y="1412776"/>
            <a:ext cx="79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# of Buses</a:t>
            </a:r>
            <a:endParaRPr lang="en-US" sz="1000" dirty="0"/>
          </a:p>
        </p:txBody>
      </p:sp>
      <p:sp>
        <p:nvSpPr>
          <p:cNvPr id="9" name="TextBox 18"/>
          <p:cNvSpPr txBox="1"/>
          <p:nvPr/>
        </p:nvSpPr>
        <p:spPr>
          <a:xfrm>
            <a:off x="414811" y="4154442"/>
            <a:ext cx="255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10" name="TextBox 19"/>
          <p:cNvSpPr txBox="1"/>
          <p:nvPr/>
        </p:nvSpPr>
        <p:spPr>
          <a:xfrm>
            <a:off x="275160" y="3190571"/>
            <a:ext cx="327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9</a:t>
            </a:r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11" name="TextBox 20"/>
          <p:cNvSpPr txBox="1"/>
          <p:nvPr/>
        </p:nvSpPr>
        <p:spPr>
          <a:xfrm>
            <a:off x="251520" y="1681533"/>
            <a:ext cx="469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1300</a:t>
            </a:r>
            <a:endParaRPr lang="en-US" sz="1000" dirty="0"/>
          </a:p>
        </p:txBody>
      </p:sp>
      <p:sp>
        <p:nvSpPr>
          <p:cNvPr id="12" name="Rectangle 21"/>
          <p:cNvSpPr/>
          <p:nvPr/>
        </p:nvSpPr>
        <p:spPr>
          <a:xfrm>
            <a:off x="8503519" y="1412776"/>
            <a:ext cx="7619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% of Fleet</a:t>
            </a:r>
            <a:endParaRPr lang="en-US" sz="1000" dirty="0"/>
          </a:p>
        </p:txBody>
      </p:sp>
      <p:sp>
        <p:nvSpPr>
          <p:cNvPr id="13" name="TextBox 22"/>
          <p:cNvSpPr txBox="1"/>
          <p:nvPr/>
        </p:nvSpPr>
        <p:spPr>
          <a:xfrm>
            <a:off x="8852592" y="4165843"/>
            <a:ext cx="4769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0.1%</a:t>
            </a:r>
            <a:endParaRPr lang="en-US" sz="1000" dirty="0"/>
          </a:p>
        </p:txBody>
      </p:sp>
      <p:sp>
        <p:nvSpPr>
          <p:cNvPr id="14" name="TextBox 23"/>
          <p:cNvSpPr txBox="1"/>
          <p:nvPr/>
        </p:nvSpPr>
        <p:spPr>
          <a:xfrm>
            <a:off x="8900765" y="3228804"/>
            <a:ext cx="370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2%</a:t>
            </a:r>
            <a:endParaRPr lang="en-US" sz="1000" dirty="0"/>
          </a:p>
        </p:txBody>
      </p:sp>
      <p:sp>
        <p:nvSpPr>
          <p:cNvPr id="15" name="TextBox 24"/>
          <p:cNvSpPr txBox="1"/>
          <p:nvPr/>
        </p:nvSpPr>
        <p:spPr>
          <a:xfrm>
            <a:off x="8868181" y="1707958"/>
            <a:ext cx="441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25%</a:t>
            </a:r>
            <a:endParaRPr lang="en-US" sz="1000" dirty="0"/>
          </a:p>
        </p:txBody>
      </p:sp>
      <p:grpSp>
        <p:nvGrpSpPr>
          <p:cNvPr id="16" name="Group 10"/>
          <p:cNvGrpSpPr/>
          <p:nvPr/>
        </p:nvGrpSpPr>
        <p:grpSpPr>
          <a:xfrm>
            <a:off x="2718649" y="3089715"/>
            <a:ext cx="6183757" cy="1046838"/>
            <a:chOff x="2490155" y="2781299"/>
            <a:chExt cx="6178569" cy="1046838"/>
          </a:xfrm>
          <a:solidFill>
            <a:schemeClr val="accent2"/>
          </a:solidFill>
        </p:grpSpPr>
        <p:sp>
          <p:nvSpPr>
            <p:cNvPr id="17" name="Right Triangle 5"/>
            <p:cNvSpPr/>
            <p:nvPr/>
          </p:nvSpPr>
          <p:spPr bwMode="auto">
            <a:xfrm rot="10800000" flipV="1">
              <a:off x="2553654" y="2781299"/>
              <a:ext cx="6098733" cy="236668"/>
            </a:xfrm>
            <a:prstGeom prst="rt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8" name="Rectangle 15"/>
            <p:cNvSpPr/>
            <p:nvPr/>
          </p:nvSpPr>
          <p:spPr bwMode="auto">
            <a:xfrm>
              <a:off x="2490155" y="3005266"/>
              <a:ext cx="6178569" cy="822871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Zero Emission Bus Services</a:t>
              </a:r>
              <a:r>
                <a:rPr kumimoji="0" lang="en-US" sz="1400" b="0" i="0" u="none" strike="noStrike" cap="none" normalizeH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 </a:t>
              </a:r>
              <a:r>
                <a:rPr kumimoji="0" lang="mr-IN" sz="1400" b="0" i="0" u="none" strike="noStrike" cap="none" normalizeH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–</a:t>
              </a:r>
              <a:r>
                <a:rPr kumimoji="0" lang="en-US" sz="1400" b="0" i="0" u="none" strike="noStrike" cap="none" normalizeH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rPr>
                <a:t> 2018 Transantiago Fleet Renewal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19" name="Group 13"/>
          <p:cNvGrpSpPr/>
          <p:nvPr/>
        </p:nvGrpSpPr>
        <p:grpSpPr>
          <a:xfrm>
            <a:off x="3605200" y="1707957"/>
            <a:ext cx="5297206" cy="1605725"/>
            <a:chOff x="2490158" y="1399541"/>
            <a:chExt cx="6134671" cy="1605725"/>
          </a:xfrm>
          <a:solidFill>
            <a:schemeClr val="accent5"/>
          </a:solidFill>
        </p:grpSpPr>
        <p:sp>
          <p:nvSpPr>
            <p:cNvPr id="20" name="Right Triangle 3"/>
            <p:cNvSpPr/>
            <p:nvPr/>
          </p:nvSpPr>
          <p:spPr bwMode="auto">
            <a:xfrm rot="16200000">
              <a:off x="3475280" y="414419"/>
              <a:ext cx="1605725" cy="3575969"/>
            </a:xfrm>
            <a:prstGeom prst="rt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1" name="Rectangle 12"/>
            <p:cNvSpPr/>
            <p:nvPr/>
          </p:nvSpPr>
          <p:spPr bwMode="auto">
            <a:xfrm>
              <a:off x="6051269" y="1399542"/>
              <a:ext cx="2573560" cy="1605724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22" name="Rectangle 25"/>
          <p:cNvSpPr/>
          <p:nvPr/>
        </p:nvSpPr>
        <p:spPr>
          <a:xfrm>
            <a:off x="4960781" y="2596515"/>
            <a:ext cx="34284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dirty="0">
                <a:solidFill>
                  <a:srgbClr val="FFFFFF"/>
                </a:solidFill>
                <a:latin typeface="Arial" charset="0"/>
                <a:ea typeface="ＭＳ Ｐゴシック" charset="-128"/>
                <a:cs typeface="ＭＳ Ｐゴシック" charset="-128"/>
              </a:rPr>
              <a:t>2020 - 2021 Transantiago Fleet Renewal</a:t>
            </a:r>
          </a:p>
        </p:txBody>
      </p:sp>
      <p:cxnSp>
        <p:nvCxnSpPr>
          <p:cNvPr id="23" name="Straight Arrow Connector 26"/>
          <p:cNvCxnSpPr/>
          <p:nvPr/>
        </p:nvCxnSpPr>
        <p:spPr bwMode="auto">
          <a:xfrm>
            <a:off x="673789" y="4726884"/>
            <a:ext cx="121826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3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4" name="TextBox 27"/>
          <p:cNvSpPr txBox="1"/>
          <p:nvPr/>
        </p:nvSpPr>
        <p:spPr>
          <a:xfrm>
            <a:off x="588714" y="4759591"/>
            <a:ext cx="1631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PPF/Full Proposal</a:t>
            </a:r>
            <a:endParaRPr lang="en-US" sz="1400" dirty="0"/>
          </a:p>
        </p:txBody>
      </p:sp>
      <p:cxnSp>
        <p:nvCxnSpPr>
          <p:cNvPr id="25" name="Straight Arrow Connector 28"/>
          <p:cNvCxnSpPr/>
          <p:nvPr/>
        </p:nvCxnSpPr>
        <p:spPr bwMode="auto">
          <a:xfrm>
            <a:off x="2705949" y="5537262"/>
            <a:ext cx="6178569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6" name="TextBox 29"/>
          <p:cNvSpPr txBox="1"/>
          <p:nvPr/>
        </p:nvSpPr>
        <p:spPr>
          <a:xfrm>
            <a:off x="4031450" y="5505499"/>
            <a:ext cx="3527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Soft loans for e-mobility in public transport</a:t>
            </a:r>
            <a:endParaRPr lang="en-US" sz="1400" dirty="0"/>
          </a:p>
        </p:txBody>
      </p:sp>
      <p:sp>
        <p:nvSpPr>
          <p:cNvPr id="27" name="Left Brace 30"/>
          <p:cNvSpPr/>
          <p:nvPr/>
        </p:nvSpPr>
        <p:spPr bwMode="auto">
          <a:xfrm rot="5400000" flipH="1" flipV="1">
            <a:off x="5744527" y="3262876"/>
            <a:ext cx="225937" cy="5990199"/>
          </a:xfrm>
          <a:prstGeom prst="leftBrac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8" name="TextBox 31"/>
          <p:cNvSpPr txBox="1"/>
          <p:nvPr/>
        </p:nvSpPr>
        <p:spPr>
          <a:xfrm>
            <a:off x="5422762" y="6293646"/>
            <a:ext cx="863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Phase 2</a:t>
            </a:r>
            <a:endParaRPr lang="en-US" sz="1400" b="1" dirty="0"/>
          </a:p>
        </p:txBody>
      </p:sp>
      <p:cxnSp>
        <p:nvCxnSpPr>
          <p:cNvPr id="29" name="Straight Arrow Connector 32"/>
          <p:cNvCxnSpPr/>
          <p:nvPr/>
        </p:nvCxnSpPr>
        <p:spPr bwMode="auto">
          <a:xfrm>
            <a:off x="1892056" y="5113010"/>
            <a:ext cx="259372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0" name="TextBox 33"/>
          <p:cNvSpPr txBox="1"/>
          <p:nvPr/>
        </p:nvSpPr>
        <p:spPr>
          <a:xfrm>
            <a:off x="1740008" y="5144902"/>
            <a:ext cx="2959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Creating conditions for deployment</a:t>
            </a:r>
            <a:endParaRPr lang="en-US" sz="1400" dirty="0"/>
          </a:p>
        </p:txBody>
      </p:sp>
      <p:sp>
        <p:nvSpPr>
          <p:cNvPr id="31" name="Left Brace 34"/>
          <p:cNvSpPr/>
          <p:nvPr/>
        </p:nvSpPr>
        <p:spPr bwMode="auto">
          <a:xfrm rot="5400000" flipH="1" flipV="1">
            <a:off x="2490657" y="4375821"/>
            <a:ext cx="225937" cy="3764311"/>
          </a:xfrm>
          <a:prstGeom prst="leftBrac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2" name="TextBox 35"/>
          <p:cNvSpPr txBox="1"/>
          <p:nvPr/>
        </p:nvSpPr>
        <p:spPr>
          <a:xfrm>
            <a:off x="2171636" y="6313131"/>
            <a:ext cx="863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Phase 1</a:t>
            </a:r>
            <a:endParaRPr lang="en-US" sz="1400" b="1" dirty="0"/>
          </a:p>
        </p:txBody>
      </p:sp>
      <p:cxnSp>
        <p:nvCxnSpPr>
          <p:cNvPr id="33" name="Straight Arrow Connector 36"/>
          <p:cNvCxnSpPr/>
          <p:nvPr/>
        </p:nvCxnSpPr>
        <p:spPr bwMode="auto">
          <a:xfrm>
            <a:off x="673789" y="5837615"/>
            <a:ext cx="8230298" cy="268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4" name="TextBox 37"/>
          <p:cNvSpPr txBox="1"/>
          <p:nvPr/>
        </p:nvSpPr>
        <p:spPr>
          <a:xfrm>
            <a:off x="1780279" y="5813135"/>
            <a:ext cx="6017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Promotion and development of ecosystem for e-mobility services in Chile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39506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369858" y="150988"/>
            <a:ext cx="8225287" cy="746786"/>
          </a:xfrm>
        </p:spPr>
        <p:txBody>
          <a:bodyPr>
            <a:noAutofit/>
          </a:bodyPr>
          <a:lstStyle/>
          <a:p>
            <a:pPr algn="l"/>
            <a:r>
              <a:rPr lang="es-CL" sz="3000" b="1" i="1" dirty="0">
                <a:solidFill>
                  <a:srgbClr val="0000FF"/>
                </a:solidFill>
              </a:rPr>
              <a:t>Ecosistema necesario para la </a:t>
            </a:r>
            <a:r>
              <a:rPr lang="es-CL" sz="3000" b="1" i="1" dirty="0" err="1">
                <a:solidFill>
                  <a:srgbClr val="0000FF"/>
                </a:solidFill>
              </a:rPr>
              <a:t>electromovilidad</a:t>
            </a:r>
            <a:r>
              <a:rPr lang="es-CL" sz="3000" b="1" i="1" dirty="0">
                <a:solidFill>
                  <a:srgbClr val="0000FF"/>
                </a:solidFill>
              </a:rPr>
              <a:t> en el transporte público</a:t>
            </a:r>
            <a:endParaRPr lang="en-US" sz="3000" b="1" i="1" dirty="0">
              <a:solidFill>
                <a:srgbClr val="0000FF"/>
              </a:solidFill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329620" y="1400700"/>
            <a:ext cx="8585781" cy="4896891"/>
            <a:chOff x="780967" y="455278"/>
            <a:chExt cx="6022721" cy="5842314"/>
          </a:xfrm>
        </p:grpSpPr>
        <p:sp>
          <p:nvSpPr>
            <p:cNvPr id="117" name="Elipse 3"/>
            <p:cNvSpPr/>
            <p:nvPr/>
          </p:nvSpPr>
          <p:spPr>
            <a:xfrm>
              <a:off x="1335505" y="455279"/>
              <a:ext cx="3669632" cy="4219073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prstClr val="white"/>
                </a:solidFill>
              </a:endParaRPr>
            </a:p>
          </p:txBody>
        </p:sp>
        <p:sp>
          <p:nvSpPr>
            <p:cNvPr id="118" name="Elipse 4"/>
            <p:cNvSpPr/>
            <p:nvPr/>
          </p:nvSpPr>
          <p:spPr>
            <a:xfrm>
              <a:off x="2643659" y="2249177"/>
              <a:ext cx="989318" cy="11037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100" dirty="0" smtClean="0">
                  <a:solidFill>
                    <a:prstClr val="white"/>
                  </a:solidFill>
                </a:rPr>
                <a:t>Operador  de TPU</a:t>
              </a:r>
              <a:endParaRPr lang="es-CL" sz="1100" dirty="0">
                <a:solidFill>
                  <a:prstClr val="white"/>
                </a:solidFill>
              </a:endParaRPr>
            </a:p>
          </p:txBody>
        </p:sp>
        <p:sp>
          <p:nvSpPr>
            <p:cNvPr id="119" name="Elipse 5"/>
            <p:cNvSpPr/>
            <p:nvPr/>
          </p:nvSpPr>
          <p:spPr>
            <a:xfrm>
              <a:off x="3853323" y="1292696"/>
              <a:ext cx="925312" cy="937344"/>
            </a:xfrm>
            <a:prstGeom prst="ellipse">
              <a:avLst/>
            </a:prstGeom>
            <a:solidFill>
              <a:srgbClr val="6425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900" dirty="0" smtClean="0">
                  <a:solidFill>
                    <a:prstClr val="white"/>
                  </a:solidFill>
                </a:rPr>
                <a:t>Administrador Financiero</a:t>
              </a:r>
              <a:endParaRPr lang="es-CL" sz="900" dirty="0">
                <a:solidFill>
                  <a:prstClr val="white"/>
                </a:solidFill>
              </a:endParaRPr>
            </a:p>
          </p:txBody>
        </p:sp>
        <p:sp>
          <p:nvSpPr>
            <p:cNvPr id="120" name="Elipse 7"/>
            <p:cNvSpPr/>
            <p:nvPr/>
          </p:nvSpPr>
          <p:spPr>
            <a:xfrm>
              <a:off x="3635846" y="3316149"/>
              <a:ext cx="816679" cy="941945"/>
            </a:xfrm>
            <a:prstGeom prst="ellipse">
              <a:avLst/>
            </a:prstGeom>
            <a:solidFill>
              <a:srgbClr val="007A9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900" dirty="0" smtClean="0">
                  <a:solidFill>
                    <a:prstClr val="white"/>
                  </a:solidFill>
                </a:rPr>
                <a:t>Proveedor de buses</a:t>
              </a:r>
              <a:endParaRPr lang="es-CL" sz="900" dirty="0">
                <a:solidFill>
                  <a:prstClr val="white"/>
                </a:solidFill>
              </a:endParaRPr>
            </a:p>
          </p:txBody>
        </p:sp>
        <p:sp>
          <p:nvSpPr>
            <p:cNvPr id="121" name="Elipse 8"/>
            <p:cNvSpPr/>
            <p:nvPr/>
          </p:nvSpPr>
          <p:spPr>
            <a:xfrm>
              <a:off x="2289671" y="3575177"/>
              <a:ext cx="816679" cy="941945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900" dirty="0" smtClean="0">
                  <a:solidFill>
                    <a:prstClr val="white"/>
                  </a:solidFill>
                </a:rPr>
                <a:t>Proveedor de energía</a:t>
              </a:r>
              <a:endParaRPr lang="es-CL" sz="900" dirty="0">
                <a:solidFill>
                  <a:prstClr val="white"/>
                </a:solidFill>
              </a:endParaRPr>
            </a:p>
          </p:txBody>
        </p:sp>
        <p:sp>
          <p:nvSpPr>
            <p:cNvPr id="122" name="Elipse 9"/>
            <p:cNvSpPr/>
            <p:nvPr/>
          </p:nvSpPr>
          <p:spPr>
            <a:xfrm>
              <a:off x="1404846" y="2602782"/>
              <a:ext cx="942241" cy="941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900" dirty="0" smtClean="0">
                  <a:solidFill>
                    <a:prstClr val="white"/>
                  </a:solidFill>
                </a:rPr>
                <a:t>Servicios:</a:t>
              </a:r>
            </a:p>
            <a:p>
              <a:pPr algn="ctr"/>
              <a:r>
                <a:rPr lang="es-CL" sz="900" dirty="0" smtClean="0">
                  <a:solidFill>
                    <a:prstClr val="white"/>
                  </a:solidFill>
                </a:rPr>
                <a:t> - mantención</a:t>
              </a:r>
            </a:p>
            <a:p>
              <a:pPr algn="ctr"/>
              <a:r>
                <a:rPr lang="es-CL" sz="900" dirty="0" smtClean="0">
                  <a:solidFill>
                    <a:prstClr val="white"/>
                  </a:solidFill>
                </a:rPr>
                <a:t>- seguros</a:t>
              </a:r>
            </a:p>
            <a:p>
              <a:pPr algn="ctr"/>
              <a:endParaRPr lang="es-CL" sz="900" dirty="0">
                <a:solidFill>
                  <a:prstClr val="white"/>
                </a:solidFill>
              </a:endParaRPr>
            </a:p>
          </p:txBody>
        </p:sp>
        <p:sp>
          <p:nvSpPr>
            <p:cNvPr id="123" name="Elipse 10"/>
            <p:cNvSpPr/>
            <p:nvPr/>
          </p:nvSpPr>
          <p:spPr>
            <a:xfrm>
              <a:off x="1410354" y="1824227"/>
              <a:ext cx="723854" cy="7100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900" dirty="0" smtClean="0">
                  <a:solidFill>
                    <a:prstClr val="white"/>
                  </a:solidFill>
                </a:rPr>
                <a:t>Asesorías</a:t>
              </a:r>
            </a:p>
            <a:p>
              <a:pPr algn="ctr"/>
              <a:endParaRPr lang="es-CL" sz="900" dirty="0">
                <a:solidFill>
                  <a:prstClr val="white"/>
                </a:solidFill>
              </a:endParaRPr>
            </a:p>
          </p:txBody>
        </p:sp>
        <p:sp>
          <p:nvSpPr>
            <p:cNvPr id="124" name="Elipse 11"/>
            <p:cNvSpPr/>
            <p:nvPr/>
          </p:nvSpPr>
          <p:spPr>
            <a:xfrm>
              <a:off x="1806787" y="1045673"/>
              <a:ext cx="723854" cy="7100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900" dirty="0" smtClean="0">
                  <a:solidFill>
                    <a:prstClr val="white"/>
                  </a:solidFill>
                </a:rPr>
                <a:t>Sindicatos choferes </a:t>
              </a:r>
              <a:endParaRPr lang="es-CL" sz="900" dirty="0">
                <a:solidFill>
                  <a:prstClr val="white"/>
                </a:solidFill>
              </a:endParaRPr>
            </a:p>
          </p:txBody>
        </p:sp>
        <p:sp>
          <p:nvSpPr>
            <p:cNvPr id="125" name="Elipse 12"/>
            <p:cNvSpPr/>
            <p:nvPr/>
          </p:nvSpPr>
          <p:spPr>
            <a:xfrm>
              <a:off x="2707665" y="623393"/>
              <a:ext cx="925312" cy="93734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900" dirty="0" smtClean="0">
                  <a:solidFill>
                    <a:prstClr val="white"/>
                  </a:solidFill>
                </a:rPr>
                <a:t>MTT</a:t>
              </a:r>
            </a:p>
            <a:p>
              <a:pPr algn="ctr"/>
              <a:r>
                <a:rPr lang="es-CL" sz="900" dirty="0" smtClean="0">
                  <a:solidFill>
                    <a:prstClr val="white"/>
                  </a:solidFill>
                </a:rPr>
                <a:t>Fiscalización</a:t>
              </a:r>
            </a:p>
            <a:p>
              <a:pPr algn="ctr"/>
              <a:r>
                <a:rPr lang="es-CL" sz="900" dirty="0" smtClean="0">
                  <a:solidFill>
                    <a:prstClr val="white"/>
                  </a:solidFill>
                </a:rPr>
                <a:t>Programas</a:t>
              </a:r>
            </a:p>
            <a:p>
              <a:pPr algn="ctr"/>
              <a:r>
                <a:rPr lang="es-CL" sz="900" dirty="0" smtClean="0">
                  <a:solidFill>
                    <a:prstClr val="white"/>
                  </a:solidFill>
                </a:rPr>
                <a:t>operacionales</a:t>
              </a:r>
              <a:endParaRPr lang="es-CL" sz="900" dirty="0">
                <a:solidFill>
                  <a:prstClr val="white"/>
                </a:solidFill>
              </a:endParaRPr>
            </a:p>
          </p:txBody>
        </p:sp>
        <p:sp>
          <p:nvSpPr>
            <p:cNvPr id="126" name="Elipse 13"/>
            <p:cNvSpPr/>
            <p:nvPr/>
          </p:nvSpPr>
          <p:spPr>
            <a:xfrm>
              <a:off x="4005554" y="2302122"/>
              <a:ext cx="908646" cy="941945"/>
            </a:xfrm>
            <a:prstGeom prst="ellipse">
              <a:avLst/>
            </a:prstGeom>
            <a:solidFill>
              <a:srgbClr val="6425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900" dirty="0" smtClean="0">
                  <a:solidFill>
                    <a:prstClr val="white"/>
                  </a:solidFill>
                </a:rPr>
                <a:t>Administrador de flota</a:t>
              </a:r>
              <a:endParaRPr lang="es-CL" sz="900" dirty="0">
                <a:solidFill>
                  <a:prstClr val="white"/>
                </a:solidFill>
              </a:endParaRPr>
            </a:p>
          </p:txBody>
        </p:sp>
        <p:sp>
          <p:nvSpPr>
            <p:cNvPr id="127" name="Elipse 14"/>
            <p:cNvSpPr/>
            <p:nvPr/>
          </p:nvSpPr>
          <p:spPr>
            <a:xfrm>
              <a:off x="4719102" y="455278"/>
              <a:ext cx="729385" cy="837418"/>
            </a:xfrm>
            <a:prstGeom prst="ellipse">
              <a:avLst/>
            </a:prstGeom>
            <a:solidFill>
              <a:srgbClr val="6425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900" dirty="0" smtClean="0">
                  <a:solidFill>
                    <a:prstClr val="white"/>
                  </a:solidFill>
                </a:rPr>
                <a:t>MTT</a:t>
              </a:r>
            </a:p>
            <a:p>
              <a:pPr algn="ctr"/>
              <a:r>
                <a:rPr lang="es-CL" sz="900" dirty="0" smtClean="0">
                  <a:solidFill>
                    <a:prstClr val="white"/>
                  </a:solidFill>
                </a:rPr>
                <a:t>subsidios</a:t>
              </a:r>
              <a:endParaRPr lang="es-CL" sz="900" dirty="0">
                <a:solidFill>
                  <a:prstClr val="white"/>
                </a:solidFill>
              </a:endParaRPr>
            </a:p>
          </p:txBody>
        </p:sp>
        <p:sp>
          <p:nvSpPr>
            <p:cNvPr id="128" name="Elipse 15"/>
            <p:cNvSpPr/>
            <p:nvPr/>
          </p:nvSpPr>
          <p:spPr>
            <a:xfrm>
              <a:off x="5161285" y="1400701"/>
              <a:ext cx="797564" cy="901421"/>
            </a:xfrm>
            <a:prstGeom prst="ellipse">
              <a:avLst/>
            </a:prstGeom>
            <a:solidFill>
              <a:srgbClr val="6425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900" dirty="0" smtClean="0">
                  <a:solidFill>
                    <a:prstClr val="white"/>
                  </a:solidFill>
                </a:rPr>
                <a:t>Clientes</a:t>
              </a:r>
              <a:endParaRPr lang="es-CL" sz="900" dirty="0">
                <a:solidFill>
                  <a:prstClr val="white"/>
                </a:solidFill>
              </a:endParaRPr>
            </a:p>
          </p:txBody>
        </p:sp>
        <p:sp>
          <p:nvSpPr>
            <p:cNvPr id="129" name="Elipse 16"/>
            <p:cNvSpPr/>
            <p:nvPr/>
          </p:nvSpPr>
          <p:spPr>
            <a:xfrm>
              <a:off x="4473358" y="4131662"/>
              <a:ext cx="696677" cy="741013"/>
            </a:xfrm>
            <a:prstGeom prst="ellipse">
              <a:avLst/>
            </a:prstGeom>
            <a:solidFill>
              <a:srgbClr val="007A9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900" dirty="0" smtClean="0">
                  <a:solidFill>
                    <a:prstClr val="white"/>
                  </a:solidFill>
                </a:rPr>
                <a:t>Carrocero</a:t>
              </a:r>
              <a:endParaRPr lang="es-CL" sz="900" dirty="0">
                <a:solidFill>
                  <a:prstClr val="white"/>
                </a:solidFill>
              </a:endParaRPr>
            </a:p>
          </p:txBody>
        </p:sp>
        <p:sp>
          <p:nvSpPr>
            <p:cNvPr id="130" name="Elipse 17"/>
            <p:cNvSpPr/>
            <p:nvPr/>
          </p:nvSpPr>
          <p:spPr>
            <a:xfrm>
              <a:off x="3755848" y="4720403"/>
              <a:ext cx="759632" cy="791366"/>
            </a:xfrm>
            <a:prstGeom prst="ellipse">
              <a:avLst/>
            </a:prstGeom>
            <a:solidFill>
              <a:srgbClr val="007A9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900" dirty="0" smtClean="0">
                  <a:solidFill>
                    <a:prstClr val="white"/>
                  </a:solidFill>
                </a:rPr>
                <a:t>Fabricante de buses</a:t>
              </a:r>
              <a:endParaRPr lang="es-CL" sz="900" dirty="0">
                <a:solidFill>
                  <a:prstClr val="white"/>
                </a:solidFill>
              </a:endParaRPr>
            </a:p>
          </p:txBody>
        </p:sp>
        <p:sp>
          <p:nvSpPr>
            <p:cNvPr id="131" name="Elipse 18"/>
            <p:cNvSpPr/>
            <p:nvPr/>
          </p:nvSpPr>
          <p:spPr>
            <a:xfrm>
              <a:off x="3077498" y="5506226"/>
              <a:ext cx="759632" cy="791366"/>
            </a:xfrm>
            <a:prstGeom prst="ellipse">
              <a:avLst/>
            </a:prstGeom>
            <a:solidFill>
              <a:srgbClr val="007A9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900" dirty="0" smtClean="0">
                  <a:solidFill>
                    <a:prstClr val="white"/>
                  </a:solidFill>
                </a:rPr>
                <a:t>Fabricante de baterías</a:t>
              </a:r>
              <a:endParaRPr lang="es-CL" sz="900" dirty="0">
                <a:solidFill>
                  <a:prstClr val="white"/>
                </a:solidFill>
              </a:endParaRPr>
            </a:p>
          </p:txBody>
        </p:sp>
        <p:sp>
          <p:nvSpPr>
            <p:cNvPr id="132" name="Elipse 19"/>
            <p:cNvSpPr/>
            <p:nvPr/>
          </p:nvSpPr>
          <p:spPr>
            <a:xfrm>
              <a:off x="4319668" y="5512439"/>
              <a:ext cx="917933" cy="768633"/>
            </a:xfrm>
            <a:prstGeom prst="ellipse">
              <a:avLst/>
            </a:prstGeom>
            <a:solidFill>
              <a:srgbClr val="007A9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900" dirty="0" smtClean="0">
                  <a:solidFill>
                    <a:prstClr val="white"/>
                  </a:solidFill>
                </a:rPr>
                <a:t>Fabricante de componentes</a:t>
              </a:r>
              <a:endParaRPr lang="es-CL" sz="900" dirty="0">
                <a:solidFill>
                  <a:prstClr val="white"/>
                </a:solidFill>
              </a:endParaRPr>
            </a:p>
          </p:txBody>
        </p:sp>
        <p:sp>
          <p:nvSpPr>
            <p:cNvPr id="133" name="Elipse 20"/>
            <p:cNvSpPr/>
            <p:nvPr/>
          </p:nvSpPr>
          <p:spPr>
            <a:xfrm>
              <a:off x="5033677" y="3244348"/>
              <a:ext cx="853351" cy="8732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900" dirty="0" smtClean="0">
                  <a:solidFill>
                    <a:prstClr val="white"/>
                  </a:solidFill>
                </a:rPr>
                <a:t>Bancos</a:t>
              </a:r>
              <a:endParaRPr lang="es-CL" sz="900" dirty="0">
                <a:solidFill>
                  <a:prstClr val="white"/>
                </a:solidFill>
              </a:endParaRPr>
            </a:p>
          </p:txBody>
        </p:sp>
        <p:sp>
          <p:nvSpPr>
            <p:cNvPr id="134" name="Elipse 21"/>
            <p:cNvSpPr/>
            <p:nvPr/>
          </p:nvSpPr>
          <p:spPr>
            <a:xfrm>
              <a:off x="2317866" y="4694149"/>
              <a:ext cx="759632" cy="791366"/>
            </a:xfrm>
            <a:prstGeom prst="ellipse">
              <a:avLst/>
            </a:prstGeom>
            <a:solidFill>
              <a:srgbClr val="D6492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900" dirty="0" smtClean="0">
                  <a:solidFill>
                    <a:prstClr val="white"/>
                  </a:solidFill>
                </a:rPr>
                <a:t>Fabricante de cargadores</a:t>
              </a:r>
              <a:endParaRPr lang="es-CL" sz="900" dirty="0">
                <a:solidFill>
                  <a:prstClr val="white"/>
                </a:solidFill>
              </a:endParaRPr>
            </a:p>
          </p:txBody>
        </p:sp>
        <p:sp>
          <p:nvSpPr>
            <p:cNvPr id="135" name="Elipse 22"/>
            <p:cNvSpPr/>
            <p:nvPr/>
          </p:nvSpPr>
          <p:spPr>
            <a:xfrm>
              <a:off x="1513779" y="4370776"/>
              <a:ext cx="759632" cy="791366"/>
            </a:xfrm>
            <a:prstGeom prst="ellipse">
              <a:avLst/>
            </a:prstGeom>
            <a:solidFill>
              <a:srgbClr val="D6492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900" dirty="0" smtClean="0">
                  <a:solidFill>
                    <a:prstClr val="white"/>
                  </a:solidFill>
                </a:rPr>
                <a:t>Servicios de gestión de recarga</a:t>
              </a:r>
              <a:endParaRPr lang="es-CL" sz="900" dirty="0">
                <a:solidFill>
                  <a:prstClr val="white"/>
                </a:solidFill>
              </a:endParaRPr>
            </a:p>
          </p:txBody>
        </p:sp>
        <p:sp>
          <p:nvSpPr>
            <p:cNvPr id="136" name="Elipse 23"/>
            <p:cNvSpPr/>
            <p:nvPr/>
          </p:nvSpPr>
          <p:spPr>
            <a:xfrm>
              <a:off x="806116" y="3787120"/>
              <a:ext cx="843838" cy="907029"/>
            </a:xfrm>
            <a:prstGeom prst="ellipse">
              <a:avLst/>
            </a:prstGeom>
            <a:solidFill>
              <a:srgbClr val="D6492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900" dirty="0" smtClean="0">
                  <a:solidFill>
                    <a:prstClr val="white"/>
                  </a:solidFill>
                </a:rPr>
                <a:t>Distribuidor de energía</a:t>
              </a:r>
              <a:endParaRPr lang="es-CL" sz="900" dirty="0">
                <a:solidFill>
                  <a:prstClr val="white"/>
                </a:solidFill>
              </a:endParaRPr>
            </a:p>
          </p:txBody>
        </p:sp>
        <p:cxnSp>
          <p:nvCxnSpPr>
            <p:cNvPr id="137" name="Conector recto de flecha 25"/>
            <p:cNvCxnSpPr>
              <a:stCxn id="127" idx="3"/>
              <a:endCxn id="119" idx="7"/>
            </p:cNvCxnSpPr>
            <p:nvPr/>
          </p:nvCxnSpPr>
          <p:spPr>
            <a:xfrm flipH="1">
              <a:off x="4643126" y="1170059"/>
              <a:ext cx="182792" cy="259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de flecha 27"/>
            <p:cNvCxnSpPr>
              <a:stCxn id="119" idx="3"/>
            </p:cNvCxnSpPr>
            <p:nvPr/>
          </p:nvCxnSpPr>
          <p:spPr>
            <a:xfrm flipH="1">
              <a:off x="3694115" y="2092770"/>
              <a:ext cx="294717" cy="301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de flecha 29"/>
            <p:cNvCxnSpPr>
              <a:stCxn id="128" idx="2"/>
              <a:endCxn id="119" idx="6"/>
            </p:cNvCxnSpPr>
            <p:nvPr/>
          </p:nvCxnSpPr>
          <p:spPr>
            <a:xfrm flipH="1" flipV="1">
              <a:off x="4778635" y="1761369"/>
              <a:ext cx="382650" cy="90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de flecha 31"/>
            <p:cNvCxnSpPr>
              <a:stCxn id="118" idx="6"/>
              <a:endCxn id="126" idx="2"/>
            </p:cNvCxnSpPr>
            <p:nvPr/>
          </p:nvCxnSpPr>
          <p:spPr>
            <a:xfrm flipV="1">
              <a:off x="3632977" y="2773094"/>
              <a:ext cx="372577" cy="27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de flecha 33"/>
            <p:cNvCxnSpPr>
              <a:stCxn id="118" idx="5"/>
              <a:endCxn id="120" idx="1"/>
            </p:cNvCxnSpPr>
            <p:nvPr/>
          </p:nvCxnSpPr>
          <p:spPr>
            <a:xfrm>
              <a:off x="3488095" y="3191327"/>
              <a:ext cx="267351" cy="262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de flecha 35"/>
            <p:cNvCxnSpPr>
              <a:stCxn id="120" idx="5"/>
              <a:endCxn id="129" idx="1"/>
            </p:cNvCxnSpPr>
            <p:nvPr/>
          </p:nvCxnSpPr>
          <p:spPr>
            <a:xfrm>
              <a:off x="4332925" y="4120148"/>
              <a:ext cx="242459" cy="120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de flecha 39"/>
            <p:cNvCxnSpPr>
              <a:stCxn id="120" idx="4"/>
              <a:endCxn id="130" idx="0"/>
            </p:cNvCxnSpPr>
            <p:nvPr/>
          </p:nvCxnSpPr>
          <p:spPr>
            <a:xfrm>
              <a:off x="4044186" y="4258093"/>
              <a:ext cx="91478" cy="462310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de flecha 41"/>
            <p:cNvCxnSpPr>
              <a:stCxn id="130" idx="5"/>
            </p:cNvCxnSpPr>
            <p:nvPr/>
          </p:nvCxnSpPr>
          <p:spPr>
            <a:xfrm>
              <a:off x="4404235" y="5395877"/>
              <a:ext cx="111245" cy="220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de flecha 43"/>
            <p:cNvCxnSpPr>
              <a:stCxn id="130" idx="3"/>
              <a:endCxn id="131" idx="7"/>
            </p:cNvCxnSpPr>
            <p:nvPr/>
          </p:nvCxnSpPr>
          <p:spPr>
            <a:xfrm flipH="1">
              <a:off x="3725885" y="5395877"/>
              <a:ext cx="141208" cy="226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de flecha 45"/>
            <p:cNvCxnSpPr>
              <a:stCxn id="120" idx="6"/>
              <a:endCxn id="133" idx="2"/>
            </p:cNvCxnSpPr>
            <p:nvPr/>
          </p:nvCxnSpPr>
          <p:spPr>
            <a:xfrm flipV="1">
              <a:off x="4452524" y="3680951"/>
              <a:ext cx="581153" cy="106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de flecha 47"/>
            <p:cNvCxnSpPr>
              <a:stCxn id="118" idx="4"/>
              <a:endCxn id="121" idx="7"/>
            </p:cNvCxnSpPr>
            <p:nvPr/>
          </p:nvCxnSpPr>
          <p:spPr>
            <a:xfrm flipH="1">
              <a:off x="2986750" y="3352974"/>
              <a:ext cx="151568" cy="3601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de flecha 49"/>
            <p:cNvCxnSpPr>
              <a:stCxn id="121" idx="4"/>
              <a:endCxn id="134" idx="0"/>
            </p:cNvCxnSpPr>
            <p:nvPr/>
          </p:nvCxnSpPr>
          <p:spPr>
            <a:xfrm flipH="1">
              <a:off x="2697682" y="4517121"/>
              <a:ext cx="329" cy="177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de flecha 51"/>
            <p:cNvCxnSpPr>
              <a:stCxn id="121" idx="3"/>
              <a:endCxn id="135" idx="7"/>
            </p:cNvCxnSpPr>
            <p:nvPr/>
          </p:nvCxnSpPr>
          <p:spPr>
            <a:xfrm flipH="1">
              <a:off x="2162166" y="4379177"/>
              <a:ext cx="247104" cy="107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de flecha 53"/>
            <p:cNvCxnSpPr>
              <a:stCxn id="121" idx="2"/>
              <a:endCxn id="136" idx="7"/>
            </p:cNvCxnSpPr>
            <p:nvPr/>
          </p:nvCxnSpPr>
          <p:spPr>
            <a:xfrm flipH="1" flipV="1">
              <a:off x="1526376" y="3919951"/>
              <a:ext cx="763295" cy="1261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de flecha 56"/>
            <p:cNvCxnSpPr>
              <a:stCxn id="129" idx="3"/>
              <a:endCxn id="130" idx="6"/>
            </p:cNvCxnSpPr>
            <p:nvPr/>
          </p:nvCxnSpPr>
          <p:spPr>
            <a:xfrm flipH="1">
              <a:off x="4515479" y="4764156"/>
              <a:ext cx="59904" cy="351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de flecha 59"/>
            <p:cNvCxnSpPr>
              <a:stCxn id="125" idx="4"/>
              <a:endCxn id="118" idx="0"/>
            </p:cNvCxnSpPr>
            <p:nvPr/>
          </p:nvCxnSpPr>
          <p:spPr>
            <a:xfrm flipH="1">
              <a:off x="3138318" y="1560737"/>
              <a:ext cx="32003" cy="688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de flecha 61"/>
            <p:cNvCxnSpPr>
              <a:stCxn id="118" idx="1"/>
              <a:endCxn id="124" idx="5"/>
            </p:cNvCxnSpPr>
            <p:nvPr/>
          </p:nvCxnSpPr>
          <p:spPr>
            <a:xfrm flipH="1" flipV="1">
              <a:off x="2424636" y="1651742"/>
              <a:ext cx="363906" cy="7590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de flecha 63"/>
            <p:cNvCxnSpPr>
              <a:stCxn id="118" idx="2"/>
            </p:cNvCxnSpPr>
            <p:nvPr/>
          </p:nvCxnSpPr>
          <p:spPr>
            <a:xfrm flipH="1" flipV="1">
              <a:off x="2073069" y="2568914"/>
              <a:ext cx="570590" cy="232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de flecha 65"/>
            <p:cNvCxnSpPr>
              <a:stCxn id="118" idx="3"/>
              <a:endCxn id="122" idx="6"/>
            </p:cNvCxnSpPr>
            <p:nvPr/>
          </p:nvCxnSpPr>
          <p:spPr>
            <a:xfrm flipH="1" flipV="1">
              <a:off x="2347087" y="3073755"/>
              <a:ext cx="441454" cy="1175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CuadroTexto 66"/>
            <p:cNvSpPr txBox="1"/>
            <p:nvPr/>
          </p:nvSpPr>
          <p:spPr>
            <a:xfrm>
              <a:off x="2716036" y="1667812"/>
              <a:ext cx="1039410" cy="367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1400" dirty="0" smtClean="0">
                  <a:solidFill>
                    <a:prstClr val="black"/>
                  </a:solidFill>
                </a:rPr>
                <a:t>CORE Business</a:t>
              </a:r>
              <a:endParaRPr lang="es-CL" sz="1400" dirty="0">
                <a:solidFill>
                  <a:prstClr val="black"/>
                </a:solidFill>
              </a:endParaRPr>
            </a:p>
          </p:txBody>
        </p:sp>
        <p:sp>
          <p:nvSpPr>
            <p:cNvPr id="158" name="Elipse 68"/>
            <p:cNvSpPr/>
            <p:nvPr/>
          </p:nvSpPr>
          <p:spPr>
            <a:xfrm>
              <a:off x="5865604" y="4088303"/>
              <a:ext cx="938084" cy="837418"/>
            </a:xfrm>
            <a:prstGeom prst="ellipse">
              <a:avLst/>
            </a:prstGeom>
            <a:solidFill>
              <a:srgbClr val="007A9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900" dirty="0" smtClean="0">
                  <a:solidFill>
                    <a:prstClr val="white"/>
                  </a:solidFill>
                </a:rPr>
                <a:t>MTT</a:t>
              </a:r>
            </a:p>
            <a:p>
              <a:pPr algn="ctr"/>
              <a:r>
                <a:rPr lang="es-CL" sz="900" dirty="0" smtClean="0">
                  <a:solidFill>
                    <a:prstClr val="white"/>
                  </a:solidFill>
                </a:rPr>
                <a:t>Normas y homologación</a:t>
              </a:r>
              <a:endParaRPr lang="es-CL" sz="900" dirty="0">
                <a:solidFill>
                  <a:prstClr val="white"/>
                </a:solidFill>
              </a:endParaRPr>
            </a:p>
          </p:txBody>
        </p:sp>
        <p:cxnSp>
          <p:nvCxnSpPr>
            <p:cNvPr id="159" name="Conector recto de flecha 70"/>
            <p:cNvCxnSpPr/>
            <p:nvPr/>
          </p:nvCxnSpPr>
          <p:spPr>
            <a:xfrm flipH="1" flipV="1">
              <a:off x="4422729" y="3899622"/>
              <a:ext cx="1471703" cy="530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cto de flecha 73"/>
            <p:cNvCxnSpPr>
              <a:stCxn id="158" idx="2"/>
              <a:endCxn id="129" idx="6"/>
            </p:cNvCxnSpPr>
            <p:nvPr/>
          </p:nvCxnSpPr>
          <p:spPr>
            <a:xfrm flipH="1" flipV="1">
              <a:off x="5170034" y="4502168"/>
              <a:ext cx="695570" cy="4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de flecha 76"/>
            <p:cNvCxnSpPr>
              <a:stCxn id="158" idx="3"/>
              <a:endCxn id="130" idx="6"/>
            </p:cNvCxnSpPr>
            <p:nvPr/>
          </p:nvCxnSpPr>
          <p:spPr>
            <a:xfrm flipH="1">
              <a:off x="4515479" y="4803084"/>
              <a:ext cx="1487504" cy="313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Elipse 77"/>
            <p:cNvSpPr/>
            <p:nvPr/>
          </p:nvSpPr>
          <p:spPr>
            <a:xfrm>
              <a:off x="780967" y="994004"/>
              <a:ext cx="729385" cy="837418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900" dirty="0" smtClean="0">
                  <a:solidFill>
                    <a:prstClr val="white"/>
                  </a:solidFill>
                </a:rPr>
                <a:t>MTT</a:t>
              </a:r>
            </a:p>
            <a:p>
              <a:pPr algn="ctr"/>
              <a:r>
                <a:rPr lang="es-CL" sz="900" dirty="0" smtClean="0">
                  <a:solidFill>
                    <a:prstClr val="white"/>
                  </a:solidFill>
                </a:rPr>
                <a:t>Licitación y contratos</a:t>
              </a:r>
              <a:endParaRPr lang="es-CL" sz="900" dirty="0">
                <a:solidFill>
                  <a:prstClr val="white"/>
                </a:solidFill>
              </a:endParaRPr>
            </a:p>
          </p:txBody>
        </p:sp>
        <p:cxnSp>
          <p:nvCxnSpPr>
            <p:cNvPr id="163" name="Conector recto de flecha 79"/>
            <p:cNvCxnSpPr>
              <a:stCxn id="162" idx="6"/>
            </p:cNvCxnSpPr>
            <p:nvPr/>
          </p:nvCxnSpPr>
          <p:spPr>
            <a:xfrm>
              <a:off x="1510352" y="1412713"/>
              <a:ext cx="1253443" cy="936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279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495287"/>
              </p:ext>
            </p:extLst>
          </p:nvPr>
        </p:nvGraphicFramePr>
        <p:xfrm>
          <a:off x="971600" y="1772816"/>
          <a:ext cx="7355160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720080"/>
          </a:xfrm>
        </p:spPr>
        <p:txBody>
          <a:bodyPr>
            <a:noAutofit/>
          </a:bodyPr>
          <a:lstStyle/>
          <a:p>
            <a:r>
              <a:rPr lang="es-CL" i="1" dirty="0" smtClean="0">
                <a:solidFill>
                  <a:srgbClr val="0000FF"/>
                </a:solidFill>
              </a:rPr>
              <a:t>Agenda</a:t>
            </a:r>
            <a:endParaRPr lang="es-CL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73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0888" y="438133"/>
            <a:ext cx="8714232" cy="836712"/>
          </a:xfrm>
        </p:spPr>
        <p:txBody>
          <a:bodyPr/>
          <a:lstStyle/>
          <a:p>
            <a:r>
              <a:rPr lang="es-CL" sz="3500" b="1" i="1" dirty="0" smtClean="0">
                <a:solidFill>
                  <a:srgbClr val="0000FF"/>
                </a:solidFill>
              </a:rPr>
              <a:t>Resultados esperados (provisorios)</a:t>
            </a:r>
            <a:endParaRPr lang="es-CL" sz="3500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178142"/>
              </p:ext>
            </p:extLst>
          </p:nvPr>
        </p:nvGraphicFramePr>
        <p:xfrm>
          <a:off x="1475656" y="1268760"/>
          <a:ext cx="6264696" cy="1528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4296">
                  <a:extLst>
                    <a:ext uri="{9D8B030D-6E8A-4147-A177-3AD203B41FA5}">
                      <a16:colId xmlns:a16="http://schemas.microsoft.com/office/drawing/2014/main" val="144383667"/>
                    </a:ext>
                  </a:extLst>
                </a:gridCol>
                <a:gridCol w="2399476">
                  <a:extLst>
                    <a:ext uri="{9D8B030D-6E8A-4147-A177-3AD203B41FA5}">
                      <a16:colId xmlns:a16="http://schemas.microsoft.com/office/drawing/2014/main" val="1081382431"/>
                    </a:ext>
                  </a:extLst>
                </a:gridCol>
                <a:gridCol w="2060924">
                  <a:extLst>
                    <a:ext uri="{9D8B030D-6E8A-4147-A177-3AD203B41FA5}">
                      <a16:colId xmlns:a16="http://schemas.microsoft.com/office/drawing/2014/main" val="2880052787"/>
                    </a:ext>
                  </a:extLst>
                </a:gridCol>
              </a:tblGrid>
              <a:tr h="52031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 err="1" smtClean="0">
                          <a:effectLst/>
                        </a:rPr>
                        <a:t>Contaminantes</a:t>
                      </a:r>
                      <a:endParaRPr lang="es-CL" sz="20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</a:rPr>
                        <a:t>Euro V Baseline (tonnes)</a:t>
                      </a:r>
                      <a:endParaRPr lang="es-CL" sz="20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>
                          <a:effectLst/>
                        </a:rPr>
                        <a:t>Euro VI Baseline (tonnes)</a:t>
                      </a:r>
                      <a:endParaRPr lang="es-CL" sz="20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854723"/>
                  </a:ext>
                </a:extLst>
              </a:tr>
              <a:tr h="26015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>
                          <a:effectLst/>
                        </a:rPr>
                        <a:t>CO</a:t>
                      </a:r>
                      <a:r>
                        <a:rPr lang="en-GB" sz="2000" baseline="-25000">
                          <a:effectLst/>
                        </a:rPr>
                        <a:t>2</a:t>
                      </a:r>
                      <a:endParaRPr lang="es-CL" sz="20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>
                          <a:effectLst/>
                        </a:rPr>
                        <a:t>728,084</a:t>
                      </a:r>
                      <a:endParaRPr lang="es-CL" sz="20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>
                          <a:effectLst/>
                        </a:rPr>
                        <a:t>477,579</a:t>
                      </a:r>
                      <a:endParaRPr lang="es-CL" sz="20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2553061"/>
                  </a:ext>
                </a:extLst>
              </a:tr>
              <a:tr h="30926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>
                          <a:effectLst/>
                        </a:rPr>
                        <a:t>PM</a:t>
                      </a:r>
                      <a:r>
                        <a:rPr lang="en-GB" sz="2000" baseline="-25000">
                          <a:effectLst/>
                        </a:rPr>
                        <a:t>2.5</a:t>
                      </a:r>
                      <a:endParaRPr lang="es-CL" sz="20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>
                          <a:effectLst/>
                        </a:rPr>
                        <a:t>80.63</a:t>
                      </a:r>
                      <a:endParaRPr lang="es-CL" sz="20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>
                          <a:effectLst/>
                        </a:rPr>
                        <a:t>33.4</a:t>
                      </a:r>
                      <a:endParaRPr lang="es-CL" sz="20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4036332"/>
                  </a:ext>
                </a:extLst>
              </a:tr>
              <a:tr h="26015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>
                          <a:effectLst/>
                        </a:rPr>
                        <a:t>NOx</a:t>
                      </a:r>
                      <a:endParaRPr lang="es-CL" sz="20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>
                          <a:effectLst/>
                        </a:rPr>
                        <a:t>7030.88</a:t>
                      </a:r>
                      <a:endParaRPr lang="es-CL" sz="20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</a:rPr>
                        <a:t>505.47</a:t>
                      </a:r>
                      <a:endParaRPr lang="es-CL" sz="20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2416151"/>
                  </a:ext>
                </a:extLst>
              </a:tr>
            </a:tbl>
          </a:graphicData>
        </a:graphic>
      </p:graphicFrame>
      <p:graphicFrame>
        <p:nvGraphicFramePr>
          <p:cNvPr id="6" name="Chart 8"/>
          <p:cNvGraphicFramePr/>
          <p:nvPr>
            <p:extLst>
              <p:ext uri="{D42A27DB-BD31-4B8C-83A1-F6EECF244321}">
                <p14:modId xmlns:p14="http://schemas.microsoft.com/office/powerpoint/2010/main" val="112456585"/>
              </p:ext>
            </p:extLst>
          </p:nvPr>
        </p:nvGraphicFramePr>
        <p:xfrm>
          <a:off x="611560" y="3789040"/>
          <a:ext cx="4410075" cy="2115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5"/>
          <p:cNvGraphicFramePr/>
          <p:nvPr>
            <p:extLst>
              <p:ext uri="{D42A27DB-BD31-4B8C-83A1-F6EECF244321}">
                <p14:modId xmlns:p14="http://schemas.microsoft.com/office/powerpoint/2010/main" val="1130667989"/>
              </p:ext>
            </p:extLst>
          </p:nvPr>
        </p:nvGraphicFramePr>
        <p:xfrm>
          <a:off x="4724757" y="3731255"/>
          <a:ext cx="4410075" cy="2173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ángulo 7"/>
          <p:cNvSpPr/>
          <p:nvPr/>
        </p:nvSpPr>
        <p:spPr>
          <a:xfrm>
            <a:off x="539552" y="3069360"/>
            <a:ext cx="41852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alibri" panose="020F0502020204030204" pitchFamily="34" charset="0"/>
                <a:ea typeface="MS Mincho"/>
              </a:rPr>
              <a:t>Estimated savings in CO2 from penetration of BEBS in </a:t>
            </a:r>
            <a:r>
              <a:rPr lang="en-GB" sz="1600" dirty="0" err="1">
                <a:latin typeface="Calibri" panose="020F0502020204030204" pitchFamily="34" charset="0"/>
                <a:ea typeface="MS Mincho"/>
              </a:rPr>
              <a:t>Transantiago</a:t>
            </a:r>
            <a:r>
              <a:rPr lang="en-GB" sz="1600" dirty="0">
                <a:latin typeface="Calibri" panose="020F0502020204030204" pitchFamily="34" charset="0"/>
                <a:ea typeface="MS Mincho"/>
              </a:rPr>
              <a:t> </a:t>
            </a:r>
            <a:r>
              <a:rPr lang="en-GB" sz="1600" dirty="0" smtClean="0">
                <a:latin typeface="Calibri" panose="020F0502020204030204" pitchFamily="34" charset="0"/>
                <a:ea typeface="MS Mincho"/>
              </a:rPr>
              <a:t>– </a:t>
            </a:r>
            <a:r>
              <a:rPr lang="en-GB" sz="1600" dirty="0">
                <a:latin typeface="Calibri" panose="020F0502020204030204" pitchFamily="34" charset="0"/>
                <a:ea typeface="MS Mincho"/>
              </a:rPr>
              <a:t>Euro VI baseline</a:t>
            </a:r>
            <a:endParaRPr lang="es-CL" sz="1600" dirty="0"/>
          </a:p>
        </p:txBody>
      </p:sp>
      <p:sp>
        <p:nvSpPr>
          <p:cNvPr id="9" name="Rectángulo 8"/>
          <p:cNvSpPr/>
          <p:nvPr/>
        </p:nvSpPr>
        <p:spPr>
          <a:xfrm>
            <a:off x="5364088" y="2946248"/>
            <a:ext cx="33500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GB" sz="1600" dirty="0">
                <a:latin typeface="Calibri" panose="020F0502020204030204" pitchFamily="34" charset="0"/>
                <a:ea typeface="MS Mincho"/>
              </a:rPr>
              <a:t>Estimated reduction in PM2.5 from penetration of BEBs in </a:t>
            </a:r>
            <a:r>
              <a:rPr lang="en-GB" sz="1600" dirty="0" err="1">
                <a:latin typeface="Calibri" panose="020F0502020204030204" pitchFamily="34" charset="0"/>
                <a:ea typeface="MS Mincho"/>
              </a:rPr>
              <a:t>Transantiago</a:t>
            </a:r>
            <a:r>
              <a:rPr lang="en-GB" sz="1600" dirty="0">
                <a:latin typeface="Calibri" panose="020F0502020204030204" pitchFamily="34" charset="0"/>
                <a:ea typeface="MS Mincho"/>
              </a:rPr>
              <a:t> </a:t>
            </a:r>
            <a:r>
              <a:rPr lang="en-GB" sz="1600" dirty="0" smtClean="0">
                <a:latin typeface="Calibri" panose="020F0502020204030204" pitchFamily="34" charset="0"/>
                <a:ea typeface="MS Mincho"/>
              </a:rPr>
              <a:t>– </a:t>
            </a:r>
            <a:r>
              <a:rPr lang="en-GB" sz="1600" dirty="0">
                <a:latin typeface="Calibri" panose="020F0502020204030204" pitchFamily="34" charset="0"/>
                <a:ea typeface="MS Mincho"/>
              </a:rPr>
              <a:t>Euro VI baseline</a:t>
            </a:r>
            <a:endParaRPr lang="es-CL" sz="1600" dirty="0">
              <a:latin typeface="Calibri" panose="020F0502020204030204" pitchFamily="34" charset="0"/>
              <a:ea typeface="MS Mincho"/>
            </a:endParaRPr>
          </a:p>
        </p:txBody>
      </p:sp>
    </p:spTree>
    <p:extLst>
      <p:ext uri="{BB962C8B-B14F-4D97-AF65-F5344CB8AC3E}">
        <p14:creationId xmlns:p14="http://schemas.microsoft.com/office/powerpoint/2010/main" val="2243028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1"/>
          </p:nvPr>
        </p:nvSpPr>
        <p:spPr>
          <a:xfrm>
            <a:off x="2411760" y="1988840"/>
            <a:ext cx="5831631" cy="2088232"/>
          </a:xfrm>
        </p:spPr>
        <p:txBody>
          <a:bodyPr>
            <a:noAutofit/>
          </a:bodyPr>
          <a:lstStyle/>
          <a:p>
            <a:pPr algn="ctr"/>
            <a:r>
              <a:rPr lang="es-CL" sz="3600" dirty="0" err="1" smtClean="0"/>
              <a:t>Electromovilidad</a:t>
            </a:r>
            <a:r>
              <a:rPr lang="es-CL" sz="3600" dirty="0" smtClean="0"/>
              <a:t> en Chile</a:t>
            </a:r>
          </a:p>
        </p:txBody>
      </p:sp>
      <p:sp>
        <p:nvSpPr>
          <p:cNvPr id="6" name="3 Marcador de texto"/>
          <p:cNvSpPr>
            <a:spLocks noGrp="1"/>
          </p:cNvSpPr>
          <p:nvPr>
            <p:ph type="body" sz="quarter" idx="12"/>
          </p:nvPr>
        </p:nvSpPr>
        <p:spPr>
          <a:xfrm>
            <a:off x="2915816" y="4725144"/>
            <a:ext cx="5040560" cy="864096"/>
          </a:xfrm>
        </p:spPr>
        <p:txBody>
          <a:bodyPr/>
          <a:lstStyle/>
          <a:p>
            <a:r>
              <a:rPr lang="en-US" sz="2000" b="1" dirty="0" err="1"/>
              <a:t>Diálogo</a:t>
            </a:r>
            <a:r>
              <a:rPr lang="en-US" sz="2000" b="1" dirty="0"/>
              <a:t> Regional </a:t>
            </a:r>
            <a:r>
              <a:rPr lang="en-US" sz="2000" b="1" dirty="0" smtClean="0"/>
              <a:t>NDC</a:t>
            </a:r>
          </a:p>
          <a:p>
            <a:r>
              <a:rPr lang="es-CL" sz="2000" b="1" dirty="0" smtClean="0"/>
              <a:t>Quito, Ecuador</a:t>
            </a:r>
          </a:p>
          <a:p>
            <a:r>
              <a:rPr lang="es-CL" sz="2000" b="1" smtClean="0"/>
              <a:t>Agosto </a:t>
            </a:r>
            <a:r>
              <a:rPr lang="es-CL" sz="2000" b="1" dirty="0" smtClean="0"/>
              <a:t>2017 </a:t>
            </a:r>
            <a:endParaRPr lang="es-CL" sz="2000" b="1" dirty="0"/>
          </a:p>
        </p:txBody>
      </p:sp>
      <p:sp>
        <p:nvSpPr>
          <p:cNvPr id="7" name="3 Marcador de texto"/>
          <p:cNvSpPr>
            <a:spLocks noGrp="1"/>
          </p:cNvSpPr>
          <p:nvPr>
            <p:ph type="body" sz="quarter" idx="13"/>
          </p:nvPr>
        </p:nvSpPr>
        <p:spPr>
          <a:xfrm>
            <a:off x="3491880" y="548680"/>
            <a:ext cx="4968552" cy="649287"/>
          </a:xfrm>
        </p:spPr>
        <p:txBody>
          <a:bodyPr/>
          <a:lstStyle/>
          <a:p>
            <a:pPr algn="r"/>
            <a:r>
              <a:rPr lang="es-CL" sz="2400" b="1" dirty="0" smtClean="0"/>
              <a:t>Marcela Palominos, Chile</a:t>
            </a:r>
            <a:endParaRPr lang="es-CL" sz="2400" b="1" spc="300" dirty="0" smtClean="0"/>
          </a:p>
          <a:p>
            <a:pPr algn="r"/>
            <a:r>
              <a:rPr lang="es-CL" sz="1800" b="1" spc="300" dirty="0" smtClean="0"/>
              <a:t>MINISTERIO DE HACIENDA</a:t>
            </a:r>
            <a:endParaRPr lang="es-CL" sz="1800" b="1" spc="300" dirty="0"/>
          </a:p>
        </p:txBody>
      </p:sp>
    </p:spTree>
    <p:extLst>
      <p:ext uri="{BB962C8B-B14F-4D97-AF65-F5344CB8AC3E}">
        <p14:creationId xmlns:p14="http://schemas.microsoft.com/office/powerpoint/2010/main" val="34427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34567"/>
              </p:ext>
            </p:extLst>
          </p:nvPr>
        </p:nvGraphicFramePr>
        <p:xfrm>
          <a:off x="971600" y="1772816"/>
          <a:ext cx="7355160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720080"/>
          </a:xfrm>
        </p:spPr>
        <p:txBody>
          <a:bodyPr>
            <a:noAutofit/>
          </a:bodyPr>
          <a:lstStyle/>
          <a:p>
            <a:r>
              <a:rPr lang="es-CL" i="1" dirty="0" smtClean="0">
                <a:solidFill>
                  <a:srgbClr val="0000FF"/>
                </a:solidFill>
              </a:rPr>
              <a:t>Agenda</a:t>
            </a:r>
            <a:endParaRPr lang="es-CL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44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9300" y="796919"/>
            <a:ext cx="8671192" cy="720080"/>
          </a:xfrm>
        </p:spPr>
        <p:txBody>
          <a:bodyPr>
            <a:noAutofit/>
          </a:bodyPr>
          <a:lstStyle/>
          <a:p>
            <a:r>
              <a:rPr lang="es-CL" sz="3000" i="1" dirty="0">
                <a:solidFill>
                  <a:srgbClr val="0000FF"/>
                </a:solidFill>
              </a:rPr>
              <a:t>Inventario Nacional de Gases de Efecto Invernadero</a:t>
            </a:r>
          </a:p>
        </p:txBody>
      </p:sp>
      <p:pic>
        <p:nvPicPr>
          <p:cNvPr id="1025" name="Imagen 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0" y="2231073"/>
            <a:ext cx="7593072" cy="349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7200" y="6438238"/>
            <a:ext cx="54109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Fuente: Inventario Nacional de Gases de Efecto Invernadero de Chile 1990-2013 (SNI Chile, 2016)</a:t>
            </a:r>
            <a:endParaRPr kumimoji="0" lang="es-CL" altLang="es-C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53336" y="1861741"/>
            <a:ext cx="8023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Emisiones GEI de Chile por sector en 2013 con detalle del sector Energía, MtCO</a:t>
            </a:r>
            <a:r>
              <a:rPr lang="es-CL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0603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22951" y="620688"/>
            <a:ext cx="8513290" cy="720080"/>
          </a:xfrm>
        </p:spPr>
        <p:txBody>
          <a:bodyPr>
            <a:noAutofit/>
          </a:bodyPr>
          <a:lstStyle/>
          <a:p>
            <a:r>
              <a:rPr lang="es-CL" sz="3000" i="1" dirty="0">
                <a:solidFill>
                  <a:srgbClr val="0000FF"/>
                </a:solidFill>
              </a:rPr>
              <a:t>Planificación de Largo Plazo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D0DD-E23F-49B5-8656-B6496AF58C54}" type="slidenum">
              <a:rPr lang="es-CL" smtClean="0"/>
              <a:pPr/>
              <a:t>5</a:t>
            </a:fld>
            <a:endParaRPr lang="es-CL" dirty="0"/>
          </a:p>
        </p:txBody>
      </p:sp>
      <p:pic>
        <p:nvPicPr>
          <p:cNvPr id="1026" name="Picture 2" descr="C:\Users\mpalominos\Desktop\Figura 2, Dufey energia 20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76" y="2276872"/>
            <a:ext cx="8270317" cy="415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palominos\Desktop\descarg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30" y="1340768"/>
            <a:ext cx="2639909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a 1"/>
          <p:cNvGraphicFramePr/>
          <p:nvPr/>
        </p:nvGraphicFramePr>
        <p:xfrm>
          <a:off x="4657328" y="252760"/>
          <a:ext cx="1895872" cy="2176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58832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620688"/>
            <a:ext cx="8229600" cy="720080"/>
          </a:xfrm>
        </p:spPr>
        <p:txBody>
          <a:bodyPr>
            <a:noAutofit/>
          </a:bodyPr>
          <a:lstStyle/>
          <a:p>
            <a:r>
              <a:rPr lang="es-CL" sz="3000" i="1" dirty="0" smtClean="0">
                <a:solidFill>
                  <a:srgbClr val="0000FF"/>
                </a:solidFill>
              </a:rPr>
              <a:t>Plan de Mitigación del Sector Energía: Políticas </a:t>
            </a:r>
            <a:r>
              <a:rPr lang="es-CL" sz="3000" i="1" dirty="0">
                <a:solidFill>
                  <a:srgbClr val="0000FF"/>
                </a:solidFill>
              </a:rPr>
              <a:t>y reducción de emisiones al año 2030, Escenario “Metas Energía 2050”</a:t>
            </a:r>
          </a:p>
        </p:txBody>
      </p:sp>
      <p:pic>
        <p:nvPicPr>
          <p:cNvPr id="4" name="Picture 7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8064896" cy="44644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2450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" t="1209" r="2331" b="977"/>
          <a:stretch/>
        </p:blipFill>
        <p:spPr bwMode="auto">
          <a:xfrm>
            <a:off x="3779912" y="764705"/>
            <a:ext cx="5184576" cy="59766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wpc="http://schemas.microsoft.com/office/word/2010/wordprocessingCanvas" xmlns:cx="http://schemas.microsoft.com/office/drawing/2014/chartex" xmlns:cx1="http://schemas.microsoft.com/office/drawing/2015/9/8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/>
            </a:ext>
          </a:extLst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77348" y="980728"/>
            <a:ext cx="2635330" cy="2808312"/>
          </a:xfrm>
        </p:spPr>
        <p:txBody>
          <a:bodyPr>
            <a:noAutofit/>
          </a:bodyPr>
          <a:lstStyle/>
          <a:p>
            <a:r>
              <a:rPr lang="es-CL" sz="3000" i="1" dirty="0">
                <a:solidFill>
                  <a:srgbClr val="0000FF"/>
                </a:solidFill>
              </a:rPr>
              <a:t>Curva de abatimiento por sectores y políticas relevantes</a:t>
            </a: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477348" y="3501008"/>
            <a:ext cx="2877209" cy="1238043"/>
          </a:xfrm>
        </p:spPr>
        <p:txBody>
          <a:bodyPr/>
          <a:lstStyle/>
          <a:p>
            <a:pPr algn="just"/>
            <a:r>
              <a:rPr lang="es-CL" sz="1800" b="1" dirty="0" smtClean="0">
                <a:solidFill>
                  <a:schemeClr val="tx1"/>
                </a:solidFill>
              </a:rPr>
              <a:t>Costo incremental de inversión anualizada del plan es US$ 1.400 </a:t>
            </a:r>
            <a:r>
              <a:rPr lang="es-CL" sz="1800" b="1" dirty="0" smtClean="0">
                <a:solidFill>
                  <a:schemeClr val="tx1"/>
                </a:solidFill>
              </a:rPr>
              <a:t>millones (en transporte US$600 millones)</a:t>
            </a:r>
            <a:endParaRPr lang="es-CL" sz="1800" b="1" dirty="0">
              <a:solidFill>
                <a:schemeClr val="tx1"/>
              </a:solidFill>
            </a:endParaRPr>
          </a:p>
          <a:p>
            <a:pPr algn="just"/>
            <a:r>
              <a:rPr lang="es-CL" sz="1800" b="1" dirty="0" smtClean="0">
                <a:solidFill>
                  <a:schemeClr val="tx1"/>
                </a:solidFill>
              </a:rPr>
              <a:t>Inversión incremental directa total en valor presente para el periodo 2017-2030 es US$12.900 </a:t>
            </a:r>
            <a:r>
              <a:rPr lang="es-CL" sz="1800" b="1" dirty="0" smtClean="0">
                <a:solidFill>
                  <a:schemeClr val="tx1"/>
                </a:solidFill>
              </a:rPr>
              <a:t>millones (en transporte US$5.600 millones)</a:t>
            </a:r>
            <a:endParaRPr lang="es-CL" sz="1800" b="1" dirty="0">
              <a:solidFill>
                <a:schemeClr val="tx1"/>
              </a:solidFill>
            </a:endParaRPr>
          </a:p>
          <a:p>
            <a:endParaRPr lang="es-CL" dirty="0"/>
          </a:p>
          <a:p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11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4948" y="707745"/>
            <a:ext cx="8435280" cy="720080"/>
          </a:xfrm>
        </p:spPr>
        <p:txBody>
          <a:bodyPr>
            <a:normAutofit fontScale="90000"/>
          </a:bodyPr>
          <a:lstStyle/>
          <a:p>
            <a:r>
              <a:rPr lang="es-CL" sz="3000" i="1" dirty="0">
                <a:solidFill>
                  <a:srgbClr val="0000FF"/>
                </a:solidFill>
              </a:rPr>
              <a:t>Triangulo</a:t>
            </a:r>
            <a:r>
              <a:rPr lang="es-CL" sz="3000" i="1" dirty="0">
                <a:solidFill>
                  <a:srgbClr val="0000FF"/>
                </a:solidFill>
              </a:rPr>
              <a:t> del Desarrollo </a:t>
            </a:r>
            <a:r>
              <a:rPr lang="es-CL" sz="3000" i="1" dirty="0" smtClean="0">
                <a:solidFill>
                  <a:srgbClr val="0000FF"/>
                </a:solidFill>
              </a:rPr>
              <a:t>Sostenible de la </a:t>
            </a:r>
            <a:r>
              <a:rPr lang="es-CL" sz="3000" i="1" dirty="0" err="1" smtClean="0">
                <a:solidFill>
                  <a:srgbClr val="0000FF"/>
                </a:solidFill>
              </a:rPr>
              <a:t>electromovilidad</a:t>
            </a:r>
            <a:endParaRPr lang="es-CL" sz="3000" i="1" dirty="0">
              <a:solidFill>
                <a:srgbClr val="0000FF"/>
              </a:solidFill>
            </a:endParaRPr>
          </a:p>
        </p:txBody>
      </p:sp>
      <p:sp>
        <p:nvSpPr>
          <p:cNvPr id="4" name="Triángulo isósceles 3"/>
          <p:cNvSpPr/>
          <p:nvPr/>
        </p:nvSpPr>
        <p:spPr>
          <a:xfrm>
            <a:off x="1475656" y="2029326"/>
            <a:ext cx="6624736" cy="3600400"/>
          </a:xfrm>
          <a:prstGeom prst="triangle">
            <a:avLst/>
          </a:prstGeom>
          <a:solidFill>
            <a:schemeClr val="accent1">
              <a:hueOff val="0"/>
              <a:satOff val="0"/>
              <a:lumOff val="0"/>
              <a:alpha val="26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6306" tIns="159151" rIns="256306" bIns="159151" numCol="1" spcCol="1270" rtlCol="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CL" sz="5100" kern="1200" dirty="0"/>
          </a:p>
        </p:txBody>
      </p:sp>
      <p:sp>
        <p:nvSpPr>
          <p:cNvPr id="5" name="Elipse 4"/>
          <p:cNvSpPr/>
          <p:nvPr/>
        </p:nvSpPr>
        <p:spPr>
          <a:xfrm>
            <a:off x="3278777" y="1841152"/>
            <a:ext cx="3024336" cy="144016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6306" tIns="159151" rIns="256306" bIns="159151" numCol="1" spcCol="1270" rtlCol="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kern="1200" dirty="0" err="1" smtClean="0"/>
              <a:t>Electromovilidad</a:t>
            </a:r>
            <a:endParaRPr lang="es-CL" kern="1200" dirty="0"/>
          </a:p>
        </p:txBody>
      </p:sp>
      <p:sp>
        <p:nvSpPr>
          <p:cNvPr id="6" name="Elipse 5"/>
          <p:cNvSpPr/>
          <p:nvPr/>
        </p:nvSpPr>
        <p:spPr>
          <a:xfrm>
            <a:off x="756954" y="4538572"/>
            <a:ext cx="2592288" cy="144016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6306" tIns="159151" rIns="256306" bIns="159151" numCol="1" spcCol="1270" rtlCol="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kern="1200" dirty="0" smtClean="0"/>
              <a:t>Generación Eléctrica baja en emisiones</a:t>
            </a:r>
            <a:endParaRPr lang="es-CL" kern="1200" dirty="0"/>
          </a:p>
        </p:txBody>
      </p:sp>
      <p:sp>
        <p:nvSpPr>
          <p:cNvPr id="7" name="Elipse 6"/>
          <p:cNvSpPr/>
          <p:nvPr/>
        </p:nvSpPr>
        <p:spPr>
          <a:xfrm>
            <a:off x="6181328" y="4562061"/>
            <a:ext cx="2520280" cy="1459227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6306" tIns="159151" rIns="256306" bIns="159151" numCol="1" spcCol="1270" rtlCol="0" anchor="ctr" anchorCtr="0">
            <a:noAutofit/>
          </a:bodyPr>
          <a:lstStyle/>
          <a:p>
            <a:pPr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kern="1200" dirty="0" smtClean="0"/>
              <a:t>Minería baja en emisiones</a:t>
            </a:r>
            <a:endParaRPr lang="es-CL" kern="1200" dirty="0"/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2051720" y="2996952"/>
            <a:ext cx="1152128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 flipV="1">
            <a:off x="6303113" y="2996952"/>
            <a:ext cx="1221215" cy="144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2677561" y="6165304"/>
            <a:ext cx="3910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1691680" y="2708920"/>
            <a:ext cx="1152128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6588224" y="2780928"/>
            <a:ext cx="1296144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>
            <a:off x="3203848" y="5805264"/>
            <a:ext cx="2977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033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83672"/>
              </p:ext>
            </p:extLst>
          </p:nvPr>
        </p:nvGraphicFramePr>
        <p:xfrm>
          <a:off x="971600" y="1772816"/>
          <a:ext cx="7355160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720080"/>
          </a:xfrm>
        </p:spPr>
        <p:txBody>
          <a:bodyPr>
            <a:noAutofit/>
          </a:bodyPr>
          <a:lstStyle/>
          <a:p>
            <a:r>
              <a:rPr lang="es-CL" i="1" dirty="0" smtClean="0">
                <a:solidFill>
                  <a:srgbClr val="0000FF"/>
                </a:solidFill>
              </a:rPr>
              <a:t>Agenda</a:t>
            </a:r>
            <a:endParaRPr lang="es-CL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4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spcFirstLastPara="0" vert="horz" wrap="square" lIns="256306" tIns="159151" rIns="256306" bIns="159151" numCol="1" spcCol="1270" anchor="ctr" anchorCtr="0">
        <a:noAutofit/>
      </a:bodyPr>
      <a:lstStyle>
        <a:defPPr algn="ctr" defTabSz="2266950">
          <a:lnSpc>
            <a:spcPct val="90000"/>
          </a:lnSpc>
          <a:spcBef>
            <a:spcPct val="0"/>
          </a:spcBef>
          <a:spcAft>
            <a:spcPct val="35000"/>
          </a:spcAft>
          <a:defRPr sz="5100" kern="1200" dirty="0"/>
        </a:defPPr>
      </a:lstStyle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1">
            <a:hueOff val="0"/>
            <a:satOff val="0"/>
            <a:lumOff val="0"/>
            <a:alphaOff val="0"/>
          </a:schemeClr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38290</TotalTime>
  <Words>764</Words>
  <Application>Microsoft Office PowerPoint</Application>
  <PresentationFormat>Presentación en pantalla (4:3)</PresentationFormat>
  <Paragraphs>150</Paragraphs>
  <Slides>21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2" baseType="lpstr">
      <vt:lpstr>MS PGothic</vt:lpstr>
      <vt:lpstr>Arial</vt:lpstr>
      <vt:lpstr>Calibri</vt:lpstr>
      <vt:lpstr>Cambria</vt:lpstr>
      <vt:lpstr>Helvetica</vt:lpstr>
      <vt:lpstr>Montserrat-Regular</vt:lpstr>
      <vt:lpstr>MS Mincho</vt:lpstr>
      <vt:lpstr>Raleway SemiBold</vt:lpstr>
      <vt:lpstr>Times New Roman</vt:lpstr>
      <vt:lpstr>Wingdings</vt:lpstr>
      <vt:lpstr>Tema de Office</vt:lpstr>
      <vt:lpstr>Presentación de PowerPoint</vt:lpstr>
      <vt:lpstr>Agenda</vt:lpstr>
      <vt:lpstr>Agenda</vt:lpstr>
      <vt:lpstr>Inventario Nacional de Gases de Efecto Invernadero</vt:lpstr>
      <vt:lpstr>Planificación de Largo Plazo</vt:lpstr>
      <vt:lpstr>Plan de Mitigación del Sector Energía: Políticas y reducción de emisiones al año 2030, Escenario “Metas Energía 2050”</vt:lpstr>
      <vt:lpstr>Curva de abatimiento por sectores y políticas relevantes</vt:lpstr>
      <vt:lpstr>Triangulo del Desarrollo Sostenible de la electromovilidad</vt:lpstr>
      <vt:lpstr>Agenda</vt:lpstr>
      <vt:lpstr>Características del parque vehicular en Chile</vt:lpstr>
      <vt:lpstr>Características del parque vehicular en RM</vt:lpstr>
      <vt:lpstr>Agenda</vt:lpstr>
      <vt:lpstr>Iniciativas locales</vt:lpstr>
      <vt:lpstr>Licitación de Transantiago</vt:lpstr>
      <vt:lpstr>Normas de emisión mínimas exigidas</vt:lpstr>
      <vt:lpstr>Agenda</vt:lpstr>
      <vt:lpstr>Gobernanza e institucionalidad del proyecto: Compromiso de todos los sectores</vt:lpstr>
      <vt:lpstr>Proyecto Fondo Verde del Clima: Meta buses eléctricos alcanzan el 25% de la flota de Transantiago al 2025.</vt:lpstr>
      <vt:lpstr>Ecosistema necesario para la electromovilidad en el transporte público</vt:lpstr>
      <vt:lpstr>Resultados esperados (provisorios)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Orellana</dc:creator>
  <cp:lastModifiedBy>Marcela Palominos</cp:lastModifiedBy>
  <cp:revision>809</cp:revision>
  <cp:lastPrinted>2017-05-08T01:45:05Z</cp:lastPrinted>
  <dcterms:created xsi:type="dcterms:W3CDTF">2015-03-02T22:06:26Z</dcterms:created>
  <dcterms:modified xsi:type="dcterms:W3CDTF">2017-08-31T13:24:32Z</dcterms:modified>
</cp:coreProperties>
</file>