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11"/>
  </p:notesMasterIdLst>
  <p:sldIdLst>
    <p:sldId id="256" r:id="rId5"/>
    <p:sldId id="292" r:id="rId6"/>
    <p:sldId id="309" r:id="rId7"/>
    <p:sldId id="311" r:id="rId8"/>
    <p:sldId id="294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931CE0-2F63-BEE3-BCAC-21572DAC28D7}" v="648" dt="2024-09-04T04:16:46.341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53"/>
    <p:restoredTop sz="94679"/>
  </p:normalViewPr>
  <p:slideViewPr>
    <p:cSldViewPr snapToGrid="0">
      <p:cViewPr varScale="1">
        <p:scale>
          <a:sx n="75" d="100"/>
          <a:sy n="75" d="100"/>
        </p:scale>
        <p:origin x="160" y="800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7D9-116D-3843-ABDF-D6546C1962D4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21CC-DD94-204E-93C8-E1AAF3084C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998A2-0A73-4838-902D-AB2D2AEA0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00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998A2-0A73-4838-902D-AB2D2AEA07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6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998A2-0A73-4838-902D-AB2D2AEA07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25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998A2-0A73-4838-902D-AB2D2AEA07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5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5998A2-0A73-4838-902D-AB2D2AEA07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4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95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27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11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11" name="Freeform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52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988049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31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anchor="t">
            <a:noAutofit/>
          </a:bodyPr>
          <a:lstStyle>
            <a:lvl1pPr>
              <a:defRPr sz="5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7" name="Graphic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Graphic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48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95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31" name="Picture Placeholder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32" name="Picture Placeholder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33" name="Text Placeholder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40" name="Picture Placeholder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/>
          </a:p>
        </p:txBody>
      </p:sp>
      <p:sp>
        <p:nvSpPr>
          <p:cNvPr id="41" name="Text Placeholder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69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MMM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MMM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MMM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MMM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MMM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9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574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679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21715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phic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/>
              <a:t>X</a:t>
            </a:r>
          </a:p>
        </p:txBody>
      </p:sp>
      <p:sp>
        <p:nvSpPr>
          <p:cNvPr id="45" name="Graphic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73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le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45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98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04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1400" b="1"/>
            </a:lvl2pPr>
            <a:lvl3pPr marL="914400" indent="0">
              <a:buNone/>
              <a:defRPr sz="1400" b="1"/>
            </a:lvl3pPr>
            <a:lvl4pPr marL="1371600" indent="0">
              <a:buNone/>
              <a:defRPr sz="1400" b="1"/>
            </a:lvl4pPr>
            <a:lvl5pPr marL="1828800" indent="0">
              <a:buNone/>
              <a:defRPr sz="1400" b="1"/>
            </a:lvl5pPr>
            <a:lvl6pPr marL="2286000" indent="0">
              <a:buNone/>
              <a:defRPr sz="1400" b="1"/>
            </a:lvl6pPr>
            <a:lvl7pPr marL="2743200" indent="0">
              <a:buNone/>
              <a:defRPr sz="1400" b="1"/>
            </a:lvl7pPr>
            <a:lvl8pPr marL="3200400" indent="0">
              <a:buNone/>
              <a:defRPr sz="1400" b="1"/>
            </a:lvl8pPr>
            <a:lvl9pPr marL="3657600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9/20/24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5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9/20/24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6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9/20/24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7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85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8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  <p:sldLayoutId id="2147483692" r:id="rId2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orient="horz" pos="3816">
          <p15:clr>
            <a:srgbClr val="F26B43"/>
          </p15:clr>
        </p15:guide>
        <p15:guide id="6" orient="horz" pos="11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401" y="1470020"/>
            <a:ext cx="9733619" cy="2062594"/>
          </a:xfrm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HSCI 416 ○ Lab 2</a:t>
            </a:r>
            <a:br>
              <a:rPr lang="en-US" sz="2400" dirty="0"/>
            </a:br>
            <a:br>
              <a:rPr lang="en-US" sz="2400" dirty="0"/>
            </a:br>
            <a:r>
              <a:rPr lang="en-US" sz="2400" b="1" dirty="0"/>
              <a:t>Data manipulation I: IF, THEN, ELSE + creating new variables</a:t>
            </a:r>
            <a:endParaRPr lang="en-US" sz="2400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C113CAE0-30A8-41E1-C693-C85680DCA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42286EB-E896-48E1-B96B-808DB5BA2D35}" type="datetime1">
              <a:rPr lang="en-US"/>
              <a:pPr>
                <a:spcAft>
                  <a:spcPts val="600"/>
                </a:spcAft>
              </a:pPr>
              <a:t>9/20/24</a:t>
            </a:fld>
            <a:endParaRPr lang="en-US"/>
          </a:p>
        </p:txBody>
      </p:sp>
      <p:sp>
        <p:nvSpPr>
          <p:cNvPr id="11" name="Footer Placeholder 5">
            <a:extLst>
              <a:ext uri="{FF2B5EF4-FFF2-40B4-BE49-F238E27FC236}">
                <a16:creationId xmlns:a16="http://schemas.microsoft.com/office/drawing/2014/main" id="{0242334C-2FB4-015A-C27A-5E4CA448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8379EEB2-8B2E-FF6E-A61F-E6EA1311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5E4DE196-8A13-4FF7-A07E-102851959EAB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2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4731" y="134112"/>
            <a:ext cx="8762246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Today’s objectives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4F19C8C9-9DB8-20CD-2ACF-CF9801147C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03283" y="1492469"/>
            <a:ext cx="9059917" cy="3654535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CA" sz="2800" dirty="0">
                <a:solidFill>
                  <a:schemeClr val="tx1"/>
                </a:solidFill>
              </a:rPr>
              <a:t>Manipulating data: slides &amp; code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CA" sz="2800" dirty="0" err="1">
                <a:solidFill>
                  <a:schemeClr val="tx1"/>
                </a:solidFill>
              </a:rPr>
              <a:t>Subsetting</a:t>
            </a:r>
            <a:r>
              <a:rPr lang="en-CA" sz="2800" dirty="0">
                <a:solidFill>
                  <a:schemeClr val="tx1"/>
                </a:solidFill>
              </a:rPr>
              <a:t> data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CA" sz="2800" dirty="0">
                <a:solidFill>
                  <a:schemeClr val="tx1"/>
                </a:solidFill>
              </a:rPr>
              <a:t>Cleaning data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CA" sz="2800" dirty="0">
                <a:solidFill>
                  <a:schemeClr val="tx1"/>
                </a:solidFill>
              </a:rPr>
              <a:t>Creating new variables</a:t>
            </a:r>
          </a:p>
        </p:txBody>
      </p:sp>
    </p:spTree>
    <p:extLst>
      <p:ext uri="{BB962C8B-B14F-4D97-AF65-F5344CB8AC3E}">
        <p14:creationId xmlns:p14="http://schemas.microsoft.com/office/powerpoint/2010/main" val="141312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If… then…else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803775"/>
          </a:xfrm>
        </p:spPr>
        <p:txBody>
          <a:bodyPr>
            <a:noAutofit/>
          </a:bodyPr>
          <a:lstStyle/>
          <a:p>
            <a:r>
              <a:rPr lang="en-CA" dirty="0"/>
              <a:t>Simple: </a:t>
            </a:r>
          </a:p>
          <a:p>
            <a:pPr>
              <a:buNone/>
            </a:pPr>
            <a:r>
              <a:rPr lang="en-CA" i="1" dirty="0"/>
              <a:t>	if some condition(s) hold true then a consequence</a:t>
            </a:r>
          </a:p>
          <a:p>
            <a:r>
              <a:rPr lang="en-CA" dirty="0"/>
              <a:t>More complex: </a:t>
            </a:r>
          </a:p>
          <a:p>
            <a:pPr>
              <a:buNone/>
            </a:pPr>
            <a:r>
              <a:rPr lang="en-CA" i="1" dirty="0"/>
              <a:t>	if some condition(s) hold true then a consequence;</a:t>
            </a:r>
          </a:p>
          <a:p>
            <a:pPr>
              <a:buNone/>
            </a:pPr>
            <a:r>
              <a:rPr lang="en-CA" i="1" dirty="0"/>
              <a:t>	else some other consequence;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DFBCD-85F9-314F-B888-D4EFE41F087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654300" y="4227511"/>
            <a:ext cx="6883400" cy="1498600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4ED8BBC5-ED48-C947-A518-FEE65D9D1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2264" y="3810001"/>
            <a:ext cx="11495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C9517E-D95B-0A47-9BB2-BC26D19C64AC}"/>
              </a:ext>
            </a:extLst>
          </p:cNvPr>
          <p:cNvCxnSpPr>
            <a:cxnSpLocks/>
          </p:cNvCxnSpPr>
          <p:nvPr/>
        </p:nvCxnSpPr>
        <p:spPr>
          <a:xfrm>
            <a:off x="2159102" y="4094978"/>
            <a:ext cx="584098" cy="7818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">
            <a:extLst>
              <a:ext uri="{FF2B5EF4-FFF2-40B4-BE49-F238E27FC236}">
                <a16:creationId xmlns:a16="http://schemas.microsoft.com/office/drawing/2014/main" id="{45A60F62-0E14-654E-829A-527BE5A8A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092" y="5940911"/>
            <a:ext cx="2438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some other consequence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E35553-604C-0E47-9635-F7AC880C218F}"/>
              </a:ext>
            </a:extLst>
          </p:cNvPr>
          <p:cNvCxnSpPr>
            <a:cxnSpLocks/>
          </p:cNvCxnSpPr>
          <p:nvPr/>
        </p:nvCxnSpPr>
        <p:spPr>
          <a:xfrm flipH="1" flipV="1">
            <a:off x="3358442" y="5560198"/>
            <a:ext cx="1029982" cy="3974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">
            <a:extLst>
              <a:ext uri="{FF2B5EF4-FFF2-40B4-BE49-F238E27FC236}">
                <a16:creationId xmlns:a16="http://schemas.microsoft.com/office/drawing/2014/main" id="{A16959EA-1F41-9F45-8DDD-14A5930F7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746" y="3810001"/>
            <a:ext cx="165374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consequence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2D0E67-F839-4940-A287-00213EF31100}"/>
              </a:ext>
            </a:extLst>
          </p:cNvPr>
          <p:cNvCxnSpPr>
            <a:cxnSpLocks/>
          </p:cNvCxnSpPr>
          <p:nvPr/>
        </p:nvCxnSpPr>
        <p:spPr>
          <a:xfrm flipH="1">
            <a:off x="4388424" y="4094978"/>
            <a:ext cx="593160" cy="7818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13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9537A7-4295-964D-8853-11EA44FF84B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544595" y="3207346"/>
            <a:ext cx="9144000" cy="31656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If… then…else statements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7886700" cy="4803775"/>
          </a:xfrm>
        </p:spPr>
        <p:txBody>
          <a:bodyPr>
            <a:noAutofit/>
          </a:bodyPr>
          <a:lstStyle/>
          <a:p>
            <a:r>
              <a:rPr lang="en-CA" dirty="0"/>
              <a:t>To execute more than one statement within the </a:t>
            </a:r>
            <a:r>
              <a:rPr lang="en-CA" i="1" dirty="0"/>
              <a:t>then</a:t>
            </a:r>
            <a:r>
              <a:rPr lang="en-CA" dirty="0"/>
              <a:t> or </a:t>
            </a:r>
            <a:r>
              <a:rPr lang="en-CA" i="1" dirty="0"/>
              <a:t>else </a:t>
            </a:r>
            <a:r>
              <a:rPr lang="en-CA" dirty="0"/>
              <a:t>clause, use a </a:t>
            </a:r>
            <a:r>
              <a:rPr lang="en-CA" b="1" i="1" dirty="0"/>
              <a:t>do-end </a:t>
            </a:r>
            <a:r>
              <a:rPr lang="en-CA" dirty="0"/>
              <a:t>block: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4ED8BBC5-ED48-C947-A518-FEE65D9D1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844610"/>
            <a:ext cx="11495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C9517E-D95B-0A47-9BB2-BC26D19C64AC}"/>
              </a:ext>
            </a:extLst>
          </p:cNvPr>
          <p:cNvCxnSpPr>
            <a:cxnSpLocks/>
          </p:cNvCxnSpPr>
          <p:nvPr/>
        </p:nvCxnSpPr>
        <p:spPr>
          <a:xfrm flipH="1">
            <a:off x="1828800" y="3129587"/>
            <a:ext cx="336838" cy="576029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">
            <a:extLst>
              <a:ext uri="{FF2B5EF4-FFF2-40B4-BE49-F238E27FC236}">
                <a16:creationId xmlns:a16="http://schemas.microsoft.com/office/drawing/2014/main" id="{45A60F62-0E14-654E-829A-527BE5A8A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410201"/>
            <a:ext cx="24384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some other consequence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E35553-604C-0E47-9635-F7AC880C218F}"/>
              </a:ext>
            </a:extLst>
          </p:cNvPr>
          <p:cNvCxnSpPr>
            <a:cxnSpLocks/>
          </p:cNvCxnSpPr>
          <p:nvPr/>
        </p:nvCxnSpPr>
        <p:spPr>
          <a:xfrm flipH="1" flipV="1">
            <a:off x="3962400" y="4953000"/>
            <a:ext cx="2357132" cy="4739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">
            <a:extLst>
              <a:ext uri="{FF2B5EF4-FFF2-40B4-BE49-F238E27FC236}">
                <a16:creationId xmlns:a16="http://schemas.microsoft.com/office/drawing/2014/main" id="{A16959EA-1F41-9F45-8DDD-14A5930F7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186" y="2663327"/>
            <a:ext cx="27938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consequence; do-end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2D0E67-F839-4940-A287-00213EF31100}"/>
              </a:ext>
            </a:extLst>
          </p:cNvPr>
          <p:cNvCxnSpPr>
            <a:cxnSpLocks/>
          </p:cNvCxnSpPr>
          <p:nvPr/>
        </p:nvCxnSpPr>
        <p:spPr>
          <a:xfrm flipH="1">
            <a:off x="3045864" y="2948304"/>
            <a:ext cx="593160" cy="7818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">
            <a:extLst>
              <a:ext uri="{FF2B5EF4-FFF2-40B4-BE49-F238E27FC236}">
                <a16:creationId xmlns:a16="http://schemas.microsoft.com/office/drawing/2014/main" id="{CB6B0969-3257-5148-8732-2D61C22B9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5059" y="6399382"/>
            <a:ext cx="210354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another condition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4104038-F6F2-2D4F-8FA6-E7D16953294F}"/>
              </a:ext>
            </a:extLst>
          </p:cNvPr>
          <p:cNvCxnSpPr>
            <a:cxnSpLocks/>
          </p:cNvCxnSpPr>
          <p:nvPr/>
        </p:nvCxnSpPr>
        <p:spPr>
          <a:xfrm flipH="1" flipV="1">
            <a:off x="1935060" y="5087337"/>
            <a:ext cx="441221" cy="131204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00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86" y="-177874"/>
            <a:ext cx="10449784" cy="1265928"/>
          </a:xfrm>
        </p:spPr>
        <p:txBody>
          <a:bodyPr>
            <a:normAutofit/>
          </a:bodyPr>
          <a:lstStyle/>
          <a:p>
            <a:r>
              <a:rPr lang="en-US" dirty="0"/>
              <a:t>Supporting info for today’s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080F5-36C5-EB44-A7C5-8732FB8317F8}"/>
              </a:ext>
            </a:extLst>
          </p:cNvPr>
          <p:cNvPicPr>
            <a:picLocks noChangeAspect="1"/>
          </p:cNvPicPr>
          <p:nvPr/>
        </p:nvPicPr>
        <p:blipFill rotWithShape="1">
          <a:blip/>
          <a:srcRect r="29782" b="2822"/>
          <a:stretch/>
        </p:blipFill>
        <p:spPr>
          <a:xfrm>
            <a:off x="4533900" y="1447800"/>
            <a:ext cx="3124200" cy="52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2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043" y="0"/>
            <a:ext cx="10449784" cy="1265928"/>
          </a:xfrm>
        </p:spPr>
        <p:txBody>
          <a:bodyPr>
            <a:normAutofit/>
          </a:bodyPr>
          <a:lstStyle/>
          <a:p>
            <a:r>
              <a:rPr lang="en-US" dirty="0"/>
              <a:t>Supporting info for today’s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0C4F33-ACA5-514F-A9BD-77CF0CC3F40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3498850" y="2263689"/>
            <a:ext cx="5194300" cy="44831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C682C9-A7FF-BC49-9B22-5A6C0AEAF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8670" y="1643449"/>
            <a:ext cx="8630680" cy="4985951"/>
          </a:xfrm>
        </p:spPr>
        <p:txBody>
          <a:bodyPr>
            <a:noAutofit/>
          </a:bodyPr>
          <a:lstStyle/>
          <a:p>
            <a:r>
              <a:rPr lang="en-CA" dirty="0"/>
              <a:t>See provided “SAS_” files for more this and more!</a:t>
            </a:r>
          </a:p>
        </p:txBody>
      </p:sp>
    </p:spTree>
    <p:extLst>
      <p:ext uri="{BB962C8B-B14F-4D97-AF65-F5344CB8AC3E}">
        <p14:creationId xmlns:p14="http://schemas.microsoft.com/office/powerpoint/2010/main" val="540794797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E30B917-A3AD-46B5-A6A4-F876E3BAC3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C75813-FBB5-478B-828B-AC67018E2728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431C809-C6F0-48D7-BF3E-4570CDAF51AF}">
  <ds:schemaRefs>
    <ds:schemaRef ds:uri="http://purl.org/dc/elements/1.1/"/>
    <ds:schemaRef ds:uri="http://purl.org/dc/terms/"/>
    <ds:schemaRef ds:uri="http://www.w3.org/XML/1998/namespace"/>
    <ds:schemaRef ds:uri="230e9df3-be65-4c73-a93b-d1236ebd677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</TotalTime>
  <Words>150</Words>
  <Application>Microsoft Macintosh PowerPoint</Application>
  <PresentationFormat>Widescreen</PresentationFormat>
  <Paragraphs>32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 Light</vt:lpstr>
      <vt:lpstr>Arial</vt:lpstr>
      <vt:lpstr>Calibri</vt:lpstr>
      <vt:lpstr>Walbaum Display</vt:lpstr>
      <vt:lpstr>BohoVogueVTI</vt:lpstr>
      <vt:lpstr>HSCI 416 ○ Lab 2  Data manipulation I: IF, THEN, ELSE + creating new variables</vt:lpstr>
      <vt:lpstr>Today’s objectives</vt:lpstr>
      <vt:lpstr>If… then…else statements</vt:lpstr>
      <vt:lpstr>If… then…else statements (cont’d)</vt:lpstr>
      <vt:lpstr>Supporting info for today’s code</vt:lpstr>
      <vt:lpstr>Supporting info for today’s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title</dc:title>
  <dc:creator/>
  <cp:lastModifiedBy>Mina Moeini</cp:lastModifiedBy>
  <cp:revision>184</cp:revision>
  <dcterms:created xsi:type="dcterms:W3CDTF">2024-09-03T18:02:57Z</dcterms:created>
  <dcterms:modified xsi:type="dcterms:W3CDTF">2024-09-20T18:00:04Z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