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68" r:id="rId4"/>
    <p:sldId id="263" r:id="rId5"/>
    <p:sldId id="270" r:id="rId6"/>
    <p:sldId id="272" r:id="rId7"/>
    <p:sldId id="269" r:id="rId8"/>
    <p:sldId id="27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2022/12/5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 組合語言上機實習 </a:t>
            </a:r>
            <a:r>
              <a:rPr lang="en-US" altLang="zh-TW" dirty="0"/>
              <a:t>(</a:t>
            </a:r>
            <a:r>
              <a:rPr lang="zh-TW" altLang="en-US" dirty="0"/>
              <a:t>第十四週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/>
              <a:t> 2022/12/5 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787" y="1444487"/>
            <a:ext cx="9948726" cy="1208868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在終端機中畫出指定大小和指定顏色的框線。</a:t>
            </a:r>
            <a:endParaRPr lang="en-US" altLang="zh-TW" sz="32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18237"/>
              </p:ext>
            </p:extLst>
          </p:nvPr>
        </p:nvGraphicFramePr>
        <p:xfrm>
          <a:off x="7883946" y="2880335"/>
          <a:ext cx="3251200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(Byte)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0DAh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0C4h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0BFh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0B3h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0C0h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0D9h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09949"/>
              </p:ext>
            </p:extLst>
          </p:nvPr>
        </p:nvGraphicFramePr>
        <p:xfrm>
          <a:off x="4550222" y="2892779"/>
          <a:ext cx="325120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(Byte)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ea typeface="Microsoft JhengHei UI" panose="020B0604030504040204" pitchFamily="34" charset="-120"/>
                        </a:rPr>
                        <a:t>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0Eh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藍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ea typeface="Microsoft JhengHei UI" panose="020B0604030504040204" pitchFamily="34" charset="-120"/>
                        </a:rPr>
                        <a:t>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3" y="2538013"/>
            <a:ext cx="3751435" cy="34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434" y="1949741"/>
            <a:ext cx="6358758" cy="4351338"/>
          </a:xfrm>
        </p:spPr>
        <p:txBody>
          <a:bodyPr>
            <a:normAutofit/>
          </a:bodyPr>
          <a:lstStyle/>
          <a:p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指定規格是根據組別</a:t>
            </a:r>
            <a:r>
              <a:rPr lang="en-US" altLang="zh-TW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期初的</a:t>
            </a:r>
            <a:r>
              <a:rPr lang="en-US" altLang="zh-TW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來決定的：</a:t>
            </a:r>
            <a:endParaRPr lang="en-US" altLang="zh-TW" sz="2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3x3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5x5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7x7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9x9</a:t>
            </a: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91" y="2080813"/>
            <a:ext cx="4354501" cy="39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844060" y="1856073"/>
            <a:ext cx="8088923" cy="19482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 err="1">
                <a:latin typeface="Courier New" pitchFamily="49" charset="0"/>
              </a:rPr>
              <a:t>WriteConsoleOutputAttribute</a:t>
            </a:r>
            <a:r>
              <a:rPr lang="en-US" altLang="en-US" b="1" dirty="0">
                <a:latin typeface="Courier New" pitchFamily="49" charset="0"/>
              </a:rPr>
              <a:t> PROTO,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outHandle:DWORD</a:t>
            </a:r>
            <a:r>
              <a:rPr lang="en-US" altLang="en-US" b="1" dirty="0">
                <a:latin typeface="Courier New" pitchFamily="49" charset="0"/>
              </a:rPr>
              <a:t>,	; output handle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pAttribute:PTR</a:t>
            </a:r>
            <a:r>
              <a:rPr lang="en-US" altLang="en-US" b="1" dirty="0">
                <a:latin typeface="Courier New" pitchFamily="49" charset="0"/>
              </a:rPr>
              <a:t> WORD,	; write attributes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nLength:DWORD</a:t>
            </a:r>
            <a:r>
              <a:rPr lang="en-US" altLang="en-US" b="1" dirty="0">
                <a:latin typeface="Courier New" pitchFamily="49" charset="0"/>
              </a:rPr>
              <a:t>,	; number of cells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xyCoord:COORD</a:t>
            </a:r>
            <a:r>
              <a:rPr lang="en-US" altLang="en-US" b="1" dirty="0">
                <a:latin typeface="Courier New" pitchFamily="49" charset="0"/>
              </a:rPr>
              <a:t>,	; first cell coordinates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lpCount:PTR</a:t>
            </a:r>
            <a:r>
              <a:rPr lang="en-US" altLang="en-US" b="1" dirty="0">
                <a:latin typeface="Courier New" pitchFamily="49" charset="0"/>
              </a:rPr>
              <a:t> DWORD	; number of cells written</a:t>
            </a:r>
          </a:p>
        </p:txBody>
      </p:sp>
      <p:sp>
        <p:nvSpPr>
          <p:cNvPr id="6" name="矩形 5"/>
          <p:cNvSpPr/>
          <p:nvPr/>
        </p:nvSpPr>
        <p:spPr>
          <a:xfrm>
            <a:off x="844060" y="4282750"/>
            <a:ext cx="8088923" cy="1969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 err="1">
                <a:latin typeface="Courier New" pitchFamily="49" charset="0"/>
              </a:rPr>
              <a:t>WriteConsoleOutputCharacter</a:t>
            </a:r>
            <a:r>
              <a:rPr lang="en-US" altLang="en-US" b="1" dirty="0">
                <a:latin typeface="Courier New" pitchFamily="49" charset="0"/>
              </a:rPr>
              <a:t> PROTO,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handleScreenBuf:DWORD</a:t>
            </a:r>
            <a:r>
              <a:rPr lang="en-US" altLang="en-US" b="1" dirty="0">
                <a:latin typeface="Courier New" pitchFamily="49" charset="0"/>
              </a:rPr>
              <a:t>,	; console output handle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pBuffer:PTR</a:t>
            </a:r>
            <a:r>
              <a:rPr lang="en-US" altLang="en-US" b="1" dirty="0">
                <a:latin typeface="Courier New" pitchFamily="49" charset="0"/>
              </a:rPr>
              <a:t> BYTE,	; pointer to buffer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bufsize:DWORD</a:t>
            </a:r>
            <a:r>
              <a:rPr lang="en-US" altLang="en-US" b="1" dirty="0">
                <a:latin typeface="Courier New" pitchFamily="49" charset="0"/>
              </a:rPr>
              <a:t>,	; size of buffer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xyPos:COORD</a:t>
            </a:r>
            <a:r>
              <a:rPr lang="en-US" altLang="en-US" b="1" dirty="0">
                <a:latin typeface="Courier New" pitchFamily="49" charset="0"/>
              </a:rPr>
              <a:t>,	; first cell coordinates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pCount:PTR</a:t>
            </a:r>
            <a:r>
              <a:rPr lang="en-US" altLang="en-US" b="1" dirty="0">
                <a:latin typeface="Courier New" pitchFamily="49" charset="0"/>
              </a:rPr>
              <a:t> DWORD	; output count</a:t>
            </a:r>
          </a:p>
        </p:txBody>
      </p:sp>
    </p:spTree>
    <p:extLst>
      <p:ext uri="{BB962C8B-B14F-4D97-AF65-F5344CB8AC3E}">
        <p14:creationId xmlns:p14="http://schemas.microsoft.com/office/powerpoint/2010/main" val="9466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30486"/>
          <a:stretch/>
        </p:blipFill>
        <p:spPr>
          <a:xfrm>
            <a:off x="383545" y="2015297"/>
            <a:ext cx="5478132" cy="39389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4469"/>
          <a:stretch/>
        </p:blipFill>
        <p:spPr>
          <a:xfrm>
            <a:off x="6096000" y="2440261"/>
            <a:ext cx="5749452" cy="308897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43520991-DF31-46EA-84BE-C767457E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zh-TW" dirty="0"/>
              <a:t>Change font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1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code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542993"/>
            <a:ext cx="9911861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&gt; </a:t>
            </a:r>
            <a:r>
              <a:rPr lang="en-US" altLang="zh-TW" sz="2400" b="1" dirty="0" err="1">
                <a:solidFill>
                  <a:srgbClr val="FF0000"/>
                </a:solidFill>
              </a:rPr>
              <a:t>chcp</a:t>
            </a:r>
            <a:r>
              <a:rPr lang="en-US" altLang="zh-TW" sz="2400" b="1" dirty="0">
                <a:solidFill>
                  <a:srgbClr val="FF0000"/>
                </a:solidFill>
              </a:rPr>
              <a:t> 437</a:t>
            </a:r>
            <a:r>
              <a:rPr lang="en-US" altLang="zh-TW" sz="2400" dirty="0">
                <a:solidFill>
                  <a:schemeClr val="tx1"/>
                </a:solidFill>
              </a:rPr>
              <a:t>                             United States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40769" y="5005754"/>
            <a:ext cx="1441939" cy="4337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0" y="2361987"/>
            <a:ext cx="8357390" cy="38664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9" y="2993147"/>
            <a:ext cx="4332143" cy="357838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408329">
            <a:off x="5311833" y="3948545"/>
            <a:ext cx="856211" cy="831273"/>
          </a:xfrm>
          <a:prstGeom prst="rightArrow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code page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922" b="25529"/>
          <a:stretch/>
        </p:blipFill>
        <p:spPr>
          <a:xfrm>
            <a:off x="942363" y="1662801"/>
            <a:ext cx="3470612" cy="482492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50317" y="3381028"/>
            <a:ext cx="1479665" cy="9144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" r="44419" b="25063"/>
          <a:stretch/>
        </p:blipFill>
        <p:spPr>
          <a:xfrm>
            <a:off x="7268212" y="1662802"/>
            <a:ext cx="3917650" cy="48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8897006" cy="4351338"/>
          </a:xfrm>
        </p:spPr>
        <p:txBody>
          <a:bodyPr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假設組別為第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組，則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7%4=3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</a:t>
            </a:r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假設組別為第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組，則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60%4=0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8" b="26416"/>
          <a:stretch/>
        </p:blipFill>
        <p:spPr bwMode="auto">
          <a:xfrm>
            <a:off x="5398111" y="1554040"/>
            <a:ext cx="3499703" cy="244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7" b="27869"/>
          <a:stretch/>
        </p:blipFill>
        <p:spPr bwMode="auto">
          <a:xfrm>
            <a:off x="5609125" y="4168286"/>
            <a:ext cx="3077674" cy="23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3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2150" y="1362074"/>
            <a:ext cx="11499850" cy="549592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明天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2022/12/6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12:00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前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每組一份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將下列檔案打包成</a:t>
            </a:r>
            <a:r>
              <a:rPr lang="zh-TW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壓縮檔</a:t>
            </a:r>
            <a:r>
              <a:rPr lang="en-US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(.zip || .</a:t>
            </a:r>
            <a:r>
              <a:rPr lang="en-US" altLang="zh-TW" b="1" kern="0" dirty="0" err="1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rar</a:t>
            </a:r>
            <a:r>
              <a:rPr lang="en-US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 || .7z)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，檔案名稱為</a:t>
            </a:r>
            <a:r>
              <a:rPr lang="en-US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lab12_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組別</a:t>
            </a:r>
            <a:r>
              <a:rPr lang="en-US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 (e.g. lab12_group1.zip)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。</a:t>
            </a:r>
            <a:endParaRPr lang="zh-TW" altLang="zh-TW" sz="2000" kern="1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程式碼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(*.</a:t>
            </a:r>
            <a:r>
              <a:rPr lang="en-US" altLang="zh-TW" sz="1600" dirty="0" err="1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asm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(*.doc|| *.docx || *.pdf)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報告標題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組別、姓名</a:t>
            </a: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、學號</a:t>
            </a:r>
            <a:endParaRPr lang="en-US" altLang="zh-TW" sz="1600" dirty="0">
              <a:solidFill>
                <a:srgbClr val="303030"/>
              </a:solidFill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結果截圖、程式碼截圖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+</a:t>
            </a: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說明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報告內容必須能夠表達你們 </a:t>
            </a:r>
            <a:r>
              <a:rPr lang="en-US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了解此程式的運作</a:t>
            </a:r>
            <a:r>
              <a:rPr lang="en-US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00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心得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6552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421</Words>
  <Application>Microsoft Office PowerPoint</Application>
  <PresentationFormat>寬螢幕</PresentationFormat>
  <Paragraphs>73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Microsoft JhengHei UI</vt:lpstr>
      <vt:lpstr>微軟正黑體</vt:lpstr>
      <vt:lpstr>新細明體</vt:lpstr>
      <vt:lpstr>Arial</vt:lpstr>
      <vt:lpstr>Calibri</vt:lpstr>
      <vt:lpstr>Courier New</vt:lpstr>
      <vt:lpstr>Segoe UI</vt:lpstr>
      <vt:lpstr>Segoe UI Light</vt:lpstr>
      <vt:lpstr>Times New Roman</vt:lpstr>
      <vt:lpstr>Wingdings</vt:lpstr>
      <vt:lpstr>WelcomeDoc</vt:lpstr>
      <vt:lpstr>  組合語言上機實習 (第十四週)   2022/12/5 </vt:lpstr>
      <vt:lpstr>目標</vt:lpstr>
      <vt:lpstr>目標</vt:lpstr>
      <vt:lpstr>方法</vt:lpstr>
      <vt:lpstr>Change font size</vt:lpstr>
      <vt:lpstr>Change code page</vt:lpstr>
      <vt:lpstr>Change code page</vt:lpstr>
      <vt:lpstr>結果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2015-05-03T11:25:18Z</dcterms:created>
  <dcterms:modified xsi:type="dcterms:W3CDTF">2022-12-05T07:52:35Z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