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jLN4rA9Y3CXmc70DRtqJRv62Bt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958ece6a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5958ece6a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958ece6a2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15958ece6a2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dk1"/>
              </a:solidFill>
              <a:latin typeface="Calibri"/>
              <a:ea typeface="Calibri"/>
              <a:cs typeface="Calibri"/>
              <a:sym typeface="Calibri"/>
            </a:endParaRPr>
          </a:p>
        </p:txBody>
      </p:sp>
      <p:sp>
        <p:nvSpPr>
          <p:cNvPr id="100" name="Google Shape;100;g15958ece6a2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958ece6a2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5958ece6a2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3887391" y="987426"/>
            <a:ext cx="4629150" cy="4873625"/>
          </a:xfrm>
          <a:prstGeom prst="rect">
            <a:avLst/>
          </a:prstGeom>
          <a:noFill/>
          <a:ln>
            <a:noFill/>
          </a:ln>
        </p:spPr>
      </p:sp>
      <p:sp>
        <p:nvSpPr>
          <p:cNvPr id="68" name="Google Shape;68;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Microsoft JhengHei"/>
              <a:buNone/>
            </a:pPr>
            <a:r>
              <a:rPr lang="zh-TW">
                <a:latin typeface="Microsoft JhengHei"/>
                <a:ea typeface="Microsoft JhengHei"/>
                <a:cs typeface="Microsoft JhengHei"/>
                <a:sym typeface="Microsoft JhengHei"/>
              </a:rPr>
              <a:t>Assembly Language</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6000"/>
              <a:buFont typeface="Microsoft JhengHei"/>
              <a:buNone/>
            </a:pPr>
            <a:r>
              <a:rPr lang="zh-TW">
                <a:latin typeface="Microsoft JhengHei"/>
                <a:ea typeface="Microsoft JhengHei"/>
                <a:cs typeface="Microsoft JhengHei"/>
                <a:sym typeface="Microsoft JhengHei"/>
              </a:rPr>
              <a:t>Lab 3</a:t>
            </a:r>
            <a:endParaRPr>
              <a:latin typeface="Microsoft JhengHei"/>
              <a:ea typeface="Microsoft JhengHei"/>
              <a:cs typeface="Microsoft JhengHei"/>
              <a:sym typeface="Microsoft JhengHei"/>
            </a:endParaRPr>
          </a:p>
        </p:txBody>
      </p:sp>
      <p:sp>
        <p:nvSpPr>
          <p:cNvPr id="89" name="Google Shape;89;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zh-TW"/>
              <a:t>2022/10/03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5958ece6a2_0_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icrosoft JhengHei"/>
              <a:buNone/>
            </a:pPr>
            <a:r>
              <a:rPr lang="zh-TW">
                <a:latin typeface="Microsoft JhengHei"/>
                <a:ea typeface="Microsoft JhengHei"/>
                <a:cs typeface="Microsoft JhengHei"/>
                <a:sym typeface="Microsoft JhengHei"/>
              </a:rPr>
              <a:t>Objectives</a:t>
            </a:r>
            <a:endParaRPr/>
          </a:p>
        </p:txBody>
      </p:sp>
      <p:cxnSp>
        <p:nvCxnSpPr>
          <p:cNvPr id="95" name="Google Shape;95;g15958ece6a2_0_0"/>
          <p:cNvCxnSpPr/>
          <p:nvPr/>
        </p:nvCxnSpPr>
        <p:spPr>
          <a:xfrm flipH="1" rot="10800000">
            <a:off x="411892" y="1474712"/>
            <a:ext cx="8312100" cy="8100"/>
          </a:xfrm>
          <a:prstGeom prst="straightConnector1">
            <a:avLst/>
          </a:prstGeom>
          <a:noFill/>
          <a:ln cap="flat" cmpd="sng" w="9525">
            <a:solidFill>
              <a:schemeClr val="accent1"/>
            </a:solidFill>
            <a:prstDash val="solid"/>
            <a:miter lim="800000"/>
            <a:headEnd len="sm" w="sm" type="none"/>
            <a:tailEnd len="sm" w="sm" type="none"/>
          </a:ln>
        </p:spPr>
      </p:cxnSp>
      <p:sp>
        <p:nvSpPr>
          <p:cNvPr id="96" name="Google Shape;96;g15958ece6a2_0_0"/>
          <p:cNvSpPr txBox="1"/>
          <p:nvPr/>
        </p:nvSpPr>
        <p:spPr>
          <a:xfrm>
            <a:off x="628650" y="1482812"/>
            <a:ext cx="82290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zh-TW" sz="1800">
                <a:solidFill>
                  <a:schemeClr val="dk1"/>
                </a:solidFill>
                <a:latin typeface="Microsoft JhengHei"/>
                <a:ea typeface="Microsoft JhengHei"/>
                <a:cs typeface="Microsoft JhengHei"/>
                <a:sym typeface="Microsoft JhengHei"/>
              </a:rPr>
              <a:t>Complete the following code.</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Clr>
                <a:schemeClr val="dk1"/>
              </a:buClr>
              <a:buSzPts val="1100"/>
              <a:buFont typeface="Arial"/>
              <a:buNone/>
            </a:pPr>
            <a:r>
              <a:rPr lang="zh-TW" sz="1800">
                <a:solidFill>
                  <a:schemeClr val="dk1"/>
                </a:solidFill>
                <a:latin typeface="Microsoft JhengHei"/>
                <a:ea typeface="Microsoft JhengHei"/>
                <a:cs typeface="Microsoft JhengHei"/>
                <a:sym typeface="Microsoft JhengHei"/>
              </a:rPr>
              <a:t>Use loop to calculate multiplication table from 9*1 to 9*9.</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.data</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zh-TW" sz="1800" u="none" cap="none" strike="noStrike">
                <a:solidFill>
                  <a:schemeClr val="dk1"/>
                </a:solidFill>
                <a:latin typeface="Calibri"/>
                <a:ea typeface="Calibri"/>
                <a:cs typeface="Calibri"/>
                <a:sym typeface="Calibri"/>
              </a:rPr>
              <a:t>Result byte 9 DUP(?)</a:t>
            </a:r>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Main PROC</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zh-TW" sz="1800" u="none" cap="none" strike="noStrike">
                <a:solidFill>
                  <a:schemeClr val="dk1"/>
                </a:solidFill>
                <a:latin typeface="Calibri"/>
                <a:ea typeface="Calibri"/>
                <a:cs typeface="Calibri"/>
                <a:sym typeface="Calibri"/>
              </a:rPr>
              <a:t>Mov ecx, ______</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zh-TW" sz="1800" u="none" cap="none" strike="noStrike">
                <a:solidFill>
                  <a:schemeClr val="dk1"/>
                </a:solidFill>
                <a:latin typeface="Calibri"/>
                <a:ea typeface="Calibri"/>
                <a:cs typeface="Calibri"/>
                <a:sym typeface="Calibri"/>
              </a:rPr>
              <a:t>Mov esi, OFFSET Result</a:t>
            </a:r>
            <a:br>
              <a:rPr b="0" i="0" lang="zh-TW" sz="1800" u="none" cap="none" strike="noStrike">
                <a:solidFill>
                  <a:schemeClr val="dk1"/>
                </a:solidFill>
                <a:latin typeface="Calibri"/>
                <a:ea typeface="Calibri"/>
                <a:cs typeface="Calibri"/>
                <a:sym typeface="Calibri"/>
              </a:rPr>
            </a:br>
            <a:endParaRPr b="0" i="0" sz="1800" u="none" cap="none" strike="noStrike">
              <a:solidFill>
                <a:srgbClr val="FF0000"/>
              </a:solidFill>
              <a:latin typeface="Calibri"/>
              <a:ea typeface="Calibri"/>
              <a:cs typeface="Calibri"/>
              <a:sym typeface="Calibri"/>
            </a:endParaRPr>
          </a:p>
          <a:p>
            <a:pPr indent="0" lvl="2" marL="914400" marR="0" rtl="0" algn="l">
              <a:spcBef>
                <a:spcPts val="0"/>
              </a:spcBef>
              <a:spcAft>
                <a:spcPts val="0"/>
              </a:spcAft>
              <a:buNone/>
            </a:pPr>
            <a:r>
              <a:rPr b="0" i="0" lang="zh-TW" sz="1800" u="none" cap="none" strike="noStrike">
                <a:solidFill>
                  <a:srgbClr val="FF0000"/>
                </a:solidFill>
                <a:latin typeface="Calibri"/>
                <a:ea typeface="Calibri"/>
                <a:cs typeface="Calibri"/>
                <a:sym typeface="Calibri"/>
              </a:rPr>
              <a:t>; Please Write your code here.</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br>
              <a:rPr b="0" i="0" lang="zh-TW" sz="1800" u="none" cap="none" strike="noStrike">
                <a:solidFill>
                  <a:schemeClr val="dk1"/>
                </a:solidFill>
                <a:latin typeface="Calibri"/>
                <a:ea typeface="Calibri"/>
                <a:cs typeface="Calibri"/>
                <a:sym typeface="Calibri"/>
              </a:rPr>
            </a:br>
            <a:r>
              <a:rPr b="0" i="0" lang="zh-TW"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zh-TW" sz="1800" u="none" cap="none" strike="noStrike">
                <a:solidFill>
                  <a:schemeClr val="dk1"/>
                </a:solidFill>
                <a:latin typeface="Calibri"/>
                <a:ea typeface="Calibri"/>
                <a:cs typeface="Calibri"/>
                <a:sym typeface="Calibri"/>
              </a:rPr>
              <a:t>exit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main ENDP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zh-TW" sz="1800">
                <a:solidFill>
                  <a:schemeClr val="dk1"/>
                </a:solidFill>
                <a:latin typeface="Calibri"/>
                <a:ea typeface="Calibri"/>
                <a:cs typeface="Calibri"/>
                <a:sym typeface="Calibri"/>
              </a:rPr>
              <a:t>END main</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None/>
            </a:pPr>
            <a:r>
              <a:t/>
            </a:r>
            <a:endParaRPr sz="1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5958ece6a2_0_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icrosoft JhengHei"/>
              <a:buNone/>
            </a:pPr>
            <a:r>
              <a:rPr lang="zh-TW">
                <a:latin typeface="Microsoft JhengHei"/>
                <a:ea typeface="Microsoft JhengHei"/>
                <a:cs typeface="Microsoft JhengHei"/>
                <a:sym typeface="Microsoft JhengHei"/>
              </a:rPr>
              <a:t>How to use esi register</a:t>
            </a:r>
            <a:endParaRPr>
              <a:latin typeface="Microsoft JhengHei"/>
              <a:ea typeface="Microsoft JhengHei"/>
              <a:cs typeface="Microsoft JhengHei"/>
              <a:sym typeface="Microsoft JhengHei"/>
            </a:endParaRPr>
          </a:p>
        </p:txBody>
      </p:sp>
      <p:cxnSp>
        <p:nvCxnSpPr>
          <p:cNvPr id="103" name="Google Shape;103;g15958ece6a2_0_6"/>
          <p:cNvCxnSpPr/>
          <p:nvPr/>
        </p:nvCxnSpPr>
        <p:spPr>
          <a:xfrm flipH="1" rot="10800000">
            <a:off x="411892" y="1474712"/>
            <a:ext cx="8312100" cy="8100"/>
          </a:xfrm>
          <a:prstGeom prst="straightConnector1">
            <a:avLst/>
          </a:prstGeom>
          <a:noFill/>
          <a:ln cap="flat" cmpd="sng" w="9525">
            <a:solidFill>
              <a:schemeClr val="accent1"/>
            </a:solidFill>
            <a:prstDash val="solid"/>
            <a:miter lim="800000"/>
            <a:headEnd len="sm" w="sm" type="none"/>
            <a:tailEnd len="sm" w="sm" type="none"/>
          </a:ln>
        </p:spPr>
      </p:cxnSp>
      <p:sp>
        <p:nvSpPr>
          <p:cNvPr id="104" name="Google Shape;104;g15958ece6a2_0_6"/>
          <p:cNvSpPr txBox="1"/>
          <p:nvPr/>
        </p:nvSpPr>
        <p:spPr>
          <a:xfrm>
            <a:off x="411900" y="2774251"/>
            <a:ext cx="84375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600">
                <a:solidFill>
                  <a:schemeClr val="dk1"/>
                </a:solidFill>
                <a:latin typeface="Microsoft JhengHei"/>
                <a:ea typeface="Microsoft JhengHei"/>
                <a:cs typeface="Microsoft JhengHei"/>
                <a:sym typeface="Microsoft JhengHei"/>
              </a:rPr>
              <a:t>0x00394000 is the memory address, which means that the memory address starts to store the contents of the result variable. The above code represents putting the contents of the ax register into the memory address of 0x00394000.</a:t>
            </a:r>
            <a:endParaRPr sz="1600">
              <a:solidFill>
                <a:schemeClr val="dk1"/>
              </a:solidFill>
              <a:latin typeface="Microsoft JhengHei"/>
              <a:ea typeface="Microsoft JhengHei"/>
              <a:cs typeface="Microsoft JhengHei"/>
              <a:sym typeface="Microsoft JhengHei"/>
            </a:endParaRPr>
          </a:p>
        </p:txBody>
      </p:sp>
      <p:sp>
        <p:nvSpPr>
          <p:cNvPr id="105" name="Google Shape;105;g15958ece6a2_0_6"/>
          <p:cNvSpPr txBox="1"/>
          <p:nvPr/>
        </p:nvSpPr>
        <p:spPr>
          <a:xfrm>
            <a:off x="411892" y="4868980"/>
            <a:ext cx="84375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600">
                <a:solidFill>
                  <a:schemeClr val="dk1"/>
                </a:solidFill>
                <a:latin typeface="Microsoft JhengHei"/>
                <a:ea typeface="Microsoft JhengHei"/>
                <a:cs typeface="Microsoft JhengHei"/>
                <a:sym typeface="Microsoft JhengHei"/>
              </a:rPr>
              <a:t>esi represents a counter, and myID[esi] represents the content of the number of digits in the myID variable. Code above represents putting the 0th digit in the myID variable into al register</a:t>
            </a:r>
            <a:endParaRPr sz="1200"/>
          </a:p>
        </p:txBody>
      </p:sp>
      <p:cxnSp>
        <p:nvCxnSpPr>
          <p:cNvPr id="106" name="Google Shape;106;g15958ece6a2_0_6"/>
          <p:cNvCxnSpPr/>
          <p:nvPr/>
        </p:nvCxnSpPr>
        <p:spPr>
          <a:xfrm>
            <a:off x="349127" y="3803255"/>
            <a:ext cx="8437500" cy="0"/>
          </a:xfrm>
          <a:prstGeom prst="straightConnector1">
            <a:avLst/>
          </a:prstGeom>
          <a:noFill/>
          <a:ln cap="flat" cmpd="sng" w="19050">
            <a:solidFill>
              <a:schemeClr val="dk1"/>
            </a:solidFill>
            <a:prstDash val="solid"/>
            <a:miter lim="800000"/>
            <a:headEnd len="sm" w="sm" type="none"/>
            <a:tailEnd len="sm" w="sm" type="none"/>
          </a:ln>
        </p:spPr>
      </p:cxnSp>
      <p:sp>
        <p:nvSpPr>
          <p:cNvPr id="107" name="Google Shape;107;g15958ece6a2_0_6"/>
          <p:cNvSpPr txBox="1"/>
          <p:nvPr/>
        </p:nvSpPr>
        <p:spPr>
          <a:xfrm>
            <a:off x="411892" y="5963043"/>
            <a:ext cx="8437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zh-TW" sz="1600">
                <a:solidFill>
                  <a:srgbClr val="FF0000"/>
                </a:solidFill>
                <a:latin typeface="Microsoft JhengHei"/>
                <a:ea typeface="Microsoft JhengHei"/>
                <a:cs typeface="Microsoft JhengHei"/>
                <a:sym typeface="Microsoft JhengHei"/>
              </a:rPr>
              <a:t>★</a:t>
            </a:r>
            <a:r>
              <a:rPr b="1" i="1" lang="zh-TW" sz="1600">
                <a:solidFill>
                  <a:srgbClr val="FF0000"/>
                </a:solidFill>
                <a:latin typeface="Microsoft JhengHei"/>
                <a:ea typeface="Microsoft JhengHei"/>
                <a:cs typeface="Microsoft JhengHei"/>
                <a:sym typeface="Microsoft JhengHei"/>
              </a:rPr>
              <a:t>The two usage methods cannot be mixed up!! That is, the situation of myID[00403000] cannot appear, because the variable size of myID will be exceeded.</a:t>
            </a:r>
            <a:endParaRPr b="1" i="1" sz="1600">
              <a:solidFill>
                <a:srgbClr val="FF0000"/>
              </a:solidFill>
              <a:latin typeface="Microsoft JhengHei"/>
              <a:ea typeface="Microsoft JhengHei"/>
              <a:cs typeface="Microsoft JhengHei"/>
              <a:sym typeface="Microsoft JhengHei"/>
            </a:endParaRPr>
          </a:p>
        </p:txBody>
      </p:sp>
      <p:pic>
        <p:nvPicPr>
          <p:cNvPr id="108" name="Google Shape;108;g15958ece6a2_0_6"/>
          <p:cNvPicPr preferRelativeResize="0"/>
          <p:nvPr/>
        </p:nvPicPr>
        <p:blipFill rotWithShape="1">
          <a:blip r:embed="rId3">
            <a:alphaModFix/>
          </a:blip>
          <a:srcRect b="0" l="0" r="0" t="0"/>
          <a:stretch/>
        </p:blipFill>
        <p:spPr>
          <a:xfrm>
            <a:off x="4401225" y="1616102"/>
            <a:ext cx="4448175" cy="1123950"/>
          </a:xfrm>
          <a:prstGeom prst="rect">
            <a:avLst/>
          </a:prstGeom>
          <a:noFill/>
          <a:ln>
            <a:noFill/>
          </a:ln>
        </p:spPr>
      </p:pic>
      <p:pic>
        <p:nvPicPr>
          <p:cNvPr id="109" name="Google Shape;109;g15958ece6a2_0_6"/>
          <p:cNvPicPr preferRelativeResize="0"/>
          <p:nvPr/>
        </p:nvPicPr>
        <p:blipFill rotWithShape="1">
          <a:blip r:embed="rId4">
            <a:alphaModFix/>
          </a:blip>
          <a:srcRect b="0" l="0" r="0" t="0"/>
          <a:stretch/>
        </p:blipFill>
        <p:spPr>
          <a:xfrm>
            <a:off x="411892" y="1853886"/>
            <a:ext cx="3874924" cy="757169"/>
          </a:xfrm>
          <a:prstGeom prst="rect">
            <a:avLst/>
          </a:prstGeom>
          <a:noFill/>
          <a:ln>
            <a:noFill/>
          </a:ln>
        </p:spPr>
      </p:pic>
      <p:pic>
        <p:nvPicPr>
          <p:cNvPr id="110" name="Google Shape;110;g15958ece6a2_0_6"/>
          <p:cNvPicPr preferRelativeResize="0"/>
          <p:nvPr/>
        </p:nvPicPr>
        <p:blipFill rotWithShape="1">
          <a:blip r:embed="rId5">
            <a:alphaModFix/>
          </a:blip>
          <a:srcRect b="0" l="0" r="0" t="0"/>
          <a:stretch/>
        </p:blipFill>
        <p:spPr>
          <a:xfrm>
            <a:off x="411892" y="3939103"/>
            <a:ext cx="3344031" cy="913087"/>
          </a:xfrm>
          <a:prstGeom prst="rect">
            <a:avLst/>
          </a:prstGeom>
          <a:noFill/>
          <a:ln>
            <a:noFill/>
          </a:ln>
        </p:spPr>
      </p:pic>
      <p:pic>
        <p:nvPicPr>
          <p:cNvPr id="111" name="Google Shape;111;g15958ece6a2_0_6"/>
          <p:cNvPicPr preferRelativeResize="0"/>
          <p:nvPr/>
        </p:nvPicPr>
        <p:blipFill rotWithShape="1">
          <a:blip r:embed="rId6">
            <a:alphaModFix/>
          </a:blip>
          <a:srcRect b="0" l="0" r="0" t="0"/>
          <a:stretch/>
        </p:blipFill>
        <p:spPr>
          <a:xfrm>
            <a:off x="4415646" y="3847724"/>
            <a:ext cx="4316411" cy="1083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5958ece6a2_0_2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icrosoft JhengHei"/>
              <a:buNone/>
            </a:pPr>
            <a:r>
              <a:rPr lang="zh-TW">
                <a:latin typeface="Microsoft JhengHei"/>
                <a:ea typeface="Microsoft JhengHei"/>
                <a:cs typeface="Microsoft JhengHei"/>
                <a:sym typeface="Microsoft JhengHei"/>
              </a:rPr>
              <a:t>Result</a:t>
            </a:r>
            <a:endParaRPr/>
          </a:p>
        </p:txBody>
      </p:sp>
      <p:pic>
        <p:nvPicPr>
          <p:cNvPr id="117" name="Google Shape;117;g15958ece6a2_0_20"/>
          <p:cNvPicPr preferRelativeResize="0"/>
          <p:nvPr/>
        </p:nvPicPr>
        <p:blipFill rotWithShape="1">
          <a:blip r:embed="rId3">
            <a:alphaModFix/>
          </a:blip>
          <a:srcRect b="0" l="0" r="0" t="0"/>
          <a:stretch/>
        </p:blipFill>
        <p:spPr>
          <a:xfrm>
            <a:off x="266099" y="2143712"/>
            <a:ext cx="8611802" cy="2095792"/>
          </a:xfrm>
          <a:prstGeom prst="rect">
            <a:avLst/>
          </a:prstGeom>
          <a:noFill/>
          <a:ln>
            <a:noFill/>
          </a:ln>
        </p:spPr>
      </p:pic>
      <p:sp>
        <p:nvSpPr>
          <p:cNvPr id="118" name="Google Shape;118;g15958ece6a2_0_20"/>
          <p:cNvSpPr/>
          <p:nvPr/>
        </p:nvSpPr>
        <p:spPr>
          <a:xfrm>
            <a:off x="2171700" y="2866292"/>
            <a:ext cx="4123500" cy="31650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g15958ece6a2_0_20"/>
          <p:cNvSpPr txBox="1"/>
          <p:nvPr/>
        </p:nvSpPr>
        <p:spPr>
          <a:xfrm>
            <a:off x="1073425" y="4692375"/>
            <a:ext cx="7148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zh-TW" sz="1800">
                <a:solidFill>
                  <a:schemeClr val="dk1"/>
                </a:solidFill>
                <a:latin typeface="Microsoft JhengHei"/>
                <a:ea typeface="Microsoft JhengHei"/>
                <a:cs typeface="Microsoft JhengHei"/>
                <a:sym typeface="Microsoft JhengHei"/>
              </a:rPr>
              <a:t>Use the Memory Window to view the value of the variable Result</a:t>
            </a:r>
            <a:endParaRPr sz="1800">
              <a:solidFill>
                <a:schemeClr val="dk1"/>
              </a:solidFill>
              <a:latin typeface="Microsoft JhengHei"/>
              <a:ea typeface="Microsoft JhengHei"/>
              <a:cs typeface="Microsoft JhengHei"/>
              <a:sym typeface="Microsoft JhengHei"/>
            </a:endParaRPr>
          </a:p>
          <a:p>
            <a:pPr indent="0" lvl="0" marL="0" marR="0" rtl="0" algn="l">
              <a:spcBef>
                <a:spcPts val="0"/>
              </a:spcBef>
              <a:spcAft>
                <a:spcPts val="0"/>
              </a:spcAft>
              <a:buSzPts val="1100"/>
              <a:buNone/>
            </a:pPr>
            <a:r>
              <a:rPr lang="zh-TW" sz="1800">
                <a:solidFill>
                  <a:schemeClr val="dk1"/>
                </a:solidFill>
                <a:latin typeface="Microsoft JhengHei"/>
                <a:ea typeface="Microsoft JhengHei"/>
                <a:cs typeface="Microsoft JhengHei"/>
                <a:sym typeface="Microsoft JhengHei"/>
              </a:rPr>
              <a:t>The sequence is </a:t>
            </a:r>
            <a:r>
              <a:rPr lang="zh-TW" sz="1800">
                <a:solidFill>
                  <a:schemeClr val="dk1"/>
                </a:solidFill>
                <a:latin typeface="Microsoft JhengHei"/>
                <a:ea typeface="Microsoft JhengHei"/>
                <a:cs typeface="Microsoft JhengHei"/>
                <a:sym typeface="Microsoft JhengHei"/>
              </a:rPr>
              <a:t>09 12 1b 24 2d 36 3f 48 51</a:t>
            </a:r>
            <a:endParaRPr sz="1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zh-TW">
                <a:latin typeface="Microsoft JhengHei"/>
                <a:ea typeface="Microsoft JhengHei"/>
                <a:cs typeface="Microsoft JhengHei"/>
                <a:sym typeface="Microsoft JhengHei"/>
              </a:rPr>
              <a:t>Report</a:t>
            </a:r>
            <a:endParaRPr>
              <a:latin typeface="Microsoft JhengHei"/>
              <a:ea typeface="Microsoft JhengHei"/>
              <a:cs typeface="Microsoft JhengHei"/>
              <a:sym typeface="Microsoft JhengHei"/>
            </a:endParaRPr>
          </a:p>
        </p:txBody>
      </p:sp>
      <p:sp>
        <p:nvSpPr>
          <p:cNvPr id="125" name="Google Shape;125;p1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fontScale="92500" lnSpcReduction="20000"/>
          </a:bodyPr>
          <a:lstStyle/>
          <a:p>
            <a:pPr indent="-342899" lvl="0" marL="457200" rtl="0" algn="l">
              <a:lnSpc>
                <a:spcPct val="90000"/>
              </a:lnSpc>
              <a:spcBef>
                <a:spcPts val="1000"/>
              </a:spcBef>
              <a:spcAft>
                <a:spcPts val="0"/>
              </a:spcAft>
              <a:buClr>
                <a:schemeClr val="dk1"/>
              </a:buClr>
              <a:buSzPct val="69500"/>
              <a:buChar char="•"/>
            </a:pPr>
            <a:r>
              <a:rPr lang="zh-TW">
                <a:latin typeface="Microsoft JhengHei"/>
                <a:ea typeface="Microsoft JhengHei"/>
                <a:cs typeface="Microsoft JhengHei"/>
                <a:sym typeface="Microsoft JhengHei"/>
              </a:rPr>
              <a:t>Due to tomorrow (2022/10/04)</a:t>
            </a:r>
            <a:endParaRPr/>
          </a:p>
          <a:p>
            <a:pPr indent="-342899" lvl="0" marL="457200" rtl="0" algn="l">
              <a:lnSpc>
                <a:spcPct val="90000"/>
              </a:lnSpc>
              <a:spcBef>
                <a:spcPts val="1000"/>
              </a:spcBef>
              <a:spcAft>
                <a:spcPts val="0"/>
              </a:spcAft>
              <a:buClr>
                <a:schemeClr val="dk1"/>
              </a:buClr>
              <a:buSzPct val="69500"/>
              <a:buChar char="•"/>
            </a:pPr>
            <a:r>
              <a:rPr lang="zh-TW">
                <a:latin typeface="Microsoft JhengHei"/>
                <a:ea typeface="Microsoft JhengHei"/>
                <a:cs typeface="Microsoft JhengHei"/>
                <a:sym typeface="Microsoft JhengHei"/>
              </a:rPr>
              <a:t>Before 12:00</a:t>
            </a:r>
            <a:endParaRPr>
              <a:latin typeface="Microsoft JhengHei"/>
              <a:ea typeface="Microsoft JhengHei"/>
              <a:cs typeface="Microsoft JhengHei"/>
              <a:sym typeface="Microsoft JhengHei"/>
            </a:endParaRPr>
          </a:p>
          <a:p>
            <a:pPr indent="-334326" lvl="1" marL="914400" rtl="0" algn="l">
              <a:lnSpc>
                <a:spcPct val="90000"/>
              </a:lnSpc>
              <a:spcBef>
                <a:spcPts val="1000"/>
              </a:spcBef>
              <a:spcAft>
                <a:spcPts val="0"/>
              </a:spcAft>
              <a:buSzPct val="75000"/>
              <a:buFont typeface="Microsoft JhengHei"/>
              <a:buChar char="•"/>
            </a:pPr>
            <a:r>
              <a:rPr lang="zh-TW">
                <a:latin typeface="Microsoft JhengHei"/>
                <a:ea typeface="Microsoft JhengHei"/>
                <a:cs typeface="Microsoft JhengHei"/>
                <a:sym typeface="Microsoft JhengHei"/>
              </a:rPr>
              <a:t>If you submit late, please send a letter to the teaching assistant, points will be deducted</a:t>
            </a:r>
            <a:endParaRPr>
              <a:latin typeface="Microsoft JhengHei"/>
              <a:ea typeface="Microsoft JhengHei"/>
              <a:cs typeface="Microsoft JhengHei"/>
              <a:sym typeface="Microsoft JhengHei"/>
            </a:endParaRPr>
          </a:p>
          <a:p>
            <a:pPr indent="-342899" lvl="0" marL="457200" rtl="0" algn="l">
              <a:lnSpc>
                <a:spcPct val="90000"/>
              </a:lnSpc>
              <a:spcBef>
                <a:spcPts val="1000"/>
              </a:spcBef>
              <a:spcAft>
                <a:spcPts val="0"/>
              </a:spcAft>
              <a:buClr>
                <a:schemeClr val="dk1"/>
              </a:buClr>
              <a:buSzPct val="69500"/>
              <a:buChar char="•"/>
            </a:pPr>
            <a:r>
              <a:rPr lang="zh-TW">
                <a:latin typeface="Microsoft JhengHei"/>
                <a:ea typeface="Microsoft JhengHei"/>
                <a:cs typeface="Microsoft JhengHei"/>
                <a:sym typeface="Microsoft JhengHei"/>
              </a:rPr>
              <a:t>Group Task</a:t>
            </a:r>
            <a:endParaRPr/>
          </a:p>
          <a:p>
            <a:pPr indent="-342899" lvl="0" marL="457200" rtl="0" algn="l">
              <a:lnSpc>
                <a:spcPct val="90000"/>
              </a:lnSpc>
              <a:spcBef>
                <a:spcPts val="1000"/>
              </a:spcBef>
              <a:spcAft>
                <a:spcPts val="0"/>
              </a:spcAft>
              <a:buSzPct val="69500"/>
              <a:buChar char="•"/>
            </a:pPr>
            <a:r>
              <a:rPr lang="zh-TW"/>
              <a:t>Compress(.zip,.rar) the following file with the name of the group ( e.g. lab3_01.zip)</a:t>
            </a:r>
            <a:endParaRPr/>
          </a:p>
          <a:p>
            <a:pPr indent="-342899" lvl="2" marL="1371600" rtl="0" algn="l">
              <a:lnSpc>
                <a:spcPct val="90000"/>
              </a:lnSpc>
              <a:spcBef>
                <a:spcPts val="500"/>
              </a:spcBef>
              <a:spcAft>
                <a:spcPts val="0"/>
              </a:spcAft>
              <a:buSzPct val="97299"/>
              <a:buChar char="•"/>
            </a:pPr>
            <a:r>
              <a:rPr lang="zh-TW"/>
              <a:t>Code(lab3_01.asm)</a:t>
            </a:r>
            <a:endParaRPr/>
          </a:p>
          <a:p>
            <a:pPr indent="-342899" lvl="2" marL="1371600" rtl="0" algn="l">
              <a:lnSpc>
                <a:spcPct val="90000"/>
              </a:lnSpc>
              <a:spcBef>
                <a:spcPts val="500"/>
              </a:spcBef>
              <a:spcAft>
                <a:spcPts val="0"/>
              </a:spcAft>
              <a:buSzPct val="97299"/>
              <a:buChar char="•"/>
            </a:pPr>
            <a:r>
              <a:rPr lang="zh-TW"/>
              <a:t>Report(lab3_01.doc or lab3_01.pdf)</a:t>
            </a:r>
            <a:endParaRPr/>
          </a:p>
          <a:p>
            <a:pPr indent="-342899" lvl="3" marL="1828800" rtl="0" algn="l">
              <a:lnSpc>
                <a:spcPct val="90000"/>
              </a:lnSpc>
              <a:spcBef>
                <a:spcPts val="500"/>
              </a:spcBef>
              <a:spcAft>
                <a:spcPts val="0"/>
              </a:spcAft>
              <a:buSzPct val="108111"/>
              <a:buChar char="•"/>
            </a:pPr>
            <a:r>
              <a:rPr lang="zh-TW"/>
              <a:t>Report Title</a:t>
            </a:r>
            <a:endParaRPr/>
          </a:p>
          <a:p>
            <a:pPr indent="-342899" lvl="3" marL="1828800" rtl="0" algn="l">
              <a:lnSpc>
                <a:spcPct val="90000"/>
              </a:lnSpc>
              <a:spcBef>
                <a:spcPts val="500"/>
              </a:spcBef>
              <a:spcAft>
                <a:spcPts val="0"/>
              </a:spcAft>
              <a:buSzPct val="108111"/>
              <a:buChar char="•"/>
            </a:pPr>
            <a:r>
              <a:rPr lang="zh-TW"/>
              <a:t>Group, name, student ID</a:t>
            </a:r>
            <a:endParaRPr/>
          </a:p>
          <a:p>
            <a:pPr indent="-342899" lvl="3" marL="1828800" rtl="0" algn="l">
              <a:lnSpc>
                <a:spcPct val="90000"/>
              </a:lnSpc>
              <a:spcBef>
                <a:spcPts val="500"/>
              </a:spcBef>
              <a:spcAft>
                <a:spcPts val="0"/>
              </a:spcAft>
              <a:buSzPct val="108111"/>
              <a:buChar char="•"/>
            </a:pPr>
            <a:r>
              <a:rPr lang="zh-TW"/>
              <a:t>Step by step of program execution flow, memory (register) status</a:t>
            </a:r>
            <a:endParaRPr/>
          </a:p>
          <a:p>
            <a:pPr indent="-342899" lvl="3" marL="1828800" rtl="0" algn="l">
              <a:lnSpc>
                <a:spcPct val="90000"/>
              </a:lnSpc>
              <a:spcBef>
                <a:spcPts val="500"/>
              </a:spcBef>
              <a:spcAft>
                <a:spcPts val="0"/>
              </a:spcAft>
              <a:buSzPct val="108111"/>
              <a:buChar char="•"/>
            </a:pPr>
            <a:r>
              <a:rPr lang="zh-TW"/>
              <a:t>Screenshots description, code Description</a:t>
            </a:r>
            <a:endParaRPr/>
          </a:p>
          <a:p>
            <a:pPr indent="-342899" lvl="3" marL="1828800" rtl="0" algn="l">
              <a:lnSpc>
                <a:spcPct val="90000"/>
              </a:lnSpc>
              <a:spcBef>
                <a:spcPts val="500"/>
              </a:spcBef>
              <a:spcAft>
                <a:spcPts val="0"/>
              </a:spcAft>
              <a:buSzPct val="108111"/>
              <a:buChar char="•"/>
            </a:pPr>
            <a:r>
              <a:rPr lang="zh-TW"/>
              <a:t>Reviews for the class, lesson learned, the tools we used, TA, etc</a:t>
            </a:r>
            <a:endParaRPr/>
          </a:p>
        </p:txBody>
      </p:sp>
      <p:cxnSp>
        <p:nvCxnSpPr>
          <p:cNvPr id="126" name="Google Shape;126;p18"/>
          <p:cNvCxnSpPr/>
          <p:nvPr/>
        </p:nvCxnSpPr>
        <p:spPr>
          <a:xfrm flipH="1" rot="10800000">
            <a:off x="411892" y="1474574"/>
            <a:ext cx="8311978" cy="8238"/>
          </a:xfrm>
          <a:prstGeom prst="straightConnector1">
            <a:avLst/>
          </a:prstGeom>
          <a:noFill/>
          <a:ln cap="flat" cmpd="sng" w="9525">
            <a:solidFill>
              <a:srgbClr val="5597D3"/>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2015-03-02T11:51:22Z</dcterms:created>
  <dc:creator>Roger</dc:creator>
</cp:coreProperties>
</file>