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ZlDUKZp0cqjlN58qOrspD8+ln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8C918A-923C-4500-9F24-E01FE3AE53AD}">
  <a:tblStyle styleId="{9F8C918A-923C-4500-9F24-E01FE3AE53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62dd431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11a62dd43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8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作業0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184" name="Google Shape;184;p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/0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en-US" altLang="zh-TW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Transaction Record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1069847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200"/>
            </a:pPr>
            <a:r>
              <a:rPr lang="en-US" sz="2200" dirty="0" err="1"/>
              <a:t>說明</a:t>
            </a:r>
            <a:r>
              <a:rPr lang="en-US" sz="2200" dirty="0"/>
              <a:t>：</a:t>
            </a:r>
            <a:r>
              <a:rPr lang="zh-TW" altLang="en-US" sz="2200" dirty="0"/>
              <a:t>本次作業分為兩個部分，請定義一個</a:t>
            </a:r>
            <a:r>
              <a:rPr lang="en-US" altLang="zh-TW" sz="2200" dirty="0"/>
              <a:t>class Transaction</a:t>
            </a:r>
            <a:r>
              <a:rPr lang="zh-TW" altLang="en-US" sz="2200" dirty="0"/>
              <a:t>，並搭配這個</a:t>
            </a:r>
            <a:r>
              <a:rPr lang="en-US" altLang="zh-TW" sz="2200" dirty="0"/>
              <a:t>class</a:t>
            </a:r>
            <a:r>
              <a:rPr lang="zh-TW" altLang="en-US" sz="2200" dirty="0"/>
              <a:t>寫一個小型的記帳程式。這個程式共有</a:t>
            </a:r>
            <a:r>
              <a:rPr lang="en-US" altLang="zh-TW" sz="2200" dirty="0"/>
              <a:t>4</a:t>
            </a:r>
            <a:r>
              <a:rPr lang="zh-TW" altLang="en-US" sz="2200" dirty="0"/>
              <a:t>個操作代碼</a:t>
            </a:r>
            <a:r>
              <a:rPr lang="en-US" altLang="zh-TW" sz="2200" dirty="0"/>
              <a:t>(1~4)</a:t>
            </a:r>
            <a:r>
              <a:rPr lang="zh-TW" altLang="en-US" sz="2200" dirty="0"/>
              <a:t>，功能分別是</a:t>
            </a:r>
            <a:endParaRPr sz="2000" dirty="0"/>
          </a:p>
          <a:p>
            <a:pPr lvl="1" indent="-457200">
              <a:buSzPts val="2000"/>
              <a:buFont typeface="Calibri"/>
              <a:buAutoNum type="arabicPeriod"/>
            </a:pPr>
            <a:r>
              <a:rPr lang="en-US" altLang="zh-TW" sz="2000" dirty="0" err="1"/>
              <a:t>新增一筆收入</a:t>
            </a:r>
            <a:r>
              <a:rPr lang="en-US" altLang="zh-TW" sz="2000" dirty="0"/>
              <a:t> </a:t>
            </a:r>
          </a:p>
          <a:p>
            <a:pPr lvl="1" indent="-457200">
              <a:buSzPts val="2000"/>
              <a:buFont typeface="Calibri"/>
              <a:buAutoNum type="arabicPeriod"/>
            </a:pPr>
            <a:r>
              <a:rPr lang="en-US" sz="2000" dirty="0" err="1"/>
              <a:t>新增一筆支出</a:t>
            </a:r>
            <a:endParaRPr sz="2000"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 err="1"/>
              <a:t>顯示每筆資料和總額</a:t>
            </a:r>
            <a:endParaRPr sz="2000"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 err="1"/>
              <a:t>結束程式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整個程式會一直執行到輸入4為止。</a:t>
            </a:r>
            <a:endParaRPr sz="2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Input：若輸入的操作代碼是</a:t>
            </a:r>
            <a:r>
              <a:rPr lang="en-US" sz="2200" b="1" dirty="0"/>
              <a:t>1</a:t>
            </a:r>
            <a:r>
              <a:rPr lang="en-US" sz="2200" dirty="0"/>
              <a:t>、</a:t>
            </a:r>
            <a:r>
              <a:rPr lang="en-US" sz="2200" b="1" dirty="0"/>
              <a:t>2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1</a:t>
            </a:r>
            <a:r>
              <a:rPr lang="en-US" sz="2000" dirty="0"/>
              <a:t>：接著輸入Transaction名稱和收入，中間用1個空白字元隔開。</a:t>
            </a:r>
            <a:endParaRPr sz="20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2</a:t>
            </a:r>
            <a:r>
              <a:rPr lang="en-US" sz="2000" dirty="0"/>
              <a:t>：接著輸入Transaction名稱和支出，中間用1個空白字元隔開。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Output：若輸入的操作代碼是</a:t>
            </a:r>
            <a:r>
              <a:rPr lang="en-US" sz="2200" b="1" dirty="0"/>
              <a:t>3</a:t>
            </a:r>
            <a:r>
              <a:rPr lang="en-US" sz="2200" dirty="0"/>
              <a:t>、</a:t>
            </a:r>
            <a:r>
              <a:rPr lang="en-US" sz="2200" b="1" dirty="0"/>
              <a:t>非1~4的數字</a:t>
            </a:r>
            <a:endParaRPr sz="2200" b="1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3</a:t>
            </a:r>
            <a:r>
              <a:rPr lang="en-US" sz="2000" dirty="0"/>
              <a:t>：依序輸出每筆資料的name、income、pay，一行一筆資料。</a:t>
            </a:r>
            <a:r>
              <a:rPr lang="en-US" sz="2000" b="1" dirty="0"/>
              <a:t>非1~4的數字</a:t>
            </a:r>
            <a:r>
              <a:rPr lang="en-US" sz="2000" dirty="0"/>
              <a:t>：輸出”Invalid Operation”。</a:t>
            </a:r>
            <a:endParaRPr sz="20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所有輸出記得都要換行</a:t>
            </a:r>
            <a:r>
              <a:rPr lang="en-US" sz="2000" b="1" dirty="0">
                <a:solidFill>
                  <a:srgbClr val="FF0000"/>
                </a:solidFill>
              </a:rPr>
              <a:t>。</a:t>
            </a:r>
            <a:endParaRPr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-Transaction Record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" name="Google Shape;208;p4"/>
          <p:cNvSpPr txBox="1">
            <a:spLocks noGrp="1"/>
          </p:cNvSpPr>
          <p:nvPr>
            <p:ph type="body" idx="1"/>
          </p:nvPr>
        </p:nvSpPr>
        <p:spPr>
          <a:xfrm>
            <a:off x="1069847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class Transaction</a:t>
            </a:r>
            <a:r>
              <a:rPr lang="zh-TW" altLang="en-US" sz="2200" dirty="0"/>
              <a:t>參考</a:t>
            </a:r>
            <a:r>
              <a:rPr lang="en-US" sz="2200" dirty="0" err="1"/>
              <a:t>定義</a:t>
            </a:r>
            <a:r>
              <a:rPr lang="en-US" sz="2200" dirty="0"/>
              <a:t>：</a:t>
            </a:r>
            <a:endParaRPr sz="2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member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private String name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private int income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private int pay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function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public String </a:t>
            </a:r>
            <a:r>
              <a:rPr lang="en-US" sz="2000" dirty="0" err="1"/>
              <a:t>getName</a:t>
            </a:r>
            <a:r>
              <a:rPr lang="en-US" sz="2000" dirty="0"/>
              <a:t>()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public int </a:t>
            </a:r>
            <a:r>
              <a:rPr lang="en-US" sz="2000" dirty="0" err="1"/>
              <a:t>getIncome</a:t>
            </a:r>
            <a:r>
              <a:rPr lang="en-US" sz="2000" dirty="0"/>
              <a:t>()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public int </a:t>
            </a:r>
            <a:r>
              <a:rPr lang="en-US" sz="2000" dirty="0" err="1"/>
              <a:t>getPay</a:t>
            </a:r>
            <a:r>
              <a:rPr lang="en-US" sz="2000" dirty="0"/>
              <a:t>()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public void </a:t>
            </a:r>
            <a:r>
              <a:rPr lang="en-US" sz="2000" dirty="0" err="1"/>
              <a:t>setIncome</a:t>
            </a:r>
            <a:r>
              <a:rPr lang="en-US" sz="2000" dirty="0"/>
              <a:t>(int income)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public void </a:t>
            </a:r>
            <a:r>
              <a:rPr lang="en-US" sz="2000" dirty="0" err="1"/>
              <a:t>setPay</a:t>
            </a:r>
            <a:r>
              <a:rPr lang="en-US" sz="2000" dirty="0"/>
              <a:t>(int pay)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constructor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public Transaction(String name)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-Transaction Record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body" idx="1"/>
          </p:nvPr>
        </p:nvSpPr>
        <p:spPr>
          <a:xfrm>
            <a:off x="1069847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「</a:t>
            </a:r>
            <a:r>
              <a:rPr lang="en-US" sz="2200" dirty="0" err="1"/>
              <a:t>顯示每筆資料和總額」輸出</a:t>
            </a:r>
            <a:r>
              <a:rPr lang="zh-TW" altLang="en-US" sz="2200" dirty="0"/>
              <a:t>參考</a:t>
            </a:r>
            <a:r>
              <a:rPr lang="en-US" sz="2200" dirty="0" err="1"/>
              <a:t>格式</a:t>
            </a:r>
            <a:r>
              <a:rPr lang="en-US" altLang="zh-TW" sz="2200" dirty="0"/>
              <a:t>(</a:t>
            </a:r>
            <a:r>
              <a:rPr lang="zh-TW" altLang="en-US" sz="2200" dirty="0"/>
              <a:t>整齊為主，不用完全相同</a:t>
            </a:r>
            <a:r>
              <a:rPr lang="en-US" altLang="zh-TW" sz="2200" dirty="0"/>
              <a:t>)</a:t>
            </a:r>
            <a:endParaRPr sz="22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 err="1"/>
              <a:t>像表格一樣輸出</a:t>
            </a:r>
            <a:r>
              <a:rPr lang="en-US" sz="2000" dirty="0"/>
              <a:t>。</a:t>
            </a:r>
            <a:endParaRPr sz="20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dirty="0" err="1"/>
              <a:t>name和income都是取所有資料中</a:t>
            </a:r>
            <a:r>
              <a:rPr lang="en-US" sz="2200" dirty="0" err="1">
                <a:solidFill>
                  <a:srgbClr val="FF0000"/>
                </a:solidFill>
              </a:rPr>
              <a:t>長度最大值</a:t>
            </a:r>
            <a:r>
              <a:rPr lang="en-US" sz="2200" dirty="0" err="1"/>
              <a:t>作為欄位長度</a:t>
            </a:r>
            <a:r>
              <a:rPr lang="en-US" sz="2200" dirty="0"/>
              <a:t>。</a:t>
            </a:r>
            <a:endParaRPr sz="22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dirty="0"/>
              <a:t>欄位和欄位之間，間隔</a:t>
            </a:r>
            <a:r>
              <a:rPr lang="en-US" sz="2200" dirty="0">
                <a:solidFill>
                  <a:srgbClr val="FF0000"/>
                </a:solidFill>
              </a:rPr>
              <a:t>2個空白字元</a:t>
            </a:r>
            <a:r>
              <a:rPr lang="en-US" sz="2200" dirty="0"/>
              <a:t>。</a:t>
            </a:r>
            <a:endParaRPr sz="22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dirty="0" err="1"/>
              <a:t>pay欄位後面不需要再加空白字元</a:t>
            </a:r>
            <a:r>
              <a:rPr lang="en-US" sz="2200" dirty="0"/>
              <a:t>。</a:t>
            </a:r>
            <a:endParaRPr sz="22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dirty="0" err="1"/>
              <a:t>輸出完每筆資料後輸出總額”Total</a:t>
            </a:r>
            <a:r>
              <a:rPr lang="en-US" sz="2200" dirty="0"/>
              <a:t>: </a:t>
            </a:r>
            <a:r>
              <a:rPr lang="en-US" sz="2200" dirty="0" err="1"/>
              <a:t>總額</a:t>
            </a:r>
            <a:r>
              <a:rPr lang="en-US" sz="2200" dirty="0"/>
              <a:t>”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dirty="0"/>
              <a:t>Total:和總額之間，間隔</a:t>
            </a:r>
            <a:r>
              <a:rPr lang="en-US" sz="2200" dirty="0">
                <a:solidFill>
                  <a:srgbClr val="FF0000"/>
                </a:solidFill>
              </a:rPr>
              <a:t>1個空白字元</a:t>
            </a:r>
            <a:r>
              <a:rPr lang="en-US" sz="2200" dirty="0"/>
              <a:t>。</a:t>
            </a:r>
            <a:endParaRPr dirty="0"/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1532" y="4614628"/>
            <a:ext cx="3534359" cy="18529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98" name="Google Shape;198;p3"/>
          <p:cNvGraphicFramePr/>
          <p:nvPr/>
        </p:nvGraphicFramePr>
        <p:xfrm>
          <a:off x="7900388" y="4614628"/>
          <a:ext cx="3453400" cy="1105390"/>
        </p:xfrm>
        <a:graphic>
          <a:graphicData uri="http://schemas.openxmlformats.org/drawingml/2006/table">
            <a:tbl>
              <a:tblPr bandRow="1">
                <a:noFill/>
                <a:tableStyleId>{9F8C918A-923C-4500-9F24-E01FE3AE53AD}</a:tableStyleId>
              </a:tblPr>
              <a:tblGrid>
                <a:gridCol w="155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9" name="Google Shape;199;p3"/>
          <p:cNvSpPr/>
          <p:nvPr/>
        </p:nvSpPr>
        <p:spPr>
          <a:xfrm rot="10800000">
            <a:off x="9513245" y="4294559"/>
            <a:ext cx="227697" cy="27076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10800000">
            <a:off x="10563085" y="4294559"/>
            <a:ext cx="227697" cy="27076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8742744" y="3915846"/>
            <a:ext cx="14718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2個空白字元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10240463" y="3915846"/>
            <a:ext cx="14718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2個空白字元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DADE0-A8C5-4260-816A-5D99B53E5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B42986-2C55-4E54-A4D8-E7615C1D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1915969"/>
            <a:ext cx="3919580" cy="42562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</a:t>
            </a:r>
            <a:r>
              <a:rPr lang="en-US" altLang="zh-TW" dirty="0"/>
              <a:t>6</a:t>
            </a:r>
            <a:endParaRPr dirty="0"/>
          </a:p>
        </p:txBody>
      </p:sp>
      <p:graphicFrame>
        <p:nvGraphicFramePr>
          <p:cNvPr id="222" name="Google Shape;222;p6"/>
          <p:cNvGraphicFramePr/>
          <p:nvPr/>
        </p:nvGraphicFramePr>
        <p:xfrm>
          <a:off x="1140186" y="1963420"/>
          <a:ext cx="10058400" cy="2931180"/>
        </p:xfrm>
        <a:graphic>
          <a:graphicData uri="http://schemas.openxmlformats.org/drawingml/2006/table">
            <a:tbl>
              <a:tblPr firstRow="1" bandRow="1">
                <a:noFill/>
                <a:tableStyleId>{9F8C918A-923C-4500-9F24-E01FE3AE53AD}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salary 4000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breakfast 50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salary     4000 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breakfast  0     50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Total: 3950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Invalid Operation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Invalid Operation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繳交內容：</a:t>
            </a:r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上傳內容須為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 .zip </a:t>
            </a: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壓縮檔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 (a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XXXXXXXXX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.zip)</a:t>
            </a:r>
            <a:endParaRPr sz="22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內容包含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: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package資料夾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在src底下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)</a:t>
            </a:r>
            <a:r>
              <a:rPr lang="en-US" altLang="zh-TW" sz="2200" dirty="0">
                <a:latin typeface="Rockwell"/>
                <a:ea typeface="Rockwell"/>
                <a:cs typeface="Rockwell"/>
                <a:sym typeface="Rockwell"/>
              </a:rPr>
              <a:t>(</a:t>
            </a:r>
            <a:endParaRPr lang="zh-TW" altLang="en-US"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altLang="zh-TW" sz="2200" dirty="0"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.java(</a:t>
            </a:r>
            <a:r>
              <a:rPr lang="zh-TW" altLang="en-US" sz="2200" dirty="0">
                <a:latin typeface="Rockwell"/>
                <a:ea typeface="Rockwell"/>
                <a:cs typeface="Rockwell"/>
                <a:sym typeface="Rockwell"/>
              </a:rPr>
              <a:t>檔名可隨意</a:t>
            </a:r>
            <a:r>
              <a:rPr lang="en-US" altLang="zh-TW" sz="2200" dirty="0">
                <a:latin typeface="Rockwell"/>
                <a:ea typeface="Rockwell"/>
                <a:cs typeface="Rockwell"/>
                <a:sym typeface="Rockwell"/>
              </a:rPr>
              <a:t>)</a:t>
            </a:r>
            <a:endParaRPr lang="zh-TW" altLang="en-US"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Package名稱須為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  a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檔名後加上對應題號，如a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_1(</a:t>
            </a:r>
            <a:r>
              <a:rPr lang="en-US" sz="22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只有一題就不用加</a:t>
            </a: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r>
              <a:rPr lang="en-US" sz="22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</a:t>
            </a:r>
            <a:r>
              <a:rPr lang="en-US" sz="22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嚴禁抄襲，違者皆以零分計算</a:t>
            </a: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6413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823506E-9697-4743-B2D5-71D28E60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531" y="166525"/>
            <a:ext cx="3248372" cy="198909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D43EEAB-4E44-4102-9AFF-ADC591F7F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882" y="2648752"/>
            <a:ext cx="3969862" cy="9503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5D01D4D-382F-4F9D-94AA-673ABAEBC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084" y="5345802"/>
            <a:ext cx="2532481" cy="8494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3B08DB-22AE-4610-90BB-1465E12EE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649" y="5345802"/>
            <a:ext cx="4049837" cy="849404"/>
          </a:xfrm>
          <a:prstGeom prst="rect">
            <a:avLst/>
          </a:prstGeom>
        </p:spPr>
      </p:pic>
      <p:sp>
        <p:nvSpPr>
          <p:cNvPr id="10" name="Google Shape;218;p5">
            <a:extLst>
              <a:ext uri="{FF2B5EF4-FFF2-40B4-BE49-F238E27FC236}">
                <a16:creationId xmlns:a16="http://schemas.microsoft.com/office/drawing/2014/main" id="{84CEC52F-2D64-4B79-8ABA-D17104B22264}"/>
              </a:ext>
            </a:extLst>
          </p:cNvPr>
          <p:cNvSpPr txBox="1"/>
          <p:nvPr/>
        </p:nvSpPr>
        <p:spPr>
          <a:xfrm>
            <a:off x="8412480" y="2217518"/>
            <a:ext cx="34914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↑</a:t>
            </a:r>
            <a:r>
              <a:rPr lang="en-US" altLang="zh-TW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IDEA</a:t>
            </a:r>
            <a:r>
              <a:rPr lang="zh-TW" alt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內</a:t>
            </a: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package</a:t>
            </a:r>
            <a:r>
              <a:rPr lang="zh-TW" alt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應該要像這樣</a:t>
            </a:r>
            <a:endParaRPr dirty="0"/>
          </a:p>
        </p:txBody>
      </p:sp>
      <p:sp>
        <p:nvSpPr>
          <p:cNvPr id="11" name="Google Shape;218;p5">
            <a:extLst>
              <a:ext uri="{FF2B5EF4-FFF2-40B4-BE49-F238E27FC236}">
                <a16:creationId xmlns:a16="http://schemas.microsoft.com/office/drawing/2014/main" id="{9C4CBCF9-783A-4489-8318-5BA1505F0342}"/>
              </a:ext>
            </a:extLst>
          </p:cNvPr>
          <p:cNvSpPr txBox="1"/>
          <p:nvPr/>
        </p:nvSpPr>
        <p:spPr>
          <a:xfrm>
            <a:off x="8412480" y="3664292"/>
            <a:ext cx="349142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↑</a:t>
            </a:r>
            <a:r>
              <a:rPr lang="zh-TW" altLang="en-US" sz="1800" dirty="0">
                <a:solidFill>
                  <a:schemeClr val="dk1"/>
                </a:solidFill>
                <a:latin typeface="Rockwell"/>
                <a:sym typeface="Rockwell"/>
              </a:rPr>
              <a:t>每個</a:t>
            </a:r>
            <a:r>
              <a:rPr lang="en-US" altLang="zh-TW" sz="1800" dirty="0">
                <a:solidFill>
                  <a:schemeClr val="dk1"/>
                </a:solidFill>
                <a:latin typeface="Rockwell"/>
                <a:sym typeface="Rockwell"/>
              </a:rPr>
              <a:t>Java class</a:t>
            </a:r>
            <a:r>
              <a:rPr lang="zh-TW" altLang="en-US" sz="1800" dirty="0">
                <a:solidFill>
                  <a:schemeClr val="dk1"/>
                </a:solidFill>
                <a:latin typeface="Rockwell"/>
                <a:sym typeface="Rockwell"/>
              </a:rPr>
              <a:t>都應該要有定義</a:t>
            </a:r>
            <a:r>
              <a:rPr lang="en-US" altLang="zh-TW" sz="1800" dirty="0">
                <a:solidFill>
                  <a:schemeClr val="dk1"/>
                </a:solidFill>
                <a:latin typeface="Rockwell"/>
                <a:sym typeface="Rockwell"/>
              </a:rPr>
              <a:t>package</a:t>
            </a:r>
            <a:endParaRPr dirty="0"/>
          </a:p>
        </p:txBody>
      </p:sp>
      <p:sp>
        <p:nvSpPr>
          <p:cNvPr id="12" name="Google Shape;218;p5">
            <a:extLst>
              <a:ext uri="{FF2B5EF4-FFF2-40B4-BE49-F238E27FC236}">
                <a16:creationId xmlns:a16="http://schemas.microsoft.com/office/drawing/2014/main" id="{AB607F32-AA0C-4F38-8A69-656067F92417}"/>
              </a:ext>
            </a:extLst>
          </p:cNvPr>
          <p:cNvSpPr txBox="1"/>
          <p:nvPr/>
        </p:nvSpPr>
        <p:spPr>
          <a:xfrm>
            <a:off x="3637877" y="6212702"/>
            <a:ext cx="34914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↑</a:t>
            </a:r>
            <a:r>
              <a:rPr lang="zh-TW" alt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壓縮整個</a:t>
            </a:r>
            <a:r>
              <a:rPr lang="en-US" altLang="zh-TW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package</a:t>
            </a:r>
            <a:r>
              <a:rPr lang="zh-TW" alt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資料夾</a:t>
            </a:r>
            <a:endParaRPr dirty="0"/>
          </a:p>
        </p:txBody>
      </p:sp>
      <p:sp>
        <p:nvSpPr>
          <p:cNvPr id="13" name="Google Shape;218;p5">
            <a:extLst>
              <a:ext uri="{FF2B5EF4-FFF2-40B4-BE49-F238E27FC236}">
                <a16:creationId xmlns:a16="http://schemas.microsoft.com/office/drawing/2014/main" id="{20C31730-466B-494F-BB96-B3B3DF1EA33E}"/>
              </a:ext>
            </a:extLst>
          </p:cNvPr>
          <p:cNvSpPr txBox="1"/>
          <p:nvPr/>
        </p:nvSpPr>
        <p:spPr>
          <a:xfrm>
            <a:off x="7511204" y="6212703"/>
            <a:ext cx="34914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↑</a:t>
            </a:r>
            <a:r>
              <a:rPr lang="zh-TW" alt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資料夾內應該要有所有</a:t>
            </a:r>
            <a:r>
              <a:rPr lang="en-US" altLang="zh-TW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Java</a:t>
            </a:r>
            <a:r>
              <a:rPr lang="zh-TW" alt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1a62dd431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201" y="2833148"/>
            <a:ext cx="4002167" cy="19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1a62dd4314_0_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25" name="Google Shape;225;g11a62dd4314_0_0"/>
          <p:cNvSpPr txBox="1">
            <a:spLocks noGrp="1"/>
          </p:cNvSpPr>
          <p:nvPr>
            <p:ph type="body" idx="1"/>
          </p:nvPr>
        </p:nvSpPr>
        <p:spPr>
          <a:xfrm>
            <a:off x="949620" y="2093976"/>
            <a:ext cx="10058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程式碼開頭要有以下文字</a:t>
            </a:r>
            <a:br>
              <a:rPr lang="en-US"/>
            </a:br>
            <a:endParaRPr/>
          </a:p>
        </p:txBody>
      </p:sp>
      <p:sp>
        <p:nvSpPr>
          <p:cNvPr id="226" name="Google Shape;226;g11a62dd4314_0_0"/>
          <p:cNvSpPr/>
          <p:nvPr/>
        </p:nvSpPr>
        <p:spPr>
          <a:xfrm>
            <a:off x="5978820" y="3275112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1a62dd4314_0_0"/>
          <p:cNvSpPr/>
          <p:nvPr/>
        </p:nvSpPr>
        <p:spPr>
          <a:xfrm>
            <a:off x="1253067" y="5366429"/>
            <a:ext cx="6096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1a62dd4314_0_0"/>
          <p:cNvSpPr/>
          <p:nvPr/>
        </p:nvSpPr>
        <p:spPr>
          <a:xfrm>
            <a:off x="4842933" y="5047778"/>
            <a:ext cx="60960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計算機概論II   : 2022-CE1002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計算機實習IIA: 2022-CE1004-A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計算機實習IIB : 2022-CE1004-B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1a62dd4314_0_0"/>
          <p:cNvSpPr/>
          <p:nvPr/>
        </p:nvSpPr>
        <p:spPr>
          <a:xfrm>
            <a:off x="1443201" y="3310771"/>
            <a:ext cx="1557900" cy="3420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1a62dd4314_0_0"/>
          <p:cNvSpPr/>
          <p:nvPr/>
        </p:nvSpPr>
        <p:spPr>
          <a:xfrm>
            <a:off x="1185333" y="5254192"/>
            <a:ext cx="3141000" cy="11787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1a62dd4314_0_0"/>
          <p:cNvSpPr/>
          <p:nvPr/>
        </p:nvSpPr>
        <p:spPr>
          <a:xfrm>
            <a:off x="2435105" y="3961942"/>
            <a:ext cx="1629000" cy="3420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1a62dd4314_0_0"/>
          <p:cNvSpPr/>
          <p:nvPr/>
        </p:nvSpPr>
        <p:spPr>
          <a:xfrm>
            <a:off x="4842933" y="5044261"/>
            <a:ext cx="5410200" cy="1385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371</Words>
  <Application>Microsoft Office PowerPoint</Application>
  <PresentationFormat>寬螢幕</PresentationFormat>
  <Paragraphs>79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Noto Sans Symbols</vt:lpstr>
      <vt:lpstr>Microsoft JhengHei</vt:lpstr>
      <vt:lpstr>Arial</vt:lpstr>
      <vt:lpstr>Calibri</vt:lpstr>
      <vt:lpstr>Courier New</vt:lpstr>
      <vt:lpstr>Rockwell</vt:lpstr>
      <vt:lpstr>木刻字型</vt:lpstr>
      <vt:lpstr>Office 佈景主題</vt:lpstr>
      <vt:lpstr>作業06</vt:lpstr>
      <vt:lpstr>作業06-Transaction Record</vt:lpstr>
      <vt:lpstr>作業06-Transaction Record</vt:lpstr>
      <vt:lpstr>作業06-Transaction Record</vt:lpstr>
      <vt:lpstr>作業06</vt:lpstr>
      <vt:lpstr>作業06</vt:lpstr>
      <vt:lpstr>繳交規範</vt:lpstr>
      <vt:lpstr>繳交內容：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作業05</dc:title>
  <dc:creator>user</dc:creator>
  <cp:lastModifiedBy>mine519</cp:lastModifiedBy>
  <cp:revision>8</cp:revision>
  <dcterms:created xsi:type="dcterms:W3CDTF">2019-09-17T05:51:58Z</dcterms:created>
  <dcterms:modified xsi:type="dcterms:W3CDTF">2022-03-24T08:28:28Z</dcterms:modified>
</cp:coreProperties>
</file>