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81" r:id="rId15"/>
    <p:sldId id="28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mTo+cVgF6iUssI8splu3Lmog7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C000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07E3EE-9B90-41C1-A126-EDE88AD90075}">
  <a:tblStyle styleId="{2D07E3EE-9B90-41C1-A126-EDE88AD90075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29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6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46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練習10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2022/04/27   23:55</a:t>
            </a:r>
            <a:endParaRPr sz="20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CF34E-361F-4D97-AD84-AD1425B7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515"/>
            <a:ext cx="10058400" cy="1609344"/>
          </a:xfrm>
        </p:spPr>
        <p:txBody>
          <a:bodyPr/>
          <a:lstStyle/>
          <a:p>
            <a:r>
              <a:rPr lang="zh-TW" altLang="en-US" dirty="0"/>
              <a:t>測資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857149-3BC5-4024-A1DC-7D40FE625EFC}"/>
              </a:ext>
            </a:extLst>
          </p:cNvPr>
          <p:cNvGraphicFramePr>
            <a:graphicFrameLocks noGrp="1"/>
          </p:cNvGraphicFramePr>
          <p:nvPr/>
        </p:nvGraphicFramePr>
        <p:xfrm>
          <a:off x="1205674" y="1891785"/>
          <a:ext cx="5209889" cy="4773688"/>
        </p:xfrm>
        <a:graphic>
          <a:graphicData uri="http://schemas.openxmlformats.org/drawingml/2006/table">
            <a:tbl>
              <a:tblPr/>
              <a:tblGrid>
                <a:gridCol w="1156708">
                  <a:extLst>
                    <a:ext uri="{9D8B030D-6E8A-4147-A177-3AD203B41FA5}">
                      <a16:colId xmlns:a16="http://schemas.microsoft.com/office/drawing/2014/main" val="1660096177"/>
                    </a:ext>
                  </a:extLst>
                </a:gridCol>
                <a:gridCol w="4053181">
                  <a:extLst>
                    <a:ext uri="{9D8B030D-6E8A-4147-A177-3AD203B41FA5}">
                      <a16:colId xmlns:a16="http://schemas.microsoft.com/office/drawing/2014/main" val="3583328274"/>
                    </a:ext>
                  </a:extLst>
                </a:gridCol>
              </a:tblGrid>
              <a:tr h="4051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4 2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3 4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9404" marR="9404" marT="9404" marB="940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Mineral Water 2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Lemon Tea 1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Mineral Water 2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Lemon Tea 5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cost: 185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please pay: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money change: 15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thank you</a:t>
                      </a:r>
                      <a:endParaRPr lang="en-US" sz="1600" dirty="0">
                        <a:effectLst/>
                      </a:endParaRPr>
                    </a:p>
                    <a:p>
                      <a:pPr fontAlgn="t"/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9404" marR="9404" marT="9404" marB="940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07379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2DF6C9A-E417-4667-9C26-1986DD947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20384"/>
              </p:ext>
            </p:extLst>
          </p:nvPr>
        </p:nvGraphicFramePr>
        <p:xfrm>
          <a:off x="1205674" y="1567934"/>
          <a:ext cx="5209889" cy="323850"/>
        </p:xfrm>
        <a:graphic>
          <a:graphicData uri="http://schemas.openxmlformats.org/drawingml/2006/table">
            <a:tbl>
              <a:tblPr/>
              <a:tblGrid>
                <a:gridCol w="1156708">
                  <a:extLst>
                    <a:ext uri="{9D8B030D-6E8A-4147-A177-3AD203B41FA5}">
                      <a16:colId xmlns:a16="http://schemas.microsoft.com/office/drawing/2014/main" val="2098563561"/>
                    </a:ext>
                  </a:extLst>
                </a:gridCol>
                <a:gridCol w="4053181">
                  <a:extLst>
                    <a:ext uri="{9D8B030D-6E8A-4147-A177-3AD203B41FA5}">
                      <a16:colId xmlns:a16="http://schemas.microsoft.com/office/drawing/2014/main" val="776171444"/>
                    </a:ext>
                  </a:extLst>
                </a:gridCol>
              </a:tblGrid>
              <a:tr h="3106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7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7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CF34E-361F-4D97-AD84-AD1425B7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3287"/>
            <a:ext cx="10058400" cy="1609344"/>
          </a:xfrm>
        </p:spPr>
        <p:txBody>
          <a:bodyPr/>
          <a:lstStyle/>
          <a:p>
            <a:r>
              <a:rPr lang="zh-TW" altLang="en-US" dirty="0"/>
              <a:t>測資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857149-3BC5-4024-A1DC-7D40FE62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7981"/>
              </p:ext>
            </p:extLst>
          </p:nvPr>
        </p:nvGraphicFramePr>
        <p:xfrm>
          <a:off x="1205674" y="1891785"/>
          <a:ext cx="5209889" cy="4773688"/>
        </p:xfrm>
        <a:graphic>
          <a:graphicData uri="http://schemas.openxmlformats.org/drawingml/2006/table">
            <a:tbl>
              <a:tblPr/>
              <a:tblGrid>
                <a:gridCol w="1156708">
                  <a:extLst>
                    <a:ext uri="{9D8B030D-6E8A-4147-A177-3AD203B41FA5}">
                      <a16:colId xmlns:a16="http://schemas.microsoft.com/office/drawing/2014/main" val="1660096177"/>
                    </a:ext>
                  </a:extLst>
                </a:gridCol>
                <a:gridCol w="4053181">
                  <a:extLst>
                    <a:ext uri="{9D8B030D-6E8A-4147-A177-3AD203B41FA5}">
                      <a16:colId xmlns:a16="http://schemas.microsoft.com/office/drawing/2014/main" val="3583328274"/>
                    </a:ext>
                  </a:extLst>
                </a:gridCol>
              </a:tblGrid>
              <a:tr h="4051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4 2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3 4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TW" alt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9404" marR="9404" marT="9404" marB="940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Mineral Water 2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Lemon Tea 1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Mineral Water 2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Lemon Tea 5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cost: 185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please pay: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money change: 15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thank you</a:t>
                      </a:r>
                      <a:endParaRPr lang="en-US" sz="1600" dirty="0">
                        <a:effectLst/>
                      </a:endParaRPr>
                    </a:p>
                    <a:p>
                      <a:pPr fontAlgn="t"/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9404" marR="9404" marT="9404" marB="940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073799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6601F9-BD98-406E-817B-AB3AC1D31D2D}"/>
              </a:ext>
            </a:extLst>
          </p:cNvPr>
          <p:cNvSpPr/>
          <p:nvPr/>
        </p:nvSpPr>
        <p:spPr>
          <a:xfrm>
            <a:off x="2321052" y="1891786"/>
            <a:ext cx="2822448" cy="20219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4A36469-0B2C-4A81-8B2F-56B9147635BD}"/>
              </a:ext>
            </a:extLst>
          </p:cNvPr>
          <p:cNvSpPr/>
          <p:nvPr/>
        </p:nvSpPr>
        <p:spPr>
          <a:xfrm>
            <a:off x="1164050" y="1891786"/>
            <a:ext cx="221838" cy="2215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D49FDE9-76DB-4E97-AC74-FA65A096BC8C}"/>
              </a:ext>
            </a:extLst>
          </p:cNvPr>
          <p:cNvSpPr/>
          <p:nvPr/>
        </p:nvSpPr>
        <p:spPr>
          <a:xfrm>
            <a:off x="2321052" y="3192391"/>
            <a:ext cx="2917698" cy="1746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748E7E0-E0CC-48A5-95DE-7F5902D75550}"/>
              </a:ext>
            </a:extLst>
          </p:cNvPr>
          <p:cNvSpPr/>
          <p:nvPr/>
        </p:nvSpPr>
        <p:spPr>
          <a:xfrm>
            <a:off x="1069848" y="2127635"/>
            <a:ext cx="474536" cy="2104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0607632-0814-4BEC-80F5-1E8E7434616C}"/>
              </a:ext>
            </a:extLst>
          </p:cNvPr>
          <p:cNvSpPr/>
          <p:nvPr/>
        </p:nvSpPr>
        <p:spPr>
          <a:xfrm>
            <a:off x="2321052" y="2543498"/>
            <a:ext cx="2770061" cy="22351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836A1F0-12EB-4248-A0E9-264ACA57CA54}"/>
              </a:ext>
            </a:extLst>
          </p:cNvPr>
          <p:cNvSpPr/>
          <p:nvPr/>
        </p:nvSpPr>
        <p:spPr>
          <a:xfrm>
            <a:off x="1164050" y="2352395"/>
            <a:ext cx="198025" cy="15744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274FC8-B2E9-4D80-A770-DFD6C519FF46}"/>
              </a:ext>
            </a:extLst>
          </p:cNvPr>
          <p:cNvSpPr txBox="1"/>
          <p:nvPr/>
        </p:nvSpPr>
        <p:spPr>
          <a:xfrm>
            <a:off x="5337798" y="173789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CE613D-C493-47FE-8B5E-85F96D4912CD}"/>
              </a:ext>
            </a:extLst>
          </p:cNvPr>
          <p:cNvSpPr txBox="1"/>
          <p:nvPr/>
        </p:nvSpPr>
        <p:spPr>
          <a:xfrm>
            <a:off x="796248" y="1716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2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6B1727-7ACC-46CC-BB6F-3CEFD262C4C7}"/>
              </a:ext>
            </a:extLst>
          </p:cNvPr>
          <p:cNvSpPr txBox="1"/>
          <p:nvPr/>
        </p:nvSpPr>
        <p:spPr>
          <a:xfrm>
            <a:off x="6470960" y="21362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EE0A74-75C2-43D9-830F-823696F450D8}"/>
              </a:ext>
            </a:extLst>
          </p:cNvPr>
          <p:cNvSpPr txBox="1"/>
          <p:nvPr/>
        </p:nvSpPr>
        <p:spPr>
          <a:xfrm>
            <a:off x="706553" y="20456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247534-2A25-4B05-843D-63153E295DEB}"/>
              </a:ext>
            </a:extLst>
          </p:cNvPr>
          <p:cNvSpPr txBox="1"/>
          <p:nvPr/>
        </p:nvSpPr>
        <p:spPr>
          <a:xfrm>
            <a:off x="5114749" y="25434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5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5AE973-B3B9-4F08-AB97-FF15F279A9B6}"/>
              </a:ext>
            </a:extLst>
          </p:cNvPr>
          <p:cNvSpPr txBox="1"/>
          <p:nvPr/>
        </p:nvSpPr>
        <p:spPr>
          <a:xfrm>
            <a:off x="752715" y="2318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6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65765FC-C871-451E-A65E-C16C9CA70388}"/>
              </a:ext>
            </a:extLst>
          </p:cNvPr>
          <p:cNvSpPr/>
          <p:nvPr/>
        </p:nvSpPr>
        <p:spPr>
          <a:xfrm>
            <a:off x="2321310" y="2783838"/>
            <a:ext cx="4017577" cy="3822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FA64D13-B9FD-433E-A9BE-BDD9A3DAE3C8}"/>
              </a:ext>
            </a:extLst>
          </p:cNvPr>
          <p:cNvSpPr txBox="1"/>
          <p:nvPr/>
        </p:nvSpPr>
        <p:spPr>
          <a:xfrm>
            <a:off x="6384252" y="278383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7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86A816-730C-4FCB-86C5-CC679EC8D7E9}"/>
              </a:ext>
            </a:extLst>
          </p:cNvPr>
          <p:cNvSpPr txBox="1"/>
          <p:nvPr/>
        </p:nvSpPr>
        <p:spPr>
          <a:xfrm>
            <a:off x="803483" y="252409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8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F7537E4-8A00-4DC7-868B-C513898A65FC}"/>
              </a:ext>
            </a:extLst>
          </p:cNvPr>
          <p:cNvSpPr/>
          <p:nvPr/>
        </p:nvSpPr>
        <p:spPr>
          <a:xfrm>
            <a:off x="1162141" y="2529033"/>
            <a:ext cx="363052" cy="22351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74A32C3-DC2C-4C09-9ADC-2AB491C557D7}"/>
              </a:ext>
            </a:extLst>
          </p:cNvPr>
          <p:cNvSpPr/>
          <p:nvPr/>
        </p:nvSpPr>
        <p:spPr>
          <a:xfrm>
            <a:off x="2321052" y="2134945"/>
            <a:ext cx="4132136" cy="3822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8202175-1793-49FA-B5D1-348617F248E0}"/>
              </a:ext>
            </a:extLst>
          </p:cNvPr>
          <p:cNvSpPr/>
          <p:nvPr/>
        </p:nvSpPr>
        <p:spPr>
          <a:xfrm>
            <a:off x="1129159" y="2762290"/>
            <a:ext cx="232916" cy="2104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D64AB45-9679-484C-8176-83553C0575BF}"/>
              </a:ext>
            </a:extLst>
          </p:cNvPr>
          <p:cNvSpPr/>
          <p:nvPr/>
        </p:nvSpPr>
        <p:spPr>
          <a:xfrm>
            <a:off x="5311793" y="319239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182C7E7-28F2-4C44-9D9D-8B77FBB2CC21}"/>
              </a:ext>
            </a:extLst>
          </p:cNvPr>
          <p:cNvSpPr/>
          <p:nvPr/>
        </p:nvSpPr>
        <p:spPr>
          <a:xfrm>
            <a:off x="733903" y="275254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7ADA2B8-4B12-4FB5-95B7-3BFDFABDE263}"/>
              </a:ext>
            </a:extLst>
          </p:cNvPr>
          <p:cNvSpPr/>
          <p:nvPr/>
        </p:nvSpPr>
        <p:spPr>
          <a:xfrm>
            <a:off x="2279285" y="3415906"/>
            <a:ext cx="1525954" cy="37655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D91563B-CD4B-4CE9-8B63-4159C1FFAD44}"/>
              </a:ext>
            </a:extLst>
          </p:cNvPr>
          <p:cNvSpPr txBox="1"/>
          <p:nvPr/>
        </p:nvSpPr>
        <p:spPr>
          <a:xfrm>
            <a:off x="3805239" y="34846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11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0A9EA3EB-FF8C-4241-95CF-2A2848EA188D}"/>
              </a:ext>
            </a:extLst>
          </p:cNvPr>
          <p:cNvSpPr/>
          <p:nvPr/>
        </p:nvSpPr>
        <p:spPr>
          <a:xfrm>
            <a:off x="2279285" y="3843368"/>
            <a:ext cx="2959465" cy="1726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CF4354A-1C41-4B62-9F55-A3B0FC4B6479}"/>
              </a:ext>
            </a:extLst>
          </p:cNvPr>
          <p:cNvSpPr txBox="1"/>
          <p:nvPr/>
        </p:nvSpPr>
        <p:spPr>
          <a:xfrm>
            <a:off x="5280374" y="377041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12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E994556-DE3B-4905-8D58-850CCF769EC3}"/>
              </a:ext>
            </a:extLst>
          </p:cNvPr>
          <p:cNvSpPr/>
          <p:nvPr/>
        </p:nvSpPr>
        <p:spPr>
          <a:xfrm>
            <a:off x="1150277" y="2982502"/>
            <a:ext cx="215069" cy="1655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074C28-1793-47B6-9F37-128C46FDDAC4}"/>
              </a:ext>
            </a:extLst>
          </p:cNvPr>
          <p:cNvSpPr txBox="1"/>
          <p:nvPr/>
        </p:nvSpPr>
        <p:spPr>
          <a:xfrm>
            <a:off x="742636" y="294361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13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9EBA192-2ACC-4CD2-99C5-A7E11A1A5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82813"/>
              </p:ext>
            </p:extLst>
          </p:nvPr>
        </p:nvGraphicFramePr>
        <p:xfrm>
          <a:off x="1205674" y="1567934"/>
          <a:ext cx="5209889" cy="323850"/>
        </p:xfrm>
        <a:graphic>
          <a:graphicData uri="http://schemas.openxmlformats.org/drawingml/2006/table">
            <a:tbl>
              <a:tblPr/>
              <a:tblGrid>
                <a:gridCol w="1156708">
                  <a:extLst>
                    <a:ext uri="{9D8B030D-6E8A-4147-A177-3AD203B41FA5}">
                      <a16:colId xmlns:a16="http://schemas.microsoft.com/office/drawing/2014/main" val="2098563561"/>
                    </a:ext>
                  </a:extLst>
                </a:gridCol>
                <a:gridCol w="4053181">
                  <a:extLst>
                    <a:ext uri="{9D8B030D-6E8A-4147-A177-3AD203B41FA5}">
                      <a16:colId xmlns:a16="http://schemas.microsoft.com/office/drawing/2014/main" val="776171444"/>
                    </a:ext>
                  </a:extLst>
                </a:gridCol>
              </a:tblGrid>
              <a:tr h="3106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7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altLang="en-US" dirty="0"/>
              <a:t>繳交規範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20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Rockwell" panose="02060603020205020403" pitchFamily="18" charset="0"/>
              </a:rPr>
              <a:t>.java</a:t>
            </a:r>
            <a:r>
              <a:rPr lang="zh-TW" altLang="en-US" sz="2400" dirty="0">
                <a:latin typeface="Rockwell" panose="02060603020205020403" pitchFamily="18" charset="0"/>
              </a:rPr>
              <a:t>檔</a:t>
            </a:r>
            <a:r>
              <a:rPr lang="en-US" altLang="zh-TW" sz="2400" dirty="0">
                <a:latin typeface="Rockwell" panose="02060603020205020403" pitchFamily="18" charset="0"/>
              </a:rPr>
              <a:t>(</a:t>
            </a:r>
            <a:r>
              <a:rPr lang="zh-TW" altLang="en-US" sz="2400" dirty="0">
                <a:latin typeface="Rockwell" panose="02060603020205020403" pitchFamily="18" charset="0"/>
              </a:rPr>
              <a:t>這次只交</a:t>
            </a:r>
            <a:r>
              <a:rPr lang="en-US" altLang="zh-TW" sz="2400" dirty="0">
                <a:latin typeface="Rockwell" panose="02060603020205020403" pitchFamily="18" charset="0"/>
              </a:rPr>
              <a:t>java</a:t>
            </a:r>
            <a:r>
              <a:rPr lang="zh-TW" altLang="en-US" sz="2400" dirty="0">
                <a:latin typeface="Rockwell" panose="02060603020205020403" pitchFamily="18" charset="0"/>
              </a:rPr>
              <a:t>檔就好，</a:t>
            </a:r>
            <a:r>
              <a:rPr lang="zh-TW" alt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無需壓縮</a:t>
            </a:r>
            <a:r>
              <a:rPr lang="en-US" altLang="zh-TW" sz="2400" dirty="0">
                <a:latin typeface="Rockwell" panose="02060603020205020403" pitchFamily="18" charset="0"/>
              </a:rPr>
              <a:t>)</a:t>
            </a:r>
          </a:p>
          <a:p>
            <a:pPr marL="131445" indent="0">
              <a:buNone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A7B69-9657-4452-BE00-A860A55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15" name="Google Shape;136;p5">
            <a:extLst>
              <a:ext uri="{FF2B5EF4-FFF2-40B4-BE49-F238E27FC236}">
                <a16:creationId xmlns:a16="http://schemas.microsoft.com/office/drawing/2014/main" id="{4583521D-7DC6-4872-BAD1-9E6C20CBD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Rockwell" panose="02060603020205020403" pitchFamily="18" charset="0"/>
              </a:rPr>
              <a:t>檔案名稱須為  </a:t>
            </a:r>
            <a:r>
              <a:rPr lang="en-US" altLang="zh-TW" sz="2800" dirty="0">
                <a:latin typeface="Rockwell" panose="02060603020205020403" pitchFamily="18" charset="0"/>
              </a:rPr>
              <a:t>A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800" dirty="0">
                <a:latin typeface="Rockwell" panose="02060603020205020403" pitchFamily="18" charset="0"/>
              </a:rPr>
              <a:t>_10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800" dirty="0">
                <a:latin typeface="Rockwell" panose="02060603020205020403" pitchFamily="18" charset="0"/>
              </a:rPr>
              <a:t>  </a:t>
            </a:r>
            <a:r>
              <a:rPr lang="zh-TW" altLang="en-US" sz="2800" dirty="0">
                <a:latin typeface="Rockwell" panose="02060603020205020403" pitchFamily="18" charset="0"/>
              </a:rPr>
              <a:t>或  </a:t>
            </a:r>
            <a:r>
              <a:rPr lang="en-US" altLang="zh-TW" sz="2800" dirty="0">
                <a:latin typeface="Rockwell" panose="02060603020205020403" pitchFamily="18" charset="0"/>
              </a:rPr>
              <a:t>P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800" dirty="0">
                <a:latin typeface="Rockwell" panose="02060603020205020403" pitchFamily="18" charset="0"/>
              </a:rPr>
              <a:t>_10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X</a:t>
            </a:r>
            <a:r>
              <a:rPr lang="zh-TW" altLang="en-US" sz="2200" dirty="0">
                <a:latin typeface="Rockwell" panose="02060603020205020403" pitchFamily="18" charset="0"/>
              </a:rPr>
              <a:t>為第</a:t>
            </a:r>
            <a:r>
              <a:rPr lang="en-US" altLang="zh-TW" sz="2200" dirty="0">
                <a:latin typeface="Rockwell" panose="02060603020205020403" pitchFamily="18" charset="0"/>
              </a:rPr>
              <a:t>X</a:t>
            </a:r>
            <a:r>
              <a:rPr lang="zh-TW" altLang="en-US" sz="2200" dirty="0">
                <a:latin typeface="Rockwell" panose="02060603020205020403" pitchFamily="18" charset="0"/>
              </a:rPr>
              <a:t>次練習</a:t>
            </a:r>
            <a:r>
              <a:rPr lang="en-US" altLang="zh-TW" sz="2200" dirty="0">
                <a:latin typeface="Rockwell" panose="02060603020205020403" pitchFamily="18" charset="0"/>
              </a:rPr>
              <a:t>or</a:t>
            </a:r>
            <a:r>
              <a:rPr lang="zh-TW" altLang="en-US" sz="2200" dirty="0">
                <a:latin typeface="Rockwell" panose="02060603020205020403" pitchFamily="18" charset="0"/>
              </a:rPr>
              <a:t>作業</a:t>
            </a:r>
            <a:endParaRPr lang="en-US" altLang="zh-TW" sz="2200" dirty="0"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Rockwell" panose="02060603020205020403" pitchFamily="18" charset="0"/>
              </a:rPr>
              <a:t>10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zh-TW" altLang="en-US" sz="2400" dirty="0">
                <a:solidFill>
                  <a:schemeClr val="tx1"/>
                </a:solidFill>
                <a:latin typeface="Rockwell" panose="02060603020205020403" pitchFamily="18" charset="0"/>
              </a:rPr>
              <a:t>為學號</a:t>
            </a:r>
            <a:endParaRPr lang="en-US" altLang="zh-TW" sz="22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若有兩題以上需加上對應題號，如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588645" lvl="1" indent="0" fontAlgn="base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07588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C8AC29-48F1-4161-AC98-41187C94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01" y="2833148"/>
            <a:ext cx="4002167" cy="19408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3A7B69-9657-4452-BE00-A860A55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40127-6418-451A-A2C7-48A08F62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TW" altLang="en-US" dirty="0"/>
              <a:t>程式碼開頭要有以下文字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0F4809-70D3-4E8A-9D91-8A8D18BE5F47}"/>
              </a:ext>
            </a:extLst>
          </p:cNvPr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4E18F3-D5A6-4DB9-A99D-8EA805D9EEE1}"/>
              </a:ext>
            </a:extLst>
          </p:cNvPr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Rockwell" panose="02060603020205020403" pitchFamily="18" charset="0"/>
              </a:rPr>
              <a:t>作業</a:t>
            </a:r>
            <a:r>
              <a:rPr lang="en-US" altLang="zh-TW" sz="2800" dirty="0">
                <a:latin typeface="Rockwell" panose="02060603020205020403" pitchFamily="18" charset="0"/>
              </a:rPr>
              <a:t>: Assignment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練習</a:t>
            </a:r>
            <a:r>
              <a:rPr lang="en-US" altLang="zh-TW" sz="2800" dirty="0">
                <a:latin typeface="Rockwell" panose="02060603020205020403" pitchFamily="18" charset="0"/>
              </a:rPr>
              <a:t>: Practice</a:t>
            </a:r>
            <a:endParaRPr lang="en-US" altLang="zh-TW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21BC2D-F34F-432A-8BED-21E9DAB4D85D}"/>
              </a:ext>
            </a:extLst>
          </p:cNvPr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Rockwell" panose="02060603020205020403" pitchFamily="18" charset="0"/>
              </a:rPr>
              <a:t>計算機概論</a:t>
            </a:r>
            <a:r>
              <a:rPr lang="en-US" altLang="zh-TW" sz="2800" dirty="0">
                <a:latin typeface="Rockwell" panose="02060603020205020403" pitchFamily="18" charset="0"/>
              </a:rPr>
              <a:t>II </a:t>
            </a:r>
            <a:r>
              <a:rPr lang="zh-TW" altLang="en-US" sz="2800" dirty="0">
                <a:latin typeface="Rockwell" panose="02060603020205020403" pitchFamily="18" charset="0"/>
              </a:rPr>
              <a:t>  </a:t>
            </a:r>
            <a:r>
              <a:rPr lang="en-US" altLang="zh-TW" sz="2800" dirty="0">
                <a:latin typeface="Rockwell" panose="02060603020205020403" pitchFamily="18" charset="0"/>
              </a:rPr>
              <a:t>: 2022-CE1002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計算機實習</a:t>
            </a:r>
            <a:r>
              <a:rPr lang="en-US" altLang="zh-TW" sz="2800" dirty="0">
                <a:latin typeface="Rockwell" panose="02060603020205020403" pitchFamily="18" charset="0"/>
              </a:rPr>
              <a:t>IIA: 2022-CE1004-A</a:t>
            </a:r>
            <a:endParaRPr lang="en-US" altLang="zh-TW" sz="2800" dirty="0"/>
          </a:p>
          <a:p>
            <a:r>
              <a:rPr lang="zh-TW" altLang="en-US" sz="2800" dirty="0">
                <a:latin typeface="Rockwell" panose="02060603020205020403" pitchFamily="18" charset="0"/>
              </a:rPr>
              <a:t>計算機實習</a:t>
            </a:r>
            <a:r>
              <a:rPr lang="en-US" altLang="zh-TW" sz="2800" dirty="0">
                <a:latin typeface="Rockwell" panose="02060603020205020403" pitchFamily="18" charset="0"/>
              </a:rPr>
              <a:t>IIB</a:t>
            </a:r>
            <a:r>
              <a:rPr lang="zh-TW" altLang="en-US" sz="2800" dirty="0">
                <a:latin typeface="Rockwell" panose="02060603020205020403" pitchFamily="18" charset="0"/>
              </a:rPr>
              <a:t> </a:t>
            </a:r>
            <a:r>
              <a:rPr lang="en-US" altLang="zh-TW" sz="2800" dirty="0">
                <a:latin typeface="Rockwell" panose="02060603020205020403" pitchFamily="18" charset="0"/>
              </a:rPr>
              <a:t>: 2022-CE1004-B</a:t>
            </a:r>
            <a:endParaRPr lang="en-US" altLang="zh-TW" sz="28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2AB44C0-97AA-40F1-8C6D-15B660528C0B}"/>
              </a:ext>
            </a:extLst>
          </p:cNvPr>
          <p:cNvSpPr/>
          <p:nvPr/>
        </p:nvSpPr>
        <p:spPr>
          <a:xfrm>
            <a:off x="1443201" y="3310771"/>
            <a:ext cx="1557867" cy="342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0CFEAF1-44ED-4F82-8855-68E3AB46D080}"/>
              </a:ext>
            </a:extLst>
          </p:cNvPr>
          <p:cNvSpPr/>
          <p:nvPr/>
        </p:nvSpPr>
        <p:spPr>
          <a:xfrm>
            <a:off x="1185333" y="5254192"/>
            <a:ext cx="3141134" cy="1178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08248CA-2A9A-43E5-A107-054C9A605EA9}"/>
              </a:ext>
            </a:extLst>
          </p:cNvPr>
          <p:cNvSpPr/>
          <p:nvPr/>
        </p:nvSpPr>
        <p:spPr>
          <a:xfrm>
            <a:off x="2435105" y="3961942"/>
            <a:ext cx="1628895" cy="34205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7C29904-43EC-408D-9A87-815665B657CC}"/>
              </a:ext>
            </a:extLst>
          </p:cNvPr>
          <p:cNvSpPr/>
          <p:nvPr/>
        </p:nvSpPr>
        <p:spPr>
          <a:xfrm>
            <a:off x="4842933" y="5044261"/>
            <a:ext cx="5410200" cy="138499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2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9FDB8-7EE8-42F9-8B5F-9DAAA175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多選飲料販賣機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7EE48-01F9-4586-BAFE-E82D3F11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請實作一個類似飲料販賣機的小程式。</a:t>
            </a:r>
          </a:p>
          <a:p>
            <a:r>
              <a:rPr lang="zh-TW" altLang="en-US" dirty="0"/>
              <a:t>此販賣機的販售品項有</a:t>
            </a:r>
            <a:r>
              <a:rPr lang="en-US" altLang="zh-TW" dirty="0"/>
              <a:t>4</a:t>
            </a:r>
            <a:r>
              <a:rPr lang="zh-TW" altLang="en-US" dirty="0"/>
              <a:t>項：</a:t>
            </a:r>
          </a:p>
          <a:p>
            <a:pPr lvl="1"/>
            <a:r>
              <a:rPr lang="en-US" altLang="zh-TW" dirty="0"/>
              <a:t>Cola 30</a:t>
            </a:r>
            <a:r>
              <a:rPr lang="zh-TW" altLang="en-US" dirty="0"/>
              <a:t>元</a:t>
            </a:r>
          </a:p>
          <a:p>
            <a:pPr lvl="1"/>
            <a:r>
              <a:rPr lang="en-US" altLang="zh-TW" dirty="0"/>
              <a:t>Green Tea     25</a:t>
            </a:r>
            <a:r>
              <a:rPr lang="zh-TW" altLang="en-US" dirty="0"/>
              <a:t>元</a:t>
            </a:r>
          </a:p>
          <a:p>
            <a:pPr lvl="1"/>
            <a:r>
              <a:rPr lang="en-US" altLang="zh-TW" dirty="0"/>
              <a:t>Lemon Tea     29</a:t>
            </a:r>
            <a:r>
              <a:rPr lang="zh-TW" altLang="en-US" dirty="0"/>
              <a:t>元</a:t>
            </a:r>
          </a:p>
          <a:p>
            <a:pPr lvl="1"/>
            <a:r>
              <a:rPr lang="en-US" altLang="zh-TW" dirty="0"/>
              <a:t>Mineral Water   20</a:t>
            </a:r>
            <a:r>
              <a:rPr lang="zh-TW" altLang="en-US" dirty="0"/>
              <a:t>元</a:t>
            </a:r>
            <a:endParaRPr lang="en-US" altLang="zh-TW" dirty="0"/>
          </a:p>
          <a:p>
            <a:r>
              <a:rPr lang="zh-TW" altLang="en-US" dirty="0"/>
              <a:t>程式開始時，輸出</a:t>
            </a:r>
            <a:r>
              <a:rPr lang="en-US" altLang="zh-TW" dirty="0"/>
              <a:t>”(1)choose drinks (2)list (3)pay (4)exit”</a:t>
            </a:r>
            <a:r>
              <a:rPr lang="zh-TW" altLang="en-US" dirty="0"/>
              <a:t> 。</a:t>
            </a:r>
          </a:p>
          <a:p>
            <a:r>
              <a:rPr lang="zh-TW" altLang="en-US" dirty="0"/>
              <a:t>此程式有以下</a:t>
            </a:r>
            <a:r>
              <a:rPr lang="en-US" altLang="zh-TW" dirty="0"/>
              <a:t>4</a:t>
            </a:r>
            <a:r>
              <a:rPr lang="zh-TW" altLang="en-US" dirty="0"/>
              <a:t>項功能：</a:t>
            </a:r>
          </a:p>
          <a:p>
            <a:pPr lvl="1"/>
            <a:r>
              <a:rPr lang="en-US" altLang="zh-TW" dirty="0"/>
              <a:t>(1)choose drinks </a:t>
            </a:r>
          </a:p>
          <a:p>
            <a:pPr lvl="1"/>
            <a:r>
              <a:rPr lang="en-US" altLang="zh-TW" dirty="0"/>
              <a:t>(2)list </a:t>
            </a:r>
          </a:p>
          <a:p>
            <a:pPr lvl="1"/>
            <a:r>
              <a:rPr lang="en-US" altLang="zh-TW" dirty="0"/>
              <a:t>(3)pay</a:t>
            </a:r>
          </a:p>
          <a:p>
            <a:pPr lvl="1"/>
            <a:r>
              <a:rPr lang="en-US" altLang="zh-TW" dirty="0"/>
              <a:t>(4)exit</a:t>
            </a:r>
            <a:br>
              <a:rPr lang="zh-TW" altLang="en-US" dirty="0"/>
            </a:br>
            <a:br>
              <a:rPr lang="zh-TW" altLang="en-US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54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B0E72-A6AD-4271-BE74-9ED8CD3E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(1)choose drinks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0F4C9B-508F-45AB-A1DD-22037E5D3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輸出以下提示</a:t>
            </a:r>
            <a:br>
              <a:rPr lang="zh-TW" altLang="en-US" dirty="0"/>
            </a:br>
            <a:r>
              <a:rPr lang="zh-TW" altLang="en-US" dirty="0"/>
              <a:t>“</a:t>
            </a:r>
            <a:r>
              <a:rPr lang="en-US" altLang="zh-TW" dirty="0"/>
              <a:t>choose drinks (drinks / amount)</a:t>
            </a:r>
            <a:br>
              <a:rPr lang="en-US" altLang="zh-TW" dirty="0"/>
            </a:br>
            <a:r>
              <a:rPr lang="en-US" altLang="zh-TW" dirty="0"/>
              <a:t>(1)Cola (2)Green Tea (3)Lemon Tea (4)Mineral Water”</a:t>
            </a:r>
          </a:p>
          <a:p>
            <a:pPr fontAlgn="base"/>
            <a:r>
              <a:rPr lang="zh-TW" altLang="en-US" dirty="0"/>
              <a:t>接著輸入品項編號與數量 </a:t>
            </a:r>
            <a:r>
              <a:rPr lang="en-US" altLang="zh-TW" dirty="0"/>
              <a:t>(</a:t>
            </a:r>
            <a:r>
              <a:rPr lang="zh-TW" altLang="en-US" dirty="0"/>
              <a:t>中間有空格</a:t>
            </a:r>
            <a:r>
              <a:rPr lang="en-US" altLang="zh-TW" dirty="0"/>
              <a:t>)</a:t>
            </a:r>
          </a:p>
          <a:p>
            <a:pPr fontAlgn="base"/>
            <a:r>
              <a:rPr lang="zh-TW" altLang="en-US" dirty="0"/>
              <a:t>若輸入</a:t>
            </a:r>
            <a:r>
              <a:rPr lang="en-US" altLang="zh-TW" dirty="0"/>
              <a:t>1 -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以外的品項編號，需輸出錯誤提示“</a:t>
            </a:r>
            <a:r>
              <a:rPr lang="en-US" altLang="zh-TW" dirty="0"/>
              <a:t>invalid input”</a:t>
            </a:r>
          </a:p>
          <a:p>
            <a:pPr fontAlgn="base"/>
            <a:r>
              <a:rPr lang="zh-TW" altLang="en-US" dirty="0"/>
              <a:t>數量</a:t>
            </a:r>
            <a:r>
              <a:rPr lang="en-US" altLang="zh-TW" dirty="0"/>
              <a:t>N</a:t>
            </a:r>
            <a:r>
              <a:rPr lang="zh-TW" altLang="en-US" dirty="0"/>
              <a:t>為整數，且 </a:t>
            </a:r>
            <a:r>
              <a:rPr lang="en-US" altLang="zh-TW" dirty="0"/>
              <a:t>1&lt;= N &lt;=100</a:t>
            </a:r>
            <a:r>
              <a:rPr lang="zh-TW" altLang="en-US" dirty="0"/>
              <a:t>，輸入其他數字不需輸出任何錯誤提示。</a:t>
            </a:r>
            <a:endParaRPr lang="en-US" altLang="zh-TW" dirty="0"/>
          </a:p>
          <a:p>
            <a:pPr fontAlgn="base"/>
            <a:r>
              <a:rPr lang="zh-TW" altLang="en-US" dirty="0"/>
              <a:t>輸入完品項和數量後，回到主頁。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01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6BC57-E49C-4E71-A16F-8F11B5B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(2)list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430CB-792B-4565-8C09-590F3383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fontAlgn="base"/>
            <a:r>
              <a:rPr lang="zh-TW" altLang="en-US" dirty="0"/>
              <a:t>列出目前所選擇的所有品項和數量，列出的排序方式是添加的順序 </a:t>
            </a:r>
            <a:r>
              <a:rPr lang="en-US" altLang="zh-TW" dirty="0"/>
              <a:t>(</a:t>
            </a:r>
            <a:r>
              <a:rPr lang="zh-TW" altLang="en-US" dirty="0"/>
              <a:t>先添加的品項在上，後添加的品項在下</a:t>
            </a:r>
            <a:r>
              <a:rPr lang="en-US" altLang="zh-TW" dirty="0"/>
              <a:t>)</a:t>
            </a:r>
          </a:p>
          <a:p>
            <a:pPr fontAlgn="base"/>
            <a:r>
              <a:rPr lang="zh-TW" altLang="en-US" dirty="0"/>
              <a:t>若目前沒有選擇任何東西，輸出</a:t>
            </a:r>
            <a:r>
              <a:rPr lang="en-US" altLang="zh-TW" dirty="0"/>
              <a:t>”Empty”</a:t>
            </a:r>
            <a:r>
              <a:rPr lang="zh-TW" altLang="en-US" dirty="0"/>
              <a:t>，然後換行。</a:t>
            </a:r>
            <a:endParaRPr lang="en-US" altLang="zh-TW" dirty="0"/>
          </a:p>
          <a:p>
            <a:r>
              <a:rPr lang="zh-TW" altLang="en-US" dirty="0"/>
              <a:t>重複添加的品項，依然會保持在原本的順位，而數量會疊加</a:t>
            </a:r>
            <a:endParaRPr lang="en-US" altLang="zh-TW" dirty="0"/>
          </a:p>
          <a:p>
            <a:r>
              <a:rPr lang="zh-TW" altLang="en-US" dirty="0"/>
              <a:t>輸出完品項後回到主頁。</a:t>
            </a:r>
          </a:p>
        </p:txBody>
      </p:sp>
    </p:spTree>
    <p:extLst>
      <p:ext uri="{BB962C8B-B14F-4D97-AF65-F5344CB8AC3E}">
        <p14:creationId xmlns:p14="http://schemas.microsoft.com/office/powerpoint/2010/main" val="144878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6BC57-E49C-4E71-A16F-8F11B5B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(3)pay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430CB-792B-4565-8C09-590F3383B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顯示總價，接著付費，最後顯示找零金額</a:t>
            </a:r>
          </a:p>
          <a:p>
            <a:pPr fontAlgn="base"/>
            <a:r>
              <a:rPr lang="zh-TW" altLang="en-US" dirty="0"/>
              <a:t>找完零錢後，輸出“</a:t>
            </a:r>
            <a:r>
              <a:rPr lang="en-US" altLang="zh-TW" dirty="0"/>
              <a:t>thank you</a:t>
            </a:r>
            <a:r>
              <a:rPr lang="zh-TW" altLang="en-US" dirty="0"/>
              <a:t>”，並結束程式。</a:t>
            </a:r>
          </a:p>
          <a:p>
            <a:r>
              <a:rPr lang="zh-TW" altLang="en-US" dirty="0"/>
              <a:t>若付費金額少於加總價格，需輸出錯誤提示“</a:t>
            </a:r>
            <a:r>
              <a:rPr lang="en-US" altLang="zh-TW" dirty="0"/>
              <a:t>money not enough</a:t>
            </a:r>
            <a:r>
              <a:rPr lang="zh-TW" altLang="en-US" dirty="0"/>
              <a:t>”，並回到主頁。</a:t>
            </a:r>
          </a:p>
        </p:txBody>
      </p:sp>
    </p:spTree>
    <p:extLst>
      <p:ext uri="{BB962C8B-B14F-4D97-AF65-F5344CB8AC3E}">
        <p14:creationId xmlns:p14="http://schemas.microsoft.com/office/powerpoint/2010/main" val="222927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6BC57-E49C-4E71-A16F-8F11B5B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(4)exit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430CB-792B-4565-8C09-590F3383B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輸出提示“</a:t>
            </a:r>
            <a:r>
              <a:rPr lang="en-US" altLang="zh-TW" dirty="0"/>
              <a:t>exit</a:t>
            </a:r>
            <a:r>
              <a:rPr lang="zh-TW" altLang="en-US" dirty="0"/>
              <a:t>”，並結束程式。</a:t>
            </a:r>
          </a:p>
        </p:txBody>
      </p:sp>
    </p:spTree>
    <p:extLst>
      <p:ext uri="{BB962C8B-B14F-4D97-AF65-F5344CB8AC3E}">
        <p14:creationId xmlns:p14="http://schemas.microsoft.com/office/powerpoint/2010/main" val="293822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6BC57-E49C-4E71-A16F-8F11B5B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Annotation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430CB-792B-4565-8C09-590F3383B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若輸入</a:t>
            </a:r>
            <a:r>
              <a:rPr lang="en-US" altLang="zh-TW" dirty="0"/>
              <a:t>1 -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以外的功能選項</a:t>
            </a:r>
            <a:r>
              <a:rPr lang="en-US" altLang="zh-TW" dirty="0"/>
              <a:t>, </a:t>
            </a:r>
            <a:r>
              <a:rPr lang="zh-TW" altLang="en-US" dirty="0"/>
              <a:t>需輸出錯誤提示“</a:t>
            </a:r>
            <a:r>
              <a:rPr lang="en-US" altLang="zh-TW" dirty="0"/>
              <a:t>invalid input</a:t>
            </a:r>
            <a:r>
              <a:rPr lang="zh-TW" altLang="en-US" dirty="0"/>
              <a:t>”。</a:t>
            </a:r>
          </a:p>
          <a:p>
            <a:pPr fontAlgn="base"/>
            <a:r>
              <a:rPr lang="zh-TW" altLang="en-US" dirty="0"/>
              <a:t>執行功能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或</a:t>
            </a:r>
            <a:r>
              <a:rPr lang="en-US" altLang="zh-TW" dirty="0"/>
              <a:t>3 (</a:t>
            </a:r>
            <a:r>
              <a:rPr lang="zh-TW" altLang="en-US" dirty="0"/>
              <a:t>金額不足</a:t>
            </a:r>
            <a:r>
              <a:rPr lang="en-US" altLang="zh-TW" dirty="0"/>
              <a:t>) </a:t>
            </a:r>
            <a:r>
              <a:rPr lang="zh-TW" altLang="en-US" dirty="0"/>
              <a:t>後，都會回到主頁提示。</a:t>
            </a:r>
          </a:p>
          <a:p>
            <a:r>
              <a:rPr lang="zh-TW" altLang="en-US" dirty="0"/>
              <a:t>只有執行功能</a:t>
            </a:r>
            <a:r>
              <a:rPr lang="en-US" altLang="zh-TW" dirty="0"/>
              <a:t>3 (</a:t>
            </a:r>
            <a:r>
              <a:rPr lang="zh-TW" altLang="en-US" dirty="0"/>
              <a:t>完成付費</a:t>
            </a:r>
            <a:r>
              <a:rPr lang="en-US" altLang="zh-TW" dirty="0"/>
              <a:t>) </a:t>
            </a:r>
            <a:r>
              <a:rPr lang="zh-TW" altLang="en-US" dirty="0"/>
              <a:t>和功能</a:t>
            </a:r>
            <a:r>
              <a:rPr lang="en-US" altLang="zh-TW" dirty="0"/>
              <a:t>4</a:t>
            </a:r>
            <a:r>
              <a:rPr lang="zh-TW" altLang="en-US" dirty="0"/>
              <a:t>後，才會結束程式。</a:t>
            </a:r>
          </a:p>
        </p:txBody>
      </p:sp>
    </p:spTree>
    <p:extLst>
      <p:ext uri="{BB962C8B-B14F-4D97-AF65-F5344CB8AC3E}">
        <p14:creationId xmlns:p14="http://schemas.microsoft.com/office/powerpoint/2010/main" val="10585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BD309-60D4-4E26-9CDB-14DE7EC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</a:t>
            </a:r>
            <a:r>
              <a:rPr lang="en-US" altLang="zh-TW" dirty="0"/>
              <a:t>1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47E945-B9AC-40EA-A234-69659C0B9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73448"/>
              </p:ext>
            </p:extLst>
          </p:nvPr>
        </p:nvGraphicFramePr>
        <p:xfrm>
          <a:off x="1063751" y="1841500"/>
          <a:ext cx="9632823" cy="5646420"/>
        </p:xfrm>
        <a:graphic>
          <a:graphicData uri="http://schemas.openxmlformats.org/drawingml/2006/table">
            <a:tbl>
              <a:tblPr/>
              <a:tblGrid>
                <a:gridCol w="2138695">
                  <a:extLst>
                    <a:ext uri="{9D8B030D-6E8A-4147-A177-3AD203B41FA5}">
                      <a16:colId xmlns:a16="http://schemas.microsoft.com/office/drawing/2014/main" val="2157658358"/>
                    </a:ext>
                  </a:extLst>
                </a:gridCol>
                <a:gridCol w="7494128">
                  <a:extLst>
                    <a:ext uri="{9D8B030D-6E8A-4147-A177-3AD203B41FA5}">
                      <a16:colId xmlns:a16="http://schemas.microsoft.com/office/drawing/2014/main" val="2912742660"/>
                    </a:ext>
                  </a:extLst>
                </a:gridCol>
              </a:tblGrid>
              <a:tr h="2838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27989"/>
                  </a:ext>
                </a:extLst>
              </a:tr>
              <a:tr h="46659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1 5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4 3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2 10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TW" altLang="en-US" sz="240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Cola 5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Mineral Water 3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Green Tea 10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exit</a:t>
                      </a:r>
                      <a:endParaRPr lang="en-US" sz="2400" dirty="0">
                        <a:effectLst/>
                      </a:endParaRPr>
                    </a:p>
                    <a:p>
                      <a:pPr fontAlgn="t"/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868509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5FB5A72-CF0B-4157-87A1-B5AA4841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2451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52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56C81-F757-43F6-987C-39FDAB52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</a:t>
            </a:r>
            <a:r>
              <a:rPr lang="en-US" altLang="zh-TW" dirty="0"/>
              <a:t>2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3BC76C-C2BC-4F08-BBFE-59314558D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29145"/>
              </p:ext>
            </p:extLst>
          </p:nvPr>
        </p:nvGraphicFramePr>
        <p:xfrm>
          <a:off x="1191684" y="2260811"/>
          <a:ext cx="9247716" cy="3188970"/>
        </p:xfrm>
        <a:graphic>
          <a:graphicData uri="http://schemas.openxmlformats.org/drawingml/2006/table">
            <a:tbl>
              <a:tblPr/>
              <a:tblGrid>
                <a:gridCol w="2053193">
                  <a:extLst>
                    <a:ext uri="{9D8B030D-6E8A-4147-A177-3AD203B41FA5}">
                      <a16:colId xmlns:a16="http://schemas.microsoft.com/office/drawing/2014/main" val="1246416231"/>
                    </a:ext>
                  </a:extLst>
                </a:gridCol>
                <a:gridCol w="7194523">
                  <a:extLst>
                    <a:ext uri="{9D8B030D-6E8A-4147-A177-3AD203B41FA5}">
                      <a16:colId xmlns:a16="http://schemas.microsoft.com/office/drawing/2014/main" val="3618957077"/>
                    </a:ext>
                  </a:extLst>
                </a:gridCol>
              </a:tblGrid>
              <a:tr h="21249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6 5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TW" altLang="en-US" sz="2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TW" altLang="en-US" sz="240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 drinks (drinks / amount)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(1)Cola (2)Green Tea (3)Lemon Tea (4)Mineral Water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invalid input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invalid input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(1)choose drinks (2)list (3)pay (4)exit</a:t>
                      </a:r>
                      <a:endParaRPr lang="en-US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exit</a:t>
                      </a:r>
                      <a:endParaRPr lang="en-US" sz="2400" dirty="0">
                        <a:effectLst/>
                      </a:endParaRPr>
                    </a:p>
                    <a:p>
                      <a:pPr fontAlgn="t"/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64583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FC0FBD-4DDA-4D8B-A5BE-9BB619A5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44813"/>
              </p:ext>
            </p:extLst>
          </p:nvPr>
        </p:nvGraphicFramePr>
        <p:xfrm>
          <a:off x="1191685" y="1916387"/>
          <a:ext cx="9247716" cy="323850"/>
        </p:xfrm>
        <a:graphic>
          <a:graphicData uri="http://schemas.openxmlformats.org/drawingml/2006/table">
            <a:tbl>
              <a:tblPr/>
              <a:tblGrid>
                <a:gridCol w="2053193">
                  <a:extLst>
                    <a:ext uri="{9D8B030D-6E8A-4147-A177-3AD203B41FA5}">
                      <a16:colId xmlns:a16="http://schemas.microsoft.com/office/drawing/2014/main" val="2098563561"/>
                    </a:ext>
                  </a:extLst>
                </a:gridCol>
                <a:gridCol w="7194523">
                  <a:extLst>
                    <a:ext uri="{9D8B030D-6E8A-4147-A177-3AD203B41FA5}">
                      <a16:colId xmlns:a16="http://schemas.microsoft.com/office/drawing/2014/main" val="776171444"/>
                    </a:ext>
                  </a:extLst>
                </a:gridCol>
              </a:tblGrid>
              <a:tr h="3066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  <a:endParaRPr lang="en-US" sz="2400" dirty="0">
                        <a:effectLst/>
                      </a:endParaRPr>
                    </a:p>
                  </a:txBody>
                  <a:tcPr marL="9525" marR="9525" marT="9525" marB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47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006596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1279</Words>
  <Application>Microsoft Office PowerPoint</Application>
  <PresentationFormat>寬螢幕</PresentationFormat>
  <Paragraphs>181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Noto Sans Symbols</vt:lpstr>
      <vt:lpstr>微軟正黑體</vt:lpstr>
      <vt:lpstr>新細明體</vt:lpstr>
      <vt:lpstr>Arial</vt:lpstr>
      <vt:lpstr>Calibri</vt:lpstr>
      <vt:lpstr>Rockwell</vt:lpstr>
      <vt:lpstr>Times New Roman</vt:lpstr>
      <vt:lpstr>Wingdings</vt:lpstr>
      <vt:lpstr>木刻字型</vt:lpstr>
      <vt:lpstr>練習10</vt:lpstr>
      <vt:lpstr>多選飲料販賣機</vt:lpstr>
      <vt:lpstr>(1)choose drinks  </vt:lpstr>
      <vt:lpstr>(2)list</vt:lpstr>
      <vt:lpstr>(3)pay</vt:lpstr>
      <vt:lpstr> (4)exit</vt:lpstr>
      <vt:lpstr>Annotation</vt:lpstr>
      <vt:lpstr>測資1</vt:lpstr>
      <vt:lpstr>測資2</vt:lpstr>
      <vt:lpstr>測資3</vt:lpstr>
      <vt:lpstr>測資3</vt:lpstr>
      <vt:lpstr>繳交規範</vt:lpstr>
      <vt:lpstr>繳交內容：</vt:lpstr>
      <vt:lpstr>繳交格式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練習01</dc:title>
  <dc:creator>user</dc:creator>
  <cp:lastModifiedBy>MINE Lab</cp:lastModifiedBy>
  <cp:revision>93</cp:revision>
  <dcterms:created xsi:type="dcterms:W3CDTF">2019-09-17T05:51:58Z</dcterms:created>
  <dcterms:modified xsi:type="dcterms:W3CDTF">2022-04-21T12:39:05Z</dcterms:modified>
</cp:coreProperties>
</file>