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6" r:id="rId6"/>
  </p:sldIdLst>
  <p:sldSz cx="18288000" cy="10287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pace Mono Bold" panose="02020500000000000000" charset="0"/>
      <p:regular r:id="rId13"/>
    </p:embeddedFont>
    <p:embeddedFont>
      <p:font typeface="微軟正黑體" panose="020B0604030504040204" pitchFamily="34" charset="-120"/>
      <p:regular r:id="rId14"/>
      <p:bold r:id="rId15"/>
    </p:embeddedFont>
    <p:embeddedFont>
      <p:font typeface="標楷體" panose="03000509000000000000" pitchFamily="65" charset="-12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9"/>
    <a:srgbClr val="FFFFFF"/>
    <a:srgbClr val="A7DCFA"/>
    <a:srgbClr val="99605F"/>
    <a:srgbClr val="FF2F2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990" autoAdjust="0"/>
  </p:normalViewPr>
  <p:slideViewPr>
    <p:cSldViewPr>
      <p:cViewPr>
        <p:scale>
          <a:sx n="50" d="100"/>
          <a:sy n="50" d="100"/>
        </p:scale>
        <p:origin x="946" y="29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46170-D401-4637-A118-7E9FC3DC0BF9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4363B-271C-4534-A21D-2B4759D7E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1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print :</a:t>
            </a:r>
            <a:r>
              <a:rPr lang="zh-TW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繪出棋盤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Transfer</a:t>
            </a:r>
            <a:r>
              <a:rPr lang="zh-TW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棋盤座標與小黑窗座標轉換</a:t>
            </a:r>
            <a:endParaRPr lang="es-E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Boundary:</a:t>
            </a:r>
            <a:r>
              <a:rPr lang="zh-TW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判斷輸入的座標是否在棋盤內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movecursor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讓玩家選擇要移動的棋子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Choose:</a:t>
            </a:r>
            <a:r>
              <a:rPr lang="zh-TW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鎖定要移動的棋子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movechess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移動棋子</a:t>
            </a:r>
          </a:p>
          <a:p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Iswin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80FF"/>
                </a:solidFill>
                <a:latin typeface="Courier New" panose="02070309020205020404" pitchFamily="49" charset="0"/>
              </a:rPr>
              <a:t>判斷是否有棋子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全部移動至對角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IsChess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80FF"/>
                </a:solidFill>
                <a:latin typeface="Courier New" panose="02070309020205020404" pitchFamily="49" charset="0"/>
              </a:rPr>
              <a:t>判斷使用者是否選對到棋子，而不是空格或對手的棋子</a:t>
            </a:r>
            <a:endParaRPr lang="en-US" altLang="zh-TW" sz="1200" b="0" dirty="0">
              <a:solidFill>
                <a:srgbClr val="0080FF"/>
              </a:solidFill>
              <a:latin typeface="Courier New" panose="02070309020205020404" pitchFamily="49" charset="0"/>
            </a:endParaRPr>
          </a:p>
          <a:p>
            <a:endParaRPr lang="en-US" altLang="zh-TW" sz="1200" b="0" dirty="0">
              <a:solidFill>
                <a:srgbClr val="0080FF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COOR </a:t>
            </a:r>
            <a:r>
              <a:rPr lang="en-US" altLang="zh-TW" sz="1200" b="0" dirty="0">
                <a:solidFill>
                  <a:srgbClr val="0080FF"/>
                </a:solidFill>
                <a:latin typeface="Courier New" panose="02070309020205020404" pitchFamily="49" charset="0"/>
              </a:rPr>
              <a:t>STRUCT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</a:p>
          <a:p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	X </a:t>
            </a:r>
            <a:r>
              <a:rPr lang="en-US" altLang="zh-TW" sz="1200" b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sbyte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	Y </a:t>
            </a:r>
            <a:r>
              <a:rPr lang="en-US" altLang="zh-TW" sz="1200" b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sbyte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COOR </a:t>
            </a:r>
            <a:r>
              <a:rPr lang="en-US" altLang="zh-TW" sz="1200" b="0" dirty="0">
                <a:solidFill>
                  <a:srgbClr val="0080FF"/>
                </a:solidFill>
                <a:latin typeface="Courier New" panose="02070309020205020404" pitchFamily="49" charset="0"/>
              </a:rPr>
              <a:t>ENDS</a:t>
            </a:r>
            <a:br>
              <a:rPr lang="en-US" altLang="zh-TW" sz="1200" b="0" dirty="0">
                <a:solidFill>
                  <a:srgbClr val="0080FF"/>
                </a:solidFill>
                <a:latin typeface="Courier New" panose="02070309020205020404" pitchFamily="49" charset="0"/>
              </a:rPr>
            </a:br>
            <a:r>
              <a:rPr lang="zh-TW" altLang="en-US" sz="1200" b="0" dirty="0">
                <a:solidFill>
                  <a:srgbClr val="0080FF"/>
                </a:solidFill>
                <a:latin typeface="Courier New" panose="02070309020205020404" pitchFamily="49" charset="0"/>
              </a:rPr>
              <a:t>一個</a:t>
            </a:r>
            <a:r>
              <a:rPr lang="en-US" altLang="zh-TW" sz="1200" b="0" dirty="0">
                <a:solidFill>
                  <a:srgbClr val="0080FF"/>
                </a:solidFill>
                <a:latin typeface="Courier New" panose="02070309020205020404" pitchFamily="49" charset="0"/>
              </a:rPr>
              <a:t>struct</a:t>
            </a:r>
            <a:r>
              <a:rPr lang="zh-TW" altLang="en-US" sz="1200" b="0" dirty="0">
                <a:solidFill>
                  <a:srgbClr val="0080FF"/>
                </a:solidFill>
                <a:latin typeface="Courier New" panose="02070309020205020404" pitchFamily="49" charset="0"/>
              </a:rPr>
              <a:t>，用來儲存座標</a:t>
            </a:r>
            <a:endParaRPr lang="en-US" altLang="zh-TW" sz="1200" b="0" dirty="0">
              <a:solidFill>
                <a:srgbClr val="0080FF"/>
              </a:solidFill>
              <a:latin typeface="Courier New" panose="02070309020205020404" pitchFamily="49" charset="0"/>
            </a:endParaRPr>
          </a:p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4363B-271C-4534-A21D-2B4759D7ED0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7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B ,M ,Br:</a:t>
            </a:r>
            <a:r>
              <a:rPr lang="zh-TW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用上述位置的結構儲存每個顏色的</a:t>
            </a:r>
            <a:r>
              <a:rPr lang="en-US" altLang="zh-TW" sz="1800" b="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15</a:t>
            </a:r>
            <a:r>
              <a:rPr lang="zh-TW" altLang="en-US" sz="1800" b="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隻棋位置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cursor COOR </a:t>
            </a:r>
            <a:r>
              <a:rPr lang="en-US" altLang="zh-TW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&gt;: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一個用來存放目前游標位置的結構</a:t>
            </a:r>
            <a:endParaRPr lang="zh-TW" alt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dot </a:t>
            </a:r>
            <a:r>
              <a:rPr lang="en-US" altLang="zh-TW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808080"/>
                </a:solidFill>
                <a:latin typeface="Courier New" panose="02070309020205020404" pitchFamily="49" charset="0"/>
              </a:rPr>
              <a:t>設定棋盤的樣式</a:t>
            </a:r>
            <a:endParaRPr lang="zh-TW" alt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control </a:t>
            </a:r>
            <a:r>
              <a:rPr lang="en-US" altLang="zh-TW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設定目前遊戲玩家是誰，</a:t>
            </a:r>
            <a:r>
              <a:rPr lang="en-US" altLang="zh-TW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代表藍，</a:t>
            </a:r>
            <a:r>
              <a:rPr lang="en-US" altLang="zh-TW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zh-TW" altLang="en-US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代表紫，</a:t>
            </a:r>
            <a:r>
              <a:rPr lang="en-US" altLang="zh-TW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zh-TW" altLang="en-US" sz="1200" b="0" dirty="0">
                <a:solidFill>
                  <a:srgbClr val="FF8000"/>
                </a:solidFill>
                <a:latin typeface="Courier New" panose="02070309020205020404" pitchFamily="49" charset="0"/>
              </a:rPr>
              <a:t>代表黃</a:t>
            </a:r>
            <a:endParaRPr lang="en-US" altLang="zh-TW" sz="1200" b="0" dirty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endParaRPr lang="zh-TW" altLang="en-US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chos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提示使用者選取了棋子</a:t>
            </a:r>
            <a:endParaRPr lang="en-US" altLang="zh-TW" sz="1200" b="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unchos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提示使用者取消選取了棋子</a:t>
            </a:r>
            <a:endParaRPr lang="en-US" altLang="zh-TW" sz="1200" b="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提示使用者結束這一步</a:t>
            </a:r>
            <a:endParaRPr lang="en-US" altLang="zh-TW" sz="1200" b="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bluewin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magentawin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brownwin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提示某一使用者獲勝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Jumporstop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提示使用者是否繼續往下跳</a:t>
            </a:r>
            <a:endParaRPr lang="en-US" altLang="zh-TW" sz="1200" b="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Haveches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提示使用者要跳的位置有其他棋子</a:t>
            </a:r>
            <a:endParaRPr lang="en-US" altLang="zh-TW" sz="1200" b="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Cantjump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提示使用者該位置不能跳</a:t>
            </a:r>
            <a:endParaRPr lang="en-US" altLang="zh-TW" sz="1200" b="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Chooseyourschess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提示使用者要選自己的棋子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introduction, introduction2, introduction3: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遊戲介紹</a:t>
            </a:r>
            <a:endParaRPr lang="en-US" altLang="zh-TW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way_to_play</a:t>
            </a:r>
            <a:r>
              <a:rPr lang="en-US" altLang="zh-TW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TW" altLang="en-US" sz="1200" b="0" dirty="0">
                <a:solidFill>
                  <a:srgbClr val="000080"/>
                </a:solidFill>
                <a:latin typeface="Courier New" panose="02070309020205020404" pitchFamily="49" charset="0"/>
              </a:rPr>
              <a:t>玩法介紹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4363B-271C-4534-A21D-2B4759D7ED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72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AE3B04-0AA1-498A-8C0B-5AF324A8C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66699"/>
            <a:ext cx="8039900" cy="9753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28600" y="1711792"/>
            <a:ext cx="9525000" cy="6863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>
                <a:latin typeface="Space Mono Bold" panose="02020500000000000000" charset="0"/>
                <a:ea typeface="標楷體" panose="03000509000000000000" pitchFamily="65" charset="-120"/>
              </a:rPr>
              <a:t>Assembly Language and System</a:t>
            </a:r>
            <a:r>
              <a:rPr lang="zh-TW" altLang="en-US" sz="6600" dirty="0">
                <a:latin typeface="Space Mono Bold" panose="02020500000000000000" charset="0"/>
                <a:ea typeface="標楷體" panose="03000509000000000000" pitchFamily="65" charset="-120"/>
              </a:rPr>
              <a:t> </a:t>
            </a:r>
            <a:r>
              <a:rPr lang="en-US" sz="6600" dirty="0">
                <a:latin typeface="Space Mono Bold" panose="02020500000000000000" charset="0"/>
                <a:ea typeface="標楷體" panose="03000509000000000000" pitchFamily="65" charset="-120"/>
              </a:rPr>
              <a:t>Programming</a:t>
            </a:r>
          </a:p>
          <a:p>
            <a:endParaRPr lang="en-US" sz="4000" dirty="0">
              <a:latin typeface="Space Mono Bold" panose="02020500000000000000" charset="0"/>
              <a:ea typeface="標楷體" panose="03000509000000000000" pitchFamily="65" charset="-120"/>
            </a:endParaRPr>
          </a:p>
          <a:p>
            <a:r>
              <a:rPr lang="en-US" sz="4800" dirty="0">
                <a:latin typeface="Space Mono Bold" panose="02020500000000000000" charset="0"/>
                <a:ea typeface="標楷體" panose="03000509000000000000" pitchFamily="65" charset="-120"/>
              </a:rPr>
              <a:t>Final Project</a:t>
            </a:r>
          </a:p>
          <a:p>
            <a:endParaRPr lang="en-US" sz="4000" dirty="0">
              <a:latin typeface="Space Mono Bold" panose="02020500000000000000" charset="0"/>
              <a:ea typeface="標楷體" panose="03000509000000000000" pitchFamily="65" charset="-120"/>
            </a:endParaRPr>
          </a:p>
          <a:p>
            <a:r>
              <a:rPr lang="en-US" sz="4000" dirty="0">
                <a:latin typeface="Space Mono Bold" panose="02020500000000000000" charset="0"/>
                <a:ea typeface="標楷體" panose="03000509000000000000" pitchFamily="65" charset="-120"/>
              </a:rPr>
              <a:t>Group:</a:t>
            </a:r>
            <a:r>
              <a:rPr lang="en-US" altLang="zh-TW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17	</a:t>
            </a:r>
            <a:r>
              <a:rPr lang="zh-TW" altLang="en-US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endParaRPr lang="en-US" altLang="zh-TW" sz="4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109504501</a:t>
            </a:r>
            <a:r>
              <a:rPr lang="zh-TW" altLang="en-US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曾千芸 </a:t>
            </a:r>
            <a:r>
              <a:rPr lang="en-US" altLang="zh-TW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110502514</a:t>
            </a:r>
            <a:r>
              <a:rPr lang="zh-TW" altLang="en-US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賈子悅 </a:t>
            </a:r>
          </a:p>
          <a:p>
            <a:r>
              <a:rPr lang="en-US" altLang="zh-TW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110201520</a:t>
            </a:r>
            <a:r>
              <a:rPr lang="zh-TW" altLang="en-US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張業僖 </a:t>
            </a:r>
            <a:r>
              <a:rPr lang="en-US" altLang="zh-TW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109201201</a:t>
            </a:r>
            <a:r>
              <a:rPr lang="zh-TW" altLang="en-US" sz="4000" dirty="0">
                <a:latin typeface="Arial Black" panose="020B0A040201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吳峻凱</a:t>
            </a:r>
            <a:endParaRPr lang="en-US" sz="4000" dirty="0">
              <a:latin typeface="Arial Black" panose="020B0A040201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FF2478-C1A9-4C15-9DC6-E3A9E10E0B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2" t="13826" r="17246" b="15037"/>
          <a:stretch/>
        </p:blipFill>
        <p:spPr>
          <a:xfrm>
            <a:off x="16520829" y="8077199"/>
            <a:ext cx="1287911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6172370E-76DB-4778-B84D-D5B0D6CA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24397" y="0"/>
            <a:ext cx="13839206" cy="2818166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01F5BD77-1201-4A18-950C-239E24150C9A}"/>
              </a:ext>
            </a:extLst>
          </p:cNvPr>
          <p:cNvSpPr txBox="1"/>
          <p:nvPr/>
        </p:nvSpPr>
        <p:spPr>
          <a:xfrm>
            <a:off x="3801454" y="875683"/>
            <a:ext cx="1068509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zh-TW" altLang="en-US" sz="7000" dirty="0">
                <a:solidFill>
                  <a:srgbClr val="22271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小組分工</a:t>
            </a:r>
            <a:endParaRPr lang="en-US" sz="7000" dirty="0">
              <a:solidFill>
                <a:srgbClr val="22271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18373B7-7417-496C-BC53-E452B288A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75162"/>
              </p:ext>
            </p:extLst>
          </p:nvPr>
        </p:nvGraphicFramePr>
        <p:xfrm>
          <a:off x="1371600" y="3390900"/>
          <a:ext cx="15544800" cy="65531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4939328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123722534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1757252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52288994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693395860"/>
                    </a:ext>
                  </a:extLst>
                </a:gridCol>
              </a:tblGrid>
              <a:tr h="14923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109504501</a:t>
                      </a:r>
                      <a:r>
                        <a:rPr lang="zh-TW" alt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曾千芸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110502514</a:t>
                      </a:r>
                      <a:r>
                        <a:rPr lang="zh-TW" alt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賈子悅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110201520</a:t>
                      </a:r>
                      <a:r>
                        <a:rPr lang="zh-TW" alt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張業僖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109201201</a:t>
                      </a:r>
                      <a:r>
                        <a:rPr lang="zh-TW" alt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吳峻凱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2613220"/>
                  </a:ext>
                </a:extLst>
              </a:tr>
              <a:tr h="1012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架構策畫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7632134"/>
                  </a:ext>
                </a:extLst>
              </a:tr>
              <a:tr h="1012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程式撰寫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4332414"/>
                  </a:ext>
                </a:extLst>
              </a:tr>
              <a:tr h="1012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程式測試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688043"/>
                  </a:ext>
                </a:extLst>
              </a:tr>
              <a:tr h="1012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964995"/>
                  </a:ext>
                </a:extLst>
              </a:tr>
              <a:tr h="1012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報告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6721938"/>
                  </a:ext>
                </a:extLst>
              </a:tr>
            </a:tbl>
          </a:graphicData>
        </a:graphic>
      </p:graphicFrame>
      <p:pic>
        <p:nvPicPr>
          <p:cNvPr id="5" name="Picture 11">
            <a:extLst>
              <a:ext uri="{FF2B5EF4-FFF2-40B4-BE49-F238E27FC236}">
                <a16:creationId xmlns:a16="http://schemas.microsoft.com/office/drawing/2014/main" id="{9F97BD3B-A818-4731-9124-7E28D253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 flipV="1">
            <a:off x="-896828" y="1149906"/>
            <a:ext cx="3331470" cy="1205387"/>
          </a:xfrm>
          <a:prstGeom prst="rect">
            <a:avLst/>
          </a:prstGeom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408B2E01-A283-40BB-A669-07B4C0519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5989091" y="7995712"/>
            <a:ext cx="3331470" cy="12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6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6172370E-76DB-4778-B84D-D5B0D6CA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224397" y="0"/>
            <a:ext cx="13839206" cy="2818166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01F5BD77-1201-4A18-950C-239E24150C9A}"/>
              </a:ext>
            </a:extLst>
          </p:cNvPr>
          <p:cNvSpPr txBox="1"/>
          <p:nvPr/>
        </p:nvSpPr>
        <p:spPr>
          <a:xfrm>
            <a:off x="3801454" y="875683"/>
            <a:ext cx="1068509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zh-TW" altLang="en-US" sz="7000" dirty="0">
                <a:solidFill>
                  <a:srgbClr val="22271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程式架構</a:t>
            </a:r>
            <a:r>
              <a:rPr lang="en-US" altLang="zh-TW" sz="7000" dirty="0">
                <a:solidFill>
                  <a:srgbClr val="2227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(function)</a:t>
            </a:r>
            <a:endParaRPr lang="en-US" sz="7000" dirty="0">
              <a:solidFill>
                <a:srgbClr val="2227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2B130DE-56C6-4B75-9E2E-472B5AA241E0}"/>
              </a:ext>
            </a:extLst>
          </p:cNvPr>
          <p:cNvSpPr txBox="1"/>
          <p:nvPr/>
        </p:nvSpPr>
        <p:spPr>
          <a:xfrm>
            <a:off x="2438400" y="3086100"/>
            <a:ext cx="12420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000000"/>
                </a:solidFill>
                <a:latin typeface="Space Mono Bold" panose="02020500000000000000" charset="0"/>
              </a:rPr>
              <a:t>print </a:t>
            </a:r>
            <a:r>
              <a:rPr lang="en-US" altLang="zh-TW" sz="3600" dirty="0">
                <a:solidFill>
                  <a:srgbClr val="0080FF"/>
                </a:solidFill>
                <a:latin typeface="Space Mono Bold" panose="02020500000000000000" charset="0"/>
              </a:rPr>
              <a:t>PROTO</a:t>
            </a:r>
            <a:r>
              <a:rPr lang="en-US" altLang="zh-TW" sz="360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</a:p>
          <a:p>
            <a:r>
              <a:rPr lang="es-ES" altLang="zh-TW" sz="3600" dirty="0">
                <a:solidFill>
                  <a:srgbClr val="000000"/>
                </a:solidFill>
                <a:latin typeface="Space Mono Bold" panose="02020500000000000000" charset="0"/>
              </a:rPr>
              <a:t>Transfer </a:t>
            </a:r>
            <a:r>
              <a:rPr lang="es-ES" altLang="zh-TW" sz="3600" dirty="0">
                <a:solidFill>
                  <a:srgbClr val="0080FF"/>
                </a:solidFill>
                <a:latin typeface="Space Mono Bold" panose="02020500000000000000" charset="0"/>
              </a:rPr>
              <a:t>PROTO</a:t>
            </a:r>
            <a:r>
              <a:rPr lang="es-ES" altLang="zh-TW" sz="36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s-ES" altLang="zh-TW" sz="3600" b="1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s-E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X1</a:t>
            </a:r>
            <a:r>
              <a:rPr lang="es-ES" altLang="zh-TW" sz="3600" b="1" dirty="0">
                <a:solidFill>
                  <a:srgbClr val="000080"/>
                </a:solidFill>
                <a:latin typeface="Space Mono Bold" panose="02020500000000000000" charset="0"/>
              </a:rPr>
              <a:t>:sbyte,</a:t>
            </a:r>
            <a:r>
              <a:rPr lang="es-E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Y1</a:t>
            </a:r>
            <a:r>
              <a:rPr lang="es-ES" altLang="zh-TW" sz="3600" b="1" dirty="0">
                <a:solidFill>
                  <a:srgbClr val="000080"/>
                </a:solidFill>
                <a:latin typeface="Space Mono Bold" panose="02020500000000000000" charset="0"/>
              </a:rPr>
              <a:t>:sbyte</a:t>
            </a:r>
            <a:endParaRPr lang="es-ES" altLang="zh-TW" sz="36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Boundary </a:t>
            </a:r>
            <a:r>
              <a:rPr lang="en-US" altLang="zh-TW" sz="3600" b="0" dirty="0">
                <a:solidFill>
                  <a:srgbClr val="0080FF"/>
                </a:solidFill>
                <a:latin typeface="Space Mono Bold" panose="02020500000000000000" charset="0"/>
              </a:rPr>
              <a:t>PROTO</a:t>
            </a:r>
            <a:r>
              <a:rPr lang="en-US" altLang="zh-TW" sz="3600" b="1" dirty="0">
                <a:solidFill>
                  <a:srgbClr val="000080"/>
                </a:solidFill>
                <a:latin typeface="Space Mono Bold" panose="02020500000000000000" charset="0"/>
              </a:rPr>
              <a:t>, 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x</a:t>
            </a:r>
            <a:r>
              <a:rPr lang="en-US" altLang="zh-TW" sz="3600" b="1" dirty="0">
                <a:solidFill>
                  <a:srgbClr val="000080"/>
                </a:solidFill>
                <a:latin typeface="Space Mono Bold" panose="02020500000000000000" charset="0"/>
              </a:rPr>
              <a:t>:sbyte,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y</a:t>
            </a:r>
            <a:r>
              <a:rPr lang="en-US" altLang="zh-TW" sz="3600" b="1" dirty="0">
                <a:solidFill>
                  <a:srgbClr val="000080"/>
                </a:solidFill>
                <a:latin typeface="Space Mono Bold" panose="02020500000000000000" charset="0"/>
              </a:rPr>
              <a:t>:sbyte</a:t>
            </a:r>
          </a:p>
          <a:p>
            <a:r>
              <a:rPr lang="en-US" altLang="zh-TW" sz="3600" b="0" dirty="0" err="1">
                <a:solidFill>
                  <a:srgbClr val="000000"/>
                </a:solidFill>
                <a:latin typeface="Space Mono Bold" panose="02020500000000000000" charset="0"/>
              </a:rPr>
              <a:t>movecursor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600" b="0" dirty="0">
                <a:solidFill>
                  <a:srgbClr val="0080FF"/>
                </a:solidFill>
                <a:latin typeface="Space Mono Bold" panose="02020500000000000000" charset="0"/>
              </a:rPr>
              <a:t>PROTO</a:t>
            </a:r>
            <a:endParaRPr lang="en-US" altLang="zh-TW" sz="36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Choose </a:t>
            </a:r>
            <a:r>
              <a:rPr lang="en-US" altLang="zh-TW" sz="3600" b="0" dirty="0">
                <a:solidFill>
                  <a:srgbClr val="0080FF"/>
                </a:solidFill>
                <a:latin typeface="Space Mono Bold" panose="02020500000000000000" charset="0"/>
              </a:rPr>
              <a:t>PROTO</a:t>
            </a:r>
          </a:p>
          <a:p>
            <a:r>
              <a:rPr lang="en-US" altLang="zh-TW" sz="3600" b="0" dirty="0" err="1">
                <a:solidFill>
                  <a:srgbClr val="000000"/>
                </a:solidFill>
                <a:latin typeface="Space Mono Bold" panose="02020500000000000000" charset="0"/>
              </a:rPr>
              <a:t>movechess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600" b="0" dirty="0">
                <a:solidFill>
                  <a:srgbClr val="0080FF"/>
                </a:solidFill>
                <a:latin typeface="Space Mono Bold" panose="02020500000000000000" charset="0"/>
              </a:rPr>
              <a:t>PROTO</a:t>
            </a:r>
            <a:endParaRPr lang="zh-TW" altLang="en-US" sz="36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600" b="0" dirty="0" err="1">
                <a:solidFill>
                  <a:srgbClr val="000000"/>
                </a:solidFill>
                <a:latin typeface="Space Mono Bold" panose="02020500000000000000" charset="0"/>
              </a:rPr>
              <a:t>Iswin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600" b="0" dirty="0">
                <a:solidFill>
                  <a:srgbClr val="0080FF"/>
                </a:solidFill>
                <a:latin typeface="Space Mono Bold" panose="02020500000000000000" charset="0"/>
              </a:rPr>
              <a:t>PROTO</a:t>
            </a:r>
            <a:endParaRPr lang="en-US" altLang="zh-TW" sz="36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600" b="0" dirty="0" err="1">
                <a:solidFill>
                  <a:srgbClr val="000000"/>
                </a:solidFill>
                <a:latin typeface="Space Mono Bold" panose="02020500000000000000" charset="0"/>
              </a:rPr>
              <a:t>IsChess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600" b="0" dirty="0">
                <a:solidFill>
                  <a:srgbClr val="0080FF"/>
                </a:solidFill>
                <a:latin typeface="Space Mono Bold" panose="02020500000000000000" charset="0"/>
              </a:rPr>
              <a:t>PROTO</a:t>
            </a:r>
            <a:r>
              <a:rPr lang="en-US" altLang="zh-TW" sz="36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600" b="0" dirty="0" err="1">
                <a:solidFill>
                  <a:srgbClr val="000000"/>
                </a:solidFill>
                <a:latin typeface="Space Mono Bold" panose="02020500000000000000" charset="0"/>
              </a:rPr>
              <a:t>boolx</a:t>
            </a:r>
            <a:r>
              <a:rPr lang="en-US" altLang="zh-TW" sz="3600" b="1" dirty="0" err="1">
                <a:solidFill>
                  <a:srgbClr val="000080"/>
                </a:solidFill>
                <a:latin typeface="Space Mono Bold" panose="02020500000000000000" charset="0"/>
              </a:rPr>
              <a:t>:sbyte</a:t>
            </a:r>
            <a:r>
              <a:rPr lang="en-US" altLang="zh-TW" sz="36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600" b="0" dirty="0" err="1">
                <a:solidFill>
                  <a:srgbClr val="000000"/>
                </a:solidFill>
                <a:latin typeface="Space Mono Bold" panose="02020500000000000000" charset="0"/>
              </a:rPr>
              <a:t>booly</a:t>
            </a:r>
            <a:r>
              <a:rPr lang="en-US" altLang="zh-TW" sz="3600" b="1" dirty="0" err="1">
                <a:solidFill>
                  <a:srgbClr val="000080"/>
                </a:solidFill>
                <a:latin typeface="Space Mono Bold" panose="02020500000000000000" charset="0"/>
              </a:rPr>
              <a:t>:sbyte</a:t>
            </a:r>
            <a:endParaRPr lang="en-US" altLang="zh-TW" sz="36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COOR </a:t>
            </a:r>
            <a:r>
              <a:rPr lang="en-US" altLang="zh-TW" sz="3600" b="0" dirty="0">
                <a:solidFill>
                  <a:srgbClr val="0080FF"/>
                </a:solidFill>
                <a:latin typeface="Space Mono Bold" panose="02020500000000000000" charset="0"/>
              </a:rPr>
              <a:t>STRUCT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</a:p>
          <a:p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	X </a:t>
            </a:r>
            <a:r>
              <a:rPr lang="en-US" altLang="zh-TW" sz="3600" b="1" dirty="0" err="1">
                <a:solidFill>
                  <a:srgbClr val="000080"/>
                </a:solidFill>
                <a:latin typeface="Space Mono Bold" panose="02020500000000000000" charset="0"/>
              </a:rPr>
              <a:t>sbyte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600" b="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endParaRPr lang="en-US" altLang="zh-TW" sz="36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	Y </a:t>
            </a:r>
            <a:r>
              <a:rPr lang="en-US" altLang="zh-TW" sz="3600" b="1" dirty="0" err="1">
                <a:solidFill>
                  <a:srgbClr val="000080"/>
                </a:solidFill>
                <a:latin typeface="Space Mono Bold" panose="02020500000000000000" charset="0"/>
              </a:rPr>
              <a:t>sbyte</a:t>
            </a:r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600" b="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endParaRPr lang="en-US" altLang="zh-TW" sz="36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600" b="0" dirty="0">
                <a:solidFill>
                  <a:srgbClr val="000000"/>
                </a:solidFill>
                <a:latin typeface="Space Mono Bold" panose="02020500000000000000" charset="0"/>
              </a:rPr>
              <a:t>COOR </a:t>
            </a:r>
            <a:r>
              <a:rPr lang="en-US" altLang="zh-TW" sz="3600" b="0" dirty="0">
                <a:solidFill>
                  <a:srgbClr val="0080FF"/>
                </a:solidFill>
                <a:latin typeface="Space Mono Bold" panose="02020500000000000000" charset="0"/>
              </a:rPr>
              <a:t>ENDS</a:t>
            </a:r>
            <a:endParaRPr lang="zh-TW" altLang="en-US" sz="3600" dirty="0">
              <a:latin typeface="Space Mono Bold" panose="02020500000000000000" charset="0"/>
            </a:endParaRPr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D23A459E-5E96-438B-A797-D22B188DD79E}"/>
              </a:ext>
            </a:extLst>
          </p:cNvPr>
          <p:cNvSpPr/>
          <p:nvPr/>
        </p:nvSpPr>
        <p:spPr>
          <a:xfrm>
            <a:off x="14859000" y="6897443"/>
            <a:ext cx="5151666" cy="5189341"/>
          </a:xfrm>
          <a:custGeom>
            <a:avLst/>
            <a:gdLst>
              <a:gd name="connsiteX0" fmla="*/ 4359733 w 4359732"/>
              <a:gd name="connsiteY0" fmla="*/ 2180755 h 4358882"/>
              <a:gd name="connsiteX1" fmla="*/ 2179867 w 4359732"/>
              <a:gd name="connsiteY1" fmla="*/ 4358883 h 4358882"/>
              <a:gd name="connsiteX2" fmla="*/ 0 w 4359732"/>
              <a:gd name="connsiteY2" fmla="*/ 2180755 h 4358882"/>
              <a:gd name="connsiteX3" fmla="*/ 2179867 w 4359732"/>
              <a:gd name="connsiteY3" fmla="*/ 0 h 4358882"/>
              <a:gd name="connsiteX4" fmla="*/ 4359733 w 4359732"/>
              <a:gd name="connsiteY4" fmla="*/ 2180755 h 4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732" h="4358882">
                <a:moveTo>
                  <a:pt x="4359733" y="2180755"/>
                </a:moveTo>
                <a:cubicBezTo>
                  <a:pt x="4359733" y="3384111"/>
                  <a:pt x="3384184" y="4358883"/>
                  <a:pt x="2179867" y="4358883"/>
                </a:cubicBezTo>
                <a:cubicBezTo>
                  <a:pt x="975549" y="4358883"/>
                  <a:pt x="0" y="3384111"/>
                  <a:pt x="0" y="2180755"/>
                </a:cubicBezTo>
                <a:cubicBezTo>
                  <a:pt x="0" y="977399"/>
                  <a:pt x="975549" y="0"/>
                  <a:pt x="2179867" y="0"/>
                </a:cubicBezTo>
                <a:cubicBezTo>
                  <a:pt x="3384184" y="0"/>
                  <a:pt x="4359733" y="977399"/>
                  <a:pt x="4359733" y="2180755"/>
                </a:cubicBezTo>
                <a:close/>
              </a:path>
            </a:pathLst>
          </a:custGeom>
          <a:solidFill>
            <a:srgbClr val="A7DCFA"/>
          </a:solidFill>
          <a:ln w="26252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945B3F0E-3024-4054-92F9-E0D6DF50C9FF}"/>
              </a:ext>
            </a:extLst>
          </p:cNvPr>
          <p:cNvSpPr/>
          <p:nvPr/>
        </p:nvSpPr>
        <p:spPr>
          <a:xfrm>
            <a:off x="-2057400" y="-1990175"/>
            <a:ext cx="4056013" cy="4085675"/>
          </a:xfrm>
          <a:custGeom>
            <a:avLst/>
            <a:gdLst>
              <a:gd name="connsiteX0" fmla="*/ 4359733 w 4359732"/>
              <a:gd name="connsiteY0" fmla="*/ 2180755 h 4358882"/>
              <a:gd name="connsiteX1" fmla="*/ 2179867 w 4359732"/>
              <a:gd name="connsiteY1" fmla="*/ 4358883 h 4358882"/>
              <a:gd name="connsiteX2" fmla="*/ 0 w 4359732"/>
              <a:gd name="connsiteY2" fmla="*/ 2180755 h 4358882"/>
              <a:gd name="connsiteX3" fmla="*/ 2179867 w 4359732"/>
              <a:gd name="connsiteY3" fmla="*/ 0 h 4358882"/>
              <a:gd name="connsiteX4" fmla="*/ 4359733 w 4359732"/>
              <a:gd name="connsiteY4" fmla="*/ 2180755 h 4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732" h="4358882">
                <a:moveTo>
                  <a:pt x="4359733" y="2180755"/>
                </a:moveTo>
                <a:cubicBezTo>
                  <a:pt x="4359733" y="3384111"/>
                  <a:pt x="3384184" y="4358883"/>
                  <a:pt x="2179867" y="4358883"/>
                </a:cubicBezTo>
                <a:cubicBezTo>
                  <a:pt x="975549" y="4358883"/>
                  <a:pt x="0" y="3384111"/>
                  <a:pt x="0" y="2180755"/>
                </a:cubicBezTo>
                <a:cubicBezTo>
                  <a:pt x="0" y="977399"/>
                  <a:pt x="975549" y="0"/>
                  <a:pt x="2179867" y="0"/>
                </a:cubicBezTo>
                <a:cubicBezTo>
                  <a:pt x="3384184" y="0"/>
                  <a:pt x="4359733" y="977399"/>
                  <a:pt x="4359733" y="218075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252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02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6172370E-76DB-4778-B84D-D5B0D6CA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224397" y="0"/>
            <a:ext cx="13839206" cy="2818166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01F5BD77-1201-4A18-950C-239E24150C9A}"/>
              </a:ext>
            </a:extLst>
          </p:cNvPr>
          <p:cNvSpPr txBox="1"/>
          <p:nvPr/>
        </p:nvSpPr>
        <p:spPr>
          <a:xfrm>
            <a:off x="3801454" y="875683"/>
            <a:ext cx="1068509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zh-TW" altLang="en-US" sz="7000" dirty="0">
                <a:solidFill>
                  <a:srgbClr val="2227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r>
              <a:rPr lang="en-US" altLang="zh-TW" sz="7000" dirty="0">
                <a:solidFill>
                  <a:srgbClr val="2227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(data)</a:t>
            </a:r>
            <a:endParaRPr lang="en-US" sz="7000" dirty="0">
              <a:solidFill>
                <a:srgbClr val="2227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2B130DE-56C6-4B75-9E2E-472B5AA241E0}"/>
              </a:ext>
            </a:extLst>
          </p:cNvPr>
          <p:cNvSpPr txBox="1"/>
          <p:nvPr/>
        </p:nvSpPr>
        <p:spPr>
          <a:xfrm>
            <a:off x="1219200" y="3398102"/>
            <a:ext cx="7924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8000"/>
                </a:solidFill>
                <a:latin typeface="Space Mono Bold" panose="02020500000000000000" charset="0"/>
                <a:ea typeface="微軟正黑體" panose="020B0604030504040204" pitchFamily="34" charset="-120"/>
              </a:rPr>
              <a:t>;</a:t>
            </a:r>
            <a:r>
              <a:rPr lang="zh-TW" altLang="en-US" sz="3200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棋子資料</a:t>
            </a:r>
            <a:endParaRPr lang="en-US" altLang="zh-TW" sz="3200" dirty="0">
              <a:solidFill>
                <a:srgbClr val="008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solidFill>
                  <a:srgbClr val="000000"/>
                </a:solidFill>
                <a:latin typeface="Space Mono Bold" panose="02020500000000000000" charset="0"/>
              </a:rPr>
              <a:t>B COOR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&lt;-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4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8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&gt;,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&lt;-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4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7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&gt;,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......</a:t>
            </a:r>
          </a:p>
          <a:p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M COOR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&lt;-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4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&gt;,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&lt;-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4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,-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1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&gt;,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......</a:t>
            </a:r>
          </a:p>
          <a:p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Br COOR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&lt;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4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&gt;,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&lt;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4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,-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1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&gt;,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......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Space Mono Bold" panose="02020500000000000000" charset="0"/>
              </a:rPr>
              <a:t>cursor COOR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&lt;</a:t>
            </a:r>
            <a:r>
              <a:rPr lang="en-US" altLang="zh-TW" sz="320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20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&gt;</a:t>
            </a:r>
            <a:endParaRPr lang="zh-TW" altLang="en-US" sz="320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dot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808080"/>
                </a:solidFill>
                <a:latin typeface="Space Mono Bold" panose="02020500000000000000" charset="0"/>
              </a:rPr>
              <a:t>"o"</a:t>
            </a:r>
            <a:endParaRPr lang="zh-TW" altLang="en-US" sz="32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control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1</a:t>
            </a:r>
            <a:endParaRPr lang="zh-TW" altLang="en-US" sz="3200" b="0" dirty="0">
              <a:solidFill>
                <a:srgbClr val="000000"/>
              </a:solidFill>
              <a:latin typeface="Space Mono Bold" panose="02020500000000000000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69395D2-69B4-46D4-B960-10D707B20208}"/>
              </a:ext>
            </a:extLst>
          </p:cNvPr>
          <p:cNvSpPr txBox="1"/>
          <p:nvPr/>
        </p:nvSpPr>
        <p:spPr>
          <a:xfrm>
            <a:off x="9144000" y="3398102"/>
            <a:ext cx="8763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8000"/>
                </a:solidFill>
                <a:latin typeface="Space Mono Bold" panose="02020500000000000000" charset="0"/>
                <a:ea typeface="微軟正黑體" panose="020B0604030504040204" pitchFamily="34" charset="-120"/>
              </a:rPr>
              <a:t>;</a:t>
            </a:r>
            <a:r>
              <a:rPr lang="zh-TW" altLang="en-US" sz="3200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遊戲狀態訊息</a:t>
            </a:r>
            <a:endParaRPr lang="en-US" altLang="zh-TW" sz="3200" dirty="0">
              <a:solidFill>
                <a:srgbClr val="008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chos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 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808080"/>
                </a:solidFill>
                <a:latin typeface="Space Mono Bold" panose="02020500000000000000" charset="0"/>
              </a:rPr>
              <a:t>"choose"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endParaRPr lang="en-US" altLang="zh-TW" sz="32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unchos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808080"/>
                </a:solidFill>
                <a:latin typeface="Space Mono Bold" panose="02020500000000000000" charset="0"/>
              </a:rPr>
              <a:t>"unlock"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endParaRPr lang="en-US" altLang="zh-TW" sz="32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En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   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0" dirty="0">
                <a:solidFill>
                  <a:srgbClr val="808080"/>
                </a:solidFill>
                <a:latin typeface="Space Mono Bold" panose="02020500000000000000" charset="0"/>
              </a:rPr>
              <a:t>"end"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,</a:t>
            </a:r>
            <a:r>
              <a:rPr lang="en-US" altLang="zh-TW" sz="3200" b="0" dirty="0">
                <a:solidFill>
                  <a:srgbClr val="FF8000"/>
                </a:solidFill>
                <a:latin typeface="Space Mono Bold" panose="02020500000000000000" charset="0"/>
              </a:rPr>
              <a:t>0</a:t>
            </a:r>
            <a:endParaRPr lang="en-US" altLang="zh-TW" sz="32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bluewin</a:t>
            </a:r>
            <a:r>
              <a:rPr lang="en-US" altLang="zh-TW" sz="3200" dirty="0">
                <a:solidFill>
                  <a:srgbClr val="000000"/>
                </a:solidFill>
                <a:latin typeface="Space Mono Bold" panose="02020500000000000000" charset="0"/>
              </a:rPr>
              <a:t>, </a:t>
            </a:r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magentawin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, </a:t>
            </a:r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brownwin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Jumporstop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endParaRPr lang="en-US" altLang="zh-TW" sz="3200" b="0" dirty="0">
              <a:solidFill>
                <a:srgbClr val="000000"/>
              </a:solidFill>
              <a:latin typeface="Space Mono Bold" panose="02020500000000000000" charset="0"/>
            </a:endParaRP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havechess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	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cantjump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  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endParaRPr lang="en-US" altLang="zh-TW" sz="3200" dirty="0">
              <a:solidFill>
                <a:srgbClr val="808080"/>
              </a:solidFill>
              <a:latin typeface="Space Mono Bold" panose="02020500000000000000" charset="0"/>
            </a:endParaRP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chooseyourschess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</a:p>
          <a:p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introduction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 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</a:p>
          <a:p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introduction2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</a:p>
          <a:p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introduction3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</a:p>
          <a:p>
            <a:r>
              <a:rPr lang="en-US" altLang="zh-TW" sz="3200" b="0" dirty="0" err="1">
                <a:solidFill>
                  <a:srgbClr val="000000"/>
                </a:solidFill>
                <a:latin typeface="Space Mono Bold" panose="02020500000000000000" charset="0"/>
              </a:rPr>
              <a:t>way_to_play</a:t>
            </a:r>
            <a:r>
              <a:rPr lang="en-US" altLang="zh-TW" sz="3200" b="0" dirty="0">
                <a:solidFill>
                  <a:srgbClr val="000000"/>
                </a:solidFill>
                <a:latin typeface="Space Mono Bold" panose="02020500000000000000" charset="0"/>
              </a:rPr>
              <a:t> </a:t>
            </a:r>
            <a:r>
              <a:rPr lang="en-US" altLang="zh-TW" sz="3200" b="1" dirty="0">
                <a:solidFill>
                  <a:srgbClr val="000080"/>
                </a:solidFill>
                <a:latin typeface="Space Mono Bold" panose="02020500000000000000" charset="0"/>
              </a:rPr>
              <a:t>byte</a:t>
            </a:r>
            <a:endParaRPr lang="zh-TW" altLang="en-US" sz="3200" dirty="0">
              <a:latin typeface="Space Mono Bold" panose="02020500000000000000" charset="0"/>
            </a:endParaRP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F6BD205F-3FB7-4CD7-AF9F-19DF71D32DBC}"/>
              </a:ext>
            </a:extLst>
          </p:cNvPr>
          <p:cNvSpPr/>
          <p:nvPr/>
        </p:nvSpPr>
        <p:spPr>
          <a:xfrm>
            <a:off x="14859000" y="6897443"/>
            <a:ext cx="5151666" cy="5189341"/>
          </a:xfrm>
          <a:custGeom>
            <a:avLst/>
            <a:gdLst>
              <a:gd name="connsiteX0" fmla="*/ 4359733 w 4359732"/>
              <a:gd name="connsiteY0" fmla="*/ 2180755 h 4358882"/>
              <a:gd name="connsiteX1" fmla="*/ 2179867 w 4359732"/>
              <a:gd name="connsiteY1" fmla="*/ 4358883 h 4358882"/>
              <a:gd name="connsiteX2" fmla="*/ 0 w 4359732"/>
              <a:gd name="connsiteY2" fmla="*/ 2180755 h 4358882"/>
              <a:gd name="connsiteX3" fmla="*/ 2179867 w 4359732"/>
              <a:gd name="connsiteY3" fmla="*/ 0 h 4358882"/>
              <a:gd name="connsiteX4" fmla="*/ 4359733 w 4359732"/>
              <a:gd name="connsiteY4" fmla="*/ 2180755 h 4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732" h="4358882">
                <a:moveTo>
                  <a:pt x="4359733" y="2180755"/>
                </a:moveTo>
                <a:cubicBezTo>
                  <a:pt x="4359733" y="3384111"/>
                  <a:pt x="3384184" y="4358883"/>
                  <a:pt x="2179867" y="4358883"/>
                </a:cubicBezTo>
                <a:cubicBezTo>
                  <a:pt x="975549" y="4358883"/>
                  <a:pt x="0" y="3384111"/>
                  <a:pt x="0" y="2180755"/>
                </a:cubicBezTo>
                <a:cubicBezTo>
                  <a:pt x="0" y="977399"/>
                  <a:pt x="975549" y="0"/>
                  <a:pt x="2179867" y="0"/>
                </a:cubicBezTo>
                <a:cubicBezTo>
                  <a:pt x="3384184" y="0"/>
                  <a:pt x="4359733" y="977399"/>
                  <a:pt x="4359733" y="2180755"/>
                </a:cubicBezTo>
                <a:close/>
              </a:path>
            </a:pathLst>
          </a:custGeom>
          <a:solidFill>
            <a:srgbClr val="A7DCFA"/>
          </a:solidFill>
          <a:ln w="26252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F3C1DDC1-98A3-4125-8995-93830278A7A6}"/>
              </a:ext>
            </a:extLst>
          </p:cNvPr>
          <p:cNvSpPr/>
          <p:nvPr/>
        </p:nvSpPr>
        <p:spPr>
          <a:xfrm>
            <a:off x="-2057400" y="-1990175"/>
            <a:ext cx="4056013" cy="4085675"/>
          </a:xfrm>
          <a:custGeom>
            <a:avLst/>
            <a:gdLst>
              <a:gd name="connsiteX0" fmla="*/ 4359733 w 4359732"/>
              <a:gd name="connsiteY0" fmla="*/ 2180755 h 4358882"/>
              <a:gd name="connsiteX1" fmla="*/ 2179867 w 4359732"/>
              <a:gd name="connsiteY1" fmla="*/ 4358883 h 4358882"/>
              <a:gd name="connsiteX2" fmla="*/ 0 w 4359732"/>
              <a:gd name="connsiteY2" fmla="*/ 2180755 h 4358882"/>
              <a:gd name="connsiteX3" fmla="*/ 2179867 w 4359732"/>
              <a:gd name="connsiteY3" fmla="*/ 0 h 4358882"/>
              <a:gd name="connsiteX4" fmla="*/ 4359733 w 4359732"/>
              <a:gd name="connsiteY4" fmla="*/ 2180755 h 4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732" h="4358882">
                <a:moveTo>
                  <a:pt x="4359733" y="2180755"/>
                </a:moveTo>
                <a:cubicBezTo>
                  <a:pt x="4359733" y="3384111"/>
                  <a:pt x="3384184" y="4358883"/>
                  <a:pt x="2179867" y="4358883"/>
                </a:cubicBezTo>
                <a:cubicBezTo>
                  <a:pt x="975549" y="4358883"/>
                  <a:pt x="0" y="3384111"/>
                  <a:pt x="0" y="2180755"/>
                </a:cubicBezTo>
                <a:cubicBezTo>
                  <a:pt x="0" y="977399"/>
                  <a:pt x="975549" y="0"/>
                  <a:pt x="2179867" y="0"/>
                </a:cubicBezTo>
                <a:cubicBezTo>
                  <a:pt x="3384184" y="0"/>
                  <a:pt x="4359733" y="977399"/>
                  <a:pt x="4359733" y="218075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252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8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6172370E-76DB-4778-B84D-D5B0D6CA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24397" y="0"/>
            <a:ext cx="13839206" cy="2818166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01F5BD77-1201-4A18-950C-239E24150C9A}"/>
              </a:ext>
            </a:extLst>
          </p:cNvPr>
          <p:cNvSpPr txBox="1"/>
          <p:nvPr/>
        </p:nvSpPr>
        <p:spPr>
          <a:xfrm>
            <a:off x="3801454" y="875683"/>
            <a:ext cx="1068509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zh-TW" altLang="en-US" sz="7000" dirty="0">
                <a:solidFill>
                  <a:srgbClr val="22271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使用函式庫</a:t>
            </a:r>
            <a:endParaRPr lang="en-US" sz="7000" dirty="0">
              <a:solidFill>
                <a:srgbClr val="22271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18373B7-7417-496C-BC53-E452B288A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37206"/>
              </p:ext>
            </p:extLst>
          </p:nvPr>
        </p:nvGraphicFramePr>
        <p:xfrm>
          <a:off x="1164299" y="3009900"/>
          <a:ext cx="15959402" cy="71126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42577">
                  <a:extLst>
                    <a:ext uri="{9D8B030D-6E8A-4147-A177-3AD203B41FA5}">
                      <a16:colId xmlns:a16="http://schemas.microsoft.com/office/drawing/2014/main" val="1149393286"/>
                    </a:ext>
                  </a:extLst>
                </a:gridCol>
                <a:gridCol w="2623365">
                  <a:extLst>
                    <a:ext uri="{9D8B030D-6E8A-4147-A177-3AD203B41FA5}">
                      <a16:colId xmlns:a16="http://schemas.microsoft.com/office/drawing/2014/main" val="2123722534"/>
                    </a:ext>
                  </a:extLst>
                </a:gridCol>
                <a:gridCol w="2623365">
                  <a:extLst>
                    <a:ext uri="{9D8B030D-6E8A-4147-A177-3AD203B41FA5}">
                      <a16:colId xmlns:a16="http://schemas.microsoft.com/office/drawing/2014/main" val="117572521"/>
                    </a:ext>
                  </a:extLst>
                </a:gridCol>
                <a:gridCol w="2623365">
                  <a:extLst>
                    <a:ext uri="{9D8B030D-6E8A-4147-A177-3AD203B41FA5}">
                      <a16:colId xmlns:a16="http://schemas.microsoft.com/office/drawing/2014/main" val="1522889945"/>
                    </a:ext>
                  </a:extLst>
                </a:gridCol>
                <a:gridCol w="2623365">
                  <a:extLst>
                    <a:ext uri="{9D8B030D-6E8A-4147-A177-3AD203B41FA5}">
                      <a16:colId xmlns:a16="http://schemas.microsoft.com/office/drawing/2014/main" val="693395860"/>
                    </a:ext>
                  </a:extLst>
                </a:gridCol>
                <a:gridCol w="2623365">
                  <a:extLst>
                    <a:ext uri="{9D8B030D-6E8A-4147-A177-3AD203B41FA5}">
                      <a16:colId xmlns:a16="http://schemas.microsoft.com/office/drawing/2014/main" val="1480095440"/>
                    </a:ext>
                  </a:extLst>
                </a:gridCol>
              </a:tblGrid>
              <a:tr h="987323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Space Mono Bold" panose="02020500000000000000" charset="0"/>
                          <a:ea typeface="微軟正黑體" panose="020B0604030504040204" pitchFamily="34" charset="-120"/>
                        </a:rPr>
                        <a:t>main</a:t>
                      </a:r>
                      <a:endParaRPr lang="zh-TW" altLang="en-US" sz="28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Space Mono Bold" panose="02020500000000000000" charset="0"/>
                          <a:ea typeface="微軟正黑體" panose="020B0604030504040204" pitchFamily="34" charset="-120"/>
                        </a:rPr>
                        <a:t>print</a:t>
                      </a:r>
                      <a:endParaRPr lang="zh-TW" altLang="en-US" sz="2800" dirty="0">
                        <a:latin typeface="Space Mono Bold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>
                          <a:latin typeface="Space Mono Bold" panose="02020500000000000000" charset="0"/>
                          <a:ea typeface="微軟正黑體" panose="020B0604030504040204" pitchFamily="34" charset="-120"/>
                        </a:rPr>
                        <a:t>movecursor</a:t>
                      </a:r>
                      <a:endParaRPr lang="zh-TW" altLang="en-US" sz="28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>
                          <a:latin typeface="Space Mono Bold" panose="02020500000000000000" charset="0"/>
                          <a:ea typeface="微軟正黑體" panose="020B0604030504040204" pitchFamily="34" charset="-120"/>
                        </a:rPr>
                        <a:t>movechess</a:t>
                      </a:r>
                      <a:endParaRPr lang="en-US" altLang="zh-TW" sz="2800" dirty="0">
                        <a:latin typeface="Space Mono Bold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Space Mono Bold" panose="02020500000000000000" charset="0"/>
                          <a:ea typeface="微軟正黑體" panose="020B0604030504040204" pitchFamily="34" charset="-120"/>
                        </a:rPr>
                        <a:t>Choose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613220"/>
                  </a:ext>
                </a:extLst>
              </a:tr>
              <a:tr h="9873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clrscr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32134"/>
                  </a:ext>
                </a:extLst>
              </a:tr>
              <a:tr h="9873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Gotoxy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332414"/>
                  </a:ext>
                </a:extLst>
              </a:tr>
              <a:tr h="9873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kern="1200">
                          <a:solidFill>
                            <a:schemeClr val="dk1"/>
                          </a:solidFill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readchar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688043"/>
                  </a:ext>
                </a:extLst>
              </a:tr>
              <a:tr h="9873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SetTextColor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964995"/>
                  </a:ext>
                </a:extLst>
              </a:tr>
              <a:tr h="9873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Writechar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721938"/>
                  </a:ext>
                </a:extLst>
              </a:tr>
              <a:tr h="9873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WriteString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latin typeface="Space Mono Bold" panose="02020500000000000000" charset="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TW" altLang="en-US" sz="3600" dirty="0">
                        <a:latin typeface="Space Mono Bold" panose="02020500000000000000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22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525</Words>
  <Application>Microsoft Office PowerPoint</Application>
  <PresentationFormat>自訂</PresentationFormat>
  <Paragraphs>126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Arial</vt:lpstr>
      <vt:lpstr>Courier New</vt:lpstr>
      <vt:lpstr>Arial Black</vt:lpstr>
      <vt:lpstr>Calibri</vt:lpstr>
      <vt:lpstr>Space Mono Bold</vt:lpstr>
      <vt:lpstr>細明體</vt:lpstr>
      <vt:lpstr>微軟正黑體</vt:lpstr>
      <vt:lpstr>標楷體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Digitalism Chess Game Fun Presentation</dc:title>
  <dc:creator>User</dc:creator>
  <cp:lastModifiedBy>峻凱</cp:lastModifiedBy>
  <cp:revision>20</cp:revision>
  <dcterms:created xsi:type="dcterms:W3CDTF">2006-08-16T00:00:00Z</dcterms:created>
  <dcterms:modified xsi:type="dcterms:W3CDTF">2022-12-21T15:49:39Z</dcterms:modified>
  <dc:identifier>DAFVLWMp-_0</dc:identifier>
</cp:coreProperties>
</file>