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1" r:id="rId3"/>
    <p:sldId id="288" r:id="rId4"/>
    <p:sldId id="26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7" r:id="rId14"/>
    <p:sldId id="292" r:id="rId15"/>
    <p:sldId id="290" r:id="rId16"/>
    <p:sldId id="291" r:id="rId17"/>
    <p:sldId id="303" r:id="rId18"/>
    <p:sldId id="304" r:id="rId19"/>
    <p:sldId id="300" r:id="rId20"/>
    <p:sldId id="294" r:id="rId21"/>
    <p:sldId id="301" r:id="rId22"/>
    <p:sldId id="295" r:id="rId23"/>
    <p:sldId id="284" r:id="rId24"/>
    <p:sldId id="285" r:id="rId25"/>
    <p:sldId id="286" r:id="rId26"/>
    <p:sldId id="289" r:id="rId27"/>
    <p:sldId id="297" r:id="rId28"/>
    <p:sldId id="298" r:id="rId29"/>
    <p:sldId id="299" r:id="rId30"/>
    <p:sldId id="305" r:id="rId31"/>
    <p:sldId id="306" r:id="rId32"/>
    <p:sldId id="307" r:id="rId33"/>
    <p:sldId id="308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27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1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8" autoAdjust="0"/>
    <p:restoredTop sz="94660"/>
  </p:normalViewPr>
  <p:slideViewPr>
    <p:cSldViewPr snapToGrid="0">
      <p:cViewPr>
        <p:scale>
          <a:sx n="100" d="100"/>
          <a:sy n="100" d="100"/>
        </p:scale>
        <p:origin x="996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1"/>
          <p:cNvSpPr txBox="1"/>
          <p:nvPr userDrawn="1"/>
        </p:nvSpPr>
        <p:spPr>
          <a:xfrm>
            <a:off x="2135039" y="5200584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3" name="TextBox 63"/>
          <p:cNvSpPr txBox="1"/>
          <p:nvPr userDrawn="1"/>
        </p:nvSpPr>
        <p:spPr>
          <a:xfrm>
            <a:off x="2485294" y="5502341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</a:p>
        </p:txBody>
      </p:sp>
      <p:sp>
        <p:nvSpPr>
          <p:cNvPr id="34" name="TextBox 57"/>
          <p:cNvSpPr txBox="1"/>
          <p:nvPr userDrawn="1"/>
        </p:nvSpPr>
        <p:spPr>
          <a:xfrm>
            <a:off x="5223491" y="520058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DELTON R SMITH</a:t>
            </a:r>
          </a:p>
        </p:txBody>
      </p:sp>
      <p:sp>
        <p:nvSpPr>
          <p:cNvPr id="35" name="TextBox 64"/>
          <p:cNvSpPr txBox="1"/>
          <p:nvPr userDrawn="1"/>
        </p:nvSpPr>
        <p:spPr>
          <a:xfrm>
            <a:off x="5395819" y="5502341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36" name="TextBox 11"/>
          <p:cNvSpPr txBox="1"/>
          <p:nvPr userDrawn="1"/>
        </p:nvSpPr>
        <p:spPr>
          <a:xfrm>
            <a:off x="8153041" y="520058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BRENNAN SMITH</a:t>
            </a:r>
          </a:p>
        </p:txBody>
      </p:sp>
      <p:sp>
        <p:nvSpPr>
          <p:cNvPr id="37" name="TextBox 63"/>
          <p:cNvSpPr txBox="1"/>
          <p:nvPr userDrawn="1"/>
        </p:nvSpPr>
        <p:spPr>
          <a:xfrm>
            <a:off x="8460817" y="5502341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567768" y="830989"/>
            <a:ext cx="6777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err="1"/>
              <a:t>kosa</a:t>
            </a:r>
            <a:r>
              <a:rPr lang="en-US" altLang="ko-KR" sz="4400" dirty="0"/>
              <a:t> </a:t>
            </a:r>
            <a:r>
              <a:rPr lang="ko-KR" altLang="en-US" sz="4400" dirty="0" err="1"/>
              <a:t>출결관리</a:t>
            </a:r>
            <a:r>
              <a:rPr lang="ko-KR" altLang="en-US" sz="4400" dirty="0"/>
              <a:t> 프로그램</a:t>
            </a:r>
            <a:r>
              <a:rPr lang="ko-KR" altLang="en-US" dirty="0"/>
              <a:t>💁‍♂️💁‍♀️</a:t>
            </a:r>
            <a:endParaRPr lang="en-US" sz="44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E19E3-FA23-45ED-ACB9-2179D5D26E13}"/>
              </a:ext>
            </a:extLst>
          </p:cNvPr>
          <p:cNvSpPr txBox="1"/>
          <p:nvPr/>
        </p:nvSpPr>
        <p:spPr>
          <a:xfrm>
            <a:off x="1213750" y="2713196"/>
            <a:ext cx="4264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✔프로젝트 주제 </a:t>
            </a:r>
            <a:r>
              <a:rPr lang="en-US" altLang="ko-KR" dirty="0"/>
              <a:t>&amp; </a:t>
            </a:r>
            <a:r>
              <a:rPr lang="ko-KR" altLang="en-US" dirty="0"/>
              <a:t>시나리오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✔</a:t>
            </a:r>
            <a:r>
              <a:rPr lang="en-US" altLang="ko-KR" dirty="0" err="1"/>
              <a:t>Usecase</a:t>
            </a:r>
            <a:r>
              <a:rPr lang="en-US" altLang="ko-KR" dirty="0"/>
              <a:t> Diagram </a:t>
            </a:r>
            <a:r>
              <a:rPr lang="ko-KR" altLang="en-US" dirty="0"/>
              <a:t>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✔</a:t>
            </a:r>
            <a:r>
              <a:rPr lang="en-US" altLang="ko-KR" dirty="0" err="1"/>
              <a:t>Usecase</a:t>
            </a:r>
            <a:r>
              <a:rPr lang="en-US" altLang="ko-KR" dirty="0"/>
              <a:t>  </a:t>
            </a:r>
            <a:r>
              <a:rPr lang="ko-KR" altLang="en-US" dirty="0"/>
              <a:t>명세서 소개</a:t>
            </a:r>
          </a:p>
          <a:p>
            <a:endParaRPr lang="ko-KR" altLang="en-US" dirty="0"/>
          </a:p>
          <a:p>
            <a:r>
              <a:rPr lang="ko-KR" altLang="en-US" dirty="0"/>
              <a:t>✔</a:t>
            </a:r>
            <a:r>
              <a:rPr lang="en-US" altLang="ko-KR" dirty="0"/>
              <a:t>  Class Diagram </a:t>
            </a:r>
            <a:r>
              <a:rPr lang="ko-KR" altLang="en-US" dirty="0"/>
              <a:t>소개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7432C-6659-4696-8124-2EE8A8AB0CF1}"/>
              </a:ext>
            </a:extLst>
          </p:cNvPr>
          <p:cNvSpPr txBox="1"/>
          <p:nvPr/>
        </p:nvSpPr>
        <p:spPr>
          <a:xfrm>
            <a:off x="5886126" y="2713196"/>
            <a:ext cx="5268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✔코드 </a:t>
            </a:r>
            <a:r>
              <a:rPr lang="en-US" altLang="ko-KR" dirty="0"/>
              <a:t>(</a:t>
            </a:r>
            <a:r>
              <a:rPr lang="ko-KR" altLang="en-US" dirty="0"/>
              <a:t>핵심적인 부분 소개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✔코드 시뮬레이션</a:t>
            </a:r>
          </a:p>
          <a:p>
            <a:endParaRPr lang="en-US" altLang="ko-KR" dirty="0"/>
          </a:p>
          <a:p>
            <a:r>
              <a:rPr lang="ko-KR" altLang="en-US" dirty="0"/>
              <a:t>✔문제점 및 해결 방안</a:t>
            </a:r>
          </a:p>
          <a:p>
            <a:endParaRPr lang="ko-KR" altLang="en-US" dirty="0"/>
          </a:p>
          <a:p>
            <a:r>
              <a:rPr lang="ko-KR" altLang="en-US" dirty="0"/>
              <a:t>✔프로젝트 후기 </a:t>
            </a:r>
            <a:r>
              <a:rPr lang="en-US" altLang="ko-KR" dirty="0"/>
              <a:t>(</a:t>
            </a:r>
            <a:r>
              <a:rPr lang="ko-KR" altLang="en-US" dirty="0" err="1"/>
              <a:t>느낀점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✔사용했던 </a:t>
            </a:r>
            <a:r>
              <a:rPr lang="ko-KR" altLang="en-US" dirty="0" err="1"/>
              <a:t>협업툴</a:t>
            </a:r>
            <a:r>
              <a:rPr lang="ko-KR" altLang="en-US" dirty="0"/>
              <a:t>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✔구현 기술 소개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8E069-7537-465A-80BD-0A1F75B3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77" y="2379852"/>
            <a:ext cx="8741329" cy="3240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C3C18-4B1A-422B-8C82-481B5DB12785}"/>
              </a:ext>
            </a:extLst>
          </p:cNvPr>
          <p:cNvSpPr txBox="1"/>
          <p:nvPr/>
        </p:nvSpPr>
        <p:spPr>
          <a:xfrm>
            <a:off x="2649724" y="658266"/>
            <a:ext cx="6675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/>
              <a:t>Usecase</a:t>
            </a:r>
            <a:r>
              <a:rPr lang="en-US" altLang="ko-KR" sz="5400" dirty="0"/>
              <a:t> </a:t>
            </a:r>
            <a:r>
              <a:rPr lang="ko-KR" altLang="en-US" sz="5400" dirty="0"/>
              <a:t>명세서 소개</a:t>
            </a:r>
          </a:p>
        </p:txBody>
      </p:sp>
    </p:spTree>
    <p:extLst>
      <p:ext uri="{BB962C8B-B14F-4D97-AF65-F5344CB8AC3E}">
        <p14:creationId xmlns:p14="http://schemas.microsoft.com/office/powerpoint/2010/main" val="315256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6DE491-AC0E-4E4B-9F21-6C07410C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72" y="1803634"/>
            <a:ext cx="10083567" cy="4379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FD5F91-886C-4DB1-8224-F827C2D923BA}"/>
              </a:ext>
            </a:extLst>
          </p:cNvPr>
          <p:cNvSpPr txBox="1"/>
          <p:nvPr/>
        </p:nvSpPr>
        <p:spPr>
          <a:xfrm>
            <a:off x="2649724" y="658266"/>
            <a:ext cx="6675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/>
              <a:t>Usecase</a:t>
            </a:r>
            <a:r>
              <a:rPr lang="en-US" altLang="ko-KR" sz="5400" dirty="0"/>
              <a:t> </a:t>
            </a:r>
            <a:r>
              <a:rPr lang="ko-KR" altLang="en-US" sz="5400" dirty="0"/>
              <a:t>명세서 소개</a:t>
            </a:r>
          </a:p>
        </p:txBody>
      </p:sp>
    </p:spTree>
    <p:extLst>
      <p:ext uri="{BB962C8B-B14F-4D97-AF65-F5344CB8AC3E}">
        <p14:creationId xmlns:p14="http://schemas.microsoft.com/office/powerpoint/2010/main" val="210781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40490E-75F8-4EF1-9D55-ADED799D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3" y="2395537"/>
            <a:ext cx="8900719" cy="3719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95DED0-E9E9-4F6A-84C0-CF0D0670B73E}"/>
              </a:ext>
            </a:extLst>
          </p:cNvPr>
          <p:cNvSpPr txBox="1"/>
          <p:nvPr/>
        </p:nvSpPr>
        <p:spPr>
          <a:xfrm>
            <a:off x="2649724" y="658266"/>
            <a:ext cx="6675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/>
              <a:t>Usecase</a:t>
            </a:r>
            <a:r>
              <a:rPr lang="en-US" altLang="ko-KR" sz="5400" dirty="0"/>
              <a:t> </a:t>
            </a:r>
            <a:r>
              <a:rPr lang="ko-KR" altLang="en-US" sz="5400" dirty="0"/>
              <a:t>명세서 소개</a:t>
            </a:r>
          </a:p>
        </p:txBody>
      </p:sp>
    </p:spTree>
    <p:extLst>
      <p:ext uri="{BB962C8B-B14F-4D97-AF65-F5344CB8AC3E}">
        <p14:creationId xmlns:p14="http://schemas.microsoft.com/office/powerpoint/2010/main" val="99352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6AF43-DF67-442D-B6B6-2FC7BA01F935}"/>
              </a:ext>
            </a:extLst>
          </p:cNvPr>
          <p:cNvSpPr txBox="1"/>
          <p:nvPr/>
        </p:nvSpPr>
        <p:spPr>
          <a:xfrm>
            <a:off x="3052538" y="408475"/>
            <a:ext cx="6086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Class Diagram </a:t>
            </a:r>
            <a:r>
              <a:rPr lang="ko-KR" altLang="en-US" sz="5400" dirty="0"/>
              <a:t>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2D95E-4A39-4252-8A28-D4B6F85E20C1}"/>
              </a:ext>
            </a:extLst>
          </p:cNvPr>
          <p:cNvSpPr txBox="1"/>
          <p:nvPr/>
        </p:nvSpPr>
        <p:spPr>
          <a:xfrm>
            <a:off x="4871207" y="1331805"/>
            <a:ext cx="122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한글버전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4727CB-FA6D-4ECC-989A-FD060B679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847850"/>
            <a:ext cx="7639050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44F93C-6931-4199-A4B1-5887EAFE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59" y="1831802"/>
            <a:ext cx="2314425" cy="25848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3EB5FC-7203-4069-8C29-29852758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43" y="1680584"/>
            <a:ext cx="5880682" cy="48576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87B6DC-AE69-47F4-AC24-259E3373D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29848">
            <a:off x="3430222" y="4594868"/>
            <a:ext cx="1988190" cy="250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FA492-8F8D-45CF-857A-42F52B9AA206}"/>
              </a:ext>
            </a:extLst>
          </p:cNvPr>
          <p:cNvSpPr txBox="1"/>
          <p:nvPr/>
        </p:nvSpPr>
        <p:spPr>
          <a:xfrm>
            <a:off x="4871207" y="1462470"/>
            <a:ext cx="122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영어버전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748F4-5D9B-44F9-8BA7-AADDA99AC635}"/>
              </a:ext>
            </a:extLst>
          </p:cNvPr>
          <p:cNvSpPr txBox="1"/>
          <p:nvPr/>
        </p:nvSpPr>
        <p:spPr>
          <a:xfrm>
            <a:off x="3052538" y="408475"/>
            <a:ext cx="6086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Class Diagram </a:t>
            </a:r>
            <a:r>
              <a:rPr lang="ko-KR" altLang="en-US" sz="5400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86783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60A54-76AA-42A8-8246-ACD7BA08A6D2}"/>
              </a:ext>
            </a:extLst>
          </p:cNvPr>
          <p:cNvSpPr txBox="1"/>
          <p:nvPr/>
        </p:nvSpPr>
        <p:spPr>
          <a:xfrm>
            <a:off x="4223311" y="507173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코드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61D92-FECD-49B0-932C-E40368CCB75E}"/>
              </a:ext>
            </a:extLst>
          </p:cNvPr>
          <p:cNvSpPr txBox="1"/>
          <p:nvPr/>
        </p:nvSpPr>
        <p:spPr>
          <a:xfrm>
            <a:off x="724278" y="1756739"/>
            <a:ext cx="472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00FFFF"/>
                </a:highlight>
              </a:rPr>
              <a:t>Account </a:t>
            </a:r>
            <a:r>
              <a:rPr lang="ko-KR" altLang="en-US" b="1" dirty="0">
                <a:highlight>
                  <a:srgbClr val="00FFFF"/>
                </a:highlight>
              </a:rPr>
              <a:t>클래스는 </a:t>
            </a:r>
            <a:r>
              <a:rPr lang="en-US" altLang="ko-KR" b="1" dirty="0" err="1">
                <a:highlight>
                  <a:srgbClr val="00FFFF"/>
                </a:highlight>
              </a:rPr>
              <a:t>Student_menu</a:t>
            </a:r>
            <a:r>
              <a:rPr lang="ko-KR" altLang="en-US" b="1" dirty="0">
                <a:highlight>
                  <a:srgbClr val="00FFFF"/>
                </a:highlight>
              </a:rPr>
              <a:t>에 </a:t>
            </a:r>
            <a:r>
              <a:rPr lang="ko-KR" altLang="en-US" b="1" dirty="0" err="1">
                <a:highlight>
                  <a:srgbClr val="00FFFF"/>
                </a:highlight>
              </a:rPr>
              <a:t>속해있다</a:t>
            </a:r>
            <a:r>
              <a:rPr lang="en-US" altLang="ko-KR" b="1" dirty="0">
                <a:highlight>
                  <a:srgbClr val="00FFFF"/>
                </a:highlight>
              </a:rPr>
              <a:t>.(</a:t>
            </a:r>
            <a:r>
              <a:rPr lang="ko-KR" altLang="en-US" b="1" dirty="0">
                <a:highlight>
                  <a:srgbClr val="00FFFF"/>
                </a:highlight>
              </a:rPr>
              <a:t>포함관계</a:t>
            </a:r>
            <a:r>
              <a:rPr lang="en-US" altLang="ko-KR" b="1" dirty="0">
                <a:highlight>
                  <a:srgbClr val="00FFFF"/>
                </a:highlight>
              </a:rPr>
              <a:t>)</a:t>
            </a:r>
            <a:endParaRPr lang="ko-KR" altLang="en-US" b="1" dirty="0">
              <a:highlight>
                <a:srgbClr val="00FFFF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D37757-0D07-44DB-887C-B9CC08C3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134" y="3001031"/>
            <a:ext cx="4924425" cy="16968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EA0AAF-58A1-417F-8394-7772AAED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8" y="2759902"/>
            <a:ext cx="5508742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3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E99CF-3710-478F-8C5D-A0628D5003E8}"/>
              </a:ext>
            </a:extLst>
          </p:cNvPr>
          <p:cNvSpPr txBox="1"/>
          <p:nvPr/>
        </p:nvSpPr>
        <p:spPr>
          <a:xfrm>
            <a:off x="4223311" y="507173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코드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48058F-0BB0-4FF7-AF0F-C09D7E5F26D1}"/>
              </a:ext>
            </a:extLst>
          </p:cNvPr>
          <p:cNvSpPr/>
          <p:nvPr/>
        </p:nvSpPr>
        <p:spPr>
          <a:xfrm>
            <a:off x="619356" y="1633648"/>
            <a:ext cx="6065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ighlight>
                  <a:srgbClr val="00FFFF"/>
                </a:highlight>
              </a:rPr>
              <a:t>Account </a:t>
            </a:r>
            <a:r>
              <a:rPr lang="ko-KR" altLang="en-US" b="1" dirty="0">
                <a:highlight>
                  <a:srgbClr val="00FFFF"/>
                </a:highlight>
              </a:rPr>
              <a:t>클래스는 </a:t>
            </a:r>
            <a:r>
              <a:rPr lang="en-US" altLang="ko-KR" b="1" dirty="0" err="1">
                <a:highlight>
                  <a:srgbClr val="00FFFF"/>
                </a:highlight>
              </a:rPr>
              <a:t>Student_menu</a:t>
            </a:r>
            <a:r>
              <a:rPr lang="ko-KR" altLang="en-US" b="1" dirty="0">
                <a:highlight>
                  <a:srgbClr val="00FFFF"/>
                </a:highlight>
              </a:rPr>
              <a:t>에 </a:t>
            </a:r>
            <a:r>
              <a:rPr lang="ko-KR" altLang="en-US" b="1" dirty="0" err="1">
                <a:highlight>
                  <a:srgbClr val="00FFFF"/>
                </a:highlight>
              </a:rPr>
              <a:t>속해있다</a:t>
            </a:r>
            <a:r>
              <a:rPr lang="en-US" altLang="ko-KR" b="1" dirty="0">
                <a:highlight>
                  <a:srgbClr val="00FFFF"/>
                </a:highlight>
              </a:rPr>
              <a:t>.(</a:t>
            </a:r>
            <a:r>
              <a:rPr lang="ko-KR" altLang="en-US" b="1" dirty="0">
                <a:highlight>
                  <a:srgbClr val="00FFFF"/>
                </a:highlight>
              </a:rPr>
              <a:t>포함관계</a:t>
            </a:r>
            <a:r>
              <a:rPr lang="en-US" altLang="ko-KR" b="1" dirty="0">
                <a:highlight>
                  <a:srgbClr val="00FFFF"/>
                </a:highlight>
              </a:rPr>
              <a:t>)</a:t>
            </a:r>
          </a:p>
          <a:p>
            <a:endParaRPr lang="ko-KR" altLang="en-US" b="1" dirty="0">
              <a:highlight>
                <a:srgbClr val="00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C5676-A316-4865-A9C3-F14249031217}"/>
              </a:ext>
            </a:extLst>
          </p:cNvPr>
          <p:cNvSpPr txBox="1"/>
          <p:nvPr/>
        </p:nvSpPr>
        <p:spPr>
          <a:xfrm>
            <a:off x="6962862" y="2296487"/>
            <a:ext cx="416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 메소드 안에서 모든 정보가 입력되면 </a:t>
            </a:r>
            <a:r>
              <a:rPr lang="en-US" altLang="ko-KR" dirty="0"/>
              <a:t>account</a:t>
            </a:r>
            <a:r>
              <a:rPr lang="ko-KR" altLang="en-US" dirty="0"/>
              <a:t>리스트에 정보를 담아주었다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7BF83-0BCD-4052-8FF6-63419C80831E}"/>
              </a:ext>
            </a:extLst>
          </p:cNvPr>
          <p:cNvSpPr txBox="1"/>
          <p:nvPr/>
        </p:nvSpPr>
        <p:spPr>
          <a:xfrm>
            <a:off x="6962862" y="3267084"/>
            <a:ext cx="4446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그리고 부모클래스에서 생성되었던 </a:t>
            </a:r>
            <a:r>
              <a:rPr lang="en-US" altLang="ko-KR" dirty="0"/>
              <a:t>map</a:t>
            </a:r>
            <a:r>
              <a:rPr lang="ko-KR" altLang="en-US" dirty="0"/>
              <a:t>에 키 </a:t>
            </a:r>
            <a:r>
              <a:rPr lang="en-US" altLang="ko-KR" dirty="0"/>
              <a:t>: ID , </a:t>
            </a:r>
            <a:r>
              <a:rPr lang="ko-KR" altLang="en-US" dirty="0"/>
              <a:t>값 </a:t>
            </a:r>
            <a:r>
              <a:rPr lang="en-US" altLang="ko-KR" dirty="0"/>
              <a:t>: </a:t>
            </a:r>
            <a:r>
              <a:rPr lang="ko-KR" altLang="en-US" dirty="0"/>
              <a:t>입력 받아 로그인 정보를 넣어줬다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F57745-3D58-4C00-8BE8-7776B7FB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0" y="2220961"/>
            <a:ext cx="5000625" cy="1962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745E28-C6BD-45A2-8A7E-674F3E5D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51" y="4409612"/>
            <a:ext cx="5505450" cy="22744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3EEED3-6606-4D5C-B35E-F33DBF2FA40F}"/>
              </a:ext>
            </a:extLst>
          </p:cNvPr>
          <p:cNvSpPr/>
          <p:nvPr/>
        </p:nvSpPr>
        <p:spPr>
          <a:xfrm>
            <a:off x="619356" y="3931691"/>
            <a:ext cx="1937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ighlight>
                  <a:srgbClr val="00FFFF"/>
                </a:highlight>
              </a:rPr>
              <a:t>load </a:t>
            </a:r>
            <a:r>
              <a:rPr lang="ko-KR" altLang="en-US" b="1" dirty="0">
                <a:highlight>
                  <a:srgbClr val="00FFFF"/>
                </a:highlight>
              </a:rPr>
              <a:t>메소드 구현</a:t>
            </a:r>
            <a:endParaRPr lang="en-US" altLang="ko-KR" b="1" dirty="0">
              <a:highlight>
                <a:srgbClr val="00FFFF"/>
              </a:highlight>
            </a:endParaRPr>
          </a:p>
          <a:p>
            <a:endParaRPr lang="ko-KR" altLang="en-US" b="1" dirty="0">
              <a:highlight>
                <a:srgbClr val="00FF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A7ED5-281E-4F1C-AE5F-29470DA5BD23}"/>
              </a:ext>
            </a:extLst>
          </p:cNvPr>
          <p:cNvSpPr txBox="1"/>
          <p:nvPr/>
        </p:nvSpPr>
        <p:spPr>
          <a:xfrm>
            <a:off x="6962862" y="4592433"/>
            <a:ext cx="38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시작 시 기존 데이터를 불러오는 역할을 한다</a:t>
            </a:r>
            <a:r>
              <a:rPr lang="en-US" altLang="ko-KR" dirty="0"/>
              <a:t>. (</a:t>
            </a:r>
            <a:r>
              <a:rPr lang="ko-KR" altLang="en-US" dirty="0"/>
              <a:t>역직렬화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95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D59497-6E3E-41D8-8D5B-E7AA3941D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38" y="1812778"/>
            <a:ext cx="9067800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D9A963-4EB8-44D7-931D-20DE12C2FEE6}"/>
              </a:ext>
            </a:extLst>
          </p:cNvPr>
          <p:cNvSpPr txBox="1"/>
          <p:nvPr/>
        </p:nvSpPr>
        <p:spPr>
          <a:xfrm>
            <a:off x="7541704" y="2569252"/>
            <a:ext cx="425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입력 받은 정보를 정규식을 사용하여 필터링 해줬다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9EC675-97C2-4743-A78E-9E7422B4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9" y="3538669"/>
            <a:ext cx="8715375" cy="187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D0B095-544E-4DFB-8B5A-CB6A3492B56F}"/>
              </a:ext>
            </a:extLst>
          </p:cNvPr>
          <p:cNvSpPr txBox="1"/>
          <p:nvPr/>
        </p:nvSpPr>
        <p:spPr>
          <a:xfrm>
            <a:off x="4223311" y="507173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코드 소개</a:t>
            </a:r>
          </a:p>
        </p:txBody>
      </p:sp>
    </p:spTree>
    <p:extLst>
      <p:ext uri="{BB962C8B-B14F-4D97-AF65-F5344CB8AC3E}">
        <p14:creationId xmlns:p14="http://schemas.microsoft.com/office/powerpoint/2010/main" val="125519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B5F45-A1DF-479A-8380-5295738B7AA4}"/>
              </a:ext>
            </a:extLst>
          </p:cNvPr>
          <p:cNvSpPr txBox="1"/>
          <p:nvPr/>
        </p:nvSpPr>
        <p:spPr>
          <a:xfrm>
            <a:off x="4223311" y="507173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48963-75B3-4DEA-9ED1-BBE4A549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11" y="3795276"/>
            <a:ext cx="10334625" cy="96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E9E7D7-299C-4F97-A9AD-813F6829D8C4}"/>
              </a:ext>
            </a:extLst>
          </p:cNvPr>
          <p:cNvSpPr txBox="1"/>
          <p:nvPr/>
        </p:nvSpPr>
        <p:spPr>
          <a:xfrm>
            <a:off x="824946" y="2151224"/>
            <a:ext cx="6079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00FFFF"/>
                </a:highlight>
              </a:rPr>
              <a:t>부모 클래스 </a:t>
            </a:r>
            <a:r>
              <a:rPr lang="en-US" altLang="ko-KR" b="1" dirty="0">
                <a:highlight>
                  <a:srgbClr val="00FFFF"/>
                </a:highlight>
              </a:rPr>
              <a:t>Menu</a:t>
            </a:r>
            <a:r>
              <a:rPr lang="ko-KR" altLang="en-US" b="1" dirty="0">
                <a:highlight>
                  <a:srgbClr val="00FFFF"/>
                </a:highlight>
              </a:rPr>
              <a:t>에서 </a:t>
            </a:r>
            <a:r>
              <a:rPr lang="en-US" altLang="ko-KR" b="1" dirty="0">
                <a:highlight>
                  <a:srgbClr val="00FFFF"/>
                </a:highlight>
              </a:rPr>
              <a:t>HashMap</a:t>
            </a:r>
            <a:r>
              <a:rPr lang="ko-KR" altLang="en-US" b="1" dirty="0">
                <a:highlight>
                  <a:srgbClr val="00FFFF"/>
                </a:highlight>
              </a:rPr>
              <a:t>을 선언해 주었다</a:t>
            </a:r>
            <a:r>
              <a:rPr lang="en-US" altLang="ko-KR" b="1" dirty="0">
                <a:highlight>
                  <a:srgbClr val="00FFFF"/>
                </a:highlight>
              </a:rPr>
              <a:t>!</a:t>
            </a:r>
          </a:p>
          <a:p>
            <a:r>
              <a:rPr lang="en-US" altLang="ko-KR" b="1" dirty="0">
                <a:highlight>
                  <a:srgbClr val="00FFFF"/>
                </a:highlight>
              </a:rPr>
              <a:t>- Map</a:t>
            </a:r>
            <a:r>
              <a:rPr lang="ko-KR" altLang="en-US" b="1" dirty="0">
                <a:highlight>
                  <a:srgbClr val="00FFFF"/>
                </a:highlight>
              </a:rPr>
              <a:t>은 자식 클래스인 </a:t>
            </a:r>
            <a:r>
              <a:rPr lang="en-US" altLang="ko-KR" b="1" dirty="0" err="1">
                <a:highlight>
                  <a:srgbClr val="00FFFF"/>
                </a:highlight>
              </a:rPr>
              <a:t>Student_menu</a:t>
            </a:r>
            <a:r>
              <a:rPr lang="ko-KR" altLang="en-US" b="1" dirty="0">
                <a:highlight>
                  <a:srgbClr val="00FFFF"/>
                </a:highlight>
              </a:rPr>
              <a:t>와 </a:t>
            </a:r>
            <a:r>
              <a:rPr lang="en-US" altLang="ko-KR" b="1" dirty="0" err="1">
                <a:highlight>
                  <a:srgbClr val="00FFFF"/>
                </a:highlight>
              </a:rPr>
              <a:t>Admin_menu</a:t>
            </a:r>
            <a:r>
              <a:rPr lang="en-US" altLang="ko-KR" b="1" dirty="0">
                <a:highlight>
                  <a:srgbClr val="00FFFF"/>
                </a:highlight>
              </a:rPr>
              <a:t> </a:t>
            </a:r>
            <a:r>
              <a:rPr lang="ko-KR" altLang="en-US" b="1" dirty="0">
                <a:highlight>
                  <a:srgbClr val="00FFFF"/>
                </a:highlight>
              </a:rPr>
              <a:t>에서 사용된다</a:t>
            </a:r>
            <a:r>
              <a:rPr lang="en-US" altLang="ko-KR" b="1" dirty="0">
                <a:highlight>
                  <a:srgbClr val="00FFFF"/>
                </a:highlight>
              </a:rPr>
              <a:t>.</a:t>
            </a:r>
            <a:endParaRPr lang="ko-KR" altLang="en-US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164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32436E-DE5D-4A74-8F92-400FF5BC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12" y="3243087"/>
            <a:ext cx="8296275" cy="37029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EFF666-6F0F-47EE-95E5-D59EEA91BD7C}"/>
              </a:ext>
            </a:extLst>
          </p:cNvPr>
          <p:cNvSpPr/>
          <p:nvPr/>
        </p:nvSpPr>
        <p:spPr>
          <a:xfrm>
            <a:off x="912971" y="2782669"/>
            <a:ext cx="1968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ighlight>
                  <a:srgbClr val="00FFFF"/>
                </a:highlight>
              </a:rPr>
              <a:t>Save </a:t>
            </a:r>
            <a:r>
              <a:rPr lang="ko-KR" altLang="en-US" b="1" dirty="0">
                <a:highlight>
                  <a:srgbClr val="00FFFF"/>
                </a:highlight>
              </a:rPr>
              <a:t>메소드 구현</a:t>
            </a:r>
            <a:endParaRPr lang="en-US" altLang="ko-KR" b="1" dirty="0">
              <a:highlight>
                <a:srgbClr val="00FFFF"/>
              </a:highlight>
            </a:endParaRPr>
          </a:p>
          <a:p>
            <a:endParaRPr lang="ko-KR" altLang="en-US" b="1" dirty="0">
              <a:highlight>
                <a:srgbClr val="00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79BFE-096E-4468-A1B9-8C6CDC42A18D}"/>
              </a:ext>
            </a:extLst>
          </p:cNvPr>
          <p:cNvSpPr txBox="1"/>
          <p:nvPr/>
        </p:nvSpPr>
        <p:spPr>
          <a:xfrm>
            <a:off x="7617204" y="3850547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Map</a:t>
            </a:r>
            <a:r>
              <a:rPr lang="ko-KR" altLang="en-US" dirty="0"/>
              <a:t>에 넣었던 회원가입정보를 </a:t>
            </a:r>
            <a:r>
              <a:rPr lang="ko-KR" altLang="en-US" dirty="0" err="1"/>
              <a:t>직렬화하여</a:t>
            </a:r>
            <a:r>
              <a:rPr lang="ko-KR" altLang="en-US" dirty="0"/>
              <a:t> 파일로 저장하였다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AC922-6B2B-4252-BCCC-580EEDC5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8" y="591919"/>
            <a:ext cx="9010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870" y="1877308"/>
            <a:ext cx="100150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KOSA </a:t>
            </a:r>
            <a:r>
              <a:rPr lang="ko-KR" altLang="en-US" b="1" dirty="0"/>
              <a:t>출결 관리 프로그램이란</a:t>
            </a:r>
            <a:r>
              <a:rPr lang="en-US" altLang="ko-KR" b="1" dirty="0"/>
              <a:t>,</a:t>
            </a:r>
          </a:p>
          <a:p>
            <a:endParaRPr lang="en-US" altLang="ko-KR" b="1" dirty="0"/>
          </a:p>
          <a:p>
            <a:r>
              <a:rPr lang="en-US" altLang="ko-KR" dirty="0"/>
              <a:t>KOSA </a:t>
            </a:r>
            <a:r>
              <a:rPr lang="ko-KR" altLang="en-US" dirty="0"/>
              <a:t>학원에 </a:t>
            </a:r>
            <a:r>
              <a:rPr lang="ko-KR" altLang="en-US" dirty="0" err="1"/>
              <a:t>재원하는</a:t>
            </a:r>
            <a:r>
              <a:rPr lang="ko-KR" altLang="en-US" dirty="0"/>
              <a:t> 수강생들의 출결 관리를 하는 프로그램이다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KOSA</a:t>
            </a:r>
            <a:r>
              <a:rPr lang="ko-KR" altLang="en-US" dirty="0"/>
              <a:t>학원은 </a:t>
            </a:r>
            <a:r>
              <a:rPr lang="en-US" altLang="ko-KR" dirty="0"/>
              <a:t>SW</a:t>
            </a:r>
            <a:r>
              <a:rPr lang="ko-KR" altLang="en-US" dirty="0"/>
              <a:t>업체에서 최근 가장 선호하는 개발 스킬을 기반으로 프론트</a:t>
            </a:r>
            <a:r>
              <a:rPr lang="en-US" altLang="ko-KR" dirty="0"/>
              <a:t>-</a:t>
            </a:r>
            <a:r>
              <a:rPr lang="ko-KR" altLang="en-US" dirty="0"/>
              <a:t>엔드</a:t>
            </a:r>
            <a:r>
              <a:rPr lang="en-US" altLang="ko-KR" dirty="0"/>
              <a:t>(front-end)</a:t>
            </a:r>
            <a:r>
              <a:rPr lang="ko-KR" altLang="en-US" dirty="0"/>
              <a:t>에서 백</a:t>
            </a:r>
            <a:r>
              <a:rPr lang="en-US" altLang="ko-KR" dirty="0"/>
              <a:t>-</a:t>
            </a:r>
            <a:r>
              <a:rPr lang="ko-KR" altLang="en-US" dirty="0"/>
              <a:t>엔드</a:t>
            </a:r>
            <a:r>
              <a:rPr lang="en-US" altLang="ko-KR" dirty="0"/>
              <a:t>(back-end)</a:t>
            </a:r>
            <a:r>
              <a:rPr lang="ko-KR" altLang="en-US" dirty="0"/>
              <a:t>까지 필수 실무 기초와 프레임워크 기반 실무 심화를 거쳐</a:t>
            </a:r>
            <a:r>
              <a:rPr lang="en-US" altLang="ko-KR" dirty="0"/>
              <a:t>, </a:t>
            </a:r>
            <a:r>
              <a:rPr lang="ko-KR" altLang="en-US" dirty="0"/>
              <a:t>실제 프로젝트와 동일한 수준의 프로젝트를 수행한 후</a:t>
            </a:r>
            <a:r>
              <a:rPr lang="en-US" altLang="ko-KR" dirty="0"/>
              <a:t>, </a:t>
            </a:r>
            <a:r>
              <a:rPr lang="ko-KR" altLang="en-US" dirty="0"/>
              <a:t>신입사원 채용으로 연계하는 과정이다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 학원에는 반이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관리자는 </a:t>
            </a:r>
            <a:r>
              <a:rPr lang="en-US" altLang="ko-KR" dirty="0"/>
              <a:t>2</a:t>
            </a:r>
            <a:r>
              <a:rPr lang="ko-KR" altLang="en-US" dirty="0"/>
              <a:t>명이 있으며 각각의 관리자는 담당하는 반이 있다</a:t>
            </a:r>
            <a:r>
              <a:rPr lang="en-US" altLang="ko-KR" dirty="0"/>
              <a:t>. </a:t>
            </a:r>
            <a:r>
              <a:rPr lang="ko-KR" altLang="en-US" dirty="0"/>
              <a:t>수강생은 각 반에 </a:t>
            </a:r>
            <a:r>
              <a:rPr lang="en-US" altLang="ko-KR" dirty="0"/>
              <a:t>24</a:t>
            </a:r>
            <a:r>
              <a:rPr lang="ko-KR" altLang="en-US" dirty="0"/>
              <a:t>명이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매일 평일에는 출근인증과 퇴근인증을 해야 하고 채용 시에도 중요한 사항 중 하나이므로 필수로 인증 및 관리를 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24064" y="548709"/>
            <a:ext cx="9805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프로젝트 주제 </a:t>
            </a:r>
            <a:r>
              <a:rPr lang="en-US" altLang="ko-KR" sz="5400" dirty="0"/>
              <a:t>&amp; </a:t>
            </a:r>
            <a:r>
              <a:rPr lang="ko-KR" altLang="en-US" sz="5400" dirty="0"/>
              <a:t>시나리오 소개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3598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0B1107-0B06-4FB3-BA5F-4BAA4C24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09" y="1786855"/>
            <a:ext cx="7124700" cy="444633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7DC2D7-C06C-406C-9453-206CBC0587AF}"/>
              </a:ext>
            </a:extLst>
          </p:cNvPr>
          <p:cNvSpPr/>
          <p:nvPr/>
        </p:nvSpPr>
        <p:spPr>
          <a:xfrm>
            <a:off x="964909" y="1163865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ighlight>
                  <a:srgbClr val="00FFFF"/>
                </a:highlight>
              </a:rPr>
              <a:t>Menu </a:t>
            </a:r>
            <a:r>
              <a:rPr lang="ko-KR" altLang="en-US" b="1" dirty="0">
                <a:highlight>
                  <a:srgbClr val="00FFFF"/>
                </a:highlight>
              </a:rPr>
              <a:t>클래스 </a:t>
            </a:r>
            <a:r>
              <a:rPr lang="en-US" altLang="ko-KR" b="1" dirty="0">
                <a:highlight>
                  <a:srgbClr val="00FFFF"/>
                </a:highlight>
              </a:rPr>
              <a:t>login </a:t>
            </a:r>
            <a:r>
              <a:rPr lang="ko-KR" altLang="en-US" b="1" dirty="0">
                <a:highlight>
                  <a:srgbClr val="00FFFF"/>
                </a:highlight>
              </a:rPr>
              <a:t>실행 메소드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97A9C-0B50-4545-B922-34BB5A0B1570}"/>
              </a:ext>
            </a:extLst>
          </p:cNvPr>
          <p:cNvSpPr txBox="1"/>
          <p:nvPr/>
        </p:nvSpPr>
        <p:spPr>
          <a:xfrm>
            <a:off x="7474590" y="1904301"/>
            <a:ext cx="4202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입력한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Map</a:t>
            </a:r>
            <a:r>
              <a:rPr lang="ko-KR" altLang="en-US" dirty="0"/>
              <a:t>에 있는 정보에 있는 </a:t>
            </a:r>
            <a:r>
              <a:rPr lang="ko-KR" altLang="en-US" dirty="0" err="1"/>
              <a:t>키값과</a:t>
            </a:r>
            <a:r>
              <a:rPr lang="ko-KR" altLang="en-US" dirty="0"/>
              <a:t> 비교하였고 </a:t>
            </a:r>
            <a:r>
              <a:rPr lang="en-US" altLang="ko-KR" dirty="0"/>
              <a:t>, </a:t>
            </a:r>
            <a:r>
              <a:rPr lang="ko-KR" altLang="en-US" dirty="0"/>
              <a:t>같다면 </a:t>
            </a:r>
            <a:r>
              <a:rPr lang="en-US" altLang="ko-KR" dirty="0"/>
              <a:t>ID</a:t>
            </a:r>
            <a:r>
              <a:rPr lang="ko-KR" altLang="en-US" dirty="0"/>
              <a:t> 값을 </a:t>
            </a:r>
            <a:r>
              <a:rPr lang="en-US" altLang="ko-KR" dirty="0" err="1"/>
              <a:t>loginId</a:t>
            </a:r>
            <a:r>
              <a:rPr lang="en-US" altLang="ko-KR" dirty="0"/>
              <a:t> </a:t>
            </a:r>
            <a:r>
              <a:rPr lang="ko-KR" altLang="en-US" dirty="0"/>
              <a:t>에 넣어줬다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892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DDBA9-61B1-4CEF-B05F-08AB7AEEF285}"/>
              </a:ext>
            </a:extLst>
          </p:cNvPr>
          <p:cNvSpPr txBox="1"/>
          <p:nvPr/>
        </p:nvSpPr>
        <p:spPr>
          <a:xfrm>
            <a:off x="4223311" y="507173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584220-4748-4E8E-B410-FFFEC298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7" y="1712152"/>
            <a:ext cx="4924425" cy="4638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F984B0-5F6B-4115-AE4C-4A8E5B1572C5}"/>
              </a:ext>
            </a:extLst>
          </p:cNvPr>
          <p:cNvSpPr txBox="1"/>
          <p:nvPr/>
        </p:nvSpPr>
        <p:spPr>
          <a:xfrm>
            <a:off x="638917" y="1328737"/>
            <a:ext cx="472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00FFFF"/>
                </a:highlight>
              </a:rPr>
              <a:t>로그인 후 출석 처리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E4725-48FE-4B77-877B-12415D0C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83" y="1698069"/>
            <a:ext cx="6536809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59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527B63-7083-4F8C-85AB-0C178507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40" y="1219200"/>
            <a:ext cx="8882892" cy="4419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E38650-D3EB-4399-81E0-4112EC3DE106}"/>
              </a:ext>
            </a:extLst>
          </p:cNvPr>
          <p:cNvSpPr/>
          <p:nvPr/>
        </p:nvSpPr>
        <p:spPr>
          <a:xfrm>
            <a:off x="5933813" y="45990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loginId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 err="1"/>
              <a:t>Student_menu</a:t>
            </a:r>
            <a:r>
              <a:rPr lang="ko-KR" altLang="en-US" dirty="0"/>
              <a:t>의 </a:t>
            </a:r>
            <a:r>
              <a:rPr lang="en-US" altLang="ko-KR" dirty="0"/>
              <a:t>attendance</a:t>
            </a:r>
            <a:r>
              <a:rPr lang="ko-KR" altLang="en-US" dirty="0"/>
              <a:t>인 출석 메소드에서 사용된다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829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A8E0-F459-453E-BA21-4F916F127565}"/>
              </a:ext>
            </a:extLst>
          </p:cNvPr>
          <p:cNvSpPr txBox="1"/>
          <p:nvPr/>
        </p:nvSpPr>
        <p:spPr>
          <a:xfrm>
            <a:off x="4223311" y="507173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코드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B462DB-0276-4355-9963-05DBEEE6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060" y="1994587"/>
            <a:ext cx="5391661" cy="42909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9AD119-31BF-4896-B59A-BF240043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9" y="2330910"/>
            <a:ext cx="5181600" cy="3324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F3B52-095B-4A4A-B4BA-E68A663FAFD1}"/>
              </a:ext>
            </a:extLst>
          </p:cNvPr>
          <p:cNvSpPr txBox="1"/>
          <p:nvPr/>
        </p:nvSpPr>
        <p:spPr>
          <a:xfrm>
            <a:off x="959169" y="1557541"/>
            <a:ext cx="379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00FFFF"/>
                </a:highlight>
              </a:rPr>
              <a:t>추상클래스 </a:t>
            </a:r>
            <a:r>
              <a:rPr lang="en-US" altLang="ko-KR" b="1" dirty="0">
                <a:highlight>
                  <a:srgbClr val="00FFFF"/>
                </a:highlight>
              </a:rPr>
              <a:t>Menu </a:t>
            </a:r>
            <a:r>
              <a:rPr lang="ko-KR" altLang="en-US" b="1" dirty="0">
                <a:highlight>
                  <a:srgbClr val="00FFFF"/>
                </a:highlight>
              </a:rPr>
              <a:t>클래스</a:t>
            </a:r>
            <a:endParaRPr lang="en-US" altLang="ko-KR" b="1" dirty="0">
              <a:highlight>
                <a:srgbClr val="00FFFF"/>
              </a:highlight>
            </a:endParaRPr>
          </a:p>
          <a:p>
            <a:r>
              <a:rPr lang="en-US" altLang="ko-KR" b="1" dirty="0">
                <a:highlight>
                  <a:srgbClr val="00FFFF"/>
                </a:highlight>
              </a:rPr>
              <a:t>- </a:t>
            </a:r>
            <a:r>
              <a:rPr lang="ko-KR" altLang="en-US" b="1" dirty="0">
                <a:highlight>
                  <a:srgbClr val="00FFFF"/>
                </a:highlight>
              </a:rPr>
              <a:t>템플릿 메소드 패턴 사용</a:t>
            </a:r>
          </a:p>
        </p:txBody>
      </p:sp>
    </p:spTree>
    <p:extLst>
      <p:ext uri="{BB962C8B-B14F-4D97-AF65-F5344CB8AC3E}">
        <p14:creationId xmlns:p14="http://schemas.microsoft.com/office/powerpoint/2010/main" val="204421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80489F-A34C-4C1E-82E1-8263025E45C3}"/>
              </a:ext>
            </a:extLst>
          </p:cNvPr>
          <p:cNvSpPr txBox="1"/>
          <p:nvPr/>
        </p:nvSpPr>
        <p:spPr>
          <a:xfrm>
            <a:off x="4223311" y="507173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코드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F5C42E-C910-43CC-B7DF-EACA2182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09" y="2238375"/>
            <a:ext cx="5419725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0E7DFB-2736-4CFB-AC6C-DCB9910F18C9}"/>
              </a:ext>
            </a:extLst>
          </p:cNvPr>
          <p:cNvSpPr txBox="1"/>
          <p:nvPr/>
        </p:nvSpPr>
        <p:spPr>
          <a:xfrm>
            <a:off x="724278" y="1756739"/>
            <a:ext cx="383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00FFFF"/>
                </a:highlight>
              </a:rPr>
              <a:t>상속받은 </a:t>
            </a:r>
            <a:r>
              <a:rPr lang="en-US" altLang="ko-KR" b="1" dirty="0" err="1">
                <a:highlight>
                  <a:srgbClr val="00FFFF"/>
                </a:highlight>
              </a:rPr>
              <a:t>Student_Menu</a:t>
            </a:r>
            <a:r>
              <a:rPr lang="en-US" altLang="ko-KR" b="1" dirty="0">
                <a:highlight>
                  <a:srgbClr val="00FFFF"/>
                </a:highlight>
              </a:rPr>
              <a:t> </a:t>
            </a:r>
            <a:r>
              <a:rPr lang="ko-KR" altLang="en-US" b="1" dirty="0">
                <a:highlight>
                  <a:srgbClr val="00FFFF"/>
                </a:highlight>
              </a:rPr>
              <a:t>클래스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E8E04-7AAF-4A8B-AD72-9862A010DF40}"/>
              </a:ext>
            </a:extLst>
          </p:cNvPr>
          <p:cNvSpPr txBox="1"/>
          <p:nvPr/>
        </p:nvSpPr>
        <p:spPr>
          <a:xfrm>
            <a:off x="6207852" y="1956524"/>
            <a:ext cx="4863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Menu</a:t>
            </a:r>
            <a:r>
              <a:rPr lang="ko-KR" altLang="en-US" b="1" dirty="0"/>
              <a:t>의 참조변수는 </a:t>
            </a:r>
            <a:r>
              <a:rPr lang="en-US" altLang="ko-KR" b="1" dirty="0" err="1"/>
              <a:t>Student_Menu</a:t>
            </a:r>
            <a:r>
              <a:rPr lang="ko-KR" altLang="en-US" b="1" dirty="0"/>
              <a:t>의 참조주소를 가질 수 있다</a:t>
            </a:r>
            <a:r>
              <a:rPr lang="en-US" altLang="ko-KR" b="1" dirty="0"/>
              <a:t>.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ko-KR" altLang="en-US" b="1" dirty="0"/>
              <a:t>단</a:t>
            </a:r>
            <a:r>
              <a:rPr lang="en-US" altLang="ko-KR" b="1" dirty="0"/>
              <a:t>, Menu </a:t>
            </a:r>
            <a:r>
              <a:rPr lang="ko-KR" altLang="en-US" b="1" dirty="0"/>
              <a:t>는 </a:t>
            </a:r>
            <a:r>
              <a:rPr lang="en-US" altLang="ko-KR" b="1" dirty="0"/>
              <a:t>[</a:t>
            </a:r>
            <a:r>
              <a:rPr lang="ko-KR" altLang="en-US" b="1" dirty="0"/>
              <a:t>자신의 자원만 접근</a:t>
            </a:r>
            <a:r>
              <a:rPr lang="en-US" altLang="ko-KR" b="1" dirty="0"/>
              <a:t>] </a:t>
            </a:r>
            <a:r>
              <a:rPr lang="ko-KR" altLang="en-US" b="1" dirty="0"/>
              <a:t>가능 </a:t>
            </a:r>
            <a:r>
              <a:rPr lang="en-US" altLang="ko-KR" b="1" dirty="0"/>
              <a:t>(</a:t>
            </a:r>
            <a:r>
              <a:rPr lang="en-US" altLang="ko-KR" b="1" dirty="0" err="1"/>
              <a:t>Student_Menu</a:t>
            </a:r>
            <a:r>
              <a:rPr lang="en-US" altLang="ko-KR" b="1" dirty="0"/>
              <a:t>  </a:t>
            </a:r>
            <a:r>
              <a:rPr lang="ko-KR" altLang="en-US" b="1" dirty="0"/>
              <a:t>프라이버시 존중</a:t>
            </a:r>
            <a:r>
              <a:rPr lang="en-US" altLang="ko-KR" b="1" dirty="0"/>
              <a:t>)</a:t>
            </a:r>
            <a:endParaRPr lang="ko-KR" altLang="en-US" dirty="0"/>
          </a:p>
          <a:p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재</a:t>
            </a:r>
            <a:r>
              <a:rPr lang="en-US" altLang="ko-KR" b="1" dirty="0"/>
              <a:t>! </a:t>
            </a:r>
            <a:r>
              <a:rPr lang="ko-KR" altLang="en-US" b="1" dirty="0"/>
              <a:t>정</a:t>
            </a:r>
            <a:r>
              <a:rPr lang="en-US" altLang="ko-KR" b="1" dirty="0"/>
              <a:t>! </a:t>
            </a:r>
            <a:r>
              <a:rPr lang="ko-KR" altLang="en-US" b="1" dirty="0"/>
              <a:t>의</a:t>
            </a:r>
            <a:r>
              <a:rPr lang="en-US" altLang="ko-KR" b="1" dirty="0"/>
              <a:t>! </a:t>
            </a:r>
            <a:r>
              <a:rPr lang="ko-KR" altLang="en-US" b="1" dirty="0"/>
              <a:t>는 제외하고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DA21D0-D765-4AA3-81B1-942D95915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52" y="4200033"/>
            <a:ext cx="5570291" cy="16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22B51C-FF95-488C-BF19-03EF6A8FA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09" y="3747653"/>
            <a:ext cx="5457492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2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D365E-5043-4BAD-AE7A-08080AFD05A0}"/>
              </a:ext>
            </a:extLst>
          </p:cNvPr>
          <p:cNvSpPr txBox="1"/>
          <p:nvPr/>
        </p:nvSpPr>
        <p:spPr>
          <a:xfrm>
            <a:off x="724278" y="1756739"/>
            <a:ext cx="472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00FFFF"/>
                </a:highlight>
              </a:rPr>
              <a:t>상속받은 </a:t>
            </a:r>
            <a:r>
              <a:rPr lang="en-US" altLang="ko-KR" b="1" dirty="0" err="1">
                <a:highlight>
                  <a:srgbClr val="00FFFF"/>
                </a:highlight>
              </a:rPr>
              <a:t>Student_Menu</a:t>
            </a:r>
            <a:r>
              <a:rPr lang="en-US" altLang="ko-KR" b="1" dirty="0">
                <a:highlight>
                  <a:srgbClr val="00FFFF"/>
                </a:highlight>
              </a:rPr>
              <a:t> </a:t>
            </a:r>
            <a:r>
              <a:rPr lang="ko-KR" altLang="en-US" b="1" dirty="0">
                <a:highlight>
                  <a:srgbClr val="00FFFF"/>
                </a:highlight>
              </a:rPr>
              <a:t>자식클래스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25CEF2-9715-4575-8E37-81714670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8" y="2319731"/>
            <a:ext cx="6515100" cy="270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2CAA0-5ECF-4854-8662-AABF6127DD25}"/>
              </a:ext>
            </a:extLst>
          </p:cNvPr>
          <p:cNvSpPr txBox="1"/>
          <p:nvPr/>
        </p:nvSpPr>
        <p:spPr>
          <a:xfrm>
            <a:off x="6518246" y="2441196"/>
            <a:ext cx="444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부모의 추상 메소드를 재</a:t>
            </a:r>
            <a:r>
              <a:rPr lang="en-US" altLang="ko-KR" sz="2400" dirty="0"/>
              <a:t>.</a:t>
            </a:r>
            <a:r>
              <a:rPr lang="ko-KR" altLang="en-US" sz="2400" dirty="0"/>
              <a:t> 정</a:t>
            </a:r>
            <a:r>
              <a:rPr lang="en-US" altLang="ko-KR" sz="2400" dirty="0"/>
              <a:t>.</a:t>
            </a:r>
            <a:r>
              <a:rPr lang="ko-KR" altLang="en-US" sz="2400" dirty="0"/>
              <a:t> 의 하였다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59C18-A178-42BD-BF0C-E232054A6320}"/>
              </a:ext>
            </a:extLst>
          </p:cNvPr>
          <p:cNvSpPr txBox="1"/>
          <p:nvPr/>
        </p:nvSpPr>
        <p:spPr>
          <a:xfrm>
            <a:off x="4223311" y="507173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코드 소개</a:t>
            </a:r>
          </a:p>
        </p:txBody>
      </p:sp>
    </p:spTree>
    <p:extLst>
      <p:ext uri="{BB962C8B-B14F-4D97-AF65-F5344CB8AC3E}">
        <p14:creationId xmlns:p14="http://schemas.microsoft.com/office/powerpoint/2010/main" val="403429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E825CE-E825-4F17-8B01-AD5A0B57E2A2}"/>
              </a:ext>
            </a:extLst>
          </p:cNvPr>
          <p:cNvSpPr txBox="1"/>
          <p:nvPr/>
        </p:nvSpPr>
        <p:spPr>
          <a:xfrm>
            <a:off x="724278" y="1756739"/>
            <a:ext cx="472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00FFFF"/>
                </a:highlight>
              </a:rPr>
              <a:t>상속받은 </a:t>
            </a:r>
            <a:r>
              <a:rPr lang="en-US" altLang="ko-KR" b="1" dirty="0" err="1">
                <a:highlight>
                  <a:srgbClr val="00FFFF"/>
                </a:highlight>
              </a:rPr>
              <a:t>Admin_Menu</a:t>
            </a:r>
            <a:r>
              <a:rPr lang="en-US" altLang="ko-KR" b="1" dirty="0">
                <a:highlight>
                  <a:srgbClr val="00FFFF"/>
                </a:highlight>
              </a:rPr>
              <a:t> </a:t>
            </a:r>
            <a:r>
              <a:rPr lang="ko-KR" altLang="en-US" b="1" dirty="0">
                <a:highlight>
                  <a:srgbClr val="00FFFF"/>
                </a:highlight>
              </a:rPr>
              <a:t>자식클래스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C44BE-0903-4557-A01D-875D992B6D98}"/>
              </a:ext>
            </a:extLst>
          </p:cNvPr>
          <p:cNvSpPr txBox="1"/>
          <p:nvPr/>
        </p:nvSpPr>
        <p:spPr>
          <a:xfrm>
            <a:off x="4223311" y="507173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코드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DDACF2-1B3B-4766-8152-D022B2B8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74" y="2663635"/>
            <a:ext cx="5019675" cy="1228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005F24-5E18-4A7E-90FB-059D12F0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437" y="2491942"/>
            <a:ext cx="3476625" cy="866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626520-E72B-4E5D-9F2B-12A22E707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437" y="3892360"/>
            <a:ext cx="3505200" cy="685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ED94CC-8DB2-4BDF-B57D-08A1A3FCD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437" y="5031166"/>
            <a:ext cx="4972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21040-26FC-4375-A273-E755F557E21A}"/>
              </a:ext>
            </a:extLst>
          </p:cNvPr>
          <p:cNvSpPr txBox="1"/>
          <p:nvPr/>
        </p:nvSpPr>
        <p:spPr>
          <a:xfrm>
            <a:off x="3216633" y="2621199"/>
            <a:ext cx="5221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코드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183887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87DE1-FD93-49EB-A962-65F696009998}"/>
              </a:ext>
            </a:extLst>
          </p:cNvPr>
          <p:cNvSpPr txBox="1"/>
          <p:nvPr/>
        </p:nvSpPr>
        <p:spPr>
          <a:xfrm>
            <a:off x="2822350" y="1396406"/>
            <a:ext cx="6292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문제점 및 해결 방안</a:t>
            </a:r>
          </a:p>
        </p:txBody>
      </p:sp>
    </p:spTree>
    <p:extLst>
      <p:ext uri="{BB962C8B-B14F-4D97-AF65-F5344CB8AC3E}">
        <p14:creationId xmlns:p14="http://schemas.microsoft.com/office/powerpoint/2010/main" val="296539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5D5C19-6D34-4071-99C6-5AD9A403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21" y="1162792"/>
            <a:ext cx="6800850" cy="4029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01D19C-DA66-43C2-A44C-DDB04B85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21" y="4470414"/>
            <a:ext cx="6972300" cy="2050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EA7AAC-AEF5-4E44-88E2-0CC270DD0804}"/>
              </a:ext>
            </a:extLst>
          </p:cNvPr>
          <p:cNvSpPr txBox="1"/>
          <p:nvPr/>
        </p:nvSpPr>
        <p:spPr>
          <a:xfrm>
            <a:off x="8279934" y="2253999"/>
            <a:ext cx="317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</a:t>
            </a:r>
            <a:r>
              <a:rPr lang="ko-KR" altLang="en-US" dirty="0"/>
              <a:t>할 때 </a:t>
            </a:r>
            <a:r>
              <a:rPr lang="en-US" altLang="ko-KR" dirty="0"/>
              <a:t>map</a:t>
            </a:r>
            <a:r>
              <a:rPr lang="ko-KR" altLang="en-US" dirty="0"/>
              <a:t>의 정보를 읽어오는 부분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C7B780-8CD2-4D0E-8CF0-5D0D7CBBD363}"/>
              </a:ext>
            </a:extLst>
          </p:cNvPr>
          <p:cNvSpPr/>
          <p:nvPr/>
        </p:nvSpPr>
        <p:spPr>
          <a:xfrm>
            <a:off x="8279934" y="1314867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ighlight>
                  <a:srgbClr val="00FFFF"/>
                </a:highlight>
              </a:rPr>
              <a:t>Map </a:t>
            </a:r>
            <a:r>
              <a:rPr lang="ko-KR" altLang="en-US" dirty="0">
                <a:highlight>
                  <a:srgbClr val="00FFFF"/>
                </a:highlight>
              </a:rPr>
              <a:t>관련 어려웠던 점</a:t>
            </a:r>
            <a:r>
              <a:rPr lang="en-US" altLang="ko-KR" dirty="0">
                <a:highlight>
                  <a:srgbClr val="00FFFF"/>
                </a:highlight>
              </a:rPr>
              <a:t>…</a:t>
            </a:r>
            <a:endParaRPr lang="ko-KR" altLang="en-US" dirty="0">
              <a:highlight>
                <a:srgbClr val="00FFFF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088E80-4480-40FA-A3F8-2494C56EEB46}"/>
              </a:ext>
            </a:extLst>
          </p:cNvPr>
          <p:cNvSpPr/>
          <p:nvPr/>
        </p:nvSpPr>
        <p:spPr>
          <a:xfrm>
            <a:off x="8279934" y="1684199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00FFFF"/>
                </a:highlight>
              </a:rPr>
              <a:t>오류 </a:t>
            </a:r>
            <a:r>
              <a:rPr lang="en-US" altLang="ko-KR" dirty="0">
                <a:highlight>
                  <a:srgbClr val="00FFFF"/>
                </a:highlight>
              </a:rPr>
              <a:t>1</a:t>
            </a:r>
            <a:endParaRPr lang="ko-KR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829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C8F9E6-9783-3602-807E-8E5BBFE4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67" y="778101"/>
            <a:ext cx="2678143" cy="491590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9FBDD69-D129-4ABA-9DED-04AD2F5B67B9}"/>
              </a:ext>
            </a:extLst>
          </p:cNvPr>
          <p:cNvSpPr/>
          <p:nvPr/>
        </p:nvSpPr>
        <p:spPr>
          <a:xfrm>
            <a:off x="4566408" y="14867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타임 인 아웃을 모티브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과연 타임 인 아웃의 기능은 어떻게 구현했을까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??????</a:t>
            </a:r>
          </a:p>
        </p:txBody>
      </p:sp>
    </p:spTree>
    <p:extLst>
      <p:ext uri="{BB962C8B-B14F-4D97-AF65-F5344CB8AC3E}">
        <p14:creationId xmlns:p14="http://schemas.microsoft.com/office/powerpoint/2010/main" val="2665003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FE55DD-DFA4-4D0C-90AE-3F8F11325FA0}"/>
              </a:ext>
            </a:extLst>
          </p:cNvPr>
          <p:cNvSpPr/>
          <p:nvPr/>
        </p:nvSpPr>
        <p:spPr>
          <a:xfrm>
            <a:off x="6224631" y="14112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회원가입 시 저장되었던 </a:t>
            </a:r>
            <a:r>
              <a:rPr lang="en-US" altLang="ko-KR" dirty="0"/>
              <a:t>map</a:t>
            </a:r>
            <a:r>
              <a:rPr lang="ko-KR" altLang="en-US" dirty="0"/>
              <a:t> 을 불러와야 하는데</a:t>
            </a:r>
            <a:r>
              <a:rPr lang="en-US" altLang="ko-KR" dirty="0"/>
              <a:t>… </a:t>
            </a:r>
            <a:r>
              <a:rPr lang="ko-KR" altLang="en-US" dirty="0"/>
              <a:t>계속 초기화 객체를 생성</a:t>
            </a:r>
            <a:r>
              <a:rPr lang="en-US" altLang="ko-KR" dirty="0"/>
              <a:t>….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CC7C8F-E0E2-46E7-8897-4B9EE5F780F8}"/>
              </a:ext>
            </a:extLst>
          </p:cNvPr>
          <p:cNvSpPr/>
          <p:nvPr/>
        </p:nvSpPr>
        <p:spPr>
          <a:xfrm>
            <a:off x="6391376" y="2697460"/>
            <a:ext cx="375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load </a:t>
            </a:r>
            <a:r>
              <a:rPr lang="ko-KR" altLang="en-US" dirty="0"/>
              <a:t>정보를 이상한 </a:t>
            </a:r>
            <a:r>
              <a:rPr lang="ko-KR" altLang="en-US" dirty="0" err="1"/>
              <a:t>맵에</a:t>
            </a:r>
            <a:r>
              <a:rPr lang="ko-KR" altLang="en-US" dirty="0"/>
              <a:t> 넣었음</a:t>
            </a:r>
            <a:r>
              <a:rPr lang="en-US" altLang="ko-KR" dirty="0"/>
              <a:t>……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1F8BE-148F-4D4C-82A2-FF81E552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68" y="812596"/>
            <a:ext cx="5191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94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270BC6-A4F5-4DBE-AB1D-A4DF69BECABD}"/>
              </a:ext>
            </a:extLst>
          </p:cNvPr>
          <p:cNvSpPr/>
          <p:nvPr/>
        </p:nvSpPr>
        <p:spPr>
          <a:xfrm>
            <a:off x="8363534" y="1239366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00FFFF"/>
                </a:highlight>
              </a:rPr>
              <a:t>오류 </a:t>
            </a:r>
            <a:r>
              <a:rPr lang="en-US" altLang="ko-KR" dirty="0">
                <a:highlight>
                  <a:srgbClr val="00FFFF"/>
                </a:highlight>
              </a:rPr>
              <a:t>2</a:t>
            </a:r>
            <a:endParaRPr lang="ko-KR" altLang="en-US" dirty="0">
              <a:highlight>
                <a:srgbClr val="00FFFF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F2B64C-CA0B-42EF-A5F5-38A35AD9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57" y="785812"/>
            <a:ext cx="6781800" cy="528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2D4FD-0B85-4A5E-AEF1-CE080D35D62B}"/>
              </a:ext>
            </a:extLst>
          </p:cNvPr>
          <p:cNvSpPr txBox="1"/>
          <p:nvPr/>
        </p:nvSpPr>
        <p:spPr>
          <a:xfrm>
            <a:off x="7986319" y="2021747"/>
            <a:ext cx="2768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 </a:t>
            </a:r>
            <a:r>
              <a:rPr lang="ko-KR" altLang="en-US" dirty="0"/>
              <a:t>함수를 읽지 않은 상태에서 </a:t>
            </a:r>
            <a:r>
              <a:rPr lang="en-US" altLang="ko-KR" dirty="0"/>
              <a:t>map</a:t>
            </a:r>
            <a:r>
              <a:rPr lang="ko-KR" altLang="en-US" dirty="0"/>
              <a:t>의 정보를 찾으려 했다</a:t>
            </a:r>
            <a:r>
              <a:rPr lang="en-US" altLang="ko-KR" dirty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361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257AF3-934C-4F64-B108-8E24D931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812"/>
            <a:ext cx="8010525" cy="52863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C3C5EA4-1C58-41DF-BC2E-E86D01C11BB0}"/>
              </a:ext>
            </a:extLst>
          </p:cNvPr>
          <p:cNvSpPr/>
          <p:nvPr/>
        </p:nvSpPr>
        <p:spPr>
          <a:xfrm>
            <a:off x="5791200" y="3541413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highlight>
                  <a:srgbClr val="00FFFF"/>
                </a:highlight>
              </a:rPr>
              <a:t>git </a:t>
            </a:r>
            <a:r>
              <a:rPr lang="ko-KR" altLang="en-US" sz="1400" b="1" dirty="0">
                <a:highlight>
                  <a:srgbClr val="00FFFF"/>
                </a:highlight>
              </a:rPr>
              <a:t>사용 오류</a:t>
            </a:r>
          </a:p>
          <a:p>
            <a:r>
              <a:rPr lang="en-US" altLang="ko-KR" sz="1400" dirty="0">
                <a:highlight>
                  <a:srgbClr val="00FFFF"/>
                </a:highlight>
              </a:rPr>
              <a:t>git </a:t>
            </a:r>
            <a:r>
              <a:rPr lang="ko-KR" altLang="en-US" sz="1400" dirty="0">
                <a:highlight>
                  <a:srgbClr val="00FFFF"/>
                </a:highlight>
              </a:rPr>
              <a:t>사용에 아직 익숙하지 않아 발생한 문제였다</a:t>
            </a:r>
            <a:r>
              <a:rPr lang="en-US" altLang="ko-KR" sz="1400" dirty="0">
                <a:highlight>
                  <a:srgbClr val="00FFFF"/>
                </a:highlight>
              </a:rPr>
              <a:t>.</a:t>
            </a:r>
          </a:p>
          <a:p>
            <a:r>
              <a:rPr lang="en-US" altLang="ko-KR" sz="1400" dirty="0">
                <a:highlight>
                  <a:srgbClr val="00FFFF"/>
                </a:highlight>
              </a:rPr>
              <a:t>mina branch</a:t>
            </a:r>
            <a:r>
              <a:rPr lang="ko-KR" altLang="en-US" sz="1400" dirty="0">
                <a:highlight>
                  <a:srgbClr val="00FFFF"/>
                </a:highlight>
              </a:rPr>
              <a:t>에서 작업 후 </a:t>
            </a:r>
            <a:r>
              <a:rPr lang="en-US" altLang="ko-KR" sz="1400" dirty="0">
                <a:highlight>
                  <a:srgbClr val="00FFFF"/>
                </a:highlight>
              </a:rPr>
              <a:t>main branch</a:t>
            </a:r>
            <a:r>
              <a:rPr lang="ko-KR" altLang="en-US" sz="1400" dirty="0">
                <a:highlight>
                  <a:srgbClr val="00FFFF"/>
                </a:highlight>
              </a:rPr>
              <a:t>로 작업물을 보내도록 했다</a:t>
            </a:r>
            <a:r>
              <a:rPr lang="en-US" altLang="ko-KR" sz="1400" dirty="0">
                <a:highlight>
                  <a:srgbClr val="00FFFF"/>
                </a:highlight>
              </a:rPr>
              <a:t>.</a:t>
            </a:r>
          </a:p>
          <a:p>
            <a:r>
              <a:rPr lang="en-US" altLang="ko-KR" sz="1400" dirty="0">
                <a:highlight>
                  <a:srgbClr val="00FFFF"/>
                </a:highlight>
              </a:rPr>
              <a:t>git </a:t>
            </a:r>
            <a:r>
              <a:rPr lang="ko-KR" altLang="en-US" sz="1400" dirty="0">
                <a:highlight>
                  <a:srgbClr val="00FFFF"/>
                </a:highlight>
              </a:rPr>
              <a:t>에서 해당 </a:t>
            </a:r>
            <a:r>
              <a:rPr lang="en-US" altLang="ko-KR" sz="1400" dirty="0">
                <a:highlight>
                  <a:srgbClr val="00FFFF"/>
                </a:highlight>
              </a:rPr>
              <a:t>branch</a:t>
            </a:r>
            <a:r>
              <a:rPr lang="ko-KR" altLang="en-US" sz="1400" dirty="0">
                <a:highlight>
                  <a:srgbClr val="00FFFF"/>
                </a:highlight>
              </a:rPr>
              <a:t>로 작업물을 보내려면</a:t>
            </a:r>
            <a:r>
              <a:rPr lang="en-US" altLang="ko-KR" sz="1400" dirty="0">
                <a:highlight>
                  <a:srgbClr val="00FFFF"/>
                </a:highlight>
              </a:rPr>
              <a:t>, </a:t>
            </a:r>
            <a:r>
              <a:rPr lang="ko-KR" altLang="en-US" sz="1400" dirty="0">
                <a:highlight>
                  <a:srgbClr val="00FFFF"/>
                </a:highlight>
              </a:rPr>
              <a:t>같은 </a:t>
            </a:r>
            <a:r>
              <a:rPr lang="en-US" altLang="ko-KR" sz="1400" dirty="0">
                <a:highlight>
                  <a:srgbClr val="00FFFF"/>
                </a:highlight>
              </a:rPr>
              <a:t>branch</a:t>
            </a:r>
            <a:r>
              <a:rPr lang="ko-KR" altLang="en-US" sz="1400" dirty="0">
                <a:highlight>
                  <a:srgbClr val="00FFFF"/>
                </a:highlight>
              </a:rPr>
              <a:t>로 먼저 이동한 뒤 </a:t>
            </a:r>
            <a:r>
              <a:rPr lang="ko-KR" altLang="en-US" sz="1400" dirty="0" err="1">
                <a:highlight>
                  <a:srgbClr val="00FFFF"/>
                </a:highlight>
              </a:rPr>
              <a:t>해야했기</a:t>
            </a:r>
            <a:r>
              <a:rPr lang="ko-KR" altLang="en-US" sz="1400" dirty="0">
                <a:highlight>
                  <a:srgbClr val="00FFFF"/>
                </a:highlight>
              </a:rPr>
              <a:t> 때문에</a:t>
            </a:r>
          </a:p>
          <a:p>
            <a:r>
              <a:rPr lang="en-US" altLang="ko-KR" sz="1400" dirty="0">
                <a:highlight>
                  <a:srgbClr val="00FFFF"/>
                </a:highlight>
              </a:rPr>
              <a:t>mina branch</a:t>
            </a:r>
            <a:r>
              <a:rPr lang="ko-KR" altLang="en-US" sz="1400" dirty="0">
                <a:highlight>
                  <a:srgbClr val="00FFFF"/>
                </a:highlight>
              </a:rPr>
              <a:t>에서는 </a:t>
            </a:r>
            <a:r>
              <a:rPr lang="en-US" altLang="ko-KR" sz="1400" dirty="0">
                <a:highlight>
                  <a:srgbClr val="00FFFF"/>
                </a:highlight>
              </a:rPr>
              <a:t>mina branch</a:t>
            </a:r>
            <a:r>
              <a:rPr lang="ko-KR" altLang="en-US" sz="1400" dirty="0">
                <a:highlight>
                  <a:srgbClr val="00FFFF"/>
                </a:highlight>
              </a:rPr>
              <a:t>로만 </a:t>
            </a:r>
            <a:r>
              <a:rPr lang="en-US" altLang="ko-KR" sz="1400" dirty="0">
                <a:highlight>
                  <a:srgbClr val="00FFFF"/>
                </a:highlight>
              </a:rPr>
              <a:t>pull/push </a:t>
            </a:r>
            <a:r>
              <a:rPr lang="ko-KR" altLang="en-US" sz="1400" dirty="0">
                <a:highlight>
                  <a:srgbClr val="00FFFF"/>
                </a:highlight>
              </a:rPr>
              <a:t>를 할 수 있다</a:t>
            </a:r>
            <a:r>
              <a:rPr lang="en-US" altLang="ko-KR" sz="1400" dirty="0">
                <a:highlight>
                  <a:srgbClr val="00FFFF"/>
                </a:highlight>
              </a:rPr>
              <a:t>.</a:t>
            </a:r>
          </a:p>
          <a:p>
            <a:r>
              <a:rPr lang="ko-KR" altLang="en-US" sz="1400" dirty="0">
                <a:highlight>
                  <a:srgbClr val="00FFFF"/>
                </a:highlight>
              </a:rPr>
              <a:t>따라서 다시 </a:t>
            </a:r>
            <a:r>
              <a:rPr lang="en-US" altLang="ko-KR" sz="1400" dirty="0">
                <a:highlight>
                  <a:srgbClr val="00FFFF"/>
                </a:highlight>
              </a:rPr>
              <a:t>mina branch</a:t>
            </a:r>
            <a:r>
              <a:rPr lang="ko-KR" altLang="en-US" sz="1400" dirty="0">
                <a:highlight>
                  <a:srgbClr val="00FFFF"/>
                </a:highlight>
              </a:rPr>
              <a:t>로 파일을 </a:t>
            </a:r>
            <a:r>
              <a:rPr lang="en-US" altLang="ko-KR" sz="1400" dirty="0">
                <a:highlight>
                  <a:srgbClr val="00FFFF"/>
                </a:highlight>
              </a:rPr>
              <a:t>push</a:t>
            </a:r>
            <a:r>
              <a:rPr lang="ko-KR" altLang="en-US" sz="1400" dirty="0">
                <a:highlight>
                  <a:srgbClr val="00FFFF"/>
                </a:highlight>
              </a:rPr>
              <a:t>함으로써 문제가 해결되었다</a:t>
            </a:r>
            <a:r>
              <a:rPr lang="en-US" altLang="ko-KR" sz="1400" dirty="0">
                <a:highlight>
                  <a:srgbClr val="00FFFF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09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C38E50-B427-4501-9060-B02345B6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24" y="402365"/>
            <a:ext cx="75723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DAD03-26E3-4830-818E-FB528D6DBBBF}"/>
              </a:ext>
            </a:extLst>
          </p:cNvPr>
          <p:cNvSpPr txBox="1"/>
          <p:nvPr/>
        </p:nvSpPr>
        <p:spPr>
          <a:xfrm>
            <a:off x="4035105" y="2676088"/>
            <a:ext cx="704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이슈 요약😢</a:t>
            </a:r>
          </a:p>
        </p:txBody>
      </p:sp>
    </p:spTree>
    <p:extLst>
      <p:ext uri="{BB962C8B-B14F-4D97-AF65-F5344CB8AC3E}">
        <p14:creationId xmlns:p14="http://schemas.microsoft.com/office/powerpoint/2010/main" val="1907927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6505" y="1021948"/>
            <a:ext cx="443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사용 개발 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Tool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lack Review | PCMag">
            <a:extLst>
              <a:ext uri="{FF2B5EF4-FFF2-40B4-BE49-F238E27FC236}">
                <a16:creationId xmlns:a16="http://schemas.microsoft.com/office/drawing/2014/main" id="{6351FA89-11E7-02D1-4C05-A72DDF01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99" y="231403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모든 요금제를 만드는 날까지] 4화: 노션(Notion)">
            <a:extLst>
              <a:ext uri="{FF2B5EF4-FFF2-40B4-BE49-F238E27FC236}">
                <a16:creationId xmlns:a16="http://schemas.microsoft.com/office/drawing/2014/main" id="{48E230D8-41AB-1169-9D6B-F6A210394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6" y="231403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is Now Being Used by Over 100 Million Developers - Thurrott.com">
            <a:extLst>
              <a:ext uri="{FF2B5EF4-FFF2-40B4-BE49-F238E27FC236}">
                <a16:creationId xmlns:a16="http://schemas.microsoft.com/office/drawing/2014/main" id="{FEB49EA5-B000-89A3-41CE-17002FC3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023" y="231403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8">
            <a:extLst>
              <a:ext uri="{FF2B5EF4-FFF2-40B4-BE49-F238E27FC236}">
                <a16:creationId xmlns:a16="http://schemas.microsoft.com/office/drawing/2014/main" id="{63239955-A44F-4171-0002-5FE0646CED97}"/>
              </a:ext>
            </a:extLst>
          </p:cNvPr>
          <p:cNvSpPr/>
          <p:nvPr/>
        </p:nvSpPr>
        <p:spPr>
          <a:xfrm>
            <a:off x="1242988" y="3917658"/>
            <a:ext cx="2673518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 공유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실시간 소통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98500B04-04AA-8ECA-8EB7-F80C104BC2ED}"/>
              </a:ext>
            </a:extLst>
          </p:cNvPr>
          <p:cNvSpPr/>
          <p:nvPr/>
        </p:nvSpPr>
        <p:spPr>
          <a:xfrm>
            <a:off x="4700586" y="3917658"/>
            <a:ext cx="2673518" cy="8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시나리오 작성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명세서 작성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체크리스트 작성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6EDCD0DD-2C0A-CFDE-B560-F07BEDF71198}"/>
              </a:ext>
            </a:extLst>
          </p:cNvPr>
          <p:cNvSpPr/>
          <p:nvPr/>
        </p:nvSpPr>
        <p:spPr>
          <a:xfrm>
            <a:off x="8394005" y="3917658"/>
            <a:ext cx="2673518" cy="33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버전 관리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lack Review | PCMag">
            <a:extLst>
              <a:ext uri="{FF2B5EF4-FFF2-40B4-BE49-F238E27FC236}">
                <a16:creationId xmlns:a16="http://schemas.microsoft.com/office/drawing/2014/main" id="{6351FA89-11E7-02D1-4C05-A72DDF01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7" y="30896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8">
            <a:extLst>
              <a:ext uri="{FF2B5EF4-FFF2-40B4-BE49-F238E27FC236}">
                <a16:creationId xmlns:a16="http://schemas.microsoft.com/office/drawing/2014/main" id="{98500B04-04AA-8ECA-8EB7-F80C104BC2ED}"/>
              </a:ext>
            </a:extLst>
          </p:cNvPr>
          <p:cNvSpPr/>
          <p:nvPr/>
        </p:nvSpPr>
        <p:spPr>
          <a:xfrm>
            <a:off x="4700586" y="4451058"/>
            <a:ext cx="2673518" cy="8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시나리오 작성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명세서 작성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체크리스트 작성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B4F31-D789-4BC5-310C-547717A2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14" y="1362096"/>
            <a:ext cx="8719800" cy="45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6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모든 요금제를 만드는 날까지] 4화: 노션(Notion)">
            <a:extLst>
              <a:ext uri="{FF2B5EF4-FFF2-40B4-BE49-F238E27FC236}">
                <a16:creationId xmlns:a16="http://schemas.microsoft.com/office/drawing/2014/main" id="{48E230D8-41AB-1169-9D6B-F6A210394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6" y="354603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3F3921-A0B5-0084-87CF-31DCDFA1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709" y="672975"/>
            <a:ext cx="7277102" cy="5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97" y="488548"/>
            <a:ext cx="7170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기술 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템플릿 메소드 패턴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F0A752-08D7-0A18-ED6C-AA5BCF8D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76" y="1577430"/>
            <a:ext cx="3924848" cy="46297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B0DF07-A86C-C483-217F-1BA7F488C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5129"/>
            <a:ext cx="500132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218" y="488548"/>
            <a:ext cx="8909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기술 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HashMap, I/O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88C2A8-FF4D-2A99-3ACC-6E74916C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34" y="2061892"/>
            <a:ext cx="7211431" cy="3877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0E5300-843B-21CD-1BAB-066580C5DE33}"/>
              </a:ext>
            </a:extLst>
          </p:cNvPr>
          <p:cNvSpPr txBox="1"/>
          <p:nvPr/>
        </p:nvSpPr>
        <p:spPr>
          <a:xfrm>
            <a:off x="731612" y="1506052"/>
            <a:ext cx="711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HashMap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객체를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직렬화하여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파일에 저장합니다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359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8277" y="465076"/>
            <a:ext cx="70118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err="1"/>
              <a:t>Usecase</a:t>
            </a:r>
            <a:r>
              <a:rPr lang="en-US" altLang="ko-KR" sz="5400" dirty="0"/>
              <a:t> Diagram </a:t>
            </a:r>
            <a:r>
              <a:rPr lang="ko-KR" altLang="en-US" sz="5400" dirty="0"/>
              <a:t>소개</a:t>
            </a:r>
            <a:endParaRPr lang="en-US" altLang="ko-KR" sz="5400" dirty="0"/>
          </a:p>
          <a:p>
            <a:pPr algn="ctr"/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D710C8-A5E2-4A32-A79F-BB8CC0C0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87" y="1216403"/>
            <a:ext cx="8812060" cy="54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218" y="488548"/>
            <a:ext cx="8909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기술 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Override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E5300-843B-21CD-1BAB-066580C5DE33}"/>
              </a:ext>
            </a:extLst>
          </p:cNvPr>
          <p:cNvSpPr txBox="1"/>
          <p:nvPr/>
        </p:nvSpPr>
        <p:spPr>
          <a:xfrm>
            <a:off x="731612" y="1506052"/>
            <a:ext cx="711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editInfo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메소드 구현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772B42-42D7-EBF8-2B80-FDC68460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04" y="2674353"/>
            <a:ext cx="6150306" cy="26102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8A4DA1-C7E8-90C6-D38C-CF1D1107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73" y="2179680"/>
            <a:ext cx="511563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2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306346" y="2753802"/>
            <a:ext cx="7579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kern="0" spc="600" dirty="0">
                <a:solidFill>
                  <a:schemeClr val="bg1"/>
                </a:solidFill>
                <a:latin typeface="+mj-lt"/>
              </a:rPr>
              <a:t>THANKS FOR</a:t>
            </a:r>
          </a:p>
          <a:p>
            <a:pPr algn="ctr"/>
            <a:r>
              <a:rPr lang="en-US" sz="5400" kern="0" spc="600" dirty="0">
                <a:solidFill>
                  <a:schemeClr val="bg1"/>
                </a:solidFill>
                <a:latin typeface="+mj-lt"/>
              </a:rPr>
              <a:t>YOUR ATTENTION</a:t>
            </a:r>
          </a:p>
        </p:txBody>
      </p:sp>
      <p:sp>
        <p:nvSpPr>
          <p:cNvPr id="33" name="Rectangle 32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048D9-8845-4298-927A-E49F437CF76E}"/>
              </a:ext>
            </a:extLst>
          </p:cNvPr>
          <p:cNvSpPr txBox="1"/>
          <p:nvPr/>
        </p:nvSpPr>
        <p:spPr>
          <a:xfrm>
            <a:off x="2649724" y="658266"/>
            <a:ext cx="6675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/>
              <a:t>Usecase</a:t>
            </a:r>
            <a:r>
              <a:rPr lang="en-US" altLang="ko-KR" sz="5400" dirty="0"/>
              <a:t> </a:t>
            </a:r>
            <a:r>
              <a:rPr lang="ko-KR" altLang="en-US" sz="5400" dirty="0"/>
              <a:t>명세서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63D45-F25D-4E44-B468-6EACD50C2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96" y="1911422"/>
            <a:ext cx="9853482" cy="38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6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0B7138-2C6B-4D9D-97FA-F33BC23F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4" y="1795244"/>
            <a:ext cx="8724552" cy="4236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19599-7076-4CBB-A0D7-568A65352F77}"/>
              </a:ext>
            </a:extLst>
          </p:cNvPr>
          <p:cNvSpPr txBox="1"/>
          <p:nvPr/>
        </p:nvSpPr>
        <p:spPr>
          <a:xfrm>
            <a:off x="2649724" y="658266"/>
            <a:ext cx="6675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/>
              <a:t>Usecase</a:t>
            </a:r>
            <a:r>
              <a:rPr lang="en-US" altLang="ko-KR" sz="5400" dirty="0"/>
              <a:t> </a:t>
            </a:r>
            <a:r>
              <a:rPr lang="ko-KR" altLang="en-US" sz="5400" dirty="0"/>
              <a:t>명세서 소개</a:t>
            </a:r>
          </a:p>
        </p:txBody>
      </p:sp>
    </p:spTree>
    <p:extLst>
      <p:ext uri="{BB962C8B-B14F-4D97-AF65-F5344CB8AC3E}">
        <p14:creationId xmlns:p14="http://schemas.microsoft.com/office/powerpoint/2010/main" val="73583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73F21A-6DE7-4768-ACA7-E30AA041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9" y="2004662"/>
            <a:ext cx="9118832" cy="3825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C9EF4-D657-4D0E-A983-143F1534C063}"/>
              </a:ext>
            </a:extLst>
          </p:cNvPr>
          <p:cNvSpPr txBox="1"/>
          <p:nvPr/>
        </p:nvSpPr>
        <p:spPr>
          <a:xfrm>
            <a:off x="2649724" y="658266"/>
            <a:ext cx="6675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/>
              <a:t>Usecase</a:t>
            </a:r>
            <a:r>
              <a:rPr lang="en-US" altLang="ko-KR" sz="5400" dirty="0"/>
              <a:t> </a:t>
            </a:r>
            <a:r>
              <a:rPr lang="ko-KR" altLang="en-US" sz="5400" dirty="0"/>
              <a:t>명세서 소개</a:t>
            </a:r>
          </a:p>
        </p:txBody>
      </p:sp>
    </p:spTree>
    <p:extLst>
      <p:ext uri="{BB962C8B-B14F-4D97-AF65-F5344CB8AC3E}">
        <p14:creationId xmlns:p14="http://schemas.microsoft.com/office/powerpoint/2010/main" val="153651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BE28AA-6D06-4EDB-86F2-471B5D48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06" y="2139193"/>
            <a:ext cx="8707772" cy="3296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6E2AFC-B9E4-4A37-9F93-A1E5A25A411D}"/>
              </a:ext>
            </a:extLst>
          </p:cNvPr>
          <p:cNvSpPr txBox="1"/>
          <p:nvPr/>
        </p:nvSpPr>
        <p:spPr>
          <a:xfrm>
            <a:off x="2649724" y="658266"/>
            <a:ext cx="6675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/>
              <a:t>Usecase</a:t>
            </a:r>
            <a:r>
              <a:rPr lang="en-US" altLang="ko-KR" sz="5400" dirty="0"/>
              <a:t> </a:t>
            </a:r>
            <a:r>
              <a:rPr lang="ko-KR" altLang="en-US" sz="5400" dirty="0"/>
              <a:t>명세서 소개</a:t>
            </a:r>
          </a:p>
        </p:txBody>
      </p:sp>
    </p:spTree>
    <p:extLst>
      <p:ext uri="{BB962C8B-B14F-4D97-AF65-F5344CB8AC3E}">
        <p14:creationId xmlns:p14="http://schemas.microsoft.com/office/powerpoint/2010/main" val="167101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D62A25-C6A9-47AF-934A-7F7504D9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30" y="2231472"/>
            <a:ext cx="8078597" cy="3514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6B6AE-CF01-4E4F-A070-5C18071B2A1C}"/>
              </a:ext>
            </a:extLst>
          </p:cNvPr>
          <p:cNvSpPr txBox="1"/>
          <p:nvPr/>
        </p:nvSpPr>
        <p:spPr>
          <a:xfrm>
            <a:off x="2649724" y="658266"/>
            <a:ext cx="6675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/>
              <a:t>Usecase</a:t>
            </a:r>
            <a:r>
              <a:rPr lang="en-US" altLang="ko-KR" sz="5400" dirty="0"/>
              <a:t> </a:t>
            </a:r>
            <a:r>
              <a:rPr lang="ko-KR" altLang="en-US" sz="5400" dirty="0"/>
              <a:t>명세서 소개</a:t>
            </a:r>
          </a:p>
        </p:txBody>
      </p:sp>
    </p:spTree>
    <p:extLst>
      <p:ext uri="{BB962C8B-B14F-4D97-AF65-F5344CB8AC3E}">
        <p14:creationId xmlns:p14="http://schemas.microsoft.com/office/powerpoint/2010/main" val="329904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Business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627</Words>
  <Application>Microsoft Office PowerPoint</Application>
  <PresentationFormat>와이드스크린</PresentationFormat>
  <Paragraphs>115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Lato</vt:lpstr>
      <vt:lpstr>Montserrat Semi Bold</vt:lpstr>
      <vt:lpstr>Raleway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KOSA</cp:lastModifiedBy>
  <cp:revision>75</cp:revision>
  <dcterms:created xsi:type="dcterms:W3CDTF">2018-05-05T03:43:01Z</dcterms:created>
  <dcterms:modified xsi:type="dcterms:W3CDTF">2023-04-14T07:00:15Z</dcterms:modified>
</cp:coreProperties>
</file>