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DA5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10593-7990-4697-958F-F920393BFED8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30867-0B51-4B19-9012-E3BD8349D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30867-0B51-4B19-9012-E3BD8349DE8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185DE7-7A69-45D5-A13C-B473F73EE696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5DE7-7A69-45D5-A13C-B473F73EE696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AD0F-8922-42B8-8BD3-A867F4308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F185DE7-7A69-45D5-A13C-B473F73EE696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CA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185DE7-7A69-45D5-A13C-B473F73EE696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54AD0F-8922-42B8-8BD3-A867F43085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3F185DE7-7A69-45D5-A13C-B473F73EE696}" type="datetimeFigureOut">
              <a:rPr lang="en-US" smtClean="0"/>
              <a:pPr/>
              <a:t>11/4/2009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C54AD0F-8922-42B8-8BD3-A867F43085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74825"/>
          </a:xfrm>
        </p:spPr>
        <p:txBody>
          <a:bodyPr anchor="ctr">
            <a:normAutofit/>
          </a:bodyPr>
          <a:lstStyle/>
          <a:p>
            <a:pPr algn="ctr"/>
            <a:r>
              <a:rPr lang="en-US" u="sng" dirty="0" err="1" smtClean="0"/>
              <a:t>Praxim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556" dirty="0" err="1" smtClean="0"/>
              <a:t>Haptic</a:t>
            </a:r>
            <a:r>
              <a:rPr lang="en-US" sz="3556" dirty="0" smtClean="0"/>
              <a:t> 3D Surface Emulation</a:t>
            </a:r>
            <a:endParaRPr lang="en-US" sz="3556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2286000" cy="160020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Erica </a:t>
            </a:r>
            <a:r>
              <a:rPr lang="en-US" sz="1600" dirty="0" err="1" smtClean="0">
                <a:solidFill>
                  <a:schemeClr val="bg1"/>
                </a:solidFill>
              </a:rPr>
              <a:t>Wodzak</a:t>
            </a:r>
            <a:endParaRPr lang="en-US" sz="1600" dirty="0">
              <a:solidFill>
                <a:schemeClr val="bg1"/>
              </a:solidFill>
            </a:endParaRP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Davy Chiu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David </a:t>
            </a:r>
            <a:r>
              <a:rPr lang="en-US" sz="1600" dirty="0" err="1" smtClean="0">
                <a:solidFill>
                  <a:schemeClr val="bg1"/>
                </a:solidFill>
              </a:rPr>
              <a:t>Mountford</a:t>
            </a:r>
            <a:endParaRPr lang="en-US" sz="1600" dirty="0">
              <a:solidFill>
                <a:schemeClr val="bg1"/>
              </a:solidFill>
            </a:endParaRP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Ibrahim </a:t>
            </a:r>
            <a:r>
              <a:rPr lang="en-US" sz="1600" dirty="0" err="1" smtClean="0">
                <a:solidFill>
                  <a:schemeClr val="bg1"/>
                </a:solidFill>
              </a:rPr>
              <a:t>Gadala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l"/>
            <a:r>
              <a:rPr lang="en-US" sz="1600" dirty="0" smtClean="0">
                <a:solidFill>
                  <a:schemeClr val="bg1"/>
                </a:solidFill>
              </a:rPr>
              <a:t>Nicholas Adams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 descr="SCANNED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209800"/>
            <a:ext cx="527157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666999"/>
            <a:ext cx="4267200" cy="160020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Motor and clutch/brake mechanism prevents arm free-fall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Generation:</a:t>
            </a:r>
            <a:br>
              <a:rPr lang="en-US" dirty="0" smtClean="0"/>
            </a:br>
            <a:r>
              <a:rPr lang="en-US" sz="2800" dirty="0" smtClean="0"/>
              <a:t>Motor</a:t>
            </a:r>
            <a:endParaRPr lang="en-US" dirty="0"/>
          </a:p>
        </p:txBody>
      </p:sp>
      <p:pic>
        <p:nvPicPr>
          <p:cNvPr id="4" name="Picture 2" descr="C:\Users\davychiu\Desktop\2009-11-05\Image0001.JPG"/>
          <p:cNvPicPr>
            <a:picLocks noChangeAspect="1" noChangeArrowheads="1"/>
          </p:cNvPicPr>
          <p:nvPr/>
        </p:nvPicPr>
        <p:blipFill>
          <a:blip r:embed="rId2" cstate="print"/>
          <a:srcRect t="13856"/>
          <a:stretch>
            <a:fillRect/>
          </a:stretch>
        </p:blipFill>
        <p:spPr bwMode="auto">
          <a:xfrm>
            <a:off x="4419600" y="914400"/>
            <a:ext cx="4724400" cy="53518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800600" cy="4525963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Background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Dynamic Constraint Concept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Functional Decomposition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Concepts Generation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Concept Selection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Picture 2" descr="C:\Users\tubby\Documents\MECH 4\MECH 457\previous prototype diagram (with labels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066800"/>
            <a:ext cx="3772806" cy="4370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2819400" cy="2001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Picture 9"/>
          <p:cNvPicPr/>
          <p:nvPr/>
        </p:nvPicPr>
        <p:blipFill>
          <a:blip r:embed="rId3" cstate="print"/>
          <a:srcRect l="7704" r="11406"/>
          <a:stretch>
            <a:fillRect/>
          </a:stretch>
        </p:blipFill>
        <p:spPr bwMode="auto">
          <a:xfrm>
            <a:off x="5334000" y="2514600"/>
            <a:ext cx="3153032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962400"/>
            <a:ext cx="2705100" cy="204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Brace 9"/>
          <p:cNvSpPr/>
          <p:nvPr/>
        </p:nvSpPr>
        <p:spPr>
          <a:xfrm>
            <a:off x="4114800" y="1752600"/>
            <a:ext cx="990600" cy="4191000"/>
          </a:xfrm>
          <a:prstGeom prst="rightBrace">
            <a:avLst>
              <a:gd name="adj1" fmla="val 45791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55668"/>
            <a:ext cx="4038600" cy="331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Physical Constraint Concept</a:t>
            </a:r>
            <a:endParaRPr lang="en-US" dirty="0"/>
          </a:p>
        </p:txBody>
      </p:sp>
      <p:pic>
        <p:nvPicPr>
          <p:cNvPr id="5" name="Picture 4" descr="SCANNED 2-INVERTED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648200"/>
            <a:ext cx="6858811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Decomposition</a:t>
            </a:r>
            <a:endParaRPr lang="en-US" dirty="0"/>
          </a:p>
        </p:txBody>
      </p:sp>
      <p:pic>
        <p:nvPicPr>
          <p:cNvPr id="7" name="Content Placeholder 6" descr="Picture 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778" t="-328" r="926" b="1088"/>
          <a:stretch>
            <a:fillRect/>
          </a:stretch>
        </p:blipFill>
        <p:spPr>
          <a:xfrm>
            <a:off x="84943" y="1143000"/>
            <a:ext cx="9066967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Decomposition</a:t>
            </a:r>
            <a:endParaRPr lang="en-US" dirty="0"/>
          </a:p>
        </p:txBody>
      </p:sp>
      <p:pic>
        <p:nvPicPr>
          <p:cNvPr id="7" name="Content Placeholder 6" descr="Picture 1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lum/>
          </a:blip>
          <a:srcRect l="2778" t="-328" r="926" b="1088"/>
          <a:stretch>
            <a:fillRect/>
          </a:stretch>
        </p:blipFill>
        <p:spPr>
          <a:xfrm>
            <a:off x="84943" y="1143000"/>
            <a:ext cx="9066967" cy="5105400"/>
          </a:xfrm>
          <a:effectLst/>
        </p:spPr>
      </p:pic>
      <p:sp>
        <p:nvSpPr>
          <p:cNvPr id="5" name="TextBox 4"/>
          <p:cNvSpPr txBox="1"/>
          <p:nvPr/>
        </p:nvSpPr>
        <p:spPr>
          <a:xfrm>
            <a:off x="762000" y="2057400"/>
            <a:ext cx="7620000" cy="3600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 smtClean="0"/>
              <a:t>Device Stays In Position Under Gravitational Influence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438401"/>
            <a:ext cx="4038600" cy="1600200"/>
          </a:xfrm>
        </p:spPr>
        <p:txBody>
          <a:bodyPr wrap="square"/>
          <a:lstStyle/>
          <a:p>
            <a:pPr>
              <a:lnSpc>
                <a:spcPct val="150000"/>
              </a:lnSpc>
            </a:pPr>
            <a:r>
              <a:rPr lang="en-US" dirty="0" smtClean="0"/>
              <a:t>Joint friction equal to arm’s free weight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 Generation:</a:t>
            </a:r>
            <a:br>
              <a:rPr lang="en-US" dirty="0" smtClean="0"/>
            </a:br>
            <a:r>
              <a:rPr lang="en-US" sz="2800" dirty="0" smtClean="0"/>
              <a:t>High Joint Friction</a:t>
            </a:r>
            <a:endParaRPr lang="en-US" dirty="0"/>
          </a:p>
        </p:txBody>
      </p:sp>
      <p:pic>
        <p:nvPicPr>
          <p:cNvPr id="5" name="Picture 2" descr="C:\Users\davychiu\Desktop\2009-11-05\Image0001.JPG"/>
          <p:cNvPicPr>
            <a:picLocks noChangeAspect="1" noChangeArrowheads="1"/>
          </p:cNvPicPr>
          <p:nvPr/>
        </p:nvPicPr>
        <p:blipFill>
          <a:blip r:embed="rId2" cstate="print"/>
          <a:srcRect l="21875" t="4656" r="39522" b="67645"/>
          <a:stretch>
            <a:fillRect/>
          </a:stretch>
        </p:blipFill>
        <p:spPr bwMode="auto">
          <a:xfrm>
            <a:off x="4338606" y="1643050"/>
            <a:ext cx="4500594" cy="41791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666999"/>
            <a:ext cx="4267200" cy="16002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Hydraulic damper resisting arm’s weight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Generation:</a:t>
            </a:r>
            <a:br>
              <a:rPr lang="en-US" dirty="0" smtClean="0"/>
            </a:br>
            <a:r>
              <a:rPr lang="en-US" sz="2800" dirty="0" smtClean="0"/>
              <a:t>Hydraulics</a:t>
            </a:r>
            <a:endParaRPr lang="en-US" dirty="0"/>
          </a:p>
        </p:txBody>
      </p:sp>
      <p:pic>
        <p:nvPicPr>
          <p:cNvPr id="4" name="Picture 2" descr="C:\Users\davychiu\Desktop\2009-11-05\Image0001.JPG"/>
          <p:cNvPicPr>
            <a:picLocks noChangeAspect="1" noChangeArrowheads="1"/>
          </p:cNvPicPr>
          <p:nvPr/>
        </p:nvPicPr>
        <p:blipFill>
          <a:blip r:embed="rId2" cstate="print"/>
          <a:srcRect l="12562" t="43845" r="33517" b="19934"/>
          <a:stretch>
            <a:fillRect/>
          </a:stretch>
        </p:blipFill>
        <p:spPr bwMode="auto">
          <a:xfrm>
            <a:off x="4648200" y="1857364"/>
            <a:ext cx="4191000" cy="36433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666999"/>
            <a:ext cx="4267200" cy="160020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Counterweight at joint balances the weight of the arm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Generation:</a:t>
            </a:r>
            <a:br>
              <a:rPr lang="en-US" dirty="0" smtClean="0"/>
            </a:br>
            <a:r>
              <a:rPr lang="en-US" sz="2800" dirty="0" smtClean="0"/>
              <a:t>Counterweight</a:t>
            </a:r>
            <a:endParaRPr lang="en-US" dirty="0"/>
          </a:p>
        </p:txBody>
      </p:sp>
      <p:pic>
        <p:nvPicPr>
          <p:cNvPr id="4" name="Picture 2" descr="C:\Users\davychiu\Desktop\2009-11-05\Image0001.JPG"/>
          <p:cNvPicPr>
            <a:picLocks noChangeAspect="1" noChangeArrowheads="1"/>
          </p:cNvPicPr>
          <p:nvPr/>
        </p:nvPicPr>
        <p:blipFill>
          <a:blip r:embed="rId2" cstate="print"/>
          <a:srcRect t="11268" b="7042"/>
          <a:stretch>
            <a:fillRect/>
          </a:stretch>
        </p:blipFill>
        <p:spPr bwMode="auto">
          <a:xfrm>
            <a:off x="4191000" y="1143000"/>
            <a:ext cx="5130703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96</TotalTime>
  <Words>80</Words>
  <Application>Microsoft Office PowerPoint</Application>
  <PresentationFormat>On-screen Show (4:3)</PresentationFormat>
  <Paragraphs>26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Praxim Haptic 3D Surface Emulation</vt:lpstr>
      <vt:lpstr>Outline</vt:lpstr>
      <vt:lpstr>Project Background</vt:lpstr>
      <vt:lpstr>Dynamic Physical Constraint Concept</vt:lpstr>
      <vt:lpstr>Functional Decomposition</vt:lpstr>
      <vt:lpstr>Functional Decomposition</vt:lpstr>
      <vt:lpstr>Concept Generation: High Joint Friction</vt:lpstr>
      <vt:lpstr>Concept Generation: Hydraulics</vt:lpstr>
      <vt:lpstr>Concept Generation: Counterweight</vt:lpstr>
      <vt:lpstr>Concept Generation: Motor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Praxim Haptic Emulation 3D Hard Surfaces</dc:title>
  <dc:creator>tubby</dc:creator>
  <cp:lastModifiedBy> </cp:lastModifiedBy>
  <cp:revision>8</cp:revision>
  <dcterms:created xsi:type="dcterms:W3CDTF">2009-11-05T04:29:31Z</dcterms:created>
  <dcterms:modified xsi:type="dcterms:W3CDTF">2009-11-05T05:23:20Z</dcterms:modified>
</cp:coreProperties>
</file>