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1"/>
  </p:notesMasterIdLst>
  <p:handoutMasterIdLst>
    <p:handoutMasterId r:id="rId32"/>
  </p:handoutMasterIdLst>
  <p:sldIdLst>
    <p:sldId id="271" r:id="rId2"/>
    <p:sldId id="293" r:id="rId3"/>
    <p:sldId id="284" r:id="rId4"/>
    <p:sldId id="287" r:id="rId5"/>
    <p:sldId id="288" r:id="rId6"/>
    <p:sldId id="285" r:id="rId7"/>
    <p:sldId id="289" r:id="rId8"/>
    <p:sldId id="292" r:id="rId9"/>
    <p:sldId id="272" r:id="rId10"/>
    <p:sldId id="290" r:id="rId11"/>
    <p:sldId id="273" r:id="rId12"/>
    <p:sldId id="274" r:id="rId13"/>
    <p:sldId id="294" r:id="rId14"/>
    <p:sldId id="295" r:id="rId15"/>
    <p:sldId id="296" r:id="rId16"/>
    <p:sldId id="275" r:id="rId17"/>
    <p:sldId id="276" r:id="rId18"/>
    <p:sldId id="277" r:id="rId19"/>
    <p:sldId id="298" r:id="rId20"/>
    <p:sldId id="278" r:id="rId21"/>
    <p:sldId id="300" r:id="rId22"/>
    <p:sldId id="299" r:id="rId23"/>
    <p:sldId id="279" r:id="rId24"/>
    <p:sldId id="280" r:id="rId25"/>
    <p:sldId id="301" r:id="rId26"/>
    <p:sldId id="302" r:id="rId27"/>
    <p:sldId id="303" r:id="rId28"/>
    <p:sldId id="304" r:id="rId29"/>
    <p:sldId id="30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2" autoAdjust="0"/>
    <p:restoredTop sz="95407" autoAdjust="0"/>
  </p:normalViewPr>
  <p:slideViewPr>
    <p:cSldViewPr snapToGrid="0">
      <p:cViewPr varScale="1">
        <p:scale>
          <a:sx n="90" d="100"/>
          <a:sy n="90" d="100"/>
        </p:scale>
        <p:origin x="984" y="90"/>
      </p:cViewPr>
      <p:guideLst/>
    </p:cSldViewPr>
  </p:slideViewPr>
  <p:notesTextViewPr>
    <p:cViewPr>
      <p:scale>
        <a:sx n="3" d="2"/>
        <a:sy n="3" d="2"/>
      </p:scale>
      <p:origin x="0" y="0"/>
    </p:cViewPr>
  </p:notesTextViewPr>
  <p:sorterViewPr>
    <p:cViewPr>
      <p:scale>
        <a:sx n="100" d="100"/>
        <a:sy n="100" d="100"/>
      </p:scale>
      <p:origin x="0" y="-684"/>
    </p:cViewPr>
  </p:sorter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24-Nov-19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24-Nov-19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24-Nov-19</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24-Nov-19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24-Nov-19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24-Nov-19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24-Nov-19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24-Nov-19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24-Nov-19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24-Nov-19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24-Nov-19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24-Nov-19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24-Nov-19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24-Nov-19</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igor.host/fors/soft/decompilers.zi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enums.doc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inner_classes.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Vlb_Is-rRT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Collections_Chart_Colored.pdf"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tutorial/java/IandI/abstrac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ackoverflow.com/questions/23453568/what-is-the-reason-why-synchronized-is-not-allowed-in-java-8-interface-metho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gor.host/index.php/2017/09/27/ocp-flashcards-2-advanced-java-class-design/" TargetMode="External"/><Relationship Id="rId2" Type="http://schemas.openxmlformats.org/officeDocument/2006/relationships/hyperlink" Target="http://igor.host/index.php/2017/09/25/ocp-flashcards-1-java-class-de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gor.host/index.php/ocp-exam-preparation-1z0-8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24DD-42AC-4D03-9826-7E0ED8A2AACB}"/>
              </a:ext>
            </a:extLst>
          </p:cNvPr>
          <p:cNvSpPr>
            <a:spLocks noGrp="1"/>
          </p:cNvSpPr>
          <p:nvPr>
            <p:ph type="title"/>
          </p:nvPr>
        </p:nvSpPr>
        <p:spPr>
          <a:xfrm>
            <a:off x="609600" y="3891516"/>
            <a:ext cx="10972800" cy="1600200"/>
          </a:xfrm>
        </p:spPr>
        <p:txBody>
          <a:bodyPr/>
          <a:lstStyle/>
          <a:p>
            <a:r>
              <a:rPr lang="ru-RU" sz="11500" dirty="0"/>
              <a:t>Часть </a:t>
            </a:r>
            <a:r>
              <a:rPr lang="en-US" sz="11500" dirty="0"/>
              <a:t>2</a:t>
            </a:r>
            <a:endParaRPr lang="en-US" dirty="0"/>
          </a:p>
        </p:txBody>
      </p:sp>
    </p:spTree>
    <p:extLst>
      <p:ext uri="{BB962C8B-B14F-4D97-AF65-F5344CB8AC3E}">
        <p14:creationId xmlns:p14="http://schemas.microsoft.com/office/powerpoint/2010/main" val="15005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5DC55CA-37E4-4C8F-AA21-5B18D64FD176}"/>
              </a:ext>
            </a:extLst>
          </p:cNvPr>
          <p:cNvSpPr txBox="1">
            <a:spLocks/>
          </p:cNvSpPr>
          <p:nvPr/>
        </p:nvSpPr>
        <p:spPr bwMode="gray">
          <a:xfrm>
            <a:off x="623961" y="4928194"/>
            <a:ext cx="8729940" cy="653899"/>
          </a:xfrm>
          <a:prstGeom prst="round2DiagRect">
            <a:avLst>
              <a:gd name="adj1" fmla="val 945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700" tIns="12700" rIns="12700" bIns="12700" anchor="ctr">
            <a:noAutofit/>
          </a:bodyPr>
          <a:lstStyle/>
          <a:p>
            <a:pPr marL="457200" marR="0" lvl="0" indent="-457200" defTabSz="400050" eaLnBrk="0" fontAlgn="auto" latinLnBrk="0" hangingPunct="0">
              <a:lnSpc>
                <a:spcPct val="100000"/>
              </a:lnSpc>
              <a:spcBef>
                <a:spcPts val="0"/>
              </a:spcBef>
              <a:spcAft>
                <a:spcPts val="0"/>
              </a:spcAft>
              <a:buClrTx/>
              <a:buSzTx/>
              <a:buFontTx/>
              <a:buNone/>
              <a:tabLst>
                <a:tab pos="400050" algn="r"/>
                <a:tab pos="673100" algn="l"/>
              </a:tabLst>
              <a:defRPr/>
            </a:pPr>
            <a:endParaRPr lang="en-US" b="1" kern="0" dirty="0">
              <a:solidFill>
                <a:srgbClr val="000000"/>
              </a:solidFill>
              <a:latin typeface="Courier New"/>
              <a:cs typeface="Arial" panose="020B0604020202020204" pitchFamily="34" charset="0"/>
            </a:endParaRPr>
          </a:p>
        </p:txBody>
      </p:sp>
      <p:pic>
        <p:nvPicPr>
          <p:cNvPr id="8" name="Picture 7">
            <a:extLst>
              <a:ext uri="{FF2B5EF4-FFF2-40B4-BE49-F238E27FC236}">
                <a16:creationId xmlns:a16="http://schemas.microsoft.com/office/drawing/2014/main" id="{969ADBBD-90E3-4136-8FA0-E7055B7468B2}"/>
              </a:ext>
            </a:extLst>
          </p:cNvPr>
          <p:cNvPicPr>
            <a:picLocks noChangeAspect="1"/>
          </p:cNvPicPr>
          <p:nvPr/>
        </p:nvPicPr>
        <p:blipFill>
          <a:blip r:embed="rId2"/>
          <a:stretch>
            <a:fillRect/>
          </a:stretch>
        </p:blipFill>
        <p:spPr>
          <a:xfrm>
            <a:off x="8151633" y="2430813"/>
            <a:ext cx="3790950" cy="4352759"/>
          </a:xfrm>
          <a:prstGeom prst="rect">
            <a:avLst/>
          </a:prstGeom>
        </p:spPr>
      </p:pic>
      <p:sp>
        <p:nvSpPr>
          <p:cNvPr id="2" name="Title 1">
            <a:extLst>
              <a:ext uri="{FF2B5EF4-FFF2-40B4-BE49-F238E27FC236}">
                <a16:creationId xmlns:a16="http://schemas.microsoft.com/office/drawing/2014/main" id="{AB1FCF89-4383-40E2-B238-D2C4E76BA554}"/>
              </a:ext>
            </a:extLst>
          </p:cNvPr>
          <p:cNvSpPr>
            <a:spLocks noGrp="1"/>
          </p:cNvSpPr>
          <p:nvPr>
            <p:ph type="title"/>
          </p:nvPr>
        </p:nvSpPr>
        <p:spPr/>
        <p:txBody>
          <a:bodyPr/>
          <a:lstStyle/>
          <a:p>
            <a:r>
              <a:rPr lang="ru-RU" dirty="0"/>
              <a:t>Как пользоваться </a:t>
            </a:r>
            <a:r>
              <a:rPr lang="ru-RU" dirty="0" err="1"/>
              <a:t>декомпилятором</a:t>
            </a:r>
            <a:endParaRPr lang="en-US" dirty="0"/>
          </a:p>
        </p:txBody>
      </p:sp>
      <p:sp>
        <p:nvSpPr>
          <p:cNvPr id="4" name="TextBox 3">
            <a:extLst>
              <a:ext uri="{FF2B5EF4-FFF2-40B4-BE49-F238E27FC236}">
                <a16:creationId xmlns:a16="http://schemas.microsoft.com/office/drawing/2014/main" id="{C3706B53-A18B-4D46-A981-0B740B8568BD}"/>
              </a:ext>
            </a:extLst>
          </p:cNvPr>
          <p:cNvSpPr txBox="1"/>
          <p:nvPr/>
        </p:nvSpPr>
        <p:spPr>
          <a:xfrm>
            <a:off x="609599" y="3274828"/>
            <a:ext cx="10377376" cy="1384995"/>
          </a:xfrm>
          <a:prstGeom prst="rect">
            <a:avLst/>
          </a:prstGeom>
          <a:noFill/>
        </p:spPr>
        <p:txBody>
          <a:bodyPr wrap="square" rtlCol="0">
            <a:spAutoFit/>
          </a:bodyPr>
          <a:lstStyle/>
          <a:p>
            <a:r>
              <a:rPr lang="en-US" sz="2400" b="1" dirty="0"/>
              <a:t>decomp.bat:</a:t>
            </a:r>
            <a:endParaRPr lang="ru-RU" sz="2400" b="1" dirty="0"/>
          </a:p>
          <a:p>
            <a:pPr lvl="1"/>
            <a:r>
              <a:rPr lang="en-US" dirty="0" err="1">
                <a:solidFill>
                  <a:srgbClr val="0070C0"/>
                </a:solidFill>
                <a:latin typeface="Courier New" panose="02070309020205020404" pitchFamily="49" charset="0"/>
                <a:cs typeface="Courier New" panose="02070309020205020404" pitchFamily="49" charset="0"/>
              </a:rPr>
              <a:t>jad</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-ff -p %1 | find /V "/" &gt; __decompiled.txt</a:t>
            </a:r>
          </a:p>
          <a:p>
            <a:pPr lvl="1"/>
            <a:r>
              <a:rPr lang="en-US" dirty="0">
                <a:solidFill>
                  <a:srgbClr val="0070C0"/>
                </a:solidFill>
                <a:latin typeface="Courier New" panose="02070309020205020404" pitchFamily="49" charset="0"/>
                <a:cs typeface="Courier New" panose="02070309020205020404" pitchFamily="49" charset="0"/>
              </a:rPr>
              <a:t>np __decompiled.txt</a:t>
            </a:r>
            <a:endParaRPr lang="en-US" sz="2400" dirty="0">
              <a:solidFill>
                <a:srgbClr val="0070C0"/>
              </a:solidFill>
              <a:latin typeface="Courier New" panose="02070309020205020404" pitchFamily="49" charset="0"/>
              <a:cs typeface="Courier New" panose="02070309020205020404" pitchFamily="49" charset="0"/>
            </a:endParaRPr>
          </a:p>
          <a:p>
            <a:endParaRPr lang="en-US" sz="2400" dirty="0"/>
          </a:p>
        </p:txBody>
      </p:sp>
      <p:sp>
        <p:nvSpPr>
          <p:cNvPr id="5" name="TextBox 4">
            <a:extLst>
              <a:ext uri="{FF2B5EF4-FFF2-40B4-BE49-F238E27FC236}">
                <a16:creationId xmlns:a16="http://schemas.microsoft.com/office/drawing/2014/main" id="{5008D3A9-C952-4E56-ACA3-E243986997B4}"/>
              </a:ext>
            </a:extLst>
          </p:cNvPr>
          <p:cNvSpPr txBox="1"/>
          <p:nvPr/>
        </p:nvSpPr>
        <p:spPr>
          <a:xfrm>
            <a:off x="609599" y="1848534"/>
            <a:ext cx="7024577" cy="830997"/>
          </a:xfrm>
          <a:prstGeom prst="rect">
            <a:avLst/>
          </a:prstGeom>
          <a:noFill/>
        </p:spPr>
        <p:txBody>
          <a:bodyPr wrap="square" rtlCol="0">
            <a:spAutoFit/>
          </a:bodyPr>
          <a:lstStyle/>
          <a:p>
            <a:r>
              <a:rPr lang="ru-RU" sz="2400" b="1" dirty="0" err="1"/>
              <a:t>Декомпилятор</a:t>
            </a:r>
            <a:r>
              <a:rPr lang="ru-RU" sz="2400" b="1" dirty="0"/>
              <a:t> </a:t>
            </a:r>
            <a:r>
              <a:rPr lang="en-US" sz="2400" b="1" dirty="0"/>
              <a:t>JAD:</a:t>
            </a:r>
          </a:p>
          <a:p>
            <a:pPr lvl="1"/>
            <a:r>
              <a:rPr lang="en-US" sz="2400" dirty="0">
                <a:hlinkClick r:id="rId3"/>
              </a:rPr>
              <a:t>http://igor.host/fors/soft/decompilers.zip</a:t>
            </a:r>
            <a:r>
              <a:rPr lang="en-US" sz="2400" dirty="0"/>
              <a:t> </a:t>
            </a:r>
          </a:p>
        </p:txBody>
      </p:sp>
      <p:sp>
        <p:nvSpPr>
          <p:cNvPr id="7" name="Rectangle 7">
            <a:extLst>
              <a:ext uri="{FF2B5EF4-FFF2-40B4-BE49-F238E27FC236}">
                <a16:creationId xmlns:a16="http://schemas.microsoft.com/office/drawing/2014/main" id="{CC6D432C-5CBB-41C1-BFAB-27DD0ADCBA75}"/>
              </a:ext>
            </a:extLst>
          </p:cNvPr>
          <p:cNvSpPr txBox="1">
            <a:spLocks noChangeArrowheads="1"/>
          </p:cNvSpPr>
          <p:nvPr/>
        </p:nvSpPr>
        <p:spPr bwMode="gray">
          <a:xfrm>
            <a:off x="631831" y="4918191"/>
            <a:ext cx="3408538" cy="487313"/>
          </a:xfrm>
          <a:prstGeom prst="rect">
            <a:avLst/>
          </a:prstGeom>
          <a:noFill/>
          <a:ln w="9525">
            <a:noFill/>
            <a:miter lim="800000"/>
            <a:headEnd/>
            <a:tailEnd/>
          </a:ln>
        </p:spPr>
        <p:txBody>
          <a:bodyPr wrap="square" tIns="12700" rIns="12700" bIns="12700">
            <a:spAutoFit/>
          </a:bodyPr>
          <a:lstStyle/>
          <a:p>
            <a:pPr defTabSz="228600">
              <a:buClr>
                <a:srgbClr val="000000"/>
              </a:buClr>
              <a:defRPr/>
            </a:pPr>
            <a:endParaRPr lang="en-US" sz="1400" kern="0" dirty="0">
              <a:solidFill>
                <a:srgbClr val="000000"/>
              </a:solidFill>
              <a:latin typeface="Courier New" charset="0"/>
              <a:ea typeface="ＭＳ Ｐゴシック" charset="-128"/>
              <a:cs typeface="ＭＳ Ｐゴシック" charset="-128"/>
            </a:endParaRPr>
          </a:p>
          <a:p>
            <a:pPr defTabSz="228600">
              <a:buClr>
                <a:srgbClr val="000000"/>
              </a:buClr>
              <a:defRPr/>
            </a:pPr>
            <a:r>
              <a:rPr lang="en-US" sz="1600" kern="0" dirty="0">
                <a:solidFill>
                  <a:srgbClr val="000000"/>
                </a:solidFill>
                <a:latin typeface="Courier New" charset="0"/>
                <a:ea typeface="ＭＳ Ｐゴシック" charset="-128"/>
                <a:cs typeface="ＭＳ Ｐゴシック" charset="-128"/>
              </a:rPr>
              <a:t> decomp </a:t>
            </a:r>
            <a:r>
              <a:rPr lang="en-US" sz="1600" kern="0" dirty="0" err="1">
                <a:solidFill>
                  <a:srgbClr val="000000"/>
                </a:solidFill>
                <a:latin typeface="Courier New" charset="0"/>
                <a:ea typeface="ＭＳ Ｐゴシック" charset="-128"/>
                <a:cs typeface="ＭＳ Ｐゴシック" charset="-128"/>
              </a:rPr>
              <a:t>Seasons.class</a:t>
            </a:r>
            <a:endParaRPr lang="en-US" sz="1600" kern="0" dirty="0">
              <a:solidFill>
                <a:srgbClr val="000000"/>
              </a:solidFill>
              <a:latin typeface="Courier New" charset="0"/>
              <a:ea typeface="ＭＳ Ｐゴシック" charset="-128"/>
              <a:cs typeface="ＭＳ Ｐゴシック" charset="-128"/>
            </a:endParaRPr>
          </a:p>
        </p:txBody>
      </p:sp>
    </p:spTree>
    <p:extLst>
      <p:ext uri="{BB962C8B-B14F-4D97-AF65-F5344CB8AC3E}">
        <p14:creationId xmlns:p14="http://schemas.microsoft.com/office/powerpoint/2010/main" val="48175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7BCD4-606F-4F99-AAF6-E110D6961FB7}"/>
              </a:ext>
            </a:extLst>
          </p:cNvPr>
          <p:cNvSpPr txBox="1"/>
          <p:nvPr/>
        </p:nvSpPr>
        <p:spPr>
          <a:xfrm>
            <a:off x="574152" y="1897899"/>
            <a:ext cx="11281150" cy="1785104"/>
          </a:xfrm>
          <a:prstGeom prst="rect">
            <a:avLst/>
          </a:prstGeom>
          <a:noFill/>
        </p:spPr>
        <p:txBody>
          <a:bodyPr wrap="square" rtlCol="0">
            <a:spAutoFit/>
          </a:bodyPr>
          <a:lstStyle/>
          <a:p>
            <a:pPr marL="285750" indent="-285750">
              <a:buFont typeface="Wingdings" panose="05000000000000000000" pitchFamily="2" charset="2"/>
              <a:buChar char="q"/>
            </a:pPr>
            <a:r>
              <a:rPr lang="en-US" u="sng" dirty="0"/>
              <a:t>effectively final:</a:t>
            </a:r>
          </a:p>
          <a:p>
            <a:pPr marL="742950" lvl="1" indent="-285750">
              <a:spcBef>
                <a:spcPts val="600"/>
              </a:spcBef>
              <a:buFont typeface="Arial" panose="020B0604020202020204" pitchFamily="34" charset="0"/>
              <a:buChar char="•"/>
            </a:pPr>
            <a:r>
              <a:rPr lang="en-US" dirty="0"/>
              <a:t>a class whose </a:t>
            </a:r>
            <a:r>
              <a:rPr lang="en-US" dirty="0" err="1"/>
              <a:t>ctors</a:t>
            </a:r>
            <a:r>
              <a:rPr lang="en-US" dirty="0"/>
              <a:t> are </a:t>
            </a:r>
            <a:r>
              <a:rPr lang="en-US" b="1" dirty="0">
                <a:solidFill>
                  <a:srgbClr val="0070C0"/>
                </a:solidFill>
                <a:latin typeface="Courier New" panose="02070309020205020404" pitchFamily="49" charset="0"/>
                <a:cs typeface="Courier New" panose="02070309020205020404" pitchFamily="49" charset="0"/>
              </a:rPr>
              <a:t>private</a:t>
            </a:r>
            <a:r>
              <a:rPr lang="en-US" dirty="0"/>
              <a:t> </a:t>
            </a:r>
            <a:r>
              <a:rPr lang="en-US" dirty="0">
                <a:sym typeface="Wingdings" panose="05000000000000000000" pitchFamily="2" charset="2"/>
              </a:rPr>
              <a:t></a:t>
            </a:r>
            <a:r>
              <a:rPr lang="en-US" dirty="0"/>
              <a:t> can't be extended</a:t>
            </a:r>
          </a:p>
          <a:p>
            <a:pPr marL="742950" lvl="1" indent="-285750">
              <a:spcBef>
                <a:spcPts val="600"/>
              </a:spcBef>
              <a:buFont typeface="Arial" panose="020B0604020202020204" pitchFamily="34" charset="0"/>
              <a:buChar char="•"/>
            </a:pPr>
            <a:r>
              <a:rPr lang="en-US" dirty="0"/>
              <a:t>a non-</a:t>
            </a:r>
            <a:r>
              <a:rPr lang="en-US" b="1" dirty="0">
                <a:solidFill>
                  <a:srgbClr val="0070C0"/>
                </a:solidFill>
                <a:latin typeface="Courier New" panose="02070309020205020404" pitchFamily="49" charset="0"/>
                <a:cs typeface="Courier New" panose="02070309020205020404" pitchFamily="49" charset="0"/>
              </a:rPr>
              <a:t>final</a:t>
            </a:r>
            <a:r>
              <a:rPr lang="en-US" dirty="0"/>
              <a:t> method in a </a:t>
            </a:r>
            <a:r>
              <a:rPr lang="en-US" b="1" dirty="0">
                <a:solidFill>
                  <a:srgbClr val="0070C0"/>
                </a:solidFill>
                <a:latin typeface="Courier New" panose="02070309020205020404" pitchFamily="49" charset="0"/>
                <a:cs typeface="Courier New" panose="02070309020205020404" pitchFamily="49" charset="0"/>
              </a:rPr>
              <a:t>final</a:t>
            </a:r>
            <a:r>
              <a:rPr lang="en-US" dirty="0"/>
              <a:t> class </a:t>
            </a:r>
            <a:r>
              <a:rPr lang="en-US" dirty="0">
                <a:sym typeface="Wingdings" panose="05000000000000000000" pitchFamily="2" charset="2"/>
              </a:rPr>
              <a:t></a:t>
            </a:r>
            <a:r>
              <a:rPr lang="en-US" dirty="0"/>
              <a:t> can't be overridden</a:t>
            </a:r>
          </a:p>
          <a:p>
            <a:pPr marL="742950" lvl="1" indent="-285750">
              <a:spcBef>
                <a:spcPts val="600"/>
              </a:spcBef>
              <a:buFont typeface="Arial" panose="020B0604020202020204" pitchFamily="34" charset="0"/>
              <a:buChar char="•"/>
            </a:pPr>
            <a:r>
              <a:rPr lang="en-US" dirty="0"/>
              <a:t>a local var (including method </a:t>
            </a:r>
            <a:r>
              <a:rPr lang="en-US" dirty="0" err="1"/>
              <a:t>args</a:t>
            </a:r>
            <a:r>
              <a:rPr lang="en-US" dirty="0"/>
              <a:t>) that hasn’t been reassigned </a:t>
            </a:r>
            <a:r>
              <a:rPr lang="en-US" dirty="0">
                <a:sym typeface="Wingdings" panose="05000000000000000000" pitchFamily="2" charset="2"/>
              </a:rPr>
              <a:t></a:t>
            </a:r>
            <a:r>
              <a:rPr lang="en-US" dirty="0"/>
              <a:t> can be used by </a:t>
            </a:r>
            <a:r>
              <a:rPr lang="en-US" dirty="0" err="1"/>
              <a:t>melocas</a:t>
            </a:r>
            <a:r>
              <a:rPr lang="en-US" dirty="0"/>
              <a:t> + </a:t>
            </a:r>
            <a:r>
              <a:rPr lang="en-US" dirty="0" err="1"/>
              <a:t>anoncas</a:t>
            </a:r>
            <a:endParaRPr lang="en-US" dirty="0"/>
          </a:p>
          <a:p>
            <a:pPr marL="742950" lvl="1" indent="-285750">
              <a:spcBef>
                <a:spcPts val="600"/>
              </a:spcBef>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43DC940-4294-4D1C-848F-77ECF7C08EF7}"/>
              </a:ext>
            </a:extLst>
          </p:cNvPr>
          <p:cNvSpPr txBox="1"/>
          <p:nvPr/>
        </p:nvSpPr>
        <p:spPr>
          <a:xfrm>
            <a:off x="854149" y="478455"/>
            <a:ext cx="10483702" cy="830997"/>
          </a:xfrm>
          <a:prstGeom prst="rect">
            <a:avLst/>
          </a:prstGeom>
          <a:noFill/>
        </p:spPr>
        <p:txBody>
          <a:bodyPr wrap="square" rtlCol="0">
            <a:spAutoFit/>
          </a:bodyPr>
          <a:lstStyle/>
          <a:p>
            <a:pPr algn="ctr"/>
            <a:r>
              <a:rPr lang="en-US" sz="4800" b="1" dirty="0"/>
              <a:t>The </a:t>
            </a:r>
            <a:r>
              <a:rPr lang="en-US" sz="4800" b="1" dirty="0">
                <a:solidFill>
                  <a:srgbClr val="0070C0"/>
                </a:solidFill>
                <a:latin typeface="Courier New" panose="02070309020205020404" pitchFamily="49" charset="0"/>
                <a:cs typeface="Courier New" panose="02070309020205020404" pitchFamily="49" charset="0"/>
              </a:rPr>
              <a:t>final</a:t>
            </a:r>
            <a:r>
              <a:rPr lang="en-US" sz="4800" b="1" dirty="0"/>
              <a:t> keyword, </a:t>
            </a:r>
            <a:r>
              <a:rPr lang="en-US" sz="4800" b="1" i="1" dirty="0"/>
              <a:t>cont’d</a:t>
            </a:r>
          </a:p>
        </p:txBody>
      </p:sp>
      <p:sp>
        <p:nvSpPr>
          <p:cNvPr id="4" name="TextBox 3">
            <a:extLst>
              <a:ext uri="{FF2B5EF4-FFF2-40B4-BE49-F238E27FC236}">
                <a16:creationId xmlns:a16="http://schemas.microsoft.com/office/drawing/2014/main" id="{DF037C34-F298-4030-8B87-87850F6757F7}"/>
              </a:ext>
            </a:extLst>
          </p:cNvPr>
          <p:cNvSpPr txBox="1"/>
          <p:nvPr/>
        </p:nvSpPr>
        <p:spPr>
          <a:xfrm>
            <a:off x="577692" y="4240609"/>
            <a:ext cx="11281150" cy="1077218"/>
          </a:xfrm>
          <a:prstGeom prst="rect">
            <a:avLst/>
          </a:prstGeom>
          <a:noFill/>
        </p:spPr>
        <p:txBody>
          <a:bodyPr wrap="square" rtlCol="0">
            <a:spAutoFit/>
          </a:bodyPr>
          <a:lstStyle/>
          <a:p>
            <a:pPr marL="285750" indent="-285750">
              <a:buFont typeface="Wingdings" panose="05000000000000000000" pitchFamily="2" charset="2"/>
              <a:buChar char="q"/>
            </a:pPr>
            <a:r>
              <a:rPr lang="en-US" u="sng" dirty="0"/>
              <a:t>explicitly </a:t>
            </a:r>
            <a:r>
              <a:rPr lang="en-US" b="1" u="sng" dirty="0">
                <a:solidFill>
                  <a:srgbClr val="0070C0"/>
                </a:solidFill>
                <a:latin typeface="Courier New" panose="02070309020205020404" pitchFamily="49" charset="0"/>
                <a:cs typeface="Courier New" panose="02070309020205020404" pitchFamily="49" charset="0"/>
              </a:rPr>
              <a:t>final</a:t>
            </a:r>
            <a:r>
              <a:rPr lang="en-US" u="sng" dirty="0"/>
              <a:t> field must be </a:t>
            </a:r>
            <a:r>
              <a:rPr lang="en-US" u="sng" dirty="0" err="1"/>
              <a:t>inited</a:t>
            </a:r>
            <a:r>
              <a:rPr lang="en-US" u="sng" dirty="0"/>
              <a:t>:</a:t>
            </a:r>
          </a:p>
          <a:p>
            <a:pPr marL="742950" lvl="1" indent="-285750">
              <a:spcBef>
                <a:spcPts val="600"/>
              </a:spcBef>
              <a:buFont typeface="Arial" panose="020B0604020202020204" pitchFamily="34" charset="0"/>
              <a:buChar char="•"/>
            </a:pPr>
            <a:r>
              <a:rPr lang="en-US" dirty="0"/>
              <a:t>if </a:t>
            </a:r>
            <a:r>
              <a:rPr lang="en-US" b="1" u="sng" dirty="0"/>
              <a:t>non-</a:t>
            </a:r>
            <a:r>
              <a:rPr lang="en-US" b="1" u="sng" dirty="0">
                <a:solidFill>
                  <a:srgbClr val="0070C0"/>
                </a:solidFill>
                <a:latin typeface="Courier New" panose="02070309020205020404" pitchFamily="49" charset="0"/>
                <a:cs typeface="Courier New" panose="02070309020205020404" pitchFamily="49" charset="0"/>
              </a:rPr>
              <a:t>static</a:t>
            </a:r>
            <a:r>
              <a:rPr lang="en-US" dirty="0"/>
              <a:t>: in one of the THREE places (declaration — </a:t>
            </a:r>
            <a:r>
              <a:rPr lang="en-US" dirty="0" err="1"/>
              <a:t>ctor</a:t>
            </a:r>
            <a:r>
              <a:rPr lang="en-US" dirty="0"/>
              <a:t> — instance </a:t>
            </a:r>
            <a:r>
              <a:rPr lang="en-US" dirty="0" err="1"/>
              <a:t>initer</a:t>
            </a:r>
            <a:r>
              <a:rPr lang="en-US" dirty="0"/>
              <a:t>) </a:t>
            </a:r>
          </a:p>
          <a:p>
            <a:pPr marL="742950" lvl="1" indent="-285750">
              <a:spcBef>
                <a:spcPts val="600"/>
              </a:spcBef>
              <a:buFont typeface="Arial" panose="020B0604020202020204" pitchFamily="34" charset="0"/>
              <a:buChar char="•"/>
            </a:pPr>
            <a:r>
              <a:rPr lang="en-US" dirty="0"/>
              <a:t>if </a:t>
            </a:r>
            <a:r>
              <a:rPr lang="en-US" b="1" u="sng" dirty="0">
                <a:solidFill>
                  <a:srgbClr val="0070C0"/>
                </a:solidFill>
                <a:latin typeface="Courier New" panose="02070309020205020404" pitchFamily="49" charset="0"/>
                <a:cs typeface="Courier New" panose="02070309020205020404" pitchFamily="49" charset="0"/>
              </a:rPr>
              <a:t>static</a:t>
            </a:r>
            <a:r>
              <a:rPr lang="en-US" dirty="0"/>
              <a:t>: in either of the TWO places (declaration — static </a:t>
            </a:r>
            <a:r>
              <a:rPr lang="en-US" dirty="0" err="1"/>
              <a:t>initer</a:t>
            </a:r>
            <a:r>
              <a:rPr lang="en-US" dirty="0"/>
              <a:t>) </a:t>
            </a:r>
          </a:p>
        </p:txBody>
      </p:sp>
    </p:spTree>
    <p:extLst>
      <p:ext uri="{BB962C8B-B14F-4D97-AF65-F5344CB8AC3E}">
        <p14:creationId xmlns:p14="http://schemas.microsoft.com/office/powerpoint/2010/main" val="7697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90B47-932B-4428-86E4-59308F4DF10F}"/>
              </a:ext>
            </a:extLst>
          </p:cNvPr>
          <p:cNvSpPr txBox="1"/>
          <p:nvPr/>
        </p:nvSpPr>
        <p:spPr>
          <a:xfrm>
            <a:off x="992372" y="340242"/>
            <a:ext cx="10207256" cy="769441"/>
          </a:xfrm>
          <a:prstGeom prst="rect">
            <a:avLst/>
          </a:prstGeom>
          <a:noFill/>
        </p:spPr>
        <p:txBody>
          <a:bodyPr wrap="square" rtlCol="0">
            <a:spAutoFit/>
          </a:bodyPr>
          <a:lstStyle/>
          <a:p>
            <a:pPr algn="ctr"/>
            <a:r>
              <a:rPr lang="en-US" sz="4400" b="1" dirty="0"/>
              <a:t>Inheritance &amp; Polymorphism</a:t>
            </a:r>
          </a:p>
        </p:txBody>
      </p:sp>
      <p:sp>
        <p:nvSpPr>
          <p:cNvPr id="6" name="TextBox 5">
            <a:extLst>
              <a:ext uri="{FF2B5EF4-FFF2-40B4-BE49-F238E27FC236}">
                <a16:creationId xmlns:a16="http://schemas.microsoft.com/office/drawing/2014/main" id="{1F5EA433-80E0-4226-BC68-8824C849F290}"/>
              </a:ext>
            </a:extLst>
          </p:cNvPr>
          <p:cNvSpPr txBox="1"/>
          <p:nvPr/>
        </p:nvSpPr>
        <p:spPr>
          <a:xfrm>
            <a:off x="933893" y="1754375"/>
            <a:ext cx="10324214" cy="1446550"/>
          </a:xfrm>
          <a:prstGeom prst="rect">
            <a:avLst/>
          </a:prstGeom>
          <a:noFill/>
        </p:spPr>
        <p:txBody>
          <a:bodyPr wrap="square" rtlCol="0">
            <a:spAutoFit/>
          </a:bodyPr>
          <a:lstStyle/>
          <a:p>
            <a:pPr algn="ctr"/>
            <a:r>
              <a:rPr lang="ru-RU" sz="2800" dirty="0"/>
              <a:t>Мнемоническое правило </a:t>
            </a:r>
            <a:r>
              <a:rPr lang="ru-RU" sz="4000" b="1" i="1" dirty="0"/>
              <a:t>для нашего экзамена:</a:t>
            </a:r>
            <a:endParaRPr lang="ru-RU" sz="2800" b="1" i="1" dirty="0"/>
          </a:p>
          <a:p>
            <a:pPr algn="ctr"/>
            <a:r>
              <a:rPr lang="ru-RU" sz="4800" b="1" dirty="0">
                <a:solidFill>
                  <a:srgbClr val="FF0000"/>
                </a:solidFill>
                <a:highlight>
                  <a:srgbClr val="FFFF00"/>
                </a:highlight>
              </a:rPr>
              <a:t>п</a:t>
            </a:r>
            <a:r>
              <a:rPr lang="ru-RU" sz="4800" dirty="0"/>
              <a:t>олиморфизм ≡ </a:t>
            </a:r>
            <a:r>
              <a:rPr lang="ru-RU" sz="4800" b="1" dirty="0">
                <a:solidFill>
                  <a:srgbClr val="FF0000"/>
                </a:solidFill>
                <a:highlight>
                  <a:srgbClr val="FFFF00"/>
                </a:highlight>
              </a:rPr>
              <a:t>п</a:t>
            </a:r>
            <a:r>
              <a:rPr lang="ru-RU" sz="4800" dirty="0"/>
              <a:t>оведение</a:t>
            </a:r>
            <a:endParaRPr lang="en-US" sz="4800" dirty="0"/>
          </a:p>
        </p:txBody>
      </p:sp>
      <p:sp>
        <p:nvSpPr>
          <p:cNvPr id="9" name="TextBox 8">
            <a:extLst>
              <a:ext uri="{FF2B5EF4-FFF2-40B4-BE49-F238E27FC236}">
                <a16:creationId xmlns:a16="http://schemas.microsoft.com/office/drawing/2014/main" id="{3C22ABD4-B426-4091-96F2-5AA6E5A639BF}"/>
              </a:ext>
            </a:extLst>
          </p:cNvPr>
          <p:cNvSpPr txBox="1"/>
          <p:nvPr/>
        </p:nvSpPr>
        <p:spPr>
          <a:xfrm>
            <a:off x="933893" y="3732028"/>
            <a:ext cx="6721557" cy="2243469"/>
          </a:xfrm>
          <a:prstGeom prst="rect">
            <a:avLst/>
          </a:prstGeom>
          <a:solidFill>
            <a:schemeClr val="accent6"/>
          </a:solidFill>
          <a:effectLst>
            <a:softEdge rad="88900"/>
          </a:effectLst>
        </p:spPr>
        <p:txBody>
          <a:bodyPr wrap="square" lIns="274320" tIns="182880" rtlCol="0">
            <a:noAutofit/>
          </a:bodyPr>
          <a:lstStyle/>
          <a:p>
            <a:pPr>
              <a:spcBef>
                <a:spcPts val="600"/>
              </a:spcBef>
              <a:spcAft>
                <a:spcPts val="600"/>
              </a:spcAft>
            </a:pPr>
            <a:r>
              <a:rPr lang="ru-RU" sz="2800" b="1" dirty="0"/>
              <a:t>Что в 1-ю очередь имеется в виду:</a:t>
            </a:r>
          </a:p>
        </p:txBody>
      </p:sp>
      <p:sp>
        <p:nvSpPr>
          <p:cNvPr id="15" name="TextBox 14">
            <a:extLst>
              <a:ext uri="{FF2B5EF4-FFF2-40B4-BE49-F238E27FC236}">
                <a16:creationId xmlns:a16="http://schemas.microsoft.com/office/drawing/2014/main" id="{60E9F84F-CAE5-44F0-945C-F7C81426859C}"/>
              </a:ext>
            </a:extLst>
          </p:cNvPr>
          <p:cNvSpPr txBox="1"/>
          <p:nvPr/>
        </p:nvSpPr>
        <p:spPr>
          <a:xfrm>
            <a:off x="1275907" y="4401876"/>
            <a:ext cx="4486940" cy="1384995"/>
          </a:xfrm>
          <a:prstGeom prst="rect">
            <a:avLst/>
          </a:prstGeom>
          <a:noFill/>
        </p:spPr>
        <p:txBody>
          <a:bodyPr wrap="square" rtlCol="0">
            <a:spAutoFit/>
          </a:bodyPr>
          <a:lstStyle/>
          <a:p>
            <a:pPr marL="285750" indent="-285750">
              <a:buFont typeface="Wingdings" panose="05000000000000000000" pitchFamily="2" charset="2"/>
              <a:buChar char="ü"/>
            </a:pPr>
            <a:r>
              <a:rPr lang="ru-RU" sz="2800" dirty="0"/>
              <a:t>методы</a:t>
            </a:r>
          </a:p>
          <a:p>
            <a:pPr marL="285750" indent="-285750">
              <a:buFont typeface="Wingdings" panose="05000000000000000000" pitchFamily="2" charset="2"/>
              <a:buChar char="ü"/>
            </a:pPr>
            <a:r>
              <a:rPr lang="ru-RU" sz="2800" dirty="0"/>
              <a:t>объекты</a:t>
            </a:r>
          </a:p>
          <a:p>
            <a:pPr marL="285750" indent="-285750">
              <a:spcAft>
                <a:spcPts val="600"/>
              </a:spcAft>
              <a:buFont typeface="Wingdings" panose="05000000000000000000" pitchFamily="2" charset="2"/>
              <a:buChar char="ü"/>
            </a:pPr>
            <a:r>
              <a:rPr lang="ru-RU" sz="2800" dirty="0"/>
              <a:t>наследники</a:t>
            </a:r>
            <a:endParaRPr lang="en-US" sz="2800" dirty="0"/>
          </a:p>
        </p:txBody>
      </p:sp>
      <p:pic>
        <p:nvPicPr>
          <p:cNvPr id="17" name="Picture 16">
            <a:extLst>
              <a:ext uri="{FF2B5EF4-FFF2-40B4-BE49-F238E27FC236}">
                <a16:creationId xmlns:a16="http://schemas.microsoft.com/office/drawing/2014/main" id="{F85F908E-D86F-4EFC-BC55-15C7CA84CF84}"/>
              </a:ext>
            </a:extLst>
          </p:cNvPr>
          <p:cNvPicPr>
            <a:picLocks noChangeAspect="1"/>
          </p:cNvPicPr>
          <p:nvPr/>
        </p:nvPicPr>
        <p:blipFill>
          <a:blip r:embed="rId2"/>
          <a:stretch>
            <a:fillRect/>
          </a:stretch>
        </p:blipFill>
        <p:spPr>
          <a:xfrm>
            <a:off x="7421526" y="1504194"/>
            <a:ext cx="4759841" cy="5321908"/>
          </a:xfrm>
          <a:prstGeom prst="rect">
            <a:avLst/>
          </a:prstGeom>
        </p:spPr>
      </p:pic>
    </p:spTree>
    <p:extLst>
      <p:ext uri="{BB962C8B-B14F-4D97-AF65-F5344CB8AC3E}">
        <p14:creationId xmlns:p14="http://schemas.microsoft.com/office/powerpoint/2010/main" val="26960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fade">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fade">
                                      <p:cBhvr>
                                        <p:cTn id="32" dur="500"/>
                                        <p:tgtEl>
                                          <p:spTgt spid="1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animBg="1"/>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90B47-932B-4428-86E4-59308F4DF10F}"/>
              </a:ext>
            </a:extLst>
          </p:cNvPr>
          <p:cNvSpPr txBox="1"/>
          <p:nvPr/>
        </p:nvSpPr>
        <p:spPr>
          <a:xfrm>
            <a:off x="992372" y="340242"/>
            <a:ext cx="10207256" cy="769441"/>
          </a:xfrm>
          <a:prstGeom prst="rect">
            <a:avLst/>
          </a:prstGeom>
          <a:noFill/>
        </p:spPr>
        <p:txBody>
          <a:bodyPr wrap="square" rtlCol="0">
            <a:spAutoFit/>
          </a:bodyPr>
          <a:lstStyle/>
          <a:p>
            <a:pPr algn="ctr"/>
            <a:r>
              <a:rPr lang="en-US" sz="4400" b="1" dirty="0"/>
              <a:t>Inheritance &amp; Polymorphism, </a:t>
            </a:r>
            <a:r>
              <a:rPr lang="en-US" sz="4400" b="1" i="1" dirty="0"/>
              <a:t>cont’d</a:t>
            </a:r>
            <a:endParaRPr lang="en-US" sz="4400" b="1" dirty="0"/>
          </a:p>
        </p:txBody>
      </p:sp>
      <p:sp>
        <p:nvSpPr>
          <p:cNvPr id="3" name="TextBox 2">
            <a:extLst>
              <a:ext uri="{FF2B5EF4-FFF2-40B4-BE49-F238E27FC236}">
                <a16:creationId xmlns:a16="http://schemas.microsoft.com/office/drawing/2014/main" id="{F4798569-00AB-4340-A685-E3568F3E2D2B}"/>
              </a:ext>
            </a:extLst>
          </p:cNvPr>
          <p:cNvSpPr txBox="1"/>
          <p:nvPr/>
        </p:nvSpPr>
        <p:spPr>
          <a:xfrm>
            <a:off x="701754" y="2604979"/>
            <a:ext cx="5901067"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t>Reftype</a:t>
            </a:r>
            <a:r>
              <a:rPr lang="en-US" sz="3200" dirty="0"/>
              <a:t> says what's available, </a:t>
            </a:r>
            <a:r>
              <a:rPr lang="en-US" sz="3200" dirty="0" err="1"/>
              <a:t>actype</a:t>
            </a:r>
            <a:r>
              <a:rPr lang="en-US" sz="3200" dirty="0"/>
              <a:t> says which version of the method will run</a:t>
            </a:r>
          </a:p>
        </p:txBody>
      </p:sp>
      <p:pic>
        <p:nvPicPr>
          <p:cNvPr id="22" name="Picture 21">
            <a:extLst>
              <a:ext uri="{FF2B5EF4-FFF2-40B4-BE49-F238E27FC236}">
                <a16:creationId xmlns:a16="http://schemas.microsoft.com/office/drawing/2014/main" id="{A45AD273-A85C-4437-A52D-72FEBF031E3C}"/>
              </a:ext>
            </a:extLst>
          </p:cNvPr>
          <p:cNvPicPr>
            <a:picLocks noChangeAspect="1"/>
          </p:cNvPicPr>
          <p:nvPr/>
        </p:nvPicPr>
        <p:blipFill>
          <a:blip r:embed="rId2"/>
          <a:stretch>
            <a:fillRect/>
          </a:stretch>
        </p:blipFill>
        <p:spPr>
          <a:xfrm>
            <a:off x="6717207" y="1833622"/>
            <a:ext cx="5364930" cy="5049346"/>
          </a:xfrm>
          <a:prstGeom prst="rect">
            <a:avLst/>
          </a:prstGeom>
        </p:spPr>
      </p:pic>
    </p:spTree>
    <p:extLst>
      <p:ext uri="{BB962C8B-B14F-4D97-AF65-F5344CB8AC3E}">
        <p14:creationId xmlns:p14="http://schemas.microsoft.com/office/powerpoint/2010/main" val="361696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90B47-932B-4428-86E4-59308F4DF10F}"/>
              </a:ext>
            </a:extLst>
          </p:cNvPr>
          <p:cNvSpPr txBox="1"/>
          <p:nvPr/>
        </p:nvSpPr>
        <p:spPr>
          <a:xfrm>
            <a:off x="992372" y="340242"/>
            <a:ext cx="10207256" cy="769441"/>
          </a:xfrm>
          <a:prstGeom prst="rect">
            <a:avLst/>
          </a:prstGeom>
          <a:noFill/>
        </p:spPr>
        <p:txBody>
          <a:bodyPr wrap="square" rtlCol="0">
            <a:spAutoFit/>
          </a:bodyPr>
          <a:lstStyle/>
          <a:p>
            <a:pPr algn="ctr"/>
            <a:r>
              <a:rPr lang="en-US" sz="4400" b="1" dirty="0"/>
              <a:t>Inheritance &amp; Polymorphism, </a:t>
            </a:r>
            <a:r>
              <a:rPr lang="en-US" sz="4400" b="1" i="1" dirty="0"/>
              <a:t>cont’d</a:t>
            </a:r>
          </a:p>
        </p:txBody>
      </p:sp>
      <p:grpSp>
        <p:nvGrpSpPr>
          <p:cNvPr id="18" name="Group 17">
            <a:extLst>
              <a:ext uri="{FF2B5EF4-FFF2-40B4-BE49-F238E27FC236}">
                <a16:creationId xmlns:a16="http://schemas.microsoft.com/office/drawing/2014/main" id="{3513BBBD-AC19-47FA-A65C-46892C43EFA9}"/>
              </a:ext>
            </a:extLst>
          </p:cNvPr>
          <p:cNvGrpSpPr/>
          <p:nvPr/>
        </p:nvGrpSpPr>
        <p:grpSpPr>
          <a:xfrm>
            <a:off x="244549" y="2094621"/>
            <a:ext cx="7921256" cy="4662343"/>
            <a:chOff x="244549" y="2094621"/>
            <a:chExt cx="7921256" cy="4662343"/>
          </a:xfrm>
        </p:grpSpPr>
        <p:sp>
          <p:nvSpPr>
            <p:cNvPr id="4" name="TextBox 3">
              <a:extLst>
                <a:ext uri="{FF2B5EF4-FFF2-40B4-BE49-F238E27FC236}">
                  <a16:creationId xmlns:a16="http://schemas.microsoft.com/office/drawing/2014/main" id="{85C535EA-AEAD-4E77-A025-B25FA2E3BAB5}"/>
                </a:ext>
              </a:extLst>
            </p:cNvPr>
            <p:cNvSpPr txBox="1"/>
            <p:nvPr/>
          </p:nvSpPr>
          <p:spPr>
            <a:xfrm>
              <a:off x="499730" y="2094621"/>
              <a:ext cx="766607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An object of type T outside the T-containing package can't access T's </a:t>
              </a:r>
              <a:r>
                <a:rPr lang="en-US" sz="2400" b="1" dirty="0">
                  <a:solidFill>
                    <a:srgbClr val="0070C0"/>
                  </a:solidFill>
                  <a:latin typeface="Courier New" panose="02070309020205020404" pitchFamily="49" charset="0"/>
                  <a:cs typeface="Courier New" panose="02070309020205020404" pitchFamily="49" charset="0"/>
                </a:rPr>
                <a:t>protected</a:t>
              </a:r>
              <a:r>
                <a:rPr lang="en-US" sz="2800" dirty="0"/>
                <a:t> members</a:t>
              </a:r>
            </a:p>
          </p:txBody>
        </p:sp>
        <p:sp>
          <p:nvSpPr>
            <p:cNvPr id="10" name="TextBox 9">
              <a:extLst>
                <a:ext uri="{FF2B5EF4-FFF2-40B4-BE49-F238E27FC236}">
                  <a16:creationId xmlns:a16="http://schemas.microsoft.com/office/drawing/2014/main" id="{6EDD1432-5017-489C-9580-3C14337FFDE9}"/>
                </a:ext>
              </a:extLst>
            </p:cNvPr>
            <p:cNvSpPr txBox="1"/>
            <p:nvPr/>
          </p:nvSpPr>
          <p:spPr>
            <a:xfrm>
              <a:off x="244549" y="5879801"/>
              <a:ext cx="7442792" cy="877163"/>
            </a:xfrm>
            <a:prstGeom prst="rect">
              <a:avLst/>
            </a:prstGeom>
            <a:noFill/>
          </p:spPr>
          <p:txBody>
            <a:bodyPr wrap="square" rtlCol="0">
              <a:spAutoFit/>
            </a:bodyPr>
            <a:lstStyle/>
            <a:p>
              <a:pPr>
                <a:spcAft>
                  <a:spcPts val="600"/>
                </a:spcAft>
              </a:pPr>
              <a:r>
                <a:rPr lang="en-US" dirty="0"/>
                <a:t>JLS, §6.6.2, </a:t>
              </a:r>
              <a:r>
                <a:rPr lang="en-US" i="1" dirty="0"/>
                <a:t>Details on protected access</a:t>
              </a:r>
            </a:p>
            <a:p>
              <a:r>
                <a:rPr lang="en-US" sz="1400" dirty="0"/>
                <a:t>A protected member or constructor of an object may be accessed from outside the package in which it is declared only by code that is responsible for the implementation of that object.</a:t>
              </a:r>
            </a:p>
          </p:txBody>
        </p:sp>
      </p:grpSp>
      <p:sp>
        <p:nvSpPr>
          <p:cNvPr id="9" name="Rectangle 8">
            <a:extLst>
              <a:ext uri="{FF2B5EF4-FFF2-40B4-BE49-F238E27FC236}">
                <a16:creationId xmlns:a16="http://schemas.microsoft.com/office/drawing/2014/main" id="{56523E5F-6F17-40E3-B367-7AD556507750}"/>
              </a:ext>
            </a:extLst>
          </p:cNvPr>
          <p:cNvSpPr/>
          <p:nvPr/>
        </p:nvSpPr>
        <p:spPr>
          <a:xfrm>
            <a:off x="1082748" y="3860772"/>
            <a:ext cx="6455735" cy="1242856"/>
          </a:xfrm>
          <a:prstGeom prst="rect">
            <a:avLst/>
          </a:prstGeom>
          <a:solidFill>
            <a:srgbClr val="FF0000">
              <a:alpha val="52000"/>
            </a:srgbClr>
          </a:solidFill>
          <a:effectLst>
            <a:glow rad="342900">
              <a:srgbClr val="FFFF00">
                <a:alpha val="60000"/>
              </a:srgbClr>
            </a:glow>
            <a:softEdge rad="63500"/>
          </a:effectLst>
        </p:spPr>
        <p:txBody>
          <a:bodyPr wrap="square" tIns="182880">
            <a:noAutofit/>
          </a:bodyPr>
          <a:lstStyle/>
          <a:p>
            <a:pPr lvl="1"/>
            <a:r>
              <a:rPr lang="en-US" sz="2000" b="1" dirty="0"/>
              <a:t>Combat Rule:</a:t>
            </a:r>
          </a:p>
          <a:p>
            <a:pPr lvl="1"/>
            <a:endParaRPr lang="en-US" sz="800" dirty="0"/>
          </a:p>
          <a:p>
            <a:pPr lvl="1"/>
            <a:r>
              <a:rPr lang="en-US" sz="2000" dirty="0"/>
              <a:t>diff packs? and protected members? </a:t>
            </a:r>
            <a:r>
              <a:rPr lang="en-US" sz="2000" dirty="0">
                <a:sym typeface="Wingdings" panose="05000000000000000000" pitchFamily="2" charset="2"/>
              </a:rPr>
              <a:t></a:t>
            </a:r>
            <a:r>
              <a:rPr lang="en-US" sz="2000" dirty="0"/>
              <a:t> Red alert!</a:t>
            </a:r>
            <a:endParaRPr lang="en-US" dirty="0"/>
          </a:p>
        </p:txBody>
      </p:sp>
      <p:pic>
        <p:nvPicPr>
          <p:cNvPr id="17" name="Picture 16">
            <a:extLst>
              <a:ext uri="{FF2B5EF4-FFF2-40B4-BE49-F238E27FC236}">
                <a16:creationId xmlns:a16="http://schemas.microsoft.com/office/drawing/2014/main" id="{BC5D469C-F14E-416D-BDE1-4DDE8941BB2C}"/>
              </a:ext>
            </a:extLst>
          </p:cNvPr>
          <p:cNvPicPr>
            <a:picLocks noChangeAspect="1"/>
          </p:cNvPicPr>
          <p:nvPr/>
        </p:nvPicPr>
        <p:blipFill>
          <a:blip r:embed="rId2"/>
          <a:stretch>
            <a:fillRect/>
          </a:stretch>
        </p:blipFill>
        <p:spPr>
          <a:xfrm>
            <a:off x="7743229" y="2434856"/>
            <a:ext cx="4426411" cy="4410017"/>
          </a:xfrm>
          <a:prstGeom prst="rect">
            <a:avLst/>
          </a:prstGeom>
        </p:spPr>
      </p:pic>
    </p:spTree>
    <p:extLst>
      <p:ext uri="{BB962C8B-B14F-4D97-AF65-F5344CB8AC3E}">
        <p14:creationId xmlns:p14="http://schemas.microsoft.com/office/powerpoint/2010/main" val="400448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90B47-932B-4428-86E4-59308F4DF10F}"/>
              </a:ext>
            </a:extLst>
          </p:cNvPr>
          <p:cNvSpPr txBox="1"/>
          <p:nvPr/>
        </p:nvSpPr>
        <p:spPr>
          <a:xfrm>
            <a:off x="992372" y="340242"/>
            <a:ext cx="10207256" cy="769441"/>
          </a:xfrm>
          <a:prstGeom prst="rect">
            <a:avLst/>
          </a:prstGeom>
          <a:noFill/>
        </p:spPr>
        <p:txBody>
          <a:bodyPr wrap="square" rtlCol="0">
            <a:spAutoFit/>
          </a:bodyPr>
          <a:lstStyle/>
          <a:p>
            <a:pPr algn="ctr"/>
            <a:r>
              <a:rPr lang="en-US" sz="4400" b="1" dirty="0"/>
              <a:t>Inheritance &amp; Polymorphism, </a:t>
            </a:r>
            <a:r>
              <a:rPr lang="en-US" sz="4400" b="1" i="1" dirty="0"/>
              <a:t>cont’d</a:t>
            </a:r>
            <a:endParaRPr lang="en-US" sz="4400" b="1" dirty="0"/>
          </a:p>
        </p:txBody>
      </p:sp>
      <p:sp>
        <p:nvSpPr>
          <p:cNvPr id="6" name="TextBox 5">
            <a:extLst>
              <a:ext uri="{FF2B5EF4-FFF2-40B4-BE49-F238E27FC236}">
                <a16:creationId xmlns:a16="http://schemas.microsoft.com/office/drawing/2014/main" id="{1F5EA433-80E0-4226-BC68-8824C849F290}"/>
              </a:ext>
            </a:extLst>
          </p:cNvPr>
          <p:cNvSpPr txBox="1"/>
          <p:nvPr/>
        </p:nvSpPr>
        <p:spPr>
          <a:xfrm>
            <a:off x="7251408" y="2243480"/>
            <a:ext cx="4178596"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Interfaces cannot extend classes (partly) because they cannot contain instance fields</a:t>
            </a:r>
          </a:p>
        </p:txBody>
      </p:sp>
      <p:grpSp>
        <p:nvGrpSpPr>
          <p:cNvPr id="9" name="Group 8">
            <a:extLst>
              <a:ext uri="{FF2B5EF4-FFF2-40B4-BE49-F238E27FC236}">
                <a16:creationId xmlns:a16="http://schemas.microsoft.com/office/drawing/2014/main" id="{3B609C20-341F-4777-8601-D5E40C19721E}"/>
              </a:ext>
            </a:extLst>
          </p:cNvPr>
          <p:cNvGrpSpPr/>
          <p:nvPr/>
        </p:nvGrpSpPr>
        <p:grpSpPr>
          <a:xfrm>
            <a:off x="499730" y="2243480"/>
            <a:ext cx="5507665" cy="3108543"/>
            <a:chOff x="499730" y="2243480"/>
            <a:chExt cx="5507665" cy="3108543"/>
          </a:xfrm>
        </p:grpSpPr>
        <p:sp>
          <p:nvSpPr>
            <p:cNvPr id="5" name="TextBox 4">
              <a:extLst>
                <a:ext uri="{FF2B5EF4-FFF2-40B4-BE49-F238E27FC236}">
                  <a16:creationId xmlns:a16="http://schemas.microsoft.com/office/drawing/2014/main" id="{1D193407-DFD0-455D-8F10-92FFA2074F23}"/>
                </a:ext>
              </a:extLst>
            </p:cNvPr>
            <p:cNvSpPr txBox="1"/>
            <p:nvPr/>
          </p:nvSpPr>
          <p:spPr>
            <a:xfrm>
              <a:off x="499730" y="2243480"/>
              <a:ext cx="550766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Fields aren't overridden, they are hidden</a:t>
              </a:r>
            </a:p>
            <a:p>
              <a:endParaRPr lang="en-US" sz="2800" dirty="0"/>
            </a:p>
            <a:p>
              <a:endParaRPr lang="en-US" sz="2800" dirty="0"/>
            </a:p>
            <a:p>
              <a:endParaRPr lang="en-US" sz="2800" dirty="0"/>
            </a:p>
            <a:p>
              <a:pPr algn="ctr"/>
              <a:r>
                <a:rPr lang="en-US" sz="2800" dirty="0"/>
                <a:t>marking a hidden field </a:t>
              </a:r>
              <a:r>
                <a:rPr lang="en-US" sz="2800" b="1" dirty="0">
                  <a:solidFill>
                    <a:srgbClr val="0070C0"/>
                  </a:solidFill>
                  <a:latin typeface="Courier New" panose="02070309020205020404" pitchFamily="49" charset="0"/>
                  <a:cs typeface="Courier New" panose="02070309020205020404" pitchFamily="49" charset="0"/>
                </a:rPr>
                <a:t>final</a:t>
              </a:r>
              <a:r>
                <a:rPr lang="en-US" sz="2800" dirty="0"/>
                <a:t> has no effect</a:t>
              </a:r>
            </a:p>
          </p:txBody>
        </p:sp>
        <p:sp>
          <p:nvSpPr>
            <p:cNvPr id="3" name="Arrow: Down 2">
              <a:extLst>
                <a:ext uri="{FF2B5EF4-FFF2-40B4-BE49-F238E27FC236}">
                  <a16:creationId xmlns:a16="http://schemas.microsoft.com/office/drawing/2014/main" id="{61ACC67A-C929-43FC-ACF5-5336100FB28C}"/>
                </a:ext>
              </a:extLst>
            </p:cNvPr>
            <p:cNvSpPr/>
            <p:nvPr/>
          </p:nvSpPr>
          <p:spPr>
            <a:xfrm>
              <a:off x="2775095" y="3151421"/>
              <a:ext cx="818708" cy="1207928"/>
            </a:xfrm>
            <a:prstGeom prst="downArrow">
              <a:avLst/>
            </a:prstGeom>
            <a:solidFill>
              <a:schemeClr val="accent1">
                <a:lumMod val="75000"/>
              </a:schemeClr>
            </a:solidFill>
            <a:ln>
              <a:solidFill>
                <a:schemeClr val="tx2"/>
              </a:solid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grpSp>
    </p:spTree>
    <p:extLst>
      <p:ext uri="{BB962C8B-B14F-4D97-AF65-F5344CB8AC3E}">
        <p14:creationId xmlns:p14="http://schemas.microsoft.com/office/powerpoint/2010/main" val="233300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FA889ABA-87B2-41E1-AA3D-B6BD03A2DDFD}"/>
              </a:ext>
            </a:extLst>
          </p:cNvPr>
          <p:cNvCxnSpPr>
            <a:cxnSpLocks/>
            <a:endCxn id="5" idx="2"/>
          </p:cNvCxnSpPr>
          <p:nvPr/>
        </p:nvCxnSpPr>
        <p:spPr>
          <a:xfrm flipV="1">
            <a:off x="4048347" y="2797337"/>
            <a:ext cx="2176130" cy="3025588"/>
          </a:xfrm>
          <a:prstGeom prst="straightConnector1">
            <a:avLst/>
          </a:prstGeom>
          <a:ln w="57150">
            <a:prstDash val="sysDash"/>
            <a:tailEnd type="triangle"/>
          </a:ln>
        </p:spPr>
        <p:style>
          <a:lnRef idx="1">
            <a:schemeClr val="accent5"/>
          </a:lnRef>
          <a:fillRef idx="0">
            <a:schemeClr val="accent5"/>
          </a:fillRef>
          <a:effectRef idx="0">
            <a:schemeClr val="accent5"/>
          </a:effectRef>
          <a:fontRef idx="minor">
            <a:schemeClr val="tx1"/>
          </a:fontRef>
        </p:style>
      </p:cxnSp>
      <p:sp>
        <p:nvSpPr>
          <p:cNvPr id="2" name="TextBox 1">
            <a:extLst>
              <a:ext uri="{FF2B5EF4-FFF2-40B4-BE49-F238E27FC236}">
                <a16:creationId xmlns:a16="http://schemas.microsoft.com/office/drawing/2014/main" id="{296DAA61-017F-4D6A-B7DD-E1EE28139925}"/>
              </a:ext>
            </a:extLst>
          </p:cNvPr>
          <p:cNvSpPr txBox="1"/>
          <p:nvPr/>
        </p:nvSpPr>
        <p:spPr>
          <a:xfrm>
            <a:off x="194930" y="454802"/>
            <a:ext cx="3026735" cy="769441"/>
          </a:xfrm>
          <a:prstGeom prst="rect">
            <a:avLst/>
          </a:prstGeom>
          <a:noFill/>
        </p:spPr>
        <p:txBody>
          <a:bodyPr wrap="square" rtlCol="0">
            <a:spAutoFit/>
          </a:bodyPr>
          <a:lstStyle/>
          <a:p>
            <a:pPr algn="ctr"/>
            <a:r>
              <a:rPr lang="en-US" sz="4400" b="1" dirty="0"/>
              <a:t>Casting</a:t>
            </a:r>
          </a:p>
        </p:txBody>
      </p:sp>
      <p:sp>
        <p:nvSpPr>
          <p:cNvPr id="3" name="TextBox 2">
            <a:extLst>
              <a:ext uri="{FF2B5EF4-FFF2-40B4-BE49-F238E27FC236}">
                <a16:creationId xmlns:a16="http://schemas.microsoft.com/office/drawing/2014/main" id="{2879FD21-20F5-4AD2-A9B7-D9F9571106B6}"/>
              </a:ext>
            </a:extLst>
          </p:cNvPr>
          <p:cNvSpPr txBox="1"/>
          <p:nvPr/>
        </p:nvSpPr>
        <p:spPr>
          <a:xfrm>
            <a:off x="2863702" y="306746"/>
            <a:ext cx="6464595" cy="1107996"/>
          </a:xfrm>
          <a:prstGeom prst="rect">
            <a:avLst/>
          </a:prstGeom>
          <a:noFill/>
        </p:spPr>
        <p:txBody>
          <a:bodyPr wrap="square" rtlCol="0">
            <a:spAutoFit/>
          </a:bodyPr>
          <a:lstStyle/>
          <a:p>
            <a:pPr algn="ctr"/>
            <a:r>
              <a:rPr lang="en-US" sz="6600" b="1" dirty="0"/>
              <a:t>T = (T)U</a:t>
            </a:r>
          </a:p>
        </p:txBody>
      </p:sp>
      <p:sp>
        <p:nvSpPr>
          <p:cNvPr id="5" name="Rectangle 4">
            <a:extLst>
              <a:ext uri="{FF2B5EF4-FFF2-40B4-BE49-F238E27FC236}">
                <a16:creationId xmlns:a16="http://schemas.microsoft.com/office/drawing/2014/main" id="{7CA6947F-CE4F-4787-941C-59B7AF91893F}"/>
              </a:ext>
            </a:extLst>
          </p:cNvPr>
          <p:cNvSpPr/>
          <p:nvPr/>
        </p:nvSpPr>
        <p:spPr>
          <a:xfrm>
            <a:off x="4697819" y="2069007"/>
            <a:ext cx="3053316" cy="72833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interface </a:t>
            </a:r>
            <a:r>
              <a:rPr lang="en-US" sz="3600" dirty="0"/>
              <a:t>Pet</a:t>
            </a:r>
          </a:p>
        </p:txBody>
      </p:sp>
      <p:sp>
        <p:nvSpPr>
          <p:cNvPr id="8" name="Rectangle 7">
            <a:extLst>
              <a:ext uri="{FF2B5EF4-FFF2-40B4-BE49-F238E27FC236}">
                <a16:creationId xmlns:a16="http://schemas.microsoft.com/office/drawing/2014/main" id="{2D3FD260-CE60-4A8D-9832-C8EC51314674}"/>
              </a:ext>
            </a:extLst>
          </p:cNvPr>
          <p:cNvSpPr/>
          <p:nvPr/>
        </p:nvSpPr>
        <p:spPr>
          <a:xfrm>
            <a:off x="2709531" y="3816290"/>
            <a:ext cx="2613837" cy="728330"/>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class </a:t>
            </a:r>
            <a:r>
              <a:rPr lang="en-US" sz="3600" dirty="0"/>
              <a:t>Dog</a:t>
            </a:r>
          </a:p>
        </p:txBody>
      </p:sp>
      <p:grpSp>
        <p:nvGrpSpPr>
          <p:cNvPr id="24" name="Group 23">
            <a:extLst>
              <a:ext uri="{FF2B5EF4-FFF2-40B4-BE49-F238E27FC236}">
                <a16:creationId xmlns:a16="http://schemas.microsoft.com/office/drawing/2014/main" id="{48DEA62D-4131-4B06-A0E1-B717ECF8186A}"/>
              </a:ext>
            </a:extLst>
          </p:cNvPr>
          <p:cNvGrpSpPr/>
          <p:nvPr/>
        </p:nvGrpSpPr>
        <p:grpSpPr>
          <a:xfrm>
            <a:off x="6224477" y="2797337"/>
            <a:ext cx="3257994" cy="1747283"/>
            <a:chOff x="6224477" y="2797337"/>
            <a:chExt cx="3257994" cy="1747283"/>
          </a:xfrm>
        </p:grpSpPr>
        <p:sp>
          <p:nvSpPr>
            <p:cNvPr id="7" name="Rectangle 6">
              <a:extLst>
                <a:ext uri="{FF2B5EF4-FFF2-40B4-BE49-F238E27FC236}">
                  <a16:creationId xmlns:a16="http://schemas.microsoft.com/office/drawing/2014/main" id="{5AD2971E-CA18-41A2-8CE8-CE25477BFBCA}"/>
                </a:ext>
              </a:extLst>
            </p:cNvPr>
            <p:cNvSpPr/>
            <p:nvPr/>
          </p:nvSpPr>
          <p:spPr>
            <a:xfrm>
              <a:off x="6868634" y="3816290"/>
              <a:ext cx="2613837" cy="728330"/>
            </a:xfrm>
            <a:prstGeom prst="rect">
              <a:avLst/>
            </a:prstGeom>
            <a:gradFill flip="none" rotWithShape="1">
              <a:gsLst>
                <a:gs pos="30000">
                  <a:srgbClr val="FFC000"/>
                </a:gs>
                <a:gs pos="70000">
                  <a:schemeClr val="accent5">
                    <a:lumMod val="95000"/>
                    <a:lumOff val="5000"/>
                  </a:schemeClr>
                </a:gs>
                <a:gs pos="84000">
                  <a:schemeClr val="accent5">
                    <a:lumMod val="60000"/>
                  </a:schemeClr>
                </a:gs>
              </a:gsLst>
              <a:path path="circle">
                <a:fillToRect l="50000" t="130000" r="50000" b="-30000"/>
              </a:path>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class </a:t>
              </a:r>
              <a:r>
                <a:rPr lang="en-US" sz="3600" dirty="0"/>
                <a:t>Cat</a:t>
              </a:r>
            </a:p>
          </p:txBody>
        </p:sp>
        <p:cxnSp>
          <p:nvCxnSpPr>
            <p:cNvPr id="11" name="Straight Arrow Connector 10">
              <a:extLst>
                <a:ext uri="{FF2B5EF4-FFF2-40B4-BE49-F238E27FC236}">
                  <a16:creationId xmlns:a16="http://schemas.microsoft.com/office/drawing/2014/main" id="{AEC4F8FF-D691-442E-8C0D-41F5A12CE6F3}"/>
                </a:ext>
              </a:extLst>
            </p:cNvPr>
            <p:cNvCxnSpPr>
              <a:stCxn id="7" idx="0"/>
              <a:endCxn id="5" idx="2"/>
            </p:cNvCxnSpPr>
            <p:nvPr/>
          </p:nvCxnSpPr>
          <p:spPr>
            <a:xfrm flipH="1" flipV="1">
              <a:off x="6224477" y="2797337"/>
              <a:ext cx="1951076" cy="1018953"/>
            </a:xfrm>
            <a:prstGeom prst="straightConnector1">
              <a:avLst/>
            </a:prstGeom>
            <a:ln w="57150">
              <a:prstDash val="sysDash"/>
              <a:tailEnd type="triangle"/>
            </a:ln>
          </p:spPr>
          <p:style>
            <a:lnRef idx="1">
              <a:schemeClr val="accent5"/>
            </a:lnRef>
            <a:fillRef idx="0">
              <a:schemeClr val="accent5"/>
            </a:fillRef>
            <a:effectRef idx="0">
              <a:schemeClr val="accent5"/>
            </a:effectRef>
            <a:fontRef idx="minor">
              <a:schemeClr val="tx1"/>
            </a:fontRef>
          </p:style>
        </p:cxnSp>
      </p:grpSp>
      <p:grpSp>
        <p:nvGrpSpPr>
          <p:cNvPr id="25" name="Group 24">
            <a:extLst>
              <a:ext uri="{FF2B5EF4-FFF2-40B4-BE49-F238E27FC236}">
                <a16:creationId xmlns:a16="http://schemas.microsoft.com/office/drawing/2014/main" id="{B256D9AC-8643-438C-B559-C51737B52EF8}"/>
              </a:ext>
            </a:extLst>
          </p:cNvPr>
          <p:cNvGrpSpPr/>
          <p:nvPr/>
        </p:nvGrpSpPr>
        <p:grpSpPr>
          <a:xfrm>
            <a:off x="2709531" y="4544620"/>
            <a:ext cx="2613837" cy="2006634"/>
            <a:chOff x="2709531" y="4544620"/>
            <a:chExt cx="2613837" cy="2006634"/>
          </a:xfrm>
        </p:grpSpPr>
        <p:sp>
          <p:nvSpPr>
            <p:cNvPr id="9" name="Rectangle 8">
              <a:extLst>
                <a:ext uri="{FF2B5EF4-FFF2-40B4-BE49-F238E27FC236}">
                  <a16:creationId xmlns:a16="http://schemas.microsoft.com/office/drawing/2014/main" id="{3F3BB2B0-47DB-4F7A-816F-85CFD9E06EBF}"/>
                </a:ext>
              </a:extLst>
            </p:cNvPr>
            <p:cNvSpPr/>
            <p:nvPr/>
          </p:nvSpPr>
          <p:spPr>
            <a:xfrm>
              <a:off x="2709531" y="5822924"/>
              <a:ext cx="2613837" cy="728330"/>
            </a:xfrm>
            <a:prstGeom prst="rect">
              <a:avLst/>
            </a:prstGeom>
            <a:gradFill flip="none" rotWithShape="1">
              <a:gsLst>
                <a:gs pos="30000">
                  <a:schemeClr val="accent6"/>
                </a:gs>
                <a:gs pos="70000">
                  <a:schemeClr val="accent5">
                    <a:lumMod val="95000"/>
                    <a:lumOff val="5000"/>
                  </a:schemeClr>
                </a:gs>
                <a:gs pos="84000">
                  <a:schemeClr val="accent5">
                    <a:lumMod val="60000"/>
                  </a:schemeClr>
                </a:gs>
              </a:gsLst>
              <a:path path="circle">
                <a:fillToRect l="50000" t="130000" r="50000" b="-30000"/>
              </a:path>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class </a:t>
              </a:r>
              <a:r>
                <a:rPr lang="en-US" sz="3600" dirty="0"/>
                <a:t>Husky</a:t>
              </a:r>
            </a:p>
          </p:txBody>
        </p:sp>
        <p:cxnSp>
          <p:nvCxnSpPr>
            <p:cNvPr id="15" name="Straight Arrow Connector 14">
              <a:extLst>
                <a:ext uri="{FF2B5EF4-FFF2-40B4-BE49-F238E27FC236}">
                  <a16:creationId xmlns:a16="http://schemas.microsoft.com/office/drawing/2014/main" id="{497C12A9-6980-458D-B7ED-180FD303BB1D}"/>
                </a:ext>
              </a:extLst>
            </p:cNvPr>
            <p:cNvCxnSpPr>
              <a:cxnSpLocks/>
              <a:stCxn id="9" idx="0"/>
              <a:endCxn id="8" idx="2"/>
            </p:cNvCxnSpPr>
            <p:nvPr/>
          </p:nvCxnSpPr>
          <p:spPr>
            <a:xfrm flipV="1">
              <a:off x="4016450" y="4544620"/>
              <a:ext cx="0" cy="1278304"/>
            </a:xfrm>
            <a:prstGeom prst="straightConnector1">
              <a:avLst/>
            </a:prstGeom>
            <a:ln w="57150">
              <a:prstDash val="solid"/>
              <a:tailEnd type="triangle"/>
            </a:ln>
          </p:spPr>
          <p:style>
            <a:lnRef idx="1">
              <a:schemeClr val="accent5"/>
            </a:lnRef>
            <a:fillRef idx="0">
              <a:schemeClr val="accent5"/>
            </a:fillRef>
            <a:effectRef idx="0">
              <a:schemeClr val="accent5"/>
            </a:effectRef>
            <a:fontRef idx="minor">
              <a:schemeClr val="tx1"/>
            </a:fontRef>
          </p:style>
        </p:cxnSp>
      </p:grpSp>
      <p:sp>
        <p:nvSpPr>
          <p:cNvPr id="22" name="TextBox 21">
            <a:extLst>
              <a:ext uri="{FF2B5EF4-FFF2-40B4-BE49-F238E27FC236}">
                <a16:creationId xmlns:a16="http://schemas.microsoft.com/office/drawing/2014/main" id="{314C8A2C-A029-48BE-88E4-840CB7E68286}"/>
              </a:ext>
            </a:extLst>
          </p:cNvPr>
          <p:cNvSpPr txBox="1"/>
          <p:nvPr/>
        </p:nvSpPr>
        <p:spPr>
          <a:xfrm>
            <a:off x="5980812" y="5886970"/>
            <a:ext cx="4253029" cy="523220"/>
          </a:xfrm>
          <a:prstGeom prst="rect">
            <a:avLst/>
          </a:prstGeom>
          <a:noFill/>
        </p:spPr>
        <p:txBody>
          <a:bodyPr wrap="square" rtlCol="0">
            <a:spAutoFit/>
          </a:bodyPr>
          <a:lstStyle/>
          <a:p>
            <a:pPr>
              <a:spcBef>
                <a:spcPts val="1200"/>
              </a:spcBef>
            </a:pPr>
            <a:r>
              <a:rPr lang="en-US" sz="2800" b="1" dirty="0">
                <a:solidFill>
                  <a:srgbClr val="0070C0"/>
                </a:solidFill>
                <a:latin typeface="Courier New" panose="02070309020205020404" pitchFamily="49" charset="0"/>
                <a:cs typeface="Courier New" panose="02070309020205020404" pitchFamily="49" charset="0"/>
              </a:rPr>
              <a:t>dog   =  (Dog) cat;</a:t>
            </a:r>
          </a:p>
        </p:txBody>
      </p:sp>
      <p:sp>
        <p:nvSpPr>
          <p:cNvPr id="23" name="TextBox 22">
            <a:extLst>
              <a:ext uri="{FF2B5EF4-FFF2-40B4-BE49-F238E27FC236}">
                <a16:creationId xmlns:a16="http://schemas.microsoft.com/office/drawing/2014/main" id="{625F91D5-A5E6-4F09-BB45-2C9AE0CC350D}"/>
              </a:ext>
            </a:extLst>
          </p:cNvPr>
          <p:cNvSpPr txBox="1"/>
          <p:nvPr/>
        </p:nvSpPr>
        <p:spPr>
          <a:xfrm>
            <a:off x="5980812" y="4701516"/>
            <a:ext cx="4814776" cy="954107"/>
          </a:xfrm>
          <a:prstGeom prst="rect">
            <a:avLst/>
          </a:prstGeom>
          <a:noFill/>
        </p:spPr>
        <p:txBody>
          <a:bodyPr wrap="square" rtlCol="0">
            <a:spAutoFit/>
          </a:bodyPr>
          <a:lstStyle/>
          <a:p>
            <a:r>
              <a:rPr lang="en-US" sz="2800" b="1" dirty="0">
                <a:solidFill>
                  <a:srgbClr val="0070C0"/>
                </a:solidFill>
                <a:latin typeface="Courier New" panose="02070309020205020404" pitchFamily="49" charset="0"/>
                <a:cs typeface="Courier New" panose="02070309020205020404" pitchFamily="49" charset="0"/>
              </a:rPr>
              <a:t>Pet cat = new Cat();</a:t>
            </a:r>
          </a:p>
          <a:p>
            <a:r>
              <a:rPr lang="en-US" sz="2800" b="1" dirty="0">
                <a:solidFill>
                  <a:srgbClr val="0070C0"/>
                </a:solidFill>
                <a:latin typeface="Courier New" panose="02070309020205020404" pitchFamily="49" charset="0"/>
                <a:cs typeface="Courier New" panose="02070309020205020404" pitchFamily="49" charset="0"/>
              </a:rPr>
              <a:t>Dog </a:t>
            </a:r>
            <a:r>
              <a:rPr lang="en-US" sz="2800" b="1" dirty="0" err="1">
                <a:solidFill>
                  <a:srgbClr val="0070C0"/>
                </a:solidFill>
                <a:latin typeface="Courier New" panose="02070309020205020404" pitchFamily="49" charset="0"/>
                <a:cs typeface="Courier New" panose="02070309020205020404" pitchFamily="49" charset="0"/>
              </a:rPr>
              <a:t>dog</a:t>
            </a:r>
            <a:r>
              <a:rPr lang="en-US" sz="2800" b="1" dirty="0">
                <a:solidFill>
                  <a:srgbClr val="0070C0"/>
                </a:solidFill>
                <a:latin typeface="Courier New" panose="02070309020205020404" pitchFamily="49" charset="0"/>
                <a:cs typeface="Courier New" panose="02070309020205020404" pitchFamily="49" charset="0"/>
              </a:rPr>
              <a:t> = new Dog();</a:t>
            </a:r>
          </a:p>
        </p:txBody>
      </p:sp>
      <p:pic>
        <p:nvPicPr>
          <p:cNvPr id="26" name="Picture 25">
            <a:extLst>
              <a:ext uri="{FF2B5EF4-FFF2-40B4-BE49-F238E27FC236}">
                <a16:creationId xmlns:a16="http://schemas.microsoft.com/office/drawing/2014/main" id="{0F3F223D-300E-4AE9-822D-289D978D94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15" y="5831673"/>
            <a:ext cx="557118" cy="557118"/>
          </a:xfrm>
          <a:prstGeom prst="rect">
            <a:avLst/>
          </a:prstGeom>
        </p:spPr>
      </p:pic>
      <p:grpSp>
        <p:nvGrpSpPr>
          <p:cNvPr id="28" name="Group 27">
            <a:extLst>
              <a:ext uri="{FF2B5EF4-FFF2-40B4-BE49-F238E27FC236}">
                <a16:creationId xmlns:a16="http://schemas.microsoft.com/office/drawing/2014/main" id="{5633AA8A-FB42-4F04-BA9C-FA8ABA90C2C2}"/>
              </a:ext>
            </a:extLst>
          </p:cNvPr>
          <p:cNvGrpSpPr/>
          <p:nvPr/>
        </p:nvGrpSpPr>
        <p:grpSpPr>
          <a:xfrm>
            <a:off x="2775091" y="3083015"/>
            <a:ext cx="3320908" cy="2379316"/>
            <a:chOff x="2775091" y="3083015"/>
            <a:chExt cx="3320908" cy="2379316"/>
          </a:xfrm>
        </p:grpSpPr>
        <p:pic>
          <p:nvPicPr>
            <p:cNvPr id="20" name="Picture 19">
              <a:extLst>
                <a:ext uri="{FF2B5EF4-FFF2-40B4-BE49-F238E27FC236}">
                  <a16:creationId xmlns:a16="http://schemas.microsoft.com/office/drawing/2014/main" id="{9A989E4D-C4C7-4DBA-B14D-91EA8E8227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7890" y="4905213"/>
              <a:ext cx="557118" cy="557118"/>
            </a:xfrm>
            <a:prstGeom prst="rect">
              <a:avLst/>
            </a:prstGeom>
          </p:spPr>
        </p:pic>
        <p:pic>
          <p:nvPicPr>
            <p:cNvPr id="21" name="Picture 20">
              <a:extLst>
                <a:ext uri="{FF2B5EF4-FFF2-40B4-BE49-F238E27FC236}">
                  <a16:creationId xmlns:a16="http://schemas.microsoft.com/office/drawing/2014/main" id="{0D6032E2-E5D8-412D-B383-09D21084B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8881" y="3083015"/>
              <a:ext cx="557118" cy="557118"/>
            </a:xfrm>
            <a:prstGeom prst="rect">
              <a:avLst/>
            </a:prstGeom>
          </p:spPr>
        </p:pic>
        <p:sp>
          <p:nvSpPr>
            <p:cNvPr id="27" name="TextBox 26">
              <a:extLst>
                <a:ext uri="{FF2B5EF4-FFF2-40B4-BE49-F238E27FC236}">
                  <a16:creationId xmlns:a16="http://schemas.microsoft.com/office/drawing/2014/main" id="{2B5F5A1B-4507-44A7-9712-34BB93C5614F}"/>
                </a:ext>
              </a:extLst>
            </p:cNvPr>
            <p:cNvSpPr txBox="1"/>
            <p:nvPr/>
          </p:nvSpPr>
          <p:spPr>
            <a:xfrm>
              <a:off x="2775091" y="3880886"/>
              <a:ext cx="1330841"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final</a:t>
              </a:r>
            </a:p>
          </p:txBody>
        </p:sp>
      </p:grpSp>
    </p:spTree>
    <p:extLst>
      <p:ext uri="{BB962C8B-B14F-4D97-AF65-F5344CB8AC3E}">
        <p14:creationId xmlns:p14="http://schemas.microsoft.com/office/powerpoint/2010/main" val="30152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64A53-E6B7-46FE-BCE3-84EA4FCACDBA}"/>
              </a:ext>
            </a:extLst>
          </p:cNvPr>
          <p:cNvSpPr txBox="1"/>
          <p:nvPr/>
        </p:nvSpPr>
        <p:spPr>
          <a:xfrm>
            <a:off x="4315046" y="422904"/>
            <a:ext cx="3561908" cy="769441"/>
          </a:xfrm>
          <a:prstGeom prst="rect">
            <a:avLst/>
          </a:prstGeom>
          <a:noFill/>
        </p:spPr>
        <p:txBody>
          <a:bodyPr wrap="square" rtlCol="0">
            <a:spAutoFit/>
          </a:bodyPr>
          <a:lstStyle/>
          <a:p>
            <a:pPr algn="ctr"/>
            <a:r>
              <a:rPr lang="en-US" sz="4400" b="1" dirty="0" err="1">
                <a:solidFill>
                  <a:srgbClr val="0070C0"/>
                </a:solidFill>
                <a:latin typeface="Courier New" panose="02070309020205020404" pitchFamily="49" charset="0"/>
                <a:cs typeface="Courier New" panose="02070309020205020404" pitchFamily="49" charset="0"/>
              </a:rPr>
              <a:t>instanceof</a:t>
            </a:r>
            <a:endParaRPr lang="en-US" sz="44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E4CCA72E-6EFA-436C-B219-6EA138978D97}"/>
              </a:ext>
            </a:extLst>
          </p:cNvPr>
          <p:cNvSpPr txBox="1"/>
          <p:nvPr/>
        </p:nvSpPr>
        <p:spPr>
          <a:xfrm>
            <a:off x="704407" y="1777135"/>
            <a:ext cx="10783186"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pPr algn="ctr"/>
            <a:r>
              <a:rPr lang="en-US" sz="2400" dirty="0" err="1">
                <a:latin typeface="Courier New" panose="02070309020205020404" pitchFamily="49" charset="0"/>
                <a:cs typeface="Courier New" panose="02070309020205020404" pitchFamily="49" charset="0"/>
              </a:rPr>
              <a:t>instanceof</a:t>
            </a:r>
            <a:r>
              <a:rPr lang="en-US" sz="2400" dirty="0"/>
              <a:t> checks against a TYPE (interface, class, or </a:t>
            </a:r>
            <a:r>
              <a:rPr lang="en-US" sz="2400" dirty="0" err="1"/>
              <a:t>enum</a:t>
            </a:r>
            <a:r>
              <a:rPr lang="en-US" sz="2400" dirty="0"/>
              <a:t>), not an object</a:t>
            </a:r>
          </a:p>
        </p:txBody>
      </p:sp>
      <p:sp>
        <p:nvSpPr>
          <p:cNvPr id="6" name="TextBox 5">
            <a:extLst>
              <a:ext uri="{FF2B5EF4-FFF2-40B4-BE49-F238E27FC236}">
                <a16:creationId xmlns:a16="http://schemas.microsoft.com/office/drawing/2014/main" id="{99E85EB5-B20C-46A8-8369-D4EA87D58B9B}"/>
              </a:ext>
            </a:extLst>
          </p:cNvPr>
          <p:cNvSpPr txBox="1"/>
          <p:nvPr/>
        </p:nvSpPr>
        <p:spPr>
          <a:xfrm>
            <a:off x="2647507" y="3429000"/>
            <a:ext cx="7251405" cy="646331"/>
          </a:xfrm>
          <a:prstGeom prst="rect">
            <a:avLst/>
          </a:prstGeom>
          <a:noFill/>
        </p:spPr>
        <p:txBody>
          <a:bodyPr wrap="square" rtlCol="0">
            <a:spAutoFit/>
          </a:bodyPr>
          <a:lstStyle/>
          <a:p>
            <a:pPr algn="ctr"/>
            <a:r>
              <a:rPr lang="en-US" sz="3600" b="1" dirty="0">
                <a:solidFill>
                  <a:srgbClr val="00B050"/>
                </a:solidFill>
                <a:latin typeface="Courier New" panose="02070309020205020404" pitchFamily="49" charset="0"/>
                <a:cs typeface="Courier New" panose="02070309020205020404" pitchFamily="49" charset="0"/>
              </a:rPr>
              <a:t>cat </a:t>
            </a:r>
            <a:r>
              <a:rPr lang="en-US" sz="3600" b="1" dirty="0" err="1">
                <a:solidFill>
                  <a:srgbClr val="00B050"/>
                </a:solidFill>
                <a:latin typeface="Courier New" panose="02070309020205020404" pitchFamily="49" charset="0"/>
                <a:cs typeface="Courier New" panose="02070309020205020404" pitchFamily="49" charset="0"/>
              </a:rPr>
              <a:t>instanceof</a:t>
            </a:r>
            <a:r>
              <a:rPr lang="en-US" sz="3600" b="1" dirty="0">
                <a:solidFill>
                  <a:srgbClr val="00B050"/>
                </a:solidFill>
                <a:latin typeface="Courier New" panose="02070309020205020404" pitchFamily="49" charset="0"/>
                <a:cs typeface="Courier New" panose="02070309020205020404" pitchFamily="49" charset="0"/>
              </a:rPr>
              <a:t> Pet</a:t>
            </a:r>
          </a:p>
        </p:txBody>
      </p:sp>
      <p:sp>
        <p:nvSpPr>
          <p:cNvPr id="7" name="TextBox 6">
            <a:extLst>
              <a:ext uri="{FF2B5EF4-FFF2-40B4-BE49-F238E27FC236}">
                <a16:creationId xmlns:a16="http://schemas.microsoft.com/office/drawing/2014/main" id="{9C660F0B-DA12-41F7-8976-93A138510654}"/>
              </a:ext>
            </a:extLst>
          </p:cNvPr>
          <p:cNvSpPr txBox="1"/>
          <p:nvPr/>
        </p:nvSpPr>
        <p:spPr>
          <a:xfrm>
            <a:off x="2640417" y="4836042"/>
            <a:ext cx="7251405" cy="646331"/>
          </a:xfrm>
          <a:prstGeom prst="rect">
            <a:avLst/>
          </a:prstGeom>
          <a:noFill/>
        </p:spPr>
        <p:txBody>
          <a:bodyPr wrap="square" rtlCol="0">
            <a:spAutoFit/>
          </a:bodyPr>
          <a:lstStyle/>
          <a:p>
            <a:pPr algn="ctr"/>
            <a:r>
              <a:rPr lang="en-US" sz="3600" b="1" dirty="0">
                <a:solidFill>
                  <a:srgbClr val="FF0000"/>
                </a:solidFill>
                <a:latin typeface="Courier New" panose="02070309020205020404" pitchFamily="49" charset="0"/>
                <a:cs typeface="Courier New" panose="02070309020205020404" pitchFamily="49" charset="0"/>
              </a:rPr>
              <a:t>cat </a:t>
            </a:r>
            <a:r>
              <a:rPr lang="en-US" sz="3600" b="1" dirty="0" err="1">
                <a:solidFill>
                  <a:srgbClr val="FF0000"/>
                </a:solidFill>
                <a:latin typeface="Courier New" panose="02070309020205020404" pitchFamily="49" charset="0"/>
                <a:cs typeface="Courier New" panose="02070309020205020404" pitchFamily="49" charset="0"/>
              </a:rPr>
              <a:t>instanceof</a:t>
            </a:r>
            <a:r>
              <a:rPr lang="en-US" sz="3600" b="1" dirty="0">
                <a:solidFill>
                  <a:srgbClr val="FF0000"/>
                </a:solidFill>
                <a:latin typeface="Courier New" panose="02070309020205020404" pitchFamily="49" charset="0"/>
                <a:cs typeface="Courier New" panose="02070309020205020404" pitchFamily="49" charset="0"/>
              </a:rPr>
              <a:t> dog</a:t>
            </a:r>
          </a:p>
        </p:txBody>
      </p:sp>
      <p:pic>
        <p:nvPicPr>
          <p:cNvPr id="8" name="Picture 7">
            <a:extLst>
              <a:ext uri="{FF2B5EF4-FFF2-40B4-BE49-F238E27FC236}">
                <a16:creationId xmlns:a16="http://schemas.microsoft.com/office/drawing/2014/main" id="{60946B75-CCA7-4C58-9C0F-90E73C510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6908" y="4370378"/>
            <a:ext cx="1656906" cy="1656906"/>
          </a:xfrm>
          <a:prstGeom prst="rect">
            <a:avLst/>
          </a:prstGeom>
        </p:spPr>
      </p:pic>
    </p:spTree>
    <p:extLst>
      <p:ext uri="{BB962C8B-B14F-4D97-AF65-F5344CB8AC3E}">
        <p14:creationId xmlns:p14="http://schemas.microsoft.com/office/powerpoint/2010/main" val="24982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CE86C-4D23-49C0-BEF8-66FD07D06AAF}"/>
              </a:ext>
            </a:extLst>
          </p:cNvPr>
          <p:cNvSpPr txBox="1"/>
          <p:nvPr/>
        </p:nvSpPr>
        <p:spPr>
          <a:xfrm>
            <a:off x="4315046" y="422904"/>
            <a:ext cx="3561908" cy="1446550"/>
          </a:xfrm>
          <a:prstGeom prst="rect">
            <a:avLst/>
          </a:prstGeom>
          <a:noFill/>
        </p:spPr>
        <p:txBody>
          <a:bodyPr wrap="square" rtlCol="0">
            <a:spAutoFit/>
          </a:bodyPr>
          <a:lstStyle/>
          <a:p>
            <a:pPr algn="ctr"/>
            <a:r>
              <a:rPr lang="en-US" sz="4400" b="1" dirty="0">
                <a:solidFill>
                  <a:srgbClr val="0070C0"/>
                </a:solidFill>
                <a:latin typeface="Courier New" panose="02070309020205020404" pitchFamily="49" charset="0"/>
                <a:cs typeface="Courier New" panose="02070309020205020404" pitchFamily="49" charset="0"/>
              </a:rPr>
              <a:t>equals() </a:t>
            </a:r>
            <a:r>
              <a:rPr lang="en-US" sz="4400" b="1" dirty="0" err="1">
                <a:solidFill>
                  <a:srgbClr val="0070C0"/>
                </a:solidFill>
                <a:latin typeface="Courier New" panose="02070309020205020404" pitchFamily="49" charset="0"/>
                <a:cs typeface="Courier New" panose="02070309020205020404" pitchFamily="49" charset="0"/>
              </a:rPr>
              <a:t>hashCode</a:t>
            </a:r>
            <a:r>
              <a:rPr lang="en-US" sz="4400" b="1" dirty="0">
                <a:solidFill>
                  <a:srgbClr val="0070C0"/>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FB64FA48-2D3E-4E6F-9756-9DBC41923E88}"/>
              </a:ext>
            </a:extLst>
          </p:cNvPr>
          <p:cNvSpPr txBox="1"/>
          <p:nvPr/>
        </p:nvSpPr>
        <p:spPr>
          <a:xfrm>
            <a:off x="1008320" y="2636879"/>
            <a:ext cx="10175359" cy="2877711"/>
          </a:xfrm>
          <a:prstGeom prst="rect">
            <a:avLst/>
          </a:prstGeom>
          <a:noFill/>
        </p:spPr>
        <p:txBody>
          <a:bodyPr wrap="square" rtlCol="0">
            <a:spAutoFit/>
          </a:bodyPr>
          <a:lstStyle/>
          <a:p>
            <a:pPr>
              <a:spcAft>
                <a:spcPts val="600"/>
              </a:spcAft>
            </a:pPr>
            <a:r>
              <a:rPr lang="en-US" sz="3600" b="1" dirty="0"/>
              <a:t>Contract for </a:t>
            </a:r>
            <a:r>
              <a:rPr lang="en-US" sz="3600" b="1" dirty="0" err="1">
                <a:solidFill>
                  <a:schemeClr val="accent1">
                    <a:lumMod val="75000"/>
                  </a:schemeClr>
                </a:solidFill>
                <a:latin typeface="Courier New" panose="02070309020205020404" pitchFamily="49" charset="0"/>
                <a:cs typeface="Courier New" panose="02070309020205020404" pitchFamily="49" charset="0"/>
              </a:rPr>
              <a:t>hashCode</a:t>
            </a:r>
            <a:r>
              <a:rPr lang="ru-RU" sz="3600" b="1" dirty="0">
                <a:solidFill>
                  <a:schemeClr val="accent1">
                    <a:lumMod val="75000"/>
                  </a:schemeClr>
                </a:solidFill>
                <a:latin typeface="Courier New" panose="02070309020205020404" pitchFamily="49" charset="0"/>
                <a:cs typeface="Courier New" panose="02070309020205020404" pitchFamily="49" charset="0"/>
              </a:rPr>
              <a:t>(</a:t>
            </a:r>
            <a:r>
              <a:rPr lang="en-US" sz="3600" b="1" dirty="0">
                <a:solidFill>
                  <a:schemeClr val="accent1">
                    <a:lumMod val="75000"/>
                  </a:schemeClr>
                </a:solidFill>
                <a:latin typeface="Courier New" panose="02070309020205020404" pitchFamily="49" charset="0"/>
                <a:cs typeface="Courier New" panose="02070309020205020404" pitchFamily="49" charset="0"/>
              </a:rPr>
              <a:t>)</a:t>
            </a:r>
            <a:r>
              <a:rPr lang="en-US" sz="3600" b="1" dirty="0"/>
              <a:t>:</a:t>
            </a:r>
          </a:p>
          <a:p>
            <a:pPr marL="285750" indent="-285750">
              <a:buFont typeface="Arial" panose="020B0604020202020204" pitchFamily="34" charset="0"/>
              <a:buChar char="•"/>
            </a:pPr>
            <a:r>
              <a:rPr lang="en-US" sz="2800" dirty="0"/>
              <a:t>if </a:t>
            </a:r>
            <a:r>
              <a:rPr lang="en-US" sz="2800" b="1" dirty="0">
                <a:solidFill>
                  <a:srgbClr val="FF0000"/>
                </a:solidFill>
                <a:latin typeface="Courier New" panose="02070309020205020404" pitchFamily="49" charset="0"/>
                <a:cs typeface="Courier New" panose="02070309020205020404" pitchFamily="49" charset="0"/>
              </a:rPr>
              <a:t>equals() == true</a:t>
            </a:r>
            <a:r>
              <a:rPr lang="en-US" sz="2800" dirty="0"/>
              <a:t> </a:t>
            </a:r>
            <a:r>
              <a:rPr lang="en-US" sz="2800" dirty="0">
                <a:sym typeface="Wingdings" panose="05000000000000000000" pitchFamily="2" charset="2"/>
              </a:rPr>
              <a:t></a:t>
            </a:r>
            <a:r>
              <a:rPr lang="en-US" sz="2800" dirty="0"/>
              <a:t> </a:t>
            </a:r>
            <a:r>
              <a:rPr lang="en-US" sz="2800" dirty="0" err="1">
                <a:latin typeface="Courier New" panose="02070309020205020404" pitchFamily="49" charset="0"/>
                <a:cs typeface="Courier New" panose="02070309020205020404" pitchFamily="49" charset="0"/>
              </a:rPr>
              <a:t>hashCode</a:t>
            </a:r>
            <a:r>
              <a:rPr lang="en-US" sz="2800" dirty="0">
                <a:latin typeface="Courier New" panose="02070309020205020404" pitchFamily="49" charset="0"/>
                <a:cs typeface="Courier New" panose="02070309020205020404" pitchFamily="49" charset="0"/>
              </a:rPr>
              <a:t>()</a:t>
            </a:r>
            <a:r>
              <a:rPr lang="en-US" sz="2800" dirty="0"/>
              <a:t> </a:t>
            </a:r>
            <a:r>
              <a:rPr lang="en-US" sz="2800" b="1" dirty="0">
                <a:solidFill>
                  <a:srgbClr val="FF0000"/>
                </a:solidFill>
              </a:rPr>
              <a:t>must be</a:t>
            </a:r>
            <a:r>
              <a:rPr lang="en-US" sz="2800" dirty="0">
                <a:latin typeface="+mj-lt"/>
              </a:rPr>
              <a:t> </a:t>
            </a:r>
            <a:r>
              <a:rPr lang="en-US" sz="2800" dirty="0">
                <a:latin typeface="+mj-lt"/>
                <a:cs typeface="Courier New" panose="02070309020205020404" pitchFamily="49" charset="0"/>
              </a:rPr>
              <a:t>the same</a:t>
            </a:r>
          </a:p>
          <a:p>
            <a:pPr marL="285750" indent="-285750">
              <a:buFont typeface="Arial" panose="020B0604020202020204" pitchFamily="34" charset="0"/>
              <a:buChar char="•"/>
            </a:pPr>
            <a:r>
              <a:rPr lang="en-US" sz="2800" dirty="0"/>
              <a:t>if </a:t>
            </a:r>
            <a:r>
              <a:rPr lang="en-US" sz="2800" b="1" dirty="0">
                <a:latin typeface="Courier New" panose="02070309020205020404" pitchFamily="49" charset="0"/>
                <a:cs typeface="Courier New" panose="02070309020205020404" pitchFamily="49" charset="0"/>
              </a:rPr>
              <a:t>equals() != true</a:t>
            </a:r>
            <a:r>
              <a:rPr lang="en-US" sz="2800" dirty="0"/>
              <a:t> </a:t>
            </a:r>
            <a:r>
              <a:rPr lang="en-US" sz="2800" dirty="0">
                <a:sym typeface="Wingdings" panose="05000000000000000000" pitchFamily="2" charset="2"/>
              </a:rPr>
              <a:t></a:t>
            </a:r>
            <a:r>
              <a:rPr lang="en-US" sz="2800" dirty="0"/>
              <a:t> </a:t>
            </a:r>
            <a:r>
              <a:rPr lang="en-US" sz="2800" dirty="0" err="1">
                <a:latin typeface="Courier New" panose="02070309020205020404" pitchFamily="49" charset="0"/>
                <a:cs typeface="Courier New" panose="02070309020205020404" pitchFamily="49" charset="0"/>
              </a:rPr>
              <a:t>hashCode</a:t>
            </a:r>
            <a:r>
              <a:rPr lang="en-US" sz="2800" dirty="0">
                <a:latin typeface="Courier New" panose="02070309020205020404" pitchFamily="49" charset="0"/>
                <a:cs typeface="Courier New" panose="02070309020205020404" pitchFamily="49" charset="0"/>
              </a:rPr>
              <a:t>()</a:t>
            </a:r>
            <a:r>
              <a:rPr lang="en-US" sz="2800" dirty="0"/>
              <a:t> may be </a:t>
            </a:r>
            <a:r>
              <a:rPr lang="en-US" sz="2800" dirty="0">
                <a:latin typeface="+mj-lt"/>
                <a:cs typeface="Courier New" panose="02070309020205020404" pitchFamily="49" charset="0"/>
              </a:rPr>
              <a:t>the same</a:t>
            </a:r>
          </a:p>
          <a:p>
            <a:pPr marL="285750" indent="-285750">
              <a:buFont typeface="Arial" panose="020B0604020202020204" pitchFamily="34" charset="0"/>
              <a:buChar char="•"/>
            </a:pPr>
            <a:r>
              <a:rPr lang="en-US" sz="2800" dirty="0"/>
              <a:t>consistency: same value for the same object for the entire application's life</a:t>
            </a:r>
          </a:p>
          <a:p>
            <a:endParaRPr lang="en-US" sz="2800" dirty="0"/>
          </a:p>
        </p:txBody>
      </p:sp>
    </p:spTree>
    <p:extLst>
      <p:ext uri="{BB962C8B-B14F-4D97-AF65-F5344CB8AC3E}">
        <p14:creationId xmlns:p14="http://schemas.microsoft.com/office/powerpoint/2010/main" val="144862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CE86C-4D23-49C0-BEF8-66FD07D06AAF}"/>
              </a:ext>
            </a:extLst>
          </p:cNvPr>
          <p:cNvSpPr txBox="1"/>
          <p:nvPr/>
        </p:nvSpPr>
        <p:spPr>
          <a:xfrm>
            <a:off x="4315046" y="422904"/>
            <a:ext cx="3561908" cy="1446550"/>
          </a:xfrm>
          <a:prstGeom prst="rect">
            <a:avLst/>
          </a:prstGeom>
          <a:noFill/>
        </p:spPr>
        <p:txBody>
          <a:bodyPr wrap="square" rtlCol="0">
            <a:spAutoFit/>
          </a:bodyPr>
          <a:lstStyle/>
          <a:p>
            <a:pPr algn="ctr"/>
            <a:r>
              <a:rPr lang="en-US" sz="4400" b="1" dirty="0">
                <a:solidFill>
                  <a:srgbClr val="0070C0"/>
                </a:solidFill>
                <a:latin typeface="Courier New" panose="02070309020205020404" pitchFamily="49" charset="0"/>
                <a:cs typeface="Courier New" panose="02070309020205020404" pitchFamily="49" charset="0"/>
              </a:rPr>
              <a:t>equals() </a:t>
            </a:r>
            <a:r>
              <a:rPr lang="en-US" sz="4400" b="1" dirty="0" err="1">
                <a:solidFill>
                  <a:srgbClr val="0070C0"/>
                </a:solidFill>
                <a:latin typeface="Courier New" panose="02070309020205020404" pitchFamily="49" charset="0"/>
                <a:cs typeface="Courier New" panose="02070309020205020404" pitchFamily="49" charset="0"/>
              </a:rPr>
              <a:t>hashCode</a:t>
            </a:r>
            <a:r>
              <a:rPr lang="en-US" sz="4400" b="1" dirty="0">
                <a:solidFill>
                  <a:srgbClr val="0070C0"/>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FB64FA48-2D3E-4E6F-9756-9DBC41923E88}"/>
              </a:ext>
            </a:extLst>
          </p:cNvPr>
          <p:cNvSpPr txBox="1"/>
          <p:nvPr/>
        </p:nvSpPr>
        <p:spPr>
          <a:xfrm>
            <a:off x="678709" y="2232839"/>
            <a:ext cx="11183680" cy="3739485"/>
          </a:xfrm>
          <a:prstGeom prst="rect">
            <a:avLst/>
          </a:prstGeom>
          <a:noFill/>
        </p:spPr>
        <p:txBody>
          <a:bodyPr wrap="square" rtlCol="0">
            <a:spAutoFit/>
          </a:bodyPr>
          <a:lstStyle/>
          <a:p>
            <a:pPr>
              <a:spcAft>
                <a:spcPts val="600"/>
              </a:spcAft>
            </a:pPr>
            <a:r>
              <a:rPr lang="en-US" sz="3600" b="1" dirty="0"/>
              <a:t>Contract for </a:t>
            </a:r>
            <a:r>
              <a:rPr lang="en-US" sz="3600" b="1" dirty="0">
                <a:solidFill>
                  <a:schemeClr val="accent1">
                    <a:lumMod val="75000"/>
                  </a:schemeClr>
                </a:solidFill>
                <a:latin typeface="Courier New" panose="02070309020205020404" pitchFamily="49" charset="0"/>
                <a:cs typeface="Courier New" panose="02070309020205020404" pitchFamily="49" charset="0"/>
              </a:rPr>
              <a:t>equals</a:t>
            </a:r>
            <a:r>
              <a:rPr lang="ru-RU" sz="3600" b="1" dirty="0">
                <a:solidFill>
                  <a:schemeClr val="accent1">
                    <a:lumMod val="75000"/>
                  </a:schemeClr>
                </a:solidFill>
                <a:latin typeface="Courier New" panose="02070309020205020404" pitchFamily="49" charset="0"/>
                <a:cs typeface="Courier New" panose="02070309020205020404" pitchFamily="49" charset="0"/>
              </a:rPr>
              <a:t>(</a:t>
            </a:r>
            <a:r>
              <a:rPr lang="en-US" sz="3600" b="1" dirty="0">
                <a:solidFill>
                  <a:schemeClr val="accent1">
                    <a:lumMod val="75000"/>
                  </a:schemeClr>
                </a:solidFill>
                <a:latin typeface="Courier New" panose="02070309020205020404" pitchFamily="49" charset="0"/>
                <a:cs typeface="Courier New" panose="02070309020205020404" pitchFamily="49" charset="0"/>
              </a:rPr>
              <a:t>)</a:t>
            </a:r>
            <a:r>
              <a:rPr lang="en-US" sz="3600" b="1" dirty="0"/>
              <a:t>:</a:t>
            </a:r>
          </a:p>
          <a:p>
            <a:pPr marL="285750" indent="-285750">
              <a:buFont typeface="Arial" panose="020B0604020202020204" pitchFamily="34" charset="0"/>
              <a:buChar char="•"/>
            </a:pPr>
            <a:r>
              <a:rPr lang="en-US" sz="2800" dirty="0"/>
              <a:t>reflexivity:	</a:t>
            </a:r>
            <a:r>
              <a:rPr lang="en-US" sz="2400" dirty="0" err="1">
                <a:latin typeface="Courier New" panose="02070309020205020404" pitchFamily="49" charset="0"/>
                <a:cs typeface="Courier New" panose="02070309020205020404" pitchFamily="49" charset="0"/>
              </a:rPr>
              <a:t>x.equals</a:t>
            </a:r>
            <a:r>
              <a:rPr lang="en-US" sz="2400" dirty="0">
                <a:latin typeface="Courier New" panose="02070309020205020404" pitchFamily="49" charset="0"/>
                <a:cs typeface="Courier New" panose="02070309020205020404" pitchFamily="49" charset="0"/>
              </a:rPr>
              <a:t>(x) == true</a:t>
            </a:r>
            <a:endParaRPr lang="en-US" sz="28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800" dirty="0"/>
              <a:t>symmetry:	</a:t>
            </a:r>
            <a:r>
              <a:rPr lang="en-US" sz="2400" dirty="0" err="1">
                <a:latin typeface="Courier New" panose="02070309020205020404" pitchFamily="49" charset="0"/>
                <a:cs typeface="Courier New" panose="02070309020205020404" pitchFamily="49" charset="0"/>
              </a:rPr>
              <a:t>x.equals</a:t>
            </a:r>
            <a:r>
              <a:rPr lang="en-US" sz="2400" dirty="0">
                <a:latin typeface="Courier New" panose="02070309020205020404" pitchFamily="49" charset="0"/>
                <a:cs typeface="Courier New" panose="02070309020205020404" pitchFamily="49" charset="0"/>
              </a:rPr>
              <a:t>(y) == </a:t>
            </a:r>
            <a:r>
              <a:rPr lang="en-US" sz="2400" dirty="0" err="1">
                <a:latin typeface="Courier New" panose="02070309020205020404" pitchFamily="49" charset="0"/>
                <a:cs typeface="Courier New" panose="02070309020205020404" pitchFamily="49" charset="0"/>
              </a:rPr>
              <a:t>y.equals</a:t>
            </a:r>
            <a:r>
              <a:rPr lang="en-US" sz="2400" dirty="0">
                <a:latin typeface="Courier New" panose="02070309020205020404" pitchFamily="49" charset="0"/>
                <a:cs typeface="Courier New" panose="02070309020205020404" pitchFamily="49" charset="0"/>
              </a:rPr>
              <a:t>(x)</a:t>
            </a:r>
            <a:endParaRPr lang="en-US" sz="28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800" dirty="0"/>
              <a:t>transitivity:	if </a:t>
            </a:r>
            <a:r>
              <a:rPr lang="en-US" sz="2400" dirty="0" err="1">
                <a:latin typeface="Courier New" panose="02070309020205020404" pitchFamily="49" charset="0"/>
                <a:cs typeface="Courier New" panose="02070309020205020404" pitchFamily="49" charset="0"/>
              </a:rPr>
              <a:t>x.equals</a:t>
            </a:r>
            <a:r>
              <a:rPr lang="en-US" sz="2400" dirty="0">
                <a:latin typeface="Courier New" panose="02070309020205020404" pitchFamily="49" charset="0"/>
                <a:cs typeface="Courier New" panose="02070309020205020404" pitchFamily="49" charset="0"/>
              </a:rPr>
              <a:t>(y) == true</a:t>
            </a:r>
            <a:r>
              <a:rPr lang="en-US" sz="2400" dirty="0">
                <a:latin typeface="+mj-lt"/>
                <a:cs typeface="Courier New" panose="02070309020205020404" pitchFamily="49" charset="0"/>
              </a:rPr>
              <a:t> AND </a:t>
            </a:r>
            <a:r>
              <a:rPr lang="en-US" sz="2400" dirty="0" err="1">
                <a:latin typeface="Courier New" panose="02070309020205020404" pitchFamily="49" charset="0"/>
                <a:cs typeface="Courier New" panose="02070309020205020404" pitchFamily="49" charset="0"/>
              </a:rPr>
              <a:t>y.equals</a:t>
            </a:r>
            <a:r>
              <a:rPr lang="en-US" sz="2400" dirty="0">
                <a:latin typeface="Courier New" panose="02070309020205020404" pitchFamily="49" charset="0"/>
                <a:cs typeface="Courier New" panose="02070309020205020404" pitchFamily="49" charset="0"/>
              </a:rPr>
              <a:t>(z) == true</a:t>
            </a:r>
            <a:endParaRPr lang="en-US" sz="2800" dirty="0">
              <a:latin typeface="Courier New" panose="02070309020205020404" pitchFamily="49" charset="0"/>
              <a:cs typeface="Courier New" panose="02070309020205020404" pitchFamily="49" charset="0"/>
            </a:endParaRPr>
          </a:p>
          <a:p>
            <a:pPr lvl="6"/>
            <a:r>
              <a:rPr lang="en-US" sz="2800" dirty="0">
                <a:sym typeface="Wingdings" panose="05000000000000000000" pitchFamily="2" charset="2"/>
              </a:rPr>
              <a:t></a:t>
            </a:r>
            <a:r>
              <a:rPr lang="en-US" sz="2800" dirty="0"/>
              <a:t> </a:t>
            </a:r>
            <a:r>
              <a:rPr lang="en-US" sz="2800" dirty="0" err="1">
                <a:latin typeface="Courier New" panose="02070309020205020404" pitchFamily="49" charset="0"/>
                <a:cs typeface="Courier New" panose="02070309020205020404" pitchFamily="49" charset="0"/>
              </a:rPr>
              <a:t>x.equals</a:t>
            </a:r>
            <a:r>
              <a:rPr lang="en-US" sz="2800" dirty="0">
                <a:latin typeface="Courier New" panose="02070309020205020404" pitchFamily="49" charset="0"/>
                <a:cs typeface="Courier New" panose="02070309020205020404" pitchFamily="49" charset="0"/>
              </a:rPr>
              <a:t>(z) == true</a:t>
            </a:r>
          </a:p>
          <a:p>
            <a:pPr marL="285750" indent="-285750">
              <a:buFont typeface="Arial" panose="020B0604020202020204" pitchFamily="34" charset="0"/>
              <a:buChar char="•"/>
            </a:pPr>
            <a:r>
              <a:rPr lang="en-US" sz="2800" dirty="0"/>
              <a:t>consistency:	</a:t>
            </a:r>
            <a:r>
              <a:rPr lang="en-US" sz="2800" dirty="0" err="1">
                <a:latin typeface="Courier New" panose="02070309020205020404" pitchFamily="49" charset="0"/>
                <a:cs typeface="Courier New" panose="02070309020205020404" pitchFamily="49" charset="0"/>
              </a:rPr>
              <a:t>x.equals</a:t>
            </a:r>
            <a:r>
              <a:rPr lang="en-US" sz="2800" dirty="0">
                <a:latin typeface="Courier New" panose="02070309020205020404" pitchFamily="49" charset="0"/>
                <a:cs typeface="Courier New" panose="02070309020205020404" pitchFamily="49" charset="0"/>
              </a:rPr>
              <a:t>(y)</a:t>
            </a:r>
            <a:r>
              <a:rPr lang="en-US" sz="2800" dirty="0"/>
              <a:t> must be the same for the entire</a:t>
            </a:r>
          </a:p>
          <a:p>
            <a:pPr lvl="6"/>
            <a:r>
              <a:rPr lang="en-US" sz="2800" dirty="0"/>
              <a:t>application's life</a:t>
            </a:r>
          </a:p>
          <a:p>
            <a:pPr marL="285750" indent="-285750">
              <a:buFont typeface="Arial" panose="020B0604020202020204" pitchFamily="34" charset="0"/>
              <a:buChar char="•"/>
            </a:pPr>
            <a:r>
              <a:rPr lang="en-US" sz="2800" dirty="0"/>
              <a:t>if </a:t>
            </a:r>
            <a:r>
              <a:rPr lang="en-US" sz="2800" dirty="0">
                <a:latin typeface="Courier New" panose="02070309020205020404" pitchFamily="49" charset="0"/>
                <a:cs typeface="Courier New" panose="02070309020205020404" pitchFamily="49" charset="0"/>
              </a:rPr>
              <a:t>x != null</a:t>
            </a:r>
            <a:r>
              <a:rPr lang="en-US" sz="2800" dirty="0"/>
              <a:t> </a:t>
            </a:r>
            <a:r>
              <a:rPr lang="en-US" sz="2800" dirty="0">
                <a:sym typeface="Wingdings" panose="05000000000000000000" pitchFamily="2" charset="2"/>
              </a:rPr>
              <a:t></a:t>
            </a:r>
            <a:r>
              <a:rPr lang="en-US" sz="2800" dirty="0"/>
              <a:t> </a:t>
            </a:r>
            <a:r>
              <a:rPr lang="en-US" sz="2800" dirty="0" err="1">
                <a:latin typeface="Courier New" panose="02070309020205020404" pitchFamily="49" charset="0"/>
                <a:cs typeface="Courier New" panose="02070309020205020404" pitchFamily="49" charset="0"/>
              </a:rPr>
              <a:t>x.equals</a:t>
            </a:r>
            <a:r>
              <a:rPr lang="en-US" sz="2800" dirty="0">
                <a:latin typeface="Courier New" panose="02070309020205020404" pitchFamily="49" charset="0"/>
                <a:cs typeface="Courier New" panose="02070309020205020404" pitchFamily="49" charset="0"/>
              </a:rPr>
              <a:t>(null) == false</a:t>
            </a:r>
            <a:endParaRPr lang="en-US" sz="2800" dirty="0"/>
          </a:p>
        </p:txBody>
      </p:sp>
    </p:spTree>
    <p:extLst>
      <p:ext uri="{BB962C8B-B14F-4D97-AF65-F5344CB8AC3E}">
        <p14:creationId xmlns:p14="http://schemas.microsoft.com/office/powerpoint/2010/main" val="87643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7B3D-85FD-4ECA-9D4E-01BA1886B016}"/>
              </a:ext>
            </a:extLst>
          </p:cNvPr>
          <p:cNvSpPr>
            <a:spLocks noGrp="1"/>
          </p:cNvSpPr>
          <p:nvPr>
            <p:ph type="title"/>
          </p:nvPr>
        </p:nvSpPr>
        <p:spPr>
          <a:xfrm>
            <a:off x="609600" y="3429000"/>
            <a:ext cx="10972800" cy="1600200"/>
          </a:xfrm>
        </p:spPr>
        <p:txBody>
          <a:bodyPr/>
          <a:lstStyle/>
          <a:p>
            <a:pPr>
              <a:lnSpc>
                <a:spcPct val="150000"/>
              </a:lnSpc>
            </a:pPr>
            <a:r>
              <a:rPr lang="ru-RU" dirty="0"/>
              <a:t>Вводные замечания</a:t>
            </a:r>
            <a:br>
              <a:rPr lang="ru-RU" dirty="0"/>
            </a:br>
            <a:r>
              <a:rPr lang="ru-RU" dirty="0"/>
              <a:t>и</a:t>
            </a:r>
            <a:br>
              <a:rPr lang="ru-RU" dirty="0"/>
            </a:br>
            <a:r>
              <a:rPr lang="ru-RU" dirty="0"/>
              <a:t>подготовка учебной среды</a:t>
            </a:r>
            <a:endParaRPr lang="en-US" dirty="0"/>
          </a:p>
        </p:txBody>
      </p:sp>
    </p:spTree>
    <p:extLst>
      <p:ext uri="{BB962C8B-B14F-4D97-AF65-F5344CB8AC3E}">
        <p14:creationId xmlns:p14="http://schemas.microsoft.com/office/powerpoint/2010/main" val="34761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14DA5-AB63-4851-B29B-F370D0D01770}"/>
              </a:ext>
            </a:extLst>
          </p:cNvPr>
          <p:cNvSpPr txBox="1"/>
          <p:nvPr/>
        </p:nvSpPr>
        <p:spPr>
          <a:xfrm>
            <a:off x="3476847" y="786809"/>
            <a:ext cx="5199320" cy="769441"/>
          </a:xfrm>
          <a:prstGeom prst="rect">
            <a:avLst/>
          </a:prstGeom>
          <a:noFill/>
        </p:spPr>
        <p:txBody>
          <a:bodyPr wrap="square" rtlCol="0">
            <a:spAutoFit/>
          </a:bodyPr>
          <a:lstStyle/>
          <a:p>
            <a:pPr algn="ctr"/>
            <a:r>
              <a:rPr lang="en-US" sz="4400" b="1" dirty="0"/>
              <a:t>Possible traps</a:t>
            </a:r>
          </a:p>
        </p:txBody>
      </p:sp>
      <p:sp>
        <p:nvSpPr>
          <p:cNvPr id="3" name="TextBox 2">
            <a:extLst>
              <a:ext uri="{FF2B5EF4-FFF2-40B4-BE49-F238E27FC236}">
                <a16:creationId xmlns:a16="http://schemas.microsoft.com/office/drawing/2014/main" id="{D6FEA3DC-7B37-4A7F-85D5-09BE567EA8B7}"/>
              </a:ext>
            </a:extLst>
          </p:cNvPr>
          <p:cNvSpPr txBox="1"/>
          <p:nvPr/>
        </p:nvSpPr>
        <p:spPr>
          <a:xfrm>
            <a:off x="503269" y="3491024"/>
            <a:ext cx="6110182"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err="1">
                <a:solidFill>
                  <a:schemeClr val="accent1">
                    <a:lumMod val="75000"/>
                  </a:schemeClr>
                </a:solidFill>
              </a:rPr>
              <a:t>hashCode</a:t>
            </a:r>
            <a:r>
              <a:rPr lang="en-US" sz="2800" b="1" dirty="0">
                <a:solidFill>
                  <a:schemeClr val="accent1">
                    <a:lumMod val="75000"/>
                  </a:schemeClr>
                </a:solidFill>
              </a:rPr>
              <a:t>()</a:t>
            </a:r>
            <a:r>
              <a:rPr lang="en-US" sz="2800" dirty="0"/>
              <a:t>'s set of criteria must </a:t>
            </a:r>
            <a:r>
              <a:rPr lang="en-US" sz="2800" b="1" dirty="0"/>
              <a:t>not</a:t>
            </a:r>
            <a:r>
              <a:rPr lang="en-US" sz="2800" dirty="0"/>
              <a:t> be wider than that of </a:t>
            </a:r>
            <a:r>
              <a:rPr lang="en-US" sz="2800" b="1" dirty="0">
                <a:solidFill>
                  <a:schemeClr val="accent1">
                    <a:lumMod val="75000"/>
                  </a:schemeClr>
                </a:solidFill>
              </a:rPr>
              <a:t>equals()</a:t>
            </a:r>
          </a:p>
        </p:txBody>
      </p:sp>
      <p:sp>
        <p:nvSpPr>
          <p:cNvPr id="4" name="TextBox 3">
            <a:extLst>
              <a:ext uri="{FF2B5EF4-FFF2-40B4-BE49-F238E27FC236}">
                <a16:creationId xmlns:a16="http://schemas.microsoft.com/office/drawing/2014/main" id="{FE9684A4-29F7-46AB-8A1B-317ACE8411D7}"/>
              </a:ext>
            </a:extLst>
          </p:cNvPr>
          <p:cNvSpPr txBox="1"/>
          <p:nvPr/>
        </p:nvSpPr>
        <p:spPr>
          <a:xfrm>
            <a:off x="503269" y="4724399"/>
            <a:ext cx="5993224"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Pay attention to whether </a:t>
            </a:r>
            <a:r>
              <a:rPr lang="en-US" sz="2800" b="1" dirty="0"/>
              <a:t>Object's </a:t>
            </a:r>
            <a:r>
              <a:rPr lang="en-US" sz="2800" b="1" dirty="0">
                <a:solidFill>
                  <a:srgbClr val="0070C0"/>
                </a:solidFill>
              </a:rPr>
              <a:t>equals()</a:t>
            </a:r>
            <a:r>
              <a:rPr lang="en-US" sz="2800" dirty="0"/>
              <a:t> is overridden </a:t>
            </a:r>
          </a:p>
        </p:txBody>
      </p:sp>
      <p:sp>
        <p:nvSpPr>
          <p:cNvPr id="5" name="TextBox 4">
            <a:extLst>
              <a:ext uri="{FF2B5EF4-FFF2-40B4-BE49-F238E27FC236}">
                <a16:creationId xmlns:a16="http://schemas.microsoft.com/office/drawing/2014/main" id="{35F753D3-1DB4-4B46-AFB3-D6784CD7EA34}"/>
              </a:ext>
            </a:extLst>
          </p:cNvPr>
          <p:cNvSpPr txBox="1"/>
          <p:nvPr/>
        </p:nvSpPr>
        <p:spPr>
          <a:xfrm>
            <a:off x="503270" y="2257649"/>
            <a:ext cx="6716237"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Touch both </a:t>
            </a:r>
            <a:r>
              <a:rPr lang="en-US" sz="2800" b="1" dirty="0">
                <a:solidFill>
                  <a:schemeClr val="accent1">
                    <a:lumMod val="75000"/>
                  </a:schemeClr>
                </a:solidFill>
              </a:rPr>
              <a:t>equals()</a:t>
            </a:r>
            <a:r>
              <a:rPr lang="en-US" sz="2800" dirty="0"/>
              <a:t> and </a:t>
            </a:r>
            <a:r>
              <a:rPr lang="en-US" sz="2800" b="1" dirty="0" err="1">
                <a:solidFill>
                  <a:schemeClr val="accent1">
                    <a:lumMod val="75000"/>
                  </a:schemeClr>
                </a:solidFill>
              </a:rPr>
              <a:t>hashCode</a:t>
            </a:r>
            <a:r>
              <a:rPr lang="en-US" sz="2800" b="1" dirty="0">
                <a:solidFill>
                  <a:schemeClr val="accent1">
                    <a:lumMod val="75000"/>
                  </a:schemeClr>
                </a:solidFill>
              </a:rPr>
              <a:t>()</a:t>
            </a:r>
            <a:r>
              <a:rPr lang="en-US" sz="2800" dirty="0"/>
              <a:t> or none at all</a:t>
            </a:r>
          </a:p>
        </p:txBody>
      </p:sp>
      <p:pic>
        <p:nvPicPr>
          <p:cNvPr id="7" name="Picture 6">
            <a:extLst>
              <a:ext uri="{FF2B5EF4-FFF2-40B4-BE49-F238E27FC236}">
                <a16:creationId xmlns:a16="http://schemas.microsoft.com/office/drawing/2014/main" id="{4717AF01-16B1-4928-81C4-0FDEEF1FA2F0}"/>
              </a:ext>
            </a:extLst>
          </p:cNvPr>
          <p:cNvPicPr>
            <a:picLocks noChangeAspect="1"/>
          </p:cNvPicPr>
          <p:nvPr/>
        </p:nvPicPr>
        <p:blipFill>
          <a:blip r:embed="rId2"/>
          <a:stretch>
            <a:fillRect/>
          </a:stretch>
        </p:blipFill>
        <p:spPr>
          <a:xfrm>
            <a:off x="7081544" y="3554819"/>
            <a:ext cx="5114005" cy="3268169"/>
          </a:xfrm>
          <a:prstGeom prst="rect">
            <a:avLst/>
          </a:prstGeom>
        </p:spPr>
      </p:pic>
    </p:spTree>
    <p:extLst>
      <p:ext uri="{BB962C8B-B14F-4D97-AF65-F5344CB8AC3E}">
        <p14:creationId xmlns:p14="http://schemas.microsoft.com/office/powerpoint/2010/main" val="107826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FD0876-276F-4D3A-8292-A2A5DC848674}"/>
              </a:ext>
            </a:extLst>
          </p:cNvPr>
          <p:cNvSpPr txBox="1"/>
          <p:nvPr/>
        </p:nvSpPr>
        <p:spPr>
          <a:xfrm>
            <a:off x="3044456" y="499730"/>
            <a:ext cx="6103088" cy="646331"/>
          </a:xfrm>
          <a:prstGeom prst="rect">
            <a:avLst/>
          </a:prstGeom>
          <a:noFill/>
        </p:spPr>
        <p:txBody>
          <a:bodyPr wrap="square" rtlCol="0">
            <a:spAutoFit/>
          </a:bodyPr>
          <a:lstStyle/>
          <a:p>
            <a:pPr algn="ctr"/>
            <a:r>
              <a:rPr lang="en-US" sz="3500" b="1" dirty="0" err="1">
                <a:solidFill>
                  <a:srgbClr val="0070C0"/>
                </a:solidFill>
                <a:latin typeface="Courier New" panose="02070309020205020404" pitchFamily="49" charset="0"/>
              </a:rPr>
              <a:t>enum</a:t>
            </a:r>
            <a:r>
              <a:rPr lang="en-US" sz="3600" b="1" dirty="0" err="1"/>
              <a:t>s</a:t>
            </a:r>
            <a:endParaRPr lang="en-US" sz="3500" b="1" dirty="0">
              <a:solidFill>
                <a:srgbClr val="0070C0"/>
              </a:solidFill>
              <a:latin typeface="Courier New" panose="02070309020205020404" pitchFamily="49" charset="0"/>
            </a:endParaRPr>
          </a:p>
        </p:txBody>
      </p:sp>
      <p:sp>
        <p:nvSpPr>
          <p:cNvPr id="5" name="TextBox 4">
            <a:extLst>
              <a:ext uri="{FF2B5EF4-FFF2-40B4-BE49-F238E27FC236}">
                <a16:creationId xmlns:a16="http://schemas.microsoft.com/office/drawing/2014/main" id="{EBFE75DC-4C2B-4A9B-A2B5-96EACF6F7473}"/>
              </a:ext>
            </a:extLst>
          </p:cNvPr>
          <p:cNvSpPr txBox="1"/>
          <p:nvPr/>
        </p:nvSpPr>
        <p:spPr>
          <a:xfrm>
            <a:off x="797441" y="1435395"/>
            <a:ext cx="10271051" cy="830997"/>
          </a:xfrm>
          <a:prstGeom prst="rect">
            <a:avLst/>
          </a:prstGeom>
          <a:noFill/>
        </p:spPr>
        <p:txBody>
          <a:bodyPr wrap="square" rtlCol="0">
            <a:spAutoFit/>
          </a:bodyPr>
          <a:lstStyle/>
          <a:p>
            <a:r>
              <a:rPr lang="en-US" sz="2300" b="1" dirty="0" err="1">
                <a:solidFill>
                  <a:srgbClr val="0070C0"/>
                </a:solidFill>
                <a:latin typeface="Courier New" panose="02070309020205020404" pitchFamily="49" charset="0"/>
              </a:rPr>
              <a:t>enum</a:t>
            </a:r>
            <a:r>
              <a:rPr lang="en-US" sz="2400" dirty="0" err="1"/>
              <a:t>s</a:t>
            </a:r>
            <a:r>
              <a:rPr lang="en-US" sz="2400" dirty="0"/>
              <a:t> cannot be extended because all </a:t>
            </a:r>
            <a:r>
              <a:rPr lang="en-US" sz="2300" b="1" dirty="0" err="1">
                <a:solidFill>
                  <a:srgbClr val="0070C0"/>
                </a:solidFill>
                <a:latin typeface="Courier New" panose="02070309020205020404" pitchFamily="49" charset="0"/>
              </a:rPr>
              <a:t>enum</a:t>
            </a:r>
            <a:r>
              <a:rPr lang="en-US" sz="2400" dirty="0" err="1"/>
              <a:t>s</a:t>
            </a:r>
            <a:r>
              <a:rPr lang="en-US" sz="2400" dirty="0"/>
              <a:t> already implicitly extends abstract </a:t>
            </a:r>
            <a:r>
              <a:rPr lang="en-US" sz="2300" b="1" dirty="0" err="1">
                <a:solidFill>
                  <a:srgbClr val="0070C0"/>
                </a:solidFill>
                <a:latin typeface="Courier New" panose="02070309020205020404" pitchFamily="49" charset="0"/>
              </a:rPr>
              <a:t>java.lang.Enum</a:t>
            </a:r>
            <a:endParaRPr lang="en-US" sz="2300" b="1" dirty="0">
              <a:solidFill>
                <a:srgbClr val="0070C0"/>
              </a:solidFill>
              <a:latin typeface="Courier New" panose="02070309020205020404" pitchFamily="49" charset="0"/>
            </a:endParaRPr>
          </a:p>
        </p:txBody>
      </p:sp>
      <p:sp>
        <p:nvSpPr>
          <p:cNvPr id="6" name="TextBox 5">
            <a:extLst>
              <a:ext uri="{FF2B5EF4-FFF2-40B4-BE49-F238E27FC236}">
                <a16:creationId xmlns:a16="http://schemas.microsoft.com/office/drawing/2014/main" id="{86A04903-2604-480D-AAA7-62BC1E72F571}"/>
              </a:ext>
            </a:extLst>
          </p:cNvPr>
          <p:cNvSpPr txBox="1"/>
          <p:nvPr/>
        </p:nvSpPr>
        <p:spPr>
          <a:xfrm>
            <a:off x="797441" y="2842437"/>
            <a:ext cx="10271051" cy="1200329"/>
          </a:xfrm>
          <a:prstGeom prst="rect">
            <a:avLst/>
          </a:prstGeom>
          <a:noFill/>
        </p:spPr>
        <p:txBody>
          <a:bodyPr wrap="square" rtlCol="0">
            <a:spAutoFit/>
          </a:bodyPr>
          <a:lstStyle/>
          <a:p>
            <a:r>
              <a:rPr lang="en-US" sz="2300" b="1" dirty="0" err="1">
                <a:solidFill>
                  <a:srgbClr val="0070C0"/>
                </a:solidFill>
                <a:latin typeface="Courier New" panose="02070309020205020404" pitchFamily="49" charset="0"/>
              </a:rPr>
              <a:t>enum</a:t>
            </a:r>
            <a:r>
              <a:rPr lang="en-US" sz="2400" dirty="0" err="1"/>
              <a:t>s</a:t>
            </a:r>
            <a:r>
              <a:rPr lang="en-US" sz="2400" dirty="0"/>
              <a:t> define implicit methods such as</a:t>
            </a:r>
          </a:p>
          <a:p>
            <a:pPr lvl="1"/>
            <a:r>
              <a:rPr lang="en-US" sz="2400" b="1" dirty="0">
                <a:solidFill>
                  <a:srgbClr val="0070C0"/>
                </a:solidFill>
                <a:latin typeface="Courier New" panose="02070309020205020404" pitchFamily="49" charset="0"/>
              </a:rPr>
              <a:t>name()</a:t>
            </a:r>
          </a:p>
          <a:p>
            <a:pPr lvl="1"/>
            <a:r>
              <a:rPr lang="en-US" sz="2400" b="1" dirty="0">
                <a:solidFill>
                  <a:srgbClr val="0070C0"/>
                </a:solidFill>
                <a:latin typeface="Courier New" panose="02070309020205020404" pitchFamily="49" charset="0"/>
              </a:rPr>
              <a:t>ordinal()</a:t>
            </a:r>
            <a:endParaRPr lang="en-US" sz="2300" b="1" dirty="0">
              <a:solidFill>
                <a:srgbClr val="0070C0"/>
              </a:solidFill>
              <a:latin typeface="Courier New" panose="02070309020205020404" pitchFamily="49" charset="0"/>
            </a:endParaRPr>
          </a:p>
        </p:txBody>
      </p:sp>
      <p:sp>
        <p:nvSpPr>
          <p:cNvPr id="7" name="TextBox 6">
            <a:extLst>
              <a:ext uri="{FF2B5EF4-FFF2-40B4-BE49-F238E27FC236}">
                <a16:creationId xmlns:a16="http://schemas.microsoft.com/office/drawing/2014/main" id="{4FDC43CB-1FF6-4265-B9BE-607424DB2DEE}"/>
              </a:ext>
            </a:extLst>
          </p:cNvPr>
          <p:cNvSpPr txBox="1"/>
          <p:nvPr/>
        </p:nvSpPr>
        <p:spPr>
          <a:xfrm>
            <a:off x="797441" y="4591608"/>
            <a:ext cx="8846289" cy="830997"/>
          </a:xfrm>
          <a:prstGeom prst="rect">
            <a:avLst/>
          </a:prstGeom>
          <a:noFill/>
        </p:spPr>
        <p:txBody>
          <a:bodyPr wrap="square" rtlCol="0">
            <a:spAutoFit/>
          </a:bodyPr>
          <a:lstStyle/>
          <a:p>
            <a:r>
              <a:rPr lang="en-US" sz="2300" b="1" dirty="0">
                <a:solidFill>
                  <a:srgbClr val="0070C0"/>
                </a:solidFill>
                <a:latin typeface="Courier New" panose="02070309020205020404" pitchFamily="49" charset="0"/>
              </a:rPr>
              <a:t>switch</a:t>
            </a:r>
            <a:r>
              <a:rPr lang="en-US" sz="2400" dirty="0"/>
              <a:t> </a:t>
            </a:r>
            <a:r>
              <a:rPr lang="en-US" sz="2300" b="1" dirty="0">
                <a:solidFill>
                  <a:srgbClr val="0070C0"/>
                </a:solidFill>
                <a:latin typeface="Courier New" panose="02070309020205020404" pitchFamily="49" charset="0"/>
              </a:rPr>
              <a:t>case</a:t>
            </a:r>
            <a:r>
              <a:rPr lang="en-US" sz="2400" dirty="0"/>
              <a:t> accept </a:t>
            </a:r>
            <a:r>
              <a:rPr lang="en-US" sz="2400" u="sng" dirty="0"/>
              <a:t>simple</a:t>
            </a:r>
            <a:r>
              <a:rPr lang="en-US" sz="2400" dirty="0"/>
              <a:t> (‘unqualified’, as the compiler puts it) </a:t>
            </a:r>
            <a:r>
              <a:rPr lang="en-US" sz="2300" b="1" dirty="0" err="1">
                <a:solidFill>
                  <a:srgbClr val="0070C0"/>
                </a:solidFill>
                <a:latin typeface="Courier New" panose="02070309020205020404" pitchFamily="49" charset="0"/>
              </a:rPr>
              <a:t>enum</a:t>
            </a:r>
            <a:r>
              <a:rPr lang="en-US" sz="2400" dirty="0"/>
              <a:t> constant names only</a:t>
            </a:r>
            <a:endParaRPr lang="en-US" sz="2300" b="1" dirty="0">
              <a:solidFill>
                <a:srgbClr val="0070C0"/>
              </a:solidFill>
              <a:latin typeface="Courier New" panose="02070309020205020404" pitchFamily="49" charset="0"/>
            </a:endParaRPr>
          </a:p>
        </p:txBody>
      </p:sp>
      <p:pic>
        <p:nvPicPr>
          <p:cNvPr id="8" name="Picture 7">
            <a:hlinkClick r:id="rId2" action="ppaction://hlinkfile"/>
            <a:extLst>
              <a:ext uri="{FF2B5EF4-FFF2-40B4-BE49-F238E27FC236}">
                <a16:creationId xmlns:a16="http://schemas.microsoft.com/office/drawing/2014/main" id="{59ABB717-684A-4A78-A569-8B7D9318304D}"/>
              </a:ext>
            </a:extLst>
          </p:cNvPr>
          <p:cNvPicPr>
            <a:picLocks noChangeAspect="1"/>
          </p:cNvPicPr>
          <p:nvPr/>
        </p:nvPicPr>
        <p:blipFill>
          <a:blip r:embed="rId3"/>
          <a:stretch>
            <a:fillRect/>
          </a:stretch>
        </p:blipFill>
        <p:spPr>
          <a:xfrm>
            <a:off x="10190446" y="4591608"/>
            <a:ext cx="1129685" cy="1249421"/>
          </a:xfrm>
          <a:prstGeom prst="rect">
            <a:avLst/>
          </a:prstGeom>
        </p:spPr>
      </p:pic>
      <p:sp>
        <p:nvSpPr>
          <p:cNvPr id="9" name="TextBox 8">
            <a:extLst>
              <a:ext uri="{FF2B5EF4-FFF2-40B4-BE49-F238E27FC236}">
                <a16:creationId xmlns:a16="http://schemas.microsoft.com/office/drawing/2014/main" id="{E8665CF6-92E9-4577-B0AC-E9D2316C7354}"/>
              </a:ext>
            </a:extLst>
          </p:cNvPr>
          <p:cNvSpPr txBox="1"/>
          <p:nvPr/>
        </p:nvSpPr>
        <p:spPr>
          <a:xfrm>
            <a:off x="10103385" y="5951229"/>
            <a:ext cx="1452665" cy="338554"/>
          </a:xfrm>
          <a:prstGeom prst="rect">
            <a:avLst/>
          </a:prstGeom>
          <a:noFill/>
        </p:spPr>
        <p:txBody>
          <a:bodyPr wrap="square" rtlCol="0">
            <a:spAutoFit/>
          </a:bodyPr>
          <a:lstStyle/>
          <a:p>
            <a:pPr algn="ctr"/>
            <a:r>
              <a:rPr lang="en-US" sz="1600" dirty="0"/>
              <a:t>enum.docx</a:t>
            </a:r>
            <a:endParaRPr lang="en-US" dirty="0"/>
          </a:p>
        </p:txBody>
      </p:sp>
    </p:spTree>
    <p:extLst>
      <p:ext uri="{BB962C8B-B14F-4D97-AF65-F5344CB8AC3E}">
        <p14:creationId xmlns:p14="http://schemas.microsoft.com/office/powerpoint/2010/main" val="95099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3AD9216-A188-4B7D-BA6B-92E6E8069F25}"/>
              </a:ext>
            </a:extLst>
          </p:cNvPr>
          <p:cNvGrpSpPr/>
          <p:nvPr/>
        </p:nvGrpSpPr>
        <p:grpSpPr>
          <a:xfrm>
            <a:off x="1073888" y="4633921"/>
            <a:ext cx="9803219" cy="1972207"/>
            <a:chOff x="1073888" y="4633921"/>
            <a:chExt cx="9803219" cy="1972207"/>
          </a:xfrm>
        </p:grpSpPr>
        <p:sp>
          <p:nvSpPr>
            <p:cNvPr id="13" name="Oval 12">
              <a:extLst>
                <a:ext uri="{FF2B5EF4-FFF2-40B4-BE49-F238E27FC236}">
                  <a16:creationId xmlns:a16="http://schemas.microsoft.com/office/drawing/2014/main" id="{6E4E4E71-21FE-4897-8204-804B264DCB5D}"/>
                </a:ext>
              </a:extLst>
            </p:cNvPr>
            <p:cNvSpPr/>
            <p:nvPr/>
          </p:nvSpPr>
          <p:spPr>
            <a:xfrm>
              <a:off x="1073888" y="4633921"/>
              <a:ext cx="9803219" cy="1972207"/>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TextBox 9">
              <a:extLst>
                <a:ext uri="{FF2B5EF4-FFF2-40B4-BE49-F238E27FC236}">
                  <a16:creationId xmlns:a16="http://schemas.microsoft.com/office/drawing/2014/main" id="{F57A709D-8566-436C-AE23-4B6FFF76C33E}"/>
                </a:ext>
              </a:extLst>
            </p:cNvPr>
            <p:cNvSpPr txBox="1"/>
            <p:nvPr/>
          </p:nvSpPr>
          <p:spPr>
            <a:xfrm>
              <a:off x="1314893" y="5865633"/>
              <a:ext cx="9562214" cy="646331"/>
            </a:xfrm>
            <a:prstGeom prst="rect">
              <a:avLst/>
            </a:prstGeom>
            <a:noFill/>
          </p:spPr>
          <p:txBody>
            <a:bodyPr wrap="square" rtlCol="0">
              <a:spAutoFit/>
            </a:bodyPr>
            <a:lstStyle/>
            <a:p>
              <a:pPr algn="ctr"/>
              <a:r>
                <a:rPr lang="ru-RU" dirty="0"/>
                <a:t>могут трогать локальные переменные,</a:t>
              </a:r>
            </a:p>
            <a:p>
              <a:pPr algn="ctr"/>
              <a:r>
                <a:rPr lang="ru-RU" dirty="0"/>
                <a:t>если те как минимум эффективно финальные </a:t>
              </a:r>
              <a:endParaRPr lang="en-US" dirty="0"/>
            </a:p>
          </p:txBody>
        </p:sp>
      </p:grpSp>
      <p:grpSp>
        <p:nvGrpSpPr>
          <p:cNvPr id="15" name="Group 14">
            <a:extLst>
              <a:ext uri="{FF2B5EF4-FFF2-40B4-BE49-F238E27FC236}">
                <a16:creationId xmlns:a16="http://schemas.microsoft.com/office/drawing/2014/main" id="{2EDFFE9D-6358-4D5B-ACC4-FA9DC8755AE2}"/>
              </a:ext>
            </a:extLst>
          </p:cNvPr>
          <p:cNvGrpSpPr/>
          <p:nvPr/>
        </p:nvGrpSpPr>
        <p:grpSpPr>
          <a:xfrm>
            <a:off x="1073887" y="2902690"/>
            <a:ext cx="9806763" cy="1268601"/>
            <a:chOff x="1073887" y="2902690"/>
            <a:chExt cx="9806763" cy="1268601"/>
          </a:xfrm>
        </p:grpSpPr>
        <p:sp>
          <p:nvSpPr>
            <p:cNvPr id="12" name="Oval 11">
              <a:extLst>
                <a:ext uri="{FF2B5EF4-FFF2-40B4-BE49-F238E27FC236}">
                  <a16:creationId xmlns:a16="http://schemas.microsoft.com/office/drawing/2014/main" id="{3A4B3D85-30C6-4561-8EC2-86624431179C}"/>
                </a:ext>
              </a:extLst>
            </p:cNvPr>
            <p:cNvSpPr/>
            <p:nvPr/>
          </p:nvSpPr>
          <p:spPr>
            <a:xfrm>
              <a:off x="1073887" y="2902690"/>
              <a:ext cx="9090839" cy="1268601"/>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E0BED325-5A0D-44D0-BBDA-56555118362D}"/>
                </a:ext>
              </a:extLst>
            </p:cNvPr>
            <p:cNvSpPr txBox="1"/>
            <p:nvPr/>
          </p:nvSpPr>
          <p:spPr>
            <a:xfrm>
              <a:off x="1318436" y="3416593"/>
              <a:ext cx="9562214" cy="646331"/>
            </a:xfrm>
            <a:prstGeom prst="rect">
              <a:avLst/>
            </a:prstGeom>
            <a:noFill/>
          </p:spPr>
          <p:txBody>
            <a:bodyPr wrap="square" rtlCol="0">
              <a:spAutoFit/>
            </a:bodyPr>
            <a:lstStyle/>
            <a:p>
              <a:pPr algn="ctr"/>
              <a:r>
                <a:rPr lang="ru-RU" dirty="0"/>
                <a:t>могут объявлять статические члены,</a:t>
              </a:r>
            </a:p>
            <a:p>
              <a:pPr algn="ctr"/>
              <a:r>
                <a:rPr lang="ru-RU" dirty="0"/>
                <a:t>если те константы времени компиляции</a:t>
              </a:r>
              <a:endParaRPr lang="en-US" dirty="0"/>
            </a:p>
          </p:txBody>
        </p:sp>
      </p:grpSp>
      <p:grpSp>
        <p:nvGrpSpPr>
          <p:cNvPr id="14" name="Group 13">
            <a:extLst>
              <a:ext uri="{FF2B5EF4-FFF2-40B4-BE49-F238E27FC236}">
                <a16:creationId xmlns:a16="http://schemas.microsoft.com/office/drawing/2014/main" id="{3C37A01B-96EF-47E7-A0EA-8E0669C9A62D}"/>
              </a:ext>
            </a:extLst>
          </p:cNvPr>
          <p:cNvGrpSpPr/>
          <p:nvPr/>
        </p:nvGrpSpPr>
        <p:grpSpPr>
          <a:xfrm>
            <a:off x="1073888" y="1765005"/>
            <a:ext cx="3508745" cy="990515"/>
            <a:chOff x="1073888" y="1765005"/>
            <a:chExt cx="3508745" cy="990515"/>
          </a:xfrm>
        </p:grpSpPr>
        <p:sp>
          <p:nvSpPr>
            <p:cNvPr id="11" name="Oval 10">
              <a:extLst>
                <a:ext uri="{FF2B5EF4-FFF2-40B4-BE49-F238E27FC236}">
                  <a16:creationId xmlns:a16="http://schemas.microsoft.com/office/drawing/2014/main" id="{7F788C0A-DEFC-4E1E-A7C0-47FC9C16D97B}"/>
                </a:ext>
              </a:extLst>
            </p:cNvPr>
            <p:cNvSpPr/>
            <p:nvPr/>
          </p:nvSpPr>
          <p:spPr>
            <a:xfrm>
              <a:off x="1073888" y="1765005"/>
              <a:ext cx="3168503" cy="990515"/>
            </a:xfrm>
            <a:prstGeom prst="ellipse">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C219A6F6-3267-49FA-9666-B5F48405BA63}"/>
                </a:ext>
              </a:extLst>
            </p:cNvPr>
            <p:cNvSpPr txBox="1"/>
            <p:nvPr/>
          </p:nvSpPr>
          <p:spPr>
            <a:xfrm>
              <a:off x="1314893" y="2173387"/>
              <a:ext cx="3267740" cy="369332"/>
            </a:xfrm>
            <a:prstGeom prst="rect">
              <a:avLst/>
            </a:prstGeom>
            <a:noFill/>
          </p:spPr>
          <p:txBody>
            <a:bodyPr wrap="square" rtlCol="0">
              <a:spAutoFit/>
            </a:bodyPr>
            <a:lstStyle/>
            <a:p>
              <a:r>
                <a:rPr lang="ru-RU" dirty="0"/>
                <a:t>не понимают </a:t>
              </a:r>
              <a:r>
                <a:rPr lang="ru-RU" dirty="0" err="1"/>
                <a:t>нестатику</a:t>
              </a:r>
              <a:endParaRPr lang="en-US" dirty="0"/>
            </a:p>
          </p:txBody>
        </p:sp>
      </p:grpSp>
      <p:sp>
        <p:nvSpPr>
          <p:cNvPr id="2" name="TextBox 1">
            <a:extLst>
              <a:ext uri="{FF2B5EF4-FFF2-40B4-BE49-F238E27FC236}">
                <a16:creationId xmlns:a16="http://schemas.microsoft.com/office/drawing/2014/main" id="{2342FA75-CCCF-4BB8-89DB-5493F47F859F}"/>
              </a:ext>
            </a:extLst>
          </p:cNvPr>
          <p:cNvSpPr txBox="1"/>
          <p:nvPr/>
        </p:nvSpPr>
        <p:spPr>
          <a:xfrm>
            <a:off x="3044456" y="499730"/>
            <a:ext cx="6103088" cy="646331"/>
          </a:xfrm>
          <a:prstGeom prst="rect">
            <a:avLst/>
          </a:prstGeom>
          <a:noFill/>
        </p:spPr>
        <p:txBody>
          <a:bodyPr wrap="square" rtlCol="0">
            <a:spAutoFit/>
          </a:bodyPr>
          <a:lstStyle/>
          <a:p>
            <a:pPr algn="ctr"/>
            <a:r>
              <a:rPr lang="ru-RU" sz="3600" b="1" dirty="0"/>
              <a:t>Внутренние</a:t>
            </a:r>
            <a:r>
              <a:rPr lang="en-US" sz="3600" b="1" dirty="0"/>
              <a:t> </a:t>
            </a:r>
            <a:r>
              <a:rPr lang="ru-RU" sz="3600" b="1" dirty="0"/>
              <a:t>классы</a:t>
            </a:r>
            <a:endParaRPr lang="en-US" sz="3500" b="1" dirty="0">
              <a:solidFill>
                <a:srgbClr val="0070C0"/>
              </a:solidFill>
              <a:latin typeface="Courier New" panose="02070309020205020404" pitchFamily="49" charset="0"/>
            </a:endParaRPr>
          </a:p>
        </p:txBody>
      </p:sp>
      <p:sp>
        <p:nvSpPr>
          <p:cNvPr id="3" name="TextBox 2">
            <a:extLst>
              <a:ext uri="{FF2B5EF4-FFF2-40B4-BE49-F238E27FC236}">
                <a16:creationId xmlns:a16="http://schemas.microsoft.com/office/drawing/2014/main" id="{DB543DA8-D0FD-40A2-B12B-0F9AE10F00F3}"/>
              </a:ext>
            </a:extLst>
          </p:cNvPr>
          <p:cNvSpPr txBox="1"/>
          <p:nvPr/>
        </p:nvSpPr>
        <p:spPr>
          <a:xfrm>
            <a:off x="723014" y="1477926"/>
            <a:ext cx="10653823" cy="707886"/>
          </a:xfrm>
          <a:prstGeom prst="rect">
            <a:avLst/>
          </a:prstGeom>
          <a:noFill/>
        </p:spPr>
        <p:txBody>
          <a:bodyPr wrap="square" rtlCol="0">
            <a:spAutoFit/>
          </a:bodyPr>
          <a:lstStyle/>
          <a:p>
            <a:pPr marL="571500" indent="-571500">
              <a:buFont typeface="Arial" panose="020B0604020202020204" pitchFamily="34" charset="0"/>
              <a:buChar char="•"/>
            </a:pPr>
            <a:r>
              <a:rPr lang="ru-RU" sz="4000" dirty="0"/>
              <a:t>статические вложенные (</a:t>
            </a:r>
            <a:r>
              <a:rPr lang="en-US" sz="4000" i="1" dirty="0"/>
              <a:t>static nested</a:t>
            </a:r>
            <a:r>
              <a:rPr lang="ru-RU" sz="4000" dirty="0"/>
              <a:t>)</a:t>
            </a:r>
            <a:endParaRPr lang="en-US" sz="4000" dirty="0"/>
          </a:p>
        </p:txBody>
      </p:sp>
      <p:sp>
        <p:nvSpPr>
          <p:cNvPr id="4" name="TextBox 3">
            <a:extLst>
              <a:ext uri="{FF2B5EF4-FFF2-40B4-BE49-F238E27FC236}">
                <a16:creationId xmlns:a16="http://schemas.microsoft.com/office/drawing/2014/main" id="{C3BDA58A-9045-4C7D-860C-F267DCE3B154}"/>
              </a:ext>
            </a:extLst>
          </p:cNvPr>
          <p:cNvSpPr txBox="1"/>
          <p:nvPr/>
        </p:nvSpPr>
        <p:spPr>
          <a:xfrm>
            <a:off x="723014" y="2755520"/>
            <a:ext cx="11277604" cy="707886"/>
          </a:xfrm>
          <a:prstGeom prst="rect">
            <a:avLst/>
          </a:prstGeom>
          <a:noFill/>
        </p:spPr>
        <p:txBody>
          <a:bodyPr wrap="square" rtlCol="0">
            <a:spAutoFit/>
          </a:bodyPr>
          <a:lstStyle/>
          <a:p>
            <a:pPr marL="571500" indent="-571500">
              <a:buFont typeface="Arial" panose="020B0604020202020204" pitchFamily="34" charset="0"/>
              <a:buChar char="•"/>
            </a:pPr>
            <a:r>
              <a:rPr lang="ru-RU" sz="4000" dirty="0"/>
              <a:t>внутренние классы-члены (</a:t>
            </a:r>
            <a:r>
              <a:rPr lang="en-US" sz="4000" i="1" dirty="0"/>
              <a:t>inner member</a:t>
            </a:r>
            <a:r>
              <a:rPr lang="ru-RU" sz="4000" dirty="0"/>
              <a:t>) </a:t>
            </a:r>
            <a:endParaRPr lang="en-US" sz="4000" dirty="0"/>
          </a:p>
        </p:txBody>
      </p:sp>
      <p:sp>
        <p:nvSpPr>
          <p:cNvPr id="5" name="TextBox 4">
            <a:extLst>
              <a:ext uri="{FF2B5EF4-FFF2-40B4-BE49-F238E27FC236}">
                <a16:creationId xmlns:a16="http://schemas.microsoft.com/office/drawing/2014/main" id="{AE440B3F-C2B2-4940-83A1-7ADAD949D1B9}"/>
              </a:ext>
            </a:extLst>
          </p:cNvPr>
          <p:cNvSpPr txBox="1"/>
          <p:nvPr/>
        </p:nvSpPr>
        <p:spPr>
          <a:xfrm>
            <a:off x="730093" y="4482471"/>
            <a:ext cx="11277604" cy="707886"/>
          </a:xfrm>
          <a:prstGeom prst="rect">
            <a:avLst/>
          </a:prstGeom>
          <a:noFill/>
        </p:spPr>
        <p:txBody>
          <a:bodyPr wrap="square" rtlCol="0">
            <a:spAutoFit/>
          </a:bodyPr>
          <a:lstStyle/>
          <a:p>
            <a:pPr marL="571500" indent="-571500">
              <a:buFont typeface="Arial" panose="020B0604020202020204" pitchFamily="34" charset="0"/>
              <a:buChar char="•"/>
            </a:pPr>
            <a:r>
              <a:rPr lang="ru-RU" sz="4000" dirty="0"/>
              <a:t>локальные внутренние (</a:t>
            </a:r>
            <a:r>
              <a:rPr lang="en-US" sz="4000" i="1" dirty="0"/>
              <a:t>local inner</a:t>
            </a:r>
            <a:r>
              <a:rPr lang="ru-RU" sz="4000" dirty="0"/>
              <a:t>) </a:t>
            </a:r>
            <a:endParaRPr lang="en-US" sz="4000" dirty="0"/>
          </a:p>
        </p:txBody>
      </p:sp>
      <p:sp>
        <p:nvSpPr>
          <p:cNvPr id="6" name="TextBox 5">
            <a:extLst>
              <a:ext uri="{FF2B5EF4-FFF2-40B4-BE49-F238E27FC236}">
                <a16:creationId xmlns:a16="http://schemas.microsoft.com/office/drawing/2014/main" id="{82E04502-4609-4215-8E94-83766204DBDB}"/>
              </a:ext>
            </a:extLst>
          </p:cNvPr>
          <p:cNvSpPr txBox="1"/>
          <p:nvPr/>
        </p:nvSpPr>
        <p:spPr>
          <a:xfrm>
            <a:off x="723014" y="5190357"/>
            <a:ext cx="11277604" cy="707886"/>
          </a:xfrm>
          <a:prstGeom prst="rect">
            <a:avLst/>
          </a:prstGeom>
          <a:noFill/>
        </p:spPr>
        <p:txBody>
          <a:bodyPr wrap="square" rtlCol="0">
            <a:spAutoFit/>
          </a:bodyPr>
          <a:lstStyle/>
          <a:p>
            <a:pPr marL="571500" indent="-571500">
              <a:buFont typeface="Arial" panose="020B0604020202020204" pitchFamily="34" charset="0"/>
              <a:buChar char="•"/>
            </a:pPr>
            <a:r>
              <a:rPr lang="ru-RU" sz="4000" dirty="0"/>
              <a:t>анонимные внутренние (</a:t>
            </a:r>
            <a:r>
              <a:rPr lang="en-US" sz="4000" i="1" dirty="0"/>
              <a:t>anonymous inner</a:t>
            </a:r>
            <a:r>
              <a:rPr lang="ru-RU" sz="4000" dirty="0"/>
              <a:t>) </a:t>
            </a:r>
            <a:endParaRPr lang="en-US" sz="4000" dirty="0"/>
          </a:p>
        </p:txBody>
      </p:sp>
      <p:pic>
        <p:nvPicPr>
          <p:cNvPr id="18" name="Picture 17">
            <a:hlinkClick r:id="rId2" action="ppaction://hlinkfile"/>
            <a:extLst>
              <a:ext uri="{FF2B5EF4-FFF2-40B4-BE49-F238E27FC236}">
                <a16:creationId xmlns:a16="http://schemas.microsoft.com/office/drawing/2014/main" id="{EF27F88B-5CE1-4E07-8999-EBE0A78E5EA9}"/>
              </a:ext>
            </a:extLst>
          </p:cNvPr>
          <p:cNvPicPr>
            <a:picLocks noChangeAspect="1"/>
          </p:cNvPicPr>
          <p:nvPr/>
        </p:nvPicPr>
        <p:blipFill>
          <a:blip r:embed="rId3"/>
          <a:stretch>
            <a:fillRect/>
          </a:stretch>
        </p:blipFill>
        <p:spPr>
          <a:xfrm>
            <a:off x="10798042" y="3437385"/>
            <a:ext cx="1129685" cy="1249421"/>
          </a:xfrm>
          <a:prstGeom prst="rect">
            <a:avLst/>
          </a:prstGeom>
        </p:spPr>
      </p:pic>
      <p:sp>
        <p:nvSpPr>
          <p:cNvPr id="19" name="TextBox 18">
            <a:extLst>
              <a:ext uri="{FF2B5EF4-FFF2-40B4-BE49-F238E27FC236}">
                <a16:creationId xmlns:a16="http://schemas.microsoft.com/office/drawing/2014/main" id="{94C1EA3A-75C8-4DA9-869C-0D0EEF219E83}"/>
              </a:ext>
            </a:extLst>
          </p:cNvPr>
          <p:cNvSpPr txBox="1"/>
          <p:nvPr/>
        </p:nvSpPr>
        <p:spPr>
          <a:xfrm>
            <a:off x="10636553" y="4802322"/>
            <a:ext cx="1452665" cy="584775"/>
          </a:xfrm>
          <a:prstGeom prst="rect">
            <a:avLst/>
          </a:prstGeom>
          <a:noFill/>
        </p:spPr>
        <p:txBody>
          <a:bodyPr wrap="square" rtlCol="0">
            <a:spAutoFit/>
          </a:bodyPr>
          <a:lstStyle/>
          <a:p>
            <a:pPr algn="ctr"/>
            <a:r>
              <a:rPr lang="en-US" sz="1600" dirty="0"/>
              <a:t>inner_classes.docx</a:t>
            </a:r>
            <a:endParaRPr lang="en-US" dirty="0"/>
          </a:p>
        </p:txBody>
      </p:sp>
    </p:spTree>
    <p:extLst>
      <p:ext uri="{BB962C8B-B14F-4D97-AF65-F5344CB8AC3E}">
        <p14:creationId xmlns:p14="http://schemas.microsoft.com/office/powerpoint/2010/main" val="270895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1CF0C-2B0B-4921-A960-972D827D0D37}"/>
              </a:ext>
            </a:extLst>
          </p:cNvPr>
          <p:cNvSpPr txBox="1"/>
          <p:nvPr/>
        </p:nvSpPr>
        <p:spPr>
          <a:xfrm>
            <a:off x="2257647" y="489095"/>
            <a:ext cx="7676706" cy="769441"/>
          </a:xfrm>
          <a:prstGeom prst="rect">
            <a:avLst/>
          </a:prstGeom>
          <a:noFill/>
        </p:spPr>
        <p:txBody>
          <a:bodyPr wrap="square" rtlCol="0">
            <a:spAutoFit/>
          </a:bodyPr>
          <a:lstStyle/>
          <a:p>
            <a:pPr algn="ctr"/>
            <a:r>
              <a:rPr lang="en-US" sz="4400" b="1" i="1" dirty="0"/>
              <a:t>Singleton</a:t>
            </a:r>
            <a:r>
              <a:rPr lang="en-US" sz="4400" b="1" dirty="0"/>
              <a:t> Design Pattern</a:t>
            </a:r>
          </a:p>
        </p:txBody>
      </p:sp>
      <p:sp>
        <p:nvSpPr>
          <p:cNvPr id="3" name="TextBox 2">
            <a:extLst>
              <a:ext uri="{FF2B5EF4-FFF2-40B4-BE49-F238E27FC236}">
                <a16:creationId xmlns:a16="http://schemas.microsoft.com/office/drawing/2014/main" id="{3459291D-E2F2-4AE5-B74B-9B87EC36AA3F}"/>
              </a:ext>
            </a:extLst>
          </p:cNvPr>
          <p:cNvSpPr txBox="1"/>
          <p:nvPr/>
        </p:nvSpPr>
        <p:spPr>
          <a:xfrm>
            <a:off x="701749" y="1477923"/>
            <a:ext cx="5964865" cy="461665"/>
          </a:xfrm>
          <a:prstGeom prst="rect">
            <a:avLst/>
          </a:prstGeom>
          <a:noFill/>
        </p:spPr>
        <p:txBody>
          <a:bodyPr wrap="square" rtlCol="0">
            <a:spAutoFit/>
          </a:bodyPr>
          <a:lstStyle/>
          <a:p>
            <a:r>
              <a:rPr lang="en-US" sz="2400" b="1" dirty="0"/>
              <a:t>Use cases</a:t>
            </a:r>
            <a:r>
              <a:rPr lang="ru-RU" sz="2400" b="1" dirty="0"/>
              <a:t>:</a:t>
            </a:r>
            <a:endParaRPr lang="en-US" sz="2400" b="1" dirty="0"/>
          </a:p>
        </p:txBody>
      </p:sp>
      <p:sp>
        <p:nvSpPr>
          <p:cNvPr id="4" name="TextBox 3">
            <a:extLst>
              <a:ext uri="{FF2B5EF4-FFF2-40B4-BE49-F238E27FC236}">
                <a16:creationId xmlns:a16="http://schemas.microsoft.com/office/drawing/2014/main" id="{8748474F-7A4B-49D4-AD31-AE113C2BCE35}"/>
              </a:ext>
            </a:extLst>
          </p:cNvPr>
          <p:cNvSpPr txBox="1"/>
          <p:nvPr/>
        </p:nvSpPr>
        <p:spPr>
          <a:xfrm>
            <a:off x="1127056" y="1879796"/>
            <a:ext cx="644332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app config data</a:t>
            </a:r>
          </a:p>
          <a:p>
            <a:pPr marL="342900" indent="-342900">
              <a:buFont typeface="Arial" panose="020B0604020202020204" pitchFamily="34" charset="0"/>
              <a:buChar char="•"/>
            </a:pPr>
            <a:r>
              <a:rPr lang="en-US" sz="2400" dirty="0"/>
              <a:t>reusable data caches</a:t>
            </a:r>
          </a:p>
          <a:p>
            <a:pPr marL="342900" indent="-342900">
              <a:buFont typeface="Arial" panose="020B0604020202020204" pitchFamily="34" charset="0"/>
              <a:buChar char="•"/>
            </a:pPr>
            <a:r>
              <a:rPr lang="en-US" sz="2400" dirty="0"/>
              <a:t>file write access coordinators</a:t>
            </a:r>
          </a:p>
          <a:p>
            <a:pPr marL="342900" indent="-342900">
              <a:buFont typeface="Arial" panose="020B0604020202020204" pitchFamily="34" charset="0"/>
              <a:buChar char="•"/>
            </a:pPr>
            <a:r>
              <a:rPr lang="en-US" sz="2400" dirty="0"/>
              <a:t>in general: shared resources such as printer job pools, DB access portals, etc.</a:t>
            </a:r>
          </a:p>
        </p:txBody>
      </p:sp>
      <p:sp>
        <p:nvSpPr>
          <p:cNvPr id="5" name="TextBox 4">
            <a:extLst>
              <a:ext uri="{FF2B5EF4-FFF2-40B4-BE49-F238E27FC236}">
                <a16:creationId xmlns:a16="http://schemas.microsoft.com/office/drawing/2014/main" id="{E5E335AF-D418-47BC-868B-7E46619F0BB0}"/>
              </a:ext>
            </a:extLst>
          </p:cNvPr>
          <p:cNvSpPr txBox="1"/>
          <p:nvPr/>
        </p:nvSpPr>
        <p:spPr>
          <a:xfrm>
            <a:off x="701749" y="3838970"/>
            <a:ext cx="5964865" cy="461665"/>
          </a:xfrm>
          <a:prstGeom prst="rect">
            <a:avLst/>
          </a:prstGeom>
          <a:noFill/>
        </p:spPr>
        <p:txBody>
          <a:bodyPr wrap="square" rtlCol="0">
            <a:spAutoFit/>
          </a:bodyPr>
          <a:lstStyle/>
          <a:p>
            <a:r>
              <a:rPr lang="en-US" sz="2400" b="1" dirty="0"/>
              <a:t>Make sure of THREE things</a:t>
            </a:r>
            <a:r>
              <a:rPr lang="ru-RU" sz="2400" b="1" dirty="0"/>
              <a:t>:</a:t>
            </a:r>
            <a:endParaRPr lang="en-US" sz="2400" b="1" dirty="0"/>
          </a:p>
        </p:txBody>
      </p:sp>
      <p:sp>
        <p:nvSpPr>
          <p:cNvPr id="6" name="TextBox 5">
            <a:extLst>
              <a:ext uri="{FF2B5EF4-FFF2-40B4-BE49-F238E27FC236}">
                <a16:creationId xmlns:a16="http://schemas.microsoft.com/office/drawing/2014/main" id="{F95DD207-0A61-4107-B965-1FD6141558E8}"/>
              </a:ext>
            </a:extLst>
          </p:cNvPr>
          <p:cNvSpPr txBox="1"/>
          <p:nvPr/>
        </p:nvSpPr>
        <p:spPr>
          <a:xfrm>
            <a:off x="1127056" y="4384925"/>
            <a:ext cx="670559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all fields and </a:t>
            </a:r>
            <a:r>
              <a:rPr lang="en-US" sz="2400" dirty="0" err="1"/>
              <a:t>ctors</a:t>
            </a:r>
            <a:r>
              <a:rPr lang="en-US" sz="2400" dirty="0"/>
              <a:t> are </a:t>
            </a:r>
            <a:r>
              <a:rPr lang="en-US" sz="2300" b="1" dirty="0">
                <a:solidFill>
                  <a:srgbClr val="0070C0"/>
                </a:solidFill>
                <a:latin typeface="Courier New" panose="02070309020205020404" pitchFamily="49" charset="0"/>
              </a:rPr>
              <a:t>private</a:t>
            </a:r>
          </a:p>
          <a:p>
            <a:pPr marL="342900" indent="-342900">
              <a:buFont typeface="Arial" panose="020B0604020202020204" pitchFamily="34" charset="0"/>
              <a:buChar char="•"/>
            </a:pPr>
            <a:r>
              <a:rPr lang="en-US" sz="2400" dirty="0"/>
              <a:t>all instance methods are </a:t>
            </a:r>
            <a:r>
              <a:rPr lang="en-US" sz="2300" b="1" dirty="0">
                <a:solidFill>
                  <a:srgbClr val="0070C0"/>
                </a:solidFill>
                <a:latin typeface="Courier New" panose="02070309020205020404" pitchFamily="49" charset="0"/>
              </a:rPr>
              <a:t>synchronized</a:t>
            </a:r>
          </a:p>
          <a:p>
            <a:pPr marL="342900" indent="-342900">
              <a:buFont typeface="Arial" panose="020B0604020202020204" pitchFamily="34" charset="0"/>
              <a:buChar char="•"/>
            </a:pPr>
            <a:r>
              <a:rPr lang="en-US" sz="2400" i="1" dirty="0"/>
              <a:t>eager pattern</a:t>
            </a:r>
            <a:r>
              <a:rPr lang="en-US" sz="2400" dirty="0"/>
              <a:t>: make the </a:t>
            </a:r>
            <a:r>
              <a:rPr lang="en-US" sz="2300" b="1" dirty="0">
                <a:solidFill>
                  <a:srgbClr val="0070C0"/>
                </a:solidFill>
                <a:latin typeface="Courier New" panose="02070309020205020404" pitchFamily="49" charset="0"/>
              </a:rPr>
              <a:t>instance</a:t>
            </a:r>
            <a:r>
              <a:rPr lang="en-US" sz="2400" dirty="0"/>
              <a:t> field </a:t>
            </a:r>
            <a:r>
              <a:rPr lang="en-US" sz="2300" b="1" dirty="0">
                <a:solidFill>
                  <a:srgbClr val="0070C0"/>
                </a:solidFill>
                <a:latin typeface="Courier New" panose="02070309020205020404" pitchFamily="49" charset="0"/>
              </a:rPr>
              <a:t>final</a:t>
            </a:r>
          </a:p>
        </p:txBody>
      </p:sp>
      <p:sp>
        <p:nvSpPr>
          <p:cNvPr id="9" name="TextBox 8">
            <a:extLst>
              <a:ext uri="{FF2B5EF4-FFF2-40B4-BE49-F238E27FC236}">
                <a16:creationId xmlns:a16="http://schemas.microsoft.com/office/drawing/2014/main" id="{3EA7BCCB-16A4-4829-A845-467686B037CB}"/>
              </a:ext>
            </a:extLst>
          </p:cNvPr>
          <p:cNvSpPr txBox="1"/>
          <p:nvPr/>
        </p:nvSpPr>
        <p:spPr>
          <a:xfrm>
            <a:off x="701749" y="5669544"/>
            <a:ext cx="5964865" cy="461665"/>
          </a:xfrm>
          <a:prstGeom prst="rect">
            <a:avLst/>
          </a:prstGeom>
          <a:noFill/>
        </p:spPr>
        <p:txBody>
          <a:bodyPr wrap="square" rtlCol="0">
            <a:spAutoFit/>
          </a:bodyPr>
          <a:lstStyle/>
          <a:p>
            <a:r>
              <a:rPr lang="en-US" sz="2400" b="1" dirty="0"/>
              <a:t>Class itself can be </a:t>
            </a:r>
            <a:r>
              <a:rPr lang="en-US" sz="2300" b="1" dirty="0">
                <a:solidFill>
                  <a:srgbClr val="0070C0"/>
                </a:solidFill>
                <a:latin typeface="Courier New" panose="02070309020205020404" pitchFamily="49" charset="0"/>
              </a:rPr>
              <a:t>final</a:t>
            </a:r>
            <a:r>
              <a:rPr lang="en-US" sz="2400" b="1" dirty="0"/>
              <a:t>, as well</a:t>
            </a:r>
            <a:r>
              <a:rPr lang="en-US" sz="2000" b="1" dirty="0"/>
              <a:t> </a:t>
            </a:r>
            <a:endParaRPr lang="en-US" sz="2300" b="1" dirty="0">
              <a:solidFill>
                <a:srgbClr val="0070C0"/>
              </a:solidFill>
              <a:latin typeface="Courier New" panose="02070309020205020404" pitchFamily="49" charset="0"/>
            </a:endParaRPr>
          </a:p>
        </p:txBody>
      </p:sp>
      <p:pic>
        <p:nvPicPr>
          <p:cNvPr id="12" name="Picture 11">
            <a:extLst>
              <a:ext uri="{FF2B5EF4-FFF2-40B4-BE49-F238E27FC236}">
                <a16:creationId xmlns:a16="http://schemas.microsoft.com/office/drawing/2014/main" id="{D18EE784-C57A-417E-B8FF-9D8BAD851C52}"/>
              </a:ext>
            </a:extLst>
          </p:cNvPr>
          <p:cNvPicPr>
            <a:picLocks noChangeAspect="1"/>
          </p:cNvPicPr>
          <p:nvPr/>
        </p:nvPicPr>
        <p:blipFill>
          <a:blip r:embed="rId2"/>
          <a:stretch>
            <a:fillRect/>
          </a:stretch>
        </p:blipFill>
        <p:spPr>
          <a:xfrm>
            <a:off x="8899451" y="13514"/>
            <a:ext cx="3292549" cy="5215631"/>
          </a:xfrm>
          <a:prstGeom prst="rect">
            <a:avLst/>
          </a:prstGeom>
        </p:spPr>
      </p:pic>
      <p:pic>
        <p:nvPicPr>
          <p:cNvPr id="10" name="Picture 9">
            <a:extLst>
              <a:ext uri="{FF2B5EF4-FFF2-40B4-BE49-F238E27FC236}">
                <a16:creationId xmlns:a16="http://schemas.microsoft.com/office/drawing/2014/main" id="{5EF80E07-53C4-46F0-988D-5EBDEF563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50191">
            <a:off x="7180521" y="2829959"/>
            <a:ext cx="3760470" cy="3133725"/>
          </a:xfrm>
          <a:prstGeom prst="rect">
            <a:avLst/>
          </a:prstGeom>
        </p:spPr>
      </p:pic>
    </p:spTree>
    <p:extLst>
      <p:ext uri="{BB962C8B-B14F-4D97-AF65-F5344CB8AC3E}">
        <p14:creationId xmlns:p14="http://schemas.microsoft.com/office/powerpoint/2010/main" val="245522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fade">
                                      <p:cBhvr>
                                        <p:cTn id="46" dur="500"/>
                                        <p:tgtEl>
                                          <p:spTgt spid="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fade">
                                      <p:cBhvr>
                                        <p:cTn id="51" dur="500"/>
                                        <p:tgtEl>
                                          <p:spTgt spid="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fade">
                                      <p:cBhvr>
                                        <p:cTn id="56" dur="500"/>
                                        <p:tgtEl>
                                          <p:spTgt spid="6">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p:bldP spid="6" grpId="0" build="p"/>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C4F15-AD11-4D2E-B28A-DB282D648435}"/>
              </a:ext>
            </a:extLst>
          </p:cNvPr>
          <p:cNvSpPr txBox="1"/>
          <p:nvPr/>
        </p:nvSpPr>
        <p:spPr>
          <a:xfrm>
            <a:off x="1648047" y="435932"/>
            <a:ext cx="8895906" cy="769441"/>
          </a:xfrm>
          <a:prstGeom prst="rect">
            <a:avLst/>
          </a:prstGeom>
          <a:noFill/>
        </p:spPr>
        <p:txBody>
          <a:bodyPr wrap="square" rtlCol="0">
            <a:spAutoFit/>
          </a:bodyPr>
          <a:lstStyle/>
          <a:p>
            <a:pPr algn="ctr"/>
            <a:r>
              <a:rPr lang="en-US" sz="4400" b="1" i="1" dirty="0"/>
              <a:t>Immutable Class</a:t>
            </a:r>
            <a:r>
              <a:rPr lang="en-US" sz="4400" b="1" dirty="0"/>
              <a:t> Design Pattern</a:t>
            </a:r>
          </a:p>
        </p:txBody>
      </p:sp>
      <p:sp>
        <p:nvSpPr>
          <p:cNvPr id="3" name="TextBox 2">
            <a:extLst>
              <a:ext uri="{FF2B5EF4-FFF2-40B4-BE49-F238E27FC236}">
                <a16:creationId xmlns:a16="http://schemas.microsoft.com/office/drawing/2014/main" id="{20869320-F0FE-4D31-9274-37EA73733863}"/>
              </a:ext>
            </a:extLst>
          </p:cNvPr>
          <p:cNvSpPr txBox="1"/>
          <p:nvPr/>
        </p:nvSpPr>
        <p:spPr>
          <a:xfrm>
            <a:off x="701749" y="1477923"/>
            <a:ext cx="5964865" cy="461665"/>
          </a:xfrm>
          <a:prstGeom prst="rect">
            <a:avLst/>
          </a:prstGeom>
          <a:noFill/>
        </p:spPr>
        <p:txBody>
          <a:bodyPr wrap="square" rtlCol="0">
            <a:spAutoFit/>
          </a:bodyPr>
          <a:lstStyle/>
          <a:p>
            <a:r>
              <a:rPr lang="en-US" sz="2400" b="1" dirty="0"/>
              <a:t>Rules</a:t>
            </a:r>
            <a:r>
              <a:rPr lang="ru-RU" sz="2400" b="1" dirty="0"/>
              <a:t>:</a:t>
            </a:r>
            <a:endParaRPr lang="en-US" sz="2400" b="1" dirty="0"/>
          </a:p>
        </p:txBody>
      </p:sp>
      <p:pic>
        <p:nvPicPr>
          <p:cNvPr id="6" name="Picture 5">
            <a:extLst>
              <a:ext uri="{FF2B5EF4-FFF2-40B4-BE49-F238E27FC236}">
                <a16:creationId xmlns:a16="http://schemas.microsoft.com/office/drawing/2014/main" id="{45DDD1E8-C4C8-46CF-ADD3-DA517C0211FB}"/>
              </a:ext>
            </a:extLst>
          </p:cNvPr>
          <p:cNvPicPr>
            <a:picLocks noChangeAspect="1"/>
          </p:cNvPicPr>
          <p:nvPr/>
        </p:nvPicPr>
        <p:blipFill>
          <a:blip r:embed="rId2"/>
          <a:stretch>
            <a:fillRect/>
          </a:stretch>
        </p:blipFill>
        <p:spPr>
          <a:xfrm>
            <a:off x="4630095" y="2614011"/>
            <a:ext cx="7561905" cy="4228571"/>
          </a:xfrm>
          <a:prstGeom prst="rect">
            <a:avLst/>
          </a:prstGeom>
        </p:spPr>
      </p:pic>
      <p:sp>
        <p:nvSpPr>
          <p:cNvPr id="4" name="TextBox 3">
            <a:extLst>
              <a:ext uri="{FF2B5EF4-FFF2-40B4-BE49-F238E27FC236}">
                <a16:creationId xmlns:a16="http://schemas.microsoft.com/office/drawing/2014/main" id="{30BD3907-F331-473E-8D6C-6531FB23A285}"/>
              </a:ext>
            </a:extLst>
          </p:cNvPr>
          <p:cNvSpPr txBox="1"/>
          <p:nvPr/>
        </p:nvSpPr>
        <p:spPr>
          <a:xfrm>
            <a:off x="1127056" y="1879796"/>
            <a:ext cx="624130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don’t provide mutators such as setters</a:t>
            </a:r>
          </a:p>
          <a:p>
            <a:pPr marL="342900" indent="-342900">
              <a:buFont typeface="Arial" panose="020B0604020202020204" pitchFamily="34" charset="0"/>
              <a:buChar char="•"/>
            </a:pPr>
            <a:r>
              <a:rPr lang="en-US" sz="2400" dirty="0"/>
              <a:t>make all fields </a:t>
            </a:r>
            <a:r>
              <a:rPr lang="en-US" sz="2300" b="1" dirty="0">
                <a:solidFill>
                  <a:srgbClr val="0070C0"/>
                </a:solidFill>
                <a:latin typeface="Courier New" panose="02070309020205020404" pitchFamily="49" charset="0"/>
              </a:rPr>
              <a:t>final</a:t>
            </a:r>
            <a:r>
              <a:rPr lang="en-US" sz="2400" dirty="0"/>
              <a:t> and </a:t>
            </a:r>
            <a:r>
              <a:rPr lang="en-US" sz="2300" b="1" dirty="0">
                <a:solidFill>
                  <a:srgbClr val="0070C0"/>
                </a:solidFill>
                <a:latin typeface="Courier New" panose="02070309020205020404" pitchFamily="49" charset="0"/>
              </a:rPr>
              <a:t>private</a:t>
            </a:r>
          </a:p>
          <a:p>
            <a:pPr marL="342900" indent="-342900">
              <a:buFont typeface="Arial" panose="020B0604020202020204" pitchFamily="34" charset="0"/>
              <a:buChar char="•"/>
            </a:pPr>
            <a:r>
              <a:rPr lang="en-US" sz="2400" dirty="0"/>
              <a:t>don’t allow overriding</a:t>
            </a:r>
          </a:p>
          <a:p>
            <a:pPr marL="800100" lvl="1" indent="-342900">
              <a:buFont typeface="Wingdings" panose="05000000000000000000" pitchFamily="2" charset="2"/>
              <a:buChar char="v"/>
            </a:pPr>
            <a:r>
              <a:rPr lang="en-US" sz="2400" dirty="0"/>
              <a:t>make class/methods </a:t>
            </a:r>
            <a:r>
              <a:rPr lang="en-US" sz="2300" b="1" dirty="0">
                <a:solidFill>
                  <a:srgbClr val="0070C0"/>
                </a:solidFill>
                <a:latin typeface="Courier New" panose="02070309020205020404" pitchFamily="49" charset="0"/>
              </a:rPr>
              <a:t>final</a:t>
            </a:r>
            <a:r>
              <a:rPr lang="en-US" sz="2400" dirty="0"/>
              <a:t>, OR</a:t>
            </a:r>
          </a:p>
          <a:p>
            <a:pPr marL="800100" lvl="1" indent="-342900">
              <a:buFont typeface="Wingdings" panose="05000000000000000000" pitchFamily="2" charset="2"/>
              <a:buChar char="v"/>
            </a:pPr>
            <a:r>
              <a:rPr lang="en-US" sz="2400" dirty="0"/>
              <a:t>use </a:t>
            </a:r>
            <a:r>
              <a:rPr lang="en-US" sz="2300" b="1" dirty="0">
                <a:solidFill>
                  <a:srgbClr val="0070C0"/>
                </a:solidFill>
                <a:latin typeface="Courier New" panose="02070309020205020404" pitchFamily="49" charset="0"/>
              </a:rPr>
              <a:t>private</a:t>
            </a:r>
            <a:r>
              <a:rPr lang="en-US" sz="2400" dirty="0"/>
              <a:t> </a:t>
            </a:r>
            <a:r>
              <a:rPr lang="en-US" sz="2400" dirty="0" err="1"/>
              <a:t>ctors</a:t>
            </a:r>
            <a:r>
              <a:rPr lang="en-US" sz="2400" dirty="0"/>
              <a:t> with static factories</a:t>
            </a:r>
          </a:p>
          <a:p>
            <a:pPr marL="342900" indent="-342900">
              <a:buFont typeface="Arial" panose="020B0604020202020204" pitchFamily="34" charset="0"/>
              <a:buChar char="•"/>
            </a:pPr>
            <a:r>
              <a:rPr lang="en-US" sz="2400" dirty="0"/>
              <a:t>when using mutable fields, don’t provide mutators for theses fields, either</a:t>
            </a:r>
          </a:p>
          <a:p>
            <a:pPr marL="342900" indent="-342900">
              <a:buFont typeface="Arial" panose="020B0604020202020204" pitchFamily="34" charset="0"/>
              <a:buChar char="•"/>
            </a:pPr>
            <a:r>
              <a:rPr lang="en-US" sz="2400" dirty="0"/>
              <a:t>create defensive copies to your internal mutable objects to avoid returning the originals</a:t>
            </a:r>
          </a:p>
        </p:txBody>
      </p:sp>
    </p:spTree>
    <p:extLst>
      <p:ext uri="{BB962C8B-B14F-4D97-AF65-F5344CB8AC3E}">
        <p14:creationId xmlns:p14="http://schemas.microsoft.com/office/powerpoint/2010/main" val="9865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2C96-42EE-4963-831A-038EC7C0CA8C}"/>
              </a:ext>
            </a:extLst>
          </p:cNvPr>
          <p:cNvSpPr>
            <a:spLocks noGrp="1"/>
          </p:cNvSpPr>
          <p:nvPr>
            <p:ph type="title"/>
          </p:nvPr>
        </p:nvSpPr>
        <p:spPr>
          <a:xfrm>
            <a:off x="609600" y="499722"/>
            <a:ext cx="10972800" cy="813391"/>
          </a:xfrm>
        </p:spPr>
        <p:txBody>
          <a:bodyPr/>
          <a:lstStyle/>
          <a:p>
            <a:r>
              <a:rPr lang="en-US" dirty="0"/>
              <a:t>Interfaces</a:t>
            </a:r>
          </a:p>
        </p:txBody>
      </p:sp>
      <p:sp>
        <p:nvSpPr>
          <p:cNvPr id="5" name="TextBox 4">
            <a:extLst>
              <a:ext uri="{FF2B5EF4-FFF2-40B4-BE49-F238E27FC236}">
                <a16:creationId xmlns:a16="http://schemas.microsoft.com/office/drawing/2014/main" id="{42738959-2E42-43B2-A266-8A150F0DA04F}"/>
              </a:ext>
            </a:extLst>
          </p:cNvPr>
          <p:cNvSpPr txBox="1"/>
          <p:nvPr/>
        </p:nvSpPr>
        <p:spPr>
          <a:xfrm>
            <a:off x="609601" y="1446012"/>
            <a:ext cx="6482315" cy="1384995"/>
          </a:xfrm>
          <a:prstGeom prst="rect">
            <a:avLst/>
          </a:prstGeom>
          <a:noFill/>
        </p:spPr>
        <p:txBody>
          <a:bodyPr wrap="square" rtlCol="0">
            <a:spAutoFit/>
          </a:bodyPr>
          <a:lstStyle/>
          <a:p>
            <a:r>
              <a:rPr lang="en-US" sz="2800" dirty="0"/>
              <a:t>Abstract classes </a:t>
            </a:r>
            <a:r>
              <a:rPr lang="en-US" sz="2800" i="1" dirty="0"/>
              <a:t>vs</a:t>
            </a:r>
            <a:r>
              <a:rPr lang="en-US" sz="2800" dirty="0"/>
              <a:t> interfaces:</a:t>
            </a:r>
          </a:p>
          <a:p>
            <a:pPr marL="914400" lvl="1" indent="-457200">
              <a:buFont typeface="Arial" panose="020B0604020202020204" pitchFamily="34" charset="0"/>
              <a:buChar char="•"/>
            </a:pPr>
            <a:r>
              <a:rPr lang="en-US" sz="2800" dirty="0"/>
              <a:t>interfaces are all about behavior;</a:t>
            </a:r>
          </a:p>
          <a:p>
            <a:pPr marL="914400" lvl="1" indent="-457200">
              <a:buFont typeface="Arial" panose="020B0604020202020204" pitchFamily="34" charset="0"/>
              <a:buChar char="•"/>
            </a:pPr>
            <a:r>
              <a:rPr lang="en-US" sz="2800" dirty="0" err="1"/>
              <a:t>abcas</a:t>
            </a:r>
            <a:r>
              <a:rPr lang="en-US" sz="2800" dirty="0"/>
              <a:t> are mostly about state;</a:t>
            </a:r>
          </a:p>
        </p:txBody>
      </p:sp>
      <p:pic>
        <p:nvPicPr>
          <p:cNvPr id="6" name="Picture 5">
            <a:hlinkClick r:id="rId2"/>
            <a:extLst>
              <a:ext uri="{FF2B5EF4-FFF2-40B4-BE49-F238E27FC236}">
                <a16:creationId xmlns:a16="http://schemas.microsoft.com/office/drawing/2014/main" id="{1D17238E-E083-40FD-85F8-48A498955D06}"/>
              </a:ext>
            </a:extLst>
          </p:cNvPr>
          <p:cNvPicPr>
            <a:picLocks noChangeAspect="1"/>
          </p:cNvPicPr>
          <p:nvPr/>
        </p:nvPicPr>
        <p:blipFill>
          <a:blip r:embed="rId3"/>
          <a:stretch>
            <a:fillRect/>
          </a:stretch>
        </p:blipFill>
        <p:spPr>
          <a:xfrm>
            <a:off x="776178" y="3389670"/>
            <a:ext cx="5156791" cy="2900695"/>
          </a:xfrm>
          <a:prstGeom prst="rect">
            <a:avLst/>
          </a:prstGeom>
          <a:effectLst>
            <a:glow rad="241300">
              <a:schemeClr val="accent1">
                <a:alpha val="40000"/>
              </a:schemeClr>
            </a:glow>
            <a:softEdge rad="88900"/>
          </a:effectLst>
        </p:spPr>
      </p:pic>
      <p:pic>
        <p:nvPicPr>
          <p:cNvPr id="8" name="Picture 7">
            <a:hlinkClick r:id="rId4" action="ppaction://hlinkfile"/>
            <a:extLst>
              <a:ext uri="{FF2B5EF4-FFF2-40B4-BE49-F238E27FC236}">
                <a16:creationId xmlns:a16="http://schemas.microsoft.com/office/drawing/2014/main" id="{43306818-6FDF-4C4C-BB50-6F9A4B7E94F0}"/>
              </a:ext>
            </a:extLst>
          </p:cNvPr>
          <p:cNvPicPr>
            <a:picLocks noChangeAspect="1"/>
          </p:cNvPicPr>
          <p:nvPr/>
        </p:nvPicPr>
        <p:blipFill>
          <a:blip r:embed="rId5"/>
          <a:stretch>
            <a:fillRect/>
          </a:stretch>
        </p:blipFill>
        <p:spPr>
          <a:xfrm>
            <a:off x="6746985" y="2640856"/>
            <a:ext cx="4853129" cy="3649509"/>
          </a:xfrm>
          <a:prstGeom prst="rect">
            <a:avLst/>
          </a:prstGeom>
          <a:effectLst>
            <a:glow rad="266700">
              <a:schemeClr val="accent1">
                <a:alpha val="40000"/>
              </a:schemeClr>
            </a:glow>
            <a:softEdge rad="38100"/>
          </a:effectLst>
        </p:spPr>
      </p:pic>
    </p:spTree>
    <p:extLst>
      <p:ext uri="{BB962C8B-B14F-4D97-AF65-F5344CB8AC3E}">
        <p14:creationId xmlns:p14="http://schemas.microsoft.com/office/powerpoint/2010/main" val="21616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C634-282C-4AFA-ABE7-3D75FDB37C41}"/>
              </a:ext>
            </a:extLst>
          </p:cNvPr>
          <p:cNvSpPr>
            <a:spLocks noGrp="1"/>
          </p:cNvSpPr>
          <p:nvPr>
            <p:ph type="title"/>
          </p:nvPr>
        </p:nvSpPr>
        <p:spPr>
          <a:xfrm>
            <a:off x="609600" y="871870"/>
            <a:ext cx="10972800" cy="728330"/>
          </a:xfrm>
        </p:spPr>
        <p:txBody>
          <a:bodyPr/>
          <a:lstStyle/>
          <a:p>
            <a:r>
              <a:rPr lang="en-US" dirty="0"/>
              <a:t>What to use:</a:t>
            </a:r>
            <a:br>
              <a:rPr lang="en-US" dirty="0"/>
            </a:br>
            <a:r>
              <a:rPr lang="en-US" dirty="0"/>
              <a:t>abstract classes or interfaces?</a:t>
            </a:r>
          </a:p>
        </p:txBody>
      </p:sp>
      <p:sp>
        <p:nvSpPr>
          <p:cNvPr id="4" name="TextBox 3">
            <a:extLst>
              <a:ext uri="{FF2B5EF4-FFF2-40B4-BE49-F238E27FC236}">
                <a16:creationId xmlns:a16="http://schemas.microsoft.com/office/drawing/2014/main" id="{C2C6783E-3077-4D10-B1D9-F154A1C205E4}"/>
              </a:ext>
            </a:extLst>
          </p:cNvPr>
          <p:cNvSpPr txBox="1"/>
          <p:nvPr/>
        </p:nvSpPr>
        <p:spPr>
          <a:xfrm>
            <a:off x="609600" y="5975498"/>
            <a:ext cx="7311656" cy="369332"/>
          </a:xfrm>
          <a:prstGeom prst="rect">
            <a:avLst/>
          </a:prstGeom>
          <a:noFill/>
        </p:spPr>
        <p:txBody>
          <a:bodyPr wrap="square" rtlCol="0">
            <a:spAutoFit/>
          </a:bodyPr>
          <a:lstStyle/>
          <a:p>
            <a:r>
              <a:rPr lang="en-US" dirty="0">
                <a:hlinkClick r:id="rId2"/>
              </a:rPr>
              <a:t>https://docs.oracle.com/javase/tutorial/java/IandI/abstract.html</a:t>
            </a:r>
            <a:endParaRPr lang="en-US" dirty="0"/>
          </a:p>
        </p:txBody>
      </p:sp>
      <p:sp>
        <p:nvSpPr>
          <p:cNvPr id="5" name="TextBox 4">
            <a:extLst>
              <a:ext uri="{FF2B5EF4-FFF2-40B4-BE49-F238E27FC236}">
                <a16:creationId xmlns:a16="http://schemas.microsoft.com/office/drawing/2014/main" id="{4C2200B0-0F27-4B83-8C5E-FE2855B757EF}"/>
              </a:ext>
            </a:extLst>
          </p:cNvPr>
          <p:cNvSpPr txBox="1"/>
          <p:nvPr/>
        </p:nvSpPr>
        <p:spPr>
          <a:xfrm>
            <a:off x="609600" y="2083981"/>
            <a:ext cx="11086214" cy="3647152"/>
          </a:xfrm>
          <a:prstGeom prst="rect">
            <a:avLst/>
          </a:prstGeom>
          <a:noFill/>
        </p:spPr>
        <p:txBody>
          <a:bodyPr wrap="square" rtlCol="0">
            <a:spAutoFit/>
          </a:bodyPr>
          <a:lstStyle/>
          <a:p>
            <a:r>
              <a:rPr lang="en-US" b="1" dirty="0"/>
              <a:t>Consider using abstract classes if any of these statements apply to your situation: </a:t>
            </a:r>
          </a:p>
          <a:p>
            <a:pPr marL="742950" lvl="1" indent="-285750">
              <a:spcBef>
                <a:spcPts val="600"/>
              </a:spcBef>
              <a:buFont typeface="Arial" panose="020B0604020202020204" pitchFamily="34" charset="0"/>
              <a:buChar char="•"/>
            </a:pPr>
            <a:r>
              <a:rPr lang="en-US" dirty="0"/>
              <a:t>You want to share code among several closely related classes.</a:t>
            </a:r>
          </a:p>
          <a:p>
            <a:pPr marL="742950" lvl="1" indent="-285750">
              <a:buFont typeface="Arial" panose="020B0604020202020204" pitchFamily="34" charset="0"/>
              <a:buChar char="•"/>
            </a:pPr>
            <a:r>
              <a:rPr lang="en-US" dirty="0"/>
              <a:t>You expect that classes that extend your abstract class have many common methods or fields, or require access modifiers other than public (such as protected and private).</a:t>
            </a:r>
          </a:p>
          <a:p>
            <a:pPr marL="742950" lvl="1" indent="-285750">
              <a:buFont typeface="Arial" panose="020B0604020202020204" pitchFamily="34" charset="0"/>
              <a:buChar char="•"/>
            </a:pPr>
            <a:r>
              <a:rPr lang="en-US" dirty="0"/>
              <a:t>You want to declare non-static or non-final fields. This enables you to define methods that can access and modify the state of the object to which they belong.</a:t>
            </a:r>
          </a:p>
          <a:p>
            <a:pPr>
              <a:spcBef>
                <a:spcPts val="600"/>
              </a:spcBef>
            </a:pPr>
            <a:r>
              <a:rPr lang="en-US" b="1" dirty="0"/>
              <a:t>Consider using interfaces if any of these statements apply to your situation: </a:t>
            </a:r>
          </a:p>
          <a:p>
            <a:pPr marL="742950" lvl="1" indent="-285750">
              <a:spcBef>
                <a:spcPts val="600"/>
              </a:spcBef>
              <a:buFont typeface="Arial" panose="020B0604020202020204" pitchFamily="34" charset="0"/>
              <a:buChar char="•"/>
            </a:pPr>
            <a:r>
              <a:rPr lang="en-US" dirty="0"/>
              <a:t>You expect that unrelated classes would implement your interface. For example, the interfaces </a:t>
            </a:r>
            <a:r>
              <a:rPr lang="en-US" b="1" dirty="0"/>
              <a:t>Comparable</a:t>
            </a:r>
            <a:r>
              <a:rPr lang="en-US" dirty="0"/>
              <a:t> and </a:t>
            </a:r>
            <a:r>
              <a:rPr lang="en-US" b="1" dirty="0"/>
              <a:t>Cloneable</a:t>
            </a:r>
            <a:r>
              <a:rPr lang="en-US" dirty="0"/>
              <a:t> are implemented by many unrelated classes.</a:t>
            </a:r>
          </a:p>
          <a:p>
            <a:pPr marL="742950" lvl="1" indent="-285750">
              <a:buFont typeface="Arial" panose="020B0604020202020204" pitchFamily="34" charset="0"/>
              <a:buChar char="•"/>
            </a:pPr>
            <a:r>
              <a:rPr lang="en-US" dirty="0"/>
              <a:t>You want to specify the behavior of a particular data type, but not concerned about who implements its behavior.</a:t>
            </a:r>
          </a:p>
          <a:p>
            <a:pPr marL="742950" lvl="1" indent="-285750">
              <a:buFont typeface="Arial" panose="020B0604020202020204" pitchFamily="34" charset="0"/>
              <a:buChar char="•"/>
            </a:pPr>
            <a:r>
              <a:rPr lang="en-US" dirty="0"/>
              <a:t>You want to take advantage of multiple inheritance of type.</a:t>
            </a:r>
          </a:p>
        </p:txBody>
      </p:sp>
    </p:spTree>
    <p:extLst>
      <p:ext uri="{BB962C8B-B14F-4D97-AF65-F5344CB8AC3E}">
        <p14:creationId xmlns:p14="http://schemas.microsoft.com/office/powerpoint/2010/main" val="255660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914BEC-E050-44FD-AD76-03D1023F3C16}"/>
              </a:ext>
            </a:extLst>
          </p:cNvPr>
          <p:cNvGrpSpPr/>
          <p:nvPr/>
        </p:nvGrpSpPr>
        <p:grpSpPr>
          <a:xfrm>
            <a:off x="393404" y="1903228"/>
            <a:ext cx="11515061" cy="3785652"/>
            <a:chOff x="393404" y="1903228"/>
            <a:chExt cx="11515061" cy="3785652"/>
          </a:xfrm>
        </p:grpSpPr>
        <p:sp>
          <p:nvSpPr>
            <p:cNvPr id="6" name="Rectangle: Rounded Corners 5">
              <a:extLst>
                <a:ext uri="{FF2B5EF4-FFF2-40B4-BE49-F238E27FC236}">
                  <a16:creationId xmlns:a16="http://schemas.microsoft.com/office/drawing/2014/main" id="{CEB8384B-BCFC-4AFA-80D0-1364C250AD59}"/>
                </a:ext>
              </a:extLst>
            </p:cNvPr>
            <p:cNvSpPr/>
            <p:nvPr/>
          </p:nvSpPr>
          <p:spPr>
            <a:xfrm>
              <a:off x="5582093" y="4316820"/>
              <a:ext cx="6326372" cy="701748"/>
            </a:xfrm>
            <a:prstGeom prst="round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 name="TextBox 3">
              <a:extLst>
                <a:ext uri="{FF2B5EF4-FFF2-40B4-BE49-F238E27FC236}">
                  <a16:creationId xmlns:a16="http://schemas.microsoft.com/office/drawing/2014/main" id="{A2864D7D-62D9-4B9C-ACD4-6F452A0A0B96}"/>
                </a:ext>
              </a:extLst>
            </p:cNvPr>
            <p:cNvSpPr txBox="1"/>
            <p:nvPr/>
          </p:nvSpPr>
          <p:spPr>
            <a:xfrm>
              <a:off x="393404" y="1903228"/>
              <a:ext cx="11408736" cy="3785652"/>
            </a:xfrm>
            <a:prstGeom prst="rect">
              <a:avLst/>
            </a:prstGeom>
            <a:noFill/>
          </p:spPr>
          <p:txBody>
            <a:bodyPr wrap="square" rtlCol="0">
              <a:spAutoFit/>
            </a:bodyPr>
            <a:lstStyle/>
            <a:p>
              <a:pPr>
                <a:spcBef>
                  <a:spcPts val="600"/>
                </a:spcBef>
              </a:pPr>
              <a:r>
                <a:rPr lang="en-US" b="1" dirty="0"/>
                <a:t>Inheriting same var from a class and an interface / from two interfaces is OK as long as no one uses this var:</a:t>
              </a:r>
            </a:p>
            <a:p>
              <a:pPr lvl="1">
                <a:spcBef>
                  <a:spcPts val="600"/>
                </a:spcBef>
              </a:pPr>
              <a:r>
                <a:rPr lang="en-US" sz="1700" b="1" dirty="0">
                  <a:solidFill>
                    <a:srgbClr val="0070C0"/>
                  </a:solidFill>
                  <a:latin typeface="Courier New" panose="02070309020205020404" pitchFamily="49" charset="0"/>
                </a:rPr>
                <a:t>interface Floatable{</a:t>
              </a:r>
            </a:p>
            <a:p>
              <a:pPr lvl="1"/>
              <a:r>
                <a:rPr lang="en-US" sz="1700" b="1" dirty="0">
                  <a:solidFill>
                    <a:srgbClr val="0070C0"/>
                  </a:solidFill>
                  <a:latin typeface="Courier New" panose="02070309020205020404" pitchFamily="49" charset="0"/>
                </a:rPr>
                <a:t>    int airbags = 1;</a:t>
              </a:r>
            </a:p>
            <a:p>
              <a:pPr lvl="1"/>
              <a:r>
                <a:rPr lang="en-US" sz="1700" b="1" dirty="0">
                  <a:solidFill>
                    <a:srgbClr val="0070C0"/>
                  </a:solidFill>
                  <a:latin typeface="Courier New" panose="02070309020205020404" pitchFamily="49" charset="0"/>
                </a:rPr>
                <a:t>}</a:t>
              </a:r>
            </a:p>
            <a:p>
              <a:pPr lvl="1">
                <a:spcBef>
                  <a:spcPts val="600"/>
                </a:spcBef>
              </a:pPr>
              <a:r>
                <a:rPr lang="en-US" sz="1700" b="1" dirty="0">
                  <a:solidFill>
                    <a:srgbClr val="0070C0"/>
                  </a:solidFill>
                  <a:latin typeface="Courier New" panose="02070309020205020404" pitchFamily="49" charset="0"/>
                </a:rPr>
                <a:t>class Inflatable {</a:t>
              </a:r>
            </a:p>
            <a:p>
              <a:pPr lvl="1"/>
              <a:r>
                <a:rPr lang="en-US" sz="1700" b="1" dirty="0">
                  <a:solidFill>
                    <a:srgbClr val="0070C0"/>
                  </a:solidFill>
                  <a:latin typeface="Courier New" panose="02070309020205020404" pitchFamily="49" charset="0"/>
                </a:rPr>
                <a:t>    int airbags = 4;</a:t>
              </a:r>
            </a:p>
            <a:p>
              <a:pPr lvl="1"/>
              <a:r>
                <a:rPr lang="en-US" sz="1700" b="1" dirty="0">
                  <a:solidFill>
                    <a:srgbClr val="0070C0"/>
                  </a:solidFill>
                  <a:latin typeface="Courier New" panose="02070309020205020404" pitchFamily="49" charset="0"/>
                </a:rPr>
                <a:t>}</a:t>
              </a:r>
            </a:p>
            <a:p>
              <a:pPr lvl="1">
                <a:spcBef>
                  <a:spcPts val="600"/>
                </a:spcBef>
              </a:pPr>
              <a:r>
                <a:rPr lang="en-US" sz="1700" b="1" dirty="0">
                  <a:solidFill>
                    <a:srgbClr val="0070C0"/>
                  </a:solidFill>
                  <a:latin typeface="Courier New" panose="02070309020205020404" pitchFamily="49" charset="0"/>
                </a:rPr>
                <a:t>class Zodiac extends Inflatable implements Floatable{</a:t>
              </a:r>
            </a:p>
            <a:p>
              <a:pPr lvl="1"/>
              <a:r>
                <a:rPr lang="en-US" sz="1700" b="1" dirty="0">
                  <a:solidFill>
                    <a:srgbClr val="0070C0"/>
                  </a:solidFill>
                  <a:latin typeface="Courier New" panose="02070309020205020404" pitchFamily="49" charset="0"/>
                </a:rPr>
                <a:t>  {</a:t>
              </a:r>
            </a:p>
            <a:p>
              <a:pPr lvl="1"/>
              <a:r>
                <a:rPr lang="en-US" sz="1700" b="1" dirty="0">
                  <a:solidFill>
                    <a:srgbClr val="0070C0"/>
                  </a:solidFill>
                  <a:latin typeface="Courier New" panose="02070309020205020404" pitchFamily="49" charset="0"/>
                </a:rPr>
                <a:t>	   </a:t>
              </a:r>
              <a:r>
                <a:rPr lang="en-US" sz="1700" b="1" dirty="0" err="1">
                  <a:solidFill>
                    <a:srgbClr val="0070C0"/>
                  </a:solidFill>
                  <a:latin typeface="Courier New" panose="02070309020205020404" pitchFamily="49" charset="0"/>
                </a:rPr>
                <a:t>System.out.println</a:t>
              </a:r>
              <a:r>
                <a:rPr lang="en-US" sz="1700" b="1" dirty="0">
                  <a:solidFill>
                    <a:srgbClr val="0070C0"/>
                  </a:solidFill>
                  <a:latin typeface="Courier New" panose="02070309020205020404" pitchFamily="49" charset="0"/>
                </a:rPr>
                <a:t>(</a:t>
              </a:r>
              <a:r>
                <a:rPr lang="en-US" sz="1700" b="1" dirty="0">
                  <a:solidFill>
                    <a:srgbClr val="FF0000"/>
                  </a:solidFill>
                  <a:latin typeface="Courier New" panose="02070309020205020404" pitchFamily="49" charset="0"/>
                </a:rPr>
                <a:t>airbags</a:t>
              </a:r>
              <a:r>
                <a:rPr lang="en-US" sz="1700" b="1" dirty="0">
                  <a:solidFill>
                    <a:srgbClr val="0070C0"/>
                  </a:solidFill>
                  <a:latin typeface="Courier New" panose="02070309020205020404" pitchFamily="49" charset="0"/>
                </a:rPr>
                <a:t>);   </a:t>
              </a:r>
              <a:r>
                <a:rPr lang="en-US" b="1" dirty="0">
                  <a:solidFill>
                    <a:schemeClr val="bg1"/>
                  </a:solidFill>
                  <a:latin typeface="Courier New" panose="02070309020205020404" pitchFamily="49" charset="0"/>
                </a:rPr>
                <a:t>// INVALID: the ref to airbags is </a:t>
              </a:r>
              <a:r>
                <a:rPr lang="en-US" b="1" dirty="0" err="1">
                  <a:solidFill>
                    <a:schemeClr val="bg1"/>
                  </a:solidFill>
                  <a:latin typeface="Courier New" panose="02070309020205020404" pitchFamily="49" charset="0"/>
                </a:rPr>
                <a:t>ambigous</a:t>
              </a:r>
              <a:endParaRPr lang="en-US" sz="1700" b="1" dirty="0">
                <a:solidFill>
                  <a:schemeClr val="bg1"/>
                </a:solidFill>
                <a:latin typeface="Courier New" panose="02070309020205020404" pitchFamily="49" charset="0"/>
              </a:endParaRPr>
            </a:p>
            <a:p>
              <a:pPr lvl="1"/>
              <a:r>
                <a:rPr lang="en-US" sz="1700" b="1" dirty="0">
                  <a:solidFill>
                    <a:srgbClr val="0070C0"/>
                  </a:solidFill>
                  <a:latin typeface="Courier New" panose="02070309020205020404" pitchFamily="49" charset="0"/>
                </a:rPr>
                <a:t>  } </a:t>
              </a:r>
            </a:p>
            <a:p>
              <a:pPr lvl="1"/>
              <a:r>
                <a:rPr lang="en-US" sz="1700" b="1" dirty="0">
                  <a:solidFill>
                    <a:srgbClr val="0070C0"/>
                  </a:solidFill>
                  <a:latin typeface="Courier New" panose="02070309020205020404" pitchFamily="49" charset="0"/>
                </a:rPr>
                <a:t>} 	</a:t>
              </a:r>
            </a:p>
            <a:p>
              <a:pPr>
                <a:spcBef>
                  <a:spcPts val="600"/>
                </a:spcBef>
                <a:spcAft>
                  <a:spcPts val="600"/>
                </a:spcAft>
              </a:pPr>
              <a:r>
                <a:rPr lang="en-US" sz="1400" dirty="0"/>
                <a:t>   BTW, </a:t>
              </a:r>
              <a:r>
                <a:rPr lang="en-US" sz="1300" b="1" dirty="0">
                  <a:solidFill>
                    <a:srgbClr val="0070C0"/>
                  </a:solidFill>
                  <a:latin typeface="Courier New" panose="02070309020205020404" pitchFamily="49" charset="0"/>
                </a:rPr>
                <a:t>airbags</a:t>
              </a:r>
              <a:r>
                <a:rPr lang="en-US" sz="1400" dirty="0"/>
                <a:t> from </a:t>
              </a:r>
              <a:r>
                <a:rPr lang="en-US" sz="1300" b="1" dirty="0">
                  <a:solidFill>
                    <a:srgbClr val="0070C0"/>
                  </a:solidFill>
                  <a:latin typeface="Courier New" panose="02070309020205020404" pitchFamily="49" charset="0"/>
                </a:rPr>
                <a:t>Floatable</a:t>
              </a:r>
              <a:r>
                <a:rPr lang="en-US" sz="1400" dirty="0"/>
                <a:t> isn't inherited; the ability to have unqualified access to interface constants is considered to be a design flaw.</a:t>
              </a:r>
            </a:p>
          </p:txBody>
        </p:sp>
      </p:grpSp>
      <p:grpSp>
        <p:nvGrpSpPr>
          <p:cNvPr id="8" name="Group 7">
            <a:extLst>
              <a:ext uri="{FF2B5EF4-FFF2-40B4-BE49-F238E27FC236}">
                <a16:creationId xmlns:a16="http://schemas.microsoft.com/office/drawing/2014/main" id="{E1BBB8E1-E5B4-47F0-9E51-0F679A4F2BA5}"/>
              </a:ext>
            </a:extLst>
          </p:cNvPr>
          <p:cNvGrpSpPr/>
          <p:nvPr/>
        </p:nvGrpSpPr>
        <p:grpSpPr>
          <a:xfrm>
            <a:off x="414667" y="446574"/>
            <a:ext cx="9845752" cy="1769715"/>
            <a:chOff x="414667" y="446574"/>
            <a:chExt cx="9845752" cy="1769715"/>
          </a:xfrm>
        </p:grpSpPr>
        <p:sp>
          <p:nvSpPr>
            <p:cNvPr id="5" name="Rectangle: Rounded Corners 4">
              <a:extLst>
                <a:ext uri="{FF2B5EF4-FFF2-40B4-BE49-F238E27FC236}">
                  <a16:creationId xmlns:a16="http://schemas.microsoft.com/office/drawing/2014/main" id="{2D1EF252-A3F2-413F-B06C-CD0677C7CEBA}"/>
                </a:ext>
              </a:extLst>
            </p:cNvPr>
            <p:cNvSpPr/>
            <p:nvPr/>
          </p:nvSpPr>
          <p:spPr>
            <a:xfrm>
              <a:off x="8410353" y="935665"/>
              <a:ext cx="1850066" cy="595423"/>
            </a:xfrm>
            <a:prstGeom prst="round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9A04AFE-9C13-47CF-8316-E34569ED4D42}"/>
                </a:ext>
              </a:extLst>
            </p:cNvPr>
            <p:cNvSpPr txBox="1"/>
            <p:nvPr/>
          </p:nvSpPr>
          <p:spPr>
            <a:xfrm>
              <a:off x="414667" y="446574"/>
              <a:ext cx="9643730" cy="1769715"/>
            </a:xfrm>
            <a:prstGeom prst="rect">
              <a:avLst/>
            </a:prstGeom>
            <a:noFill/>
          </p:spPr>
          <p:txBody>
            <a:bodyPr wrap="square" rtlCol="0">
              <a:spAutoFit/>
            </a:bodyPr>
            <a:lstStyle/>
            <a:p>
              <a:r>
                <a:rPr lang="en-US" b="1" dirty="0"/>
                <a:t>Default methods override abstract methods without problem:</a:t>
              </a:r>
            </a:p>
            <a:p>
              <a:pPr lvl="1">
                <a:spcBef>
                  <a:spcPts val="600"/>
                </a:spcBef>
              </a:pPr>
              <a:r>
                <a:rPr lang="en-US" sz="1700" b="1" dirty="0">
                  <a:solidFill>
                    <a:srgbClr val="0070C0"/>
                  </a:solidFill>
                  <a:latin typeface="Courier New" panose="02070309020205020404" pitchFamily="49" charset="0"/>
                </a:rPr>
                <a:t>interface Inter extends Predicate&lt;String&gt;{</a:t>
              </a:r>
            </a:p>
            <a:p>
              <a:pPr lvl="1"/>
              <a:r>
                <a:rPr lang="en-US" sz="1700" b="1" dirty="0">
                  <a:solidFill>
                    <a:srgbClr val="0070C0"/>
                  </a:solidFill>
                  <a:latin typeface="Courier New" panose="02070309020205020404" pitchFamily="49" charset="0"/>
                </a:rPr>
                <a:t>    @Override                                               </a:t>
              </a:r>
              <a:r>
                <a:rPr lang="en-US" sz="1700" b="1" dirty="0">
                  <a:solidFill>
                    <a:schemeClr val="bg1"/>
                  </a:solidFill>
                  <a:latin typeface="Courier New" panose="02070309020205020404" pitchFamily="49" charset="0"/>
                </a:rPr>
                <a:t>// VALID</a:t>
              </a:r>
            </a:p>
            <a:p>
              <a:pPr lvl="1"/>
              <a:r>
                <a:rPr lang="en-US" sz="1700" b="1" dirty="0">
                  <a:solidFill>
                    <a:srgbClr val="0070C0"/>
                  </a:solidFill>
                  <a:latin typeface="Courier New" panose="02070309020205020404" pitchFamily="49" charset="0"/>
                </a:rPr>
                <a:t>    default </a:t>
              </a:r>
              <a:r>
                <a:rPr lang="en-US" sz="1700" b="1" dirty="0" err="1">
                  <a:solidFill>
                    <a:srgbClr val="0070C0"/>
                  </a:solidFill>
                  <a:latin typeface="Courier New" panose="02070309020205020404" pitchFamily="49" charset="0"/>
                </a:rPr>
                <a:t>boolean</a:t>
              </a:r>
              <a:r>
                <a:rPr lang="en-US" sz="1700" b="1" dirty="0">
                  <a:solidFill>
                    <a:srgbClr val="0070C0"/>
                  </a:solidFill>
                  <a:latin typeface="Courier New" panose="02070309020205020404" pitchFamily="49" charset="0"/>
                </a:rPr>
                <a:t> test(String str){ return false; }</a:t>
              </a:r>
            </a:p>
            <a:p>
              <a:pPr lvl="1"/>
              <a:r>
                <a:rPr lang="en-US" sz="1700" b="1" dirty="0">
                  <a:solidFill>
                    <a:srgbClr val="0070C0"/>
                  </a:solidFill>
                  <a:latin typeface="Courier New" panose="02070309020205020404" pitchFamily="49" charset="0"/>
                </a:rPr>
                <a:t>}</a:t>
              </a:r>
            </a:p>
            <a:p>
              <a:endParaRPr lang="en-US" dirty="0"/>
            </a:p>
          </p:txBody>
        </p:sp>
      </p:grpSp>
      <p:sp>
        <p:nvSpPr>
          <p:cNvPr id="9" name="TextBox 8">
            <a:extLst>
              <a:ext uri="{FF2B5EF4-FFF2-40B4-BE49-F238E27FC236}">
                <a16:creationId xmlns:a16="http://schemas.microsoft.com/office/drawing/2014/main" id="{78037FA6-FF14-4D49-BCC6-CE8A78284985}"/>
              </a:ext>
            </a:extLst>
          </p:cNvPr>
          <p:cNvSpPr txBox="1"/>
          <p:nvPr/>
        </p:nvSpPr>
        <p:spPr>
          <a:xfrm>
            <a:off x="393404" y="5901070"/>
            <a:ext cx="10823945" cy="646331"/>
          </a:xfrm>
          <a:prstGeom prst="rect">
            <a:avLst/>
          </a:prstGeom>
          <a:noFill/>
        </p:spPr>
        <p:txBody>
          <a:bodyPr wrap="square" rtlCol="0">
            <a:spAutoFit/>
          </a:bodyPr>
          <a:lstStyle/>
          <a:p>
            <a:pPr>
              <a:spcBef>
                <a:spcPts val="600"/>
              </a:spcBef>
            </a:pPr>
            <a:r>
              <a:rPr lang="en-US" b="1" dirty="0"/>
              <a:t>Cannot use the </a:t>
            </a:r>
            <a:r>
              <a:rPr lang="en-US" sz="1700" b="1" dirty="0">
                <a:solidFill>
                  <a:srgbClr val="0070C0"/>
                </a:solidFill>
                <a:latin typeface="Courier New" panose="02070309020205020404" pitchFamily="49" charset="0"/>
              </a:rPr>
              <a:t>super</a:t>
            </a:r>
            <a:r>
              <a:rPr lang="en-US" b="1" dirty="0"/>
              <a:t> keyword to call a method defined in the </a:t>
            </a:r>
            <a:r>
              <a:rPr lang="en-US" b="1" dirty="0" err="1"/>
              <a:t>superinterface</a:t>
            </a:r>
            <a:r>
              <a:rPr lang="en-US" b="1" dirty="0"/>
              <a:t>.</a:t>
            </a:r>
          </a:p>
          <a:p>
            <a:r>
              <a:rPr lang="en-US" dirty="0" err="1"/>
              <a:t>Superinterface's</a:t>
            </a:r>
            <a:r>
              <a:rPr lang="en-US" dirty="0"/>
              <a:t> methods are called by using </a:t>
            </a:r>
            <a:r>
              <a:rPr lang="en-US" sz="1700" b="1" dirty="0" err="1">
                <a:solidFill>
                  <a:srgbClr val="0070C0"/>
                </a:solidFill>
                <a:latin typeface="Courier New" panose="02070309020205020404" pitchFamily="49" charset="0"/>
              </a:rPr>
              <a:t>InterfaceName.super.methodName</a:t>
            </a:r>
            <a:r>
              <a:rPr lang="en-US" sz="1700" b="1" dirty="0">
                <a:solidFill>
                  <a:srgbClr val="0070C0"/>
                </a:solidFill>
                <a:latin typeface="Courier New" panose="02070309020205020404" pitchFamily="49" charset="0"/>
              </a:rPr>
              <a:t>()</a:t>
            </a:r>
            <a:r>
              <a:rPr lang="en-US" dirty="0"/>
              <a:t> notation.</a:t>
            </a:r>
          </a:p>
        </p:txBody>
      </p:sp>
    </p:spTree>
    <p:extLst>
      <p:ext uri="{BB962C8B-B14F-4D97-AF65-F5344CB8AC3E}">
        <p14:creationId xmlns:p14="http://schemas.microsoft.com/office/powerpoint/2010/main" val="323147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2A8BE0-7B2B-40FD-AC48-5A2834155E39}"/>
              </a:ext>
            </a:extLst>
          </p:cNvPr>
          <p:cNvSpPr txBox="1"/>
          <p:nvPr/>
        </p:nvSpPr>
        <p:spPr>
          <a:xfrm>
            <a:off x="659219" y="871869"/>
            <a:ext cx="10962167" cy="395492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t>static</a:t>
            </a:r>
            <a:r>
              <a:rPr lang="en-US" dirty="0"/>
              <a:t> methods aren't inheritable and can be invoked using the interface name instead of a reference variable:</a:t>
            </a:r>
          </a:p>
          <a:p>
            <a:pPr lvl="1">
              <a:spcBef>
                <a:spcPts val="600"/>
              </a:spcBef>
            </a:pPr>
            <a:r>
              <a:rPr lang="en-US" sz="1700" b="1" dirty="0">
                <a:solidFill>
                  <a:srgbClr val="0070C0"/>
                </a:solidFill>
                <a:latin typeface="Courier New" panose="02070309020205020404" pitchFamily="49" charset="0"/>
              </a:rPr>
              <a:t>interface Inter {</a:t>
            </a:r>
          </a:p>
          <a:p>
            <a:pPr lvl="1"/>
            <a:r>
              <a:rPr lang="en-US" sz="1700" b="1" dirty="0">
                <a:solidFill>
                  <a:srgbClr val="0070C0"/>
                </a:solidFill>
                <a:latin typeface="Courier New" panose="02070309020205020404" pitchFamily="49" charset="0"/>
              </a:rPr>
              <a:t>      static void run(){}</a:t>
            </a:r>
          </a:p>
          <a:p>
            <a:pPr lvl="1"/>
            <a:r>
              <a:rPr lang="en-US" sz="1700" b="1" dirty="0">
                <a:solidFill>
                  <a:srgbClr val="0070C0"/>
                </a:solidFill>
                <a:latin typeface="Courier New" panose="02070309020205020404" pitchFamily="49" charset="0"/>
              </a:rPr>
              <a:t>}</a:t>
            </a:r>
          </a:p>
          <a:p>
            <a:pPr lvl="1"/>
            <a:r>
              <a:rPr lang="en-US" sz="1700" b="1" dirty="0">
                <a:solidFill>
                  <a:srgbClr val="0070C0"/>
                </a:solidFill>
                <a:latin typeface="Courier New" panose="02070309020205020404" pitchFamily="49" charset="0"/>
              </a:rPr>
              <a:t>class Test implements Inter {</a:t>
            </a:r>
          </a:p>
          <a:p>
            <a:pPr lvl="1"/>
            <a:r>
              <a:rPr lang="en-US" sz="1700" b="1" dirty="0">
                <a:solidFill>
                  <a:srgbClr val="0070C0"/>
                </a:solidFill>
                <a:latin typeface="Courier New" panose="02070309020205020404" pitchFamily="49" charset="0"/>
              </a:rPr>
              <a:t>    public static void main(String[] </a:t>
            </a:r>
            <a:r>
              <a:rPr lang="en-US" sz="1700" b="1" dirty="0" err="1">
                <a:solidFill>
                  <a:srgbClr val="0070C0"/>
                </a:solidFill>
                <a:latin typeface="Courier New" panose="02070309020205020404" pitchFamily="49" charset="0"/>
              </a:rPr>
              <a:t>args</a:t>
            </a:r>
            <a:r>
              <a:rPr lang="en-US" sz="1700" b="1" dirty="0">
                <a:solidFill>
                  <a:srgbClr val="0070C0"/>
                </a:solidFill>
                <a:latin typeface="Courier New" panose="02070309020205020404" pitchFamily="49" charset="0"/>
              </a:rPr>
              <a:t>) {</a:t>
            </a:r>
          </a:p>
          <a:p>
            <a:pPr lvl="1"/>
            <a:r>
              <a:rPr lang="en-US" sz="1700" b="1" dirty="0">
                <a:solidFill>
                  <a:srgbClr val="0070C0"/>
                </a:solidFill>
                <a:latin typeface="Courier New" panose="02070309020205020404" pitchFamily="49" charset="0"/>
              </a:rPr>
              <a:t>        Inter </a:t>
            </a:r>
            <a:r>
              <a:rPr lang="en-US" sz="1700" b="1" dirty="0" err="1">
                <a:solidFill>
                  <a:srgbClr val="0070C0"/>
                </a:solidFill>
                <a:latin typeface="Courier New" panose="02070309020205020404" pitchFamily="49" charset="0"/>
              </a:rPr>
              <a:t>inter</a:t>
            </a:r>
            <a:r>
              <a:rPr lang="en-US" sz="1700" b="1" dirty="0">
                <a:solidFill>
                  <a:srgbClr val="0070C0"/>
                </a:solidFill>
                <a:latin typeface="Courier New" panose="02070309020205020404" pitchFamily="49" charset="0"/>
              </a:rPr>
              <a:t> = new Test();</a:t>
            </a:r>
          </a:p>
          <a:p>
            <a:pPr lvl="1"/>
            <a:r>
              <a:rPr lang="en-US" sz="1700" b="1" dirty="0">
                <a:solidFill>
                  <a:srgbClr val="0070C0"/>
                </a:solidFill>
                <a:latin typeface="Courier New" panose="02070309020205020404" pitchFamily="49" charset="0"/>
              </a:rPr>
              <a:t>        </a:t>
            </a:r>
            <a:r>
              <a:rPr lang="en-US" sz="1700" b="1" dirty="0" err="1">
                <a:solidFill>
                  <a:srgbClr val="0070C0"/>
                </a:solidFill>
                <a:latin typeface="Courier New" panose="02070309020205020404" pitchFamily="49" charset="0"/>
              </a:rPr>
              <a:t>inter.run</a:t>
            </a:r>
            <a:r>
              <a:rPr lang="en-US" sz="1700" b="1" dirty="0">
                <a:solidFill>
                  <a:srgbClr val="0070C0"/>
                </a:solidFill>
                <a:latin typeface="Courier New" panose="02070309020205020404" pitchFamily="49" charset="0"/>
              </a:rPr>
              <a:t>();  // INVALID: 'illegal static interface method call'...</a:t>
            </a:r>
          </a:p>
          <a:p>
            <a:pPr lvl="1"/>
            <a:r>
              <a:rPr lang="en-US" sz="1700" b="1" dirty="0">
                <a:solidFill>
                  <a:srgbClr val="0070C0"/>
                </a:solidFill>
                <a:latin typeface="Courier New" panose="02070309020205020404" pitchFamily="49" charset="0"/>
              </a:rPr>
              <a:t>                      // ... should be replaced with type qualifier Inter</a:t>
            </a:r>
          </a:p>
          <a:p>
            <a:pPr lvl="1"/>
            <a:r>
              <a:rPr lang="en-US" sz="1700" b="1" dirty="0">
                <a:solidFill>
                  <a:srgbClr val="0070C0"/>
                </a:solidFill>
                <a:latin typeface="Courier New" panose="02070309020205020404" pitchFamily="49" charset="0"/>
              </a:rPr>
              <a:t>        </a:t>
            </a:r>
            <a:r>
              <a:rPr lang="en-US" sz="1700" b="1" dirty="0" err="1">
                <a:solidFill>
                  <a:srgbClr val="0070C0"/>
                </a:solidFill>
                <a:latin typeface="Courier New" panose="02070309020205020404" pitchFamily="49" charset="0"/>
              </a:rPr>
              <a:t>Inter.run</a:t>
            </a:r>
            <a:r>
              <a:rPr lang="en-US" sz="1700" b="1" dirty="0">
                <a:solidFill>
                  <a:srgbClr val="0070C0"/>
                </a:solidFill>
                <a:latin typeface="Courier New" panose="02070309020205020404" pitchFamily="49" charset="0"/>
              </a:rPr>
              <a:t>();</a:t>
            </a:r>
          </a:p>
          <a:p>
            <a:pPr lvl="1"/>
            <a:r>
              <a:rPr lang="en-US" sz="1700" b="1" dirty="0">
                <a:solidFill>
                  <a:srgbClr val="0070C0"/>
                </a:solidFill>
                <a:latin typeface="Courier New" panose="02070309020205020404" pitchFamily="49" charset="0"/>
              </a:rPr>
              <a:t>    }</a:t>
            </a:r>
          </a:p>
          <a:p>
            <a:pPr lvl="1"/>
            <a:r>
              <a:rPr lang="en-US" sz="1700" b="1" dirty="0">
                <a:solidFill>
                  <a:srgbClr val="0070C0"/>
                </a:solidFill>
                <a:latin typeface="Courier New" panose="02070309020205020404" pitchFamily="49" charset="0"/>
              </a:rPr>
              <a:t>}</a:t>
            </a:r>
          </a:p>
          <a:p>
            <a:pPr>
              <a:spcBef>
                <a:spcPts val="600"/>
              </a:spcBef>
              <a:spcAft>
                <a:spcPts val="600"/>
              </a:spcAft>
            </a:pPr>
            <a:r>
              <a:rPr lang="en-US" dirty="0"/>
              <a:t>     The reason: </a:t>
            </a:r>
            <a:r>
              <a:rPr lang="en-US" b="1" dirty="0"/>
              <a:t>static</a:t>
            </a:r>
            <a:r>
              <a:rPr lang="en-US" dirty="0"/>
              <a:t> interface methods are not inherited so they do not exist within an instance.</a:t>
            </a:r>
          </a:p>
        </p:txBody>
      </p:sp>
      <p:sp>
        <p:nvSpPr>
          <p:cNvPr id="7" name="TextBox 6">
            <a:extLst>
              <a:ext uri="{FF2B5EF4-FFF2-40B4-BE49-F238E27FC236}">
                <a16:creationId xmlns:a16="http://schemas.microsoft.com/office/drawing/2014/main" id="{623D1A6B-8DC3-4366-83D7-369F1B086FC9}"/>
              </a:ext>
            </a:extLst>
          </p:cNvPr>
          <p:cNvSpPr txBox="1"/>
          <p:nvPr/>
        </p:nvSpPr>
        <p:spPr>
          <a:xfrm>
            <a:off x="659223" y="435939"/>
            <a:ext cx="82189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abstract</a:t>
            </a:r>
            <a:r>
              <a:rPr lang="en-US" dirty="0"/>
              <a:t> and </a:t>
            </a:r>
            <a:r>
              <a:rPr lang="en-US" b="1" dirty="0"/>
              <a:t>default</a:t>
            </a:r>
            <a:r>
              <a:rPr lang="en-US" dirty="0"/>
              <a:t> methods are inheritable and can be overridden.</a:t>
            </a:r>
          </a:p>
        </p:txBody>
      </p:sp>
      <p:sp>
        <p:nvSpPr>
          <p:cNvPr id="9" name="TextBox 8">
            <a:extLst>
              <a:ext uri="{FF2B5EF4-FFF2-40B4-BE49-F238E27FC236}">
                <a16:creationId xmlns:a16="http://schemas.microsoft.com/office/drawing/2014/main" id="{952C6064-0A6B-4106-B2E2-B9A236C71C7F}"/>
              </a:ext>
            </a:extLst>
          </p:cNvPr>
          <p:cNvSpPr txBox="1"/>
          <p:nvPr/>
        </p:nvSpPr>
        <p:spPr>
          <a:xfrm>
            <a:off x="659219" y="4933503"/>
            <a:ext cx="10015869"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Can't inherit two </a:t>
            </a:r>
            <a:r>
              <a:rPr lang="en-US" b="1" dirty="0"/>
              <a:t>default</a:t>
            </a:r>
            <a:r>
              <a:rPr lang="en-US" dirty="0"/>
              <a:t> methods with the same signature as they clash </a:t>
            </a:r>
            <a:r>
              <a:rPr lang="en-US" dirty="0">
                <a:sym typeface="Wingdings" panose="05000000000000000000" pitchFamily="2" charset="2"/>
              </a:rPr>
              <a:t></a:t>
            </a:r>
            <a:r>
              <a:rPr lang="en-US" dirty="0"/>
              <a:t> must override them with a </a:t>
            </a:r>
            <a:r>
              <a:rPr lang="en-US" b="1" dirty="0"/>
              <a:t>default</a:t>
            </a:r>
            <a:r>
              <a:rPr lang="en-US" dirty="0"/>
              <a:t> or </a:t>
            </a:r>
            <a:r>
              <a:rPr lang="en-US" b="1" dirty="0"/>
              <a:t>abstract</a:t>
            </a:r>
            <a:r>
              <a:rPr lang="en-US" dirty="0"/>
              <a:t> method</a:t>
            </a:r>
          </a:p>
        </p:txBody>
      </p:sp>
      <p:sp>
        <p:nvSpPr>
          <p:cNvPr id="10" name="TextBox 9">
            <a:extLst>
              <a:ext uri="{FF2B5EF4-FFF2-40B4-BE49-F238E27FC236}">
                <a16:creationId xmlns:a16="http://schemas.microsoft.com/office/drawing/2014/main" id="{831ABBFE-9A92-4177-9D36-9A101DAF6BCE}"/>
              </a:ext>
            </a:extLst>
          </p:cNvPr>
          <p:cNvSpPr txBox="1"/>
          <p:nvPr/>
        </p:nvSpPr>
        <p:spPr>
          <a:xfrm>
            <a:off x="659219" y="5667141"/>
            <a:ext cx="10494334" cy="89255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7030A0"/>
                </a:solidFill>
              </a:rPr>
              <a:t>EXTRA</a:t>
            </a:r>
            <a:r>
              <a:rPr lang="en-US" dirty="0"/>
              <a:t>: </a:t>
            </a:r>
            <a:r>
              <a:rPr lang="en-US" b="1" dirty="0"/>
              <a:t>default</a:t>
            </a:r>
            <a:r>
              <a:rPr lang="en-US" dirty="0"/>
              <a:t> methods cannot be marked as </a:t>
            </a:r>
            <a:r>
              <a:rPr lang="en-US" b="1" dirty="0"/>
              <a:t>final</a:t>
            </a:r>
            <a:r>
              <a:rPr lang="en-US" dirty="0"/>
              <a:t> or </a:t>
            </a:r>
            <a:r>
              <a:rPr lang="en-US" b="1" dirty="0"/>
              <a:t>synchronized</a:t>
            </a:r>
            <a:r>
              <a:rPr lang="en-US" dirty="0"/>
              <a:t> ( </a:t>
            </a:r>
            <a:r>
              <a:rPr lang="en-US" sz="1600" dirty="0">
                <a:hlinkClick r:id="rId2"/>
              </a:rPr>
              <a:t>http://stackoverflow.com/questions/23453568/what-is-the-reason-why-synchronized-is-not-allowed-in-java-8-interface-methods</a:t>
            </a:r>
            <a:r>
              <a:rPr lang="en-US" dirty="0"/>
              <a:t>  ) + they cannot override </a:t>
            </a:r>
            <a:r>
              <a:rPr lang="en-US" b="1" dirty="0" err="1"/>
              <a:t>toString</a:t>
            </a:r>
            <a:r>
              <a:rPr lang="en-US" b="1" dirty="0"/>
              <a:t>()</a:t>
            </a:r>
            <a:r>
              <a:rPr lang="en-US" dirty="0"/>
              <a:t>, </a:t>
            </a:r>
            <a:r>
              <a:rPr lang="en-US" b="1" dirty="0" err="1"/>
              <a:t>hashCode</a:t>
            </a:r>
            <a:r>
              <a:rPr lang="en-US" b="1" dirty="0"/>
              <a:t>()</a:t>
            </a:r>
            <a:r>
              <a:rPr lang="en-US" dirty="0"/>
              <a:t> and </a:t>
            </a:r>
            <a:r>
              <a:rPr lang="en-US" b="1" dirty="0"/>
              <a:t>equals()</a:t>
            </a:r>
            <a:endParaRPr lang="en-US" dirty="0"/>
          </a:p>
        </p:txBody>
      </p:sp>
    </p:spTree>
    <p:extLst>
      <p:ext uri="{BB962C8B-B14F-4D97-AF65-F5344CB8AC3E}">
        <p14:creationId xmlns:p14="http://schemas.microsoft.com/office/powerpoint/2010/main" val="273370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70E-BCB4-4EB8-B1F2-A5DC99422823}"/>
              </a:ext>
            </a:extLst>
          </p:cNvPr>
          <p:cNvSpPr>
            <a:spLocks noGrp="1"/>
          </p:cNvSpPr>
          <p:nvPr>
            <p:ph type="title"/>
          </p:nvPr>
        </p:nvSpPr>
        <p:spPr>
          <a:xfrm>
            <a:off x="609600" y="487280"/>
            <a:ext cx="10972800" cy="868364"/>
          </a:xfrm>
        </p:spPr>
        <p:txBody>
          <a:bodyPr/>
          <a:lstStyle/>
          <a:p>
            <a:r>
              <a:rPr lang="en-US" dirty="0"/>
              <a:t>Lambda Expressions</a:t>
            </a:r>
          </a:p>
        </p:txBody>
      </p:sp>
      <p:sp>
        <p:nvSpPr>
          <p:cNvPr id="5" name="TextBox 4">
            <a:extLst>
              <a:ext uri="{FF2B5EF4-FFF2-40B4-BE49-F238E27FC236}">
                <a16:creationId xmlns:a16="http://schemas.microsoft.com/office/drawing/2014/main" id="{2313A61D-6B8F-421A-8941-989D5C042AA9}"/>
              </a:ext>
            </a:extLst>
          </p:cNvPr>
          <p:cNvSpPr txBox="1"/>
          <p:nvPr/>
        </p:nvSpPr>
        <p:spPr>
          <a:xfrm>
            <a:off x="1318440" y="2115876"/>
            <a:ext cx="10100931" cy="461665"/>
          </a:xfrm>
          <a:prstGeom prst="rect">
            <a:avLst/>
          </a:prstGeom>
          <a:noFill/>
        </p:spPr>
        <p:txBody>
          <a:bodyPr wrap="square" rtlCol="0">
            <a:spAutoFit/>
          </a:bodyPr>
          <a:lstStyle/>
          <a:p>
            <a:r>
              <a:rPr lang="en-US" sz="2400" dirty="0"/>
              <a:t>&lt;</a:t>
            </a:r>
            <a:r>
              <a:rPr lang="en-US" sz="2400" b="1" i="1" dirty="0" err="1"/>
              <a:t>Functional_Interface</a:t>
            </a:r>
            <a:r>
              <a:rPr lang="en-US" sz="2400" dirty="0"/>
              <a:t>&gt; &lt;</a:t>
            </a:r>
            <a:r>
              <a:rPr lang="en-US" sz="2400" b="1" i="1" dirty="0"/>
              <a:t>name</a:t>
            </a:r>
            <a:r>
              <a:rPr lang="en-US" sz="2400" dirty="0"/>
              <a:t>&gt; = &lt;</a:t>
            </a:r>
            <a:r>
              <a:rPr lang="en-US" sz="2400" b="1" i="1" dirty="0" err="1"/>
              <a:t>formal_parameters_list</a:t>
            </a:r>
            <a:r>
              <a:rPr lang="en-US" sz="2400" dirty="0"/>
              <a:t>&gt; </a:t>
            </a:r>
            <a:r>
              <a:rPr lang="en-US" sz="2400" b="1" dirty="0">
                <a:sym typeface="Wingdings" panose="05000000000000000000" pitchFamily="2" charset="2"/>
              </a:rPr>
              <a:t></a:t>
            </a:r>
            <a:r>
              <a:rPr lang="en-US" sz="2400" dirty="0"/>
              <a:t> &lt;</a:t>
            </a:r>
            <a:r>
              <a:rPr lang="en-US" sz="2400" b="1" i="1" dirty="0"/>
              <a:t>body</a:t>
            </a:r>
            <a:r>
              <a:rPr lang="en-US" sz="2400" dirty="0"/>
              <a:t>&gt; ; </a:t>
            </a:r>
          </a:p>
        </p:txBody>
      </p:sp>
      <p:sp>
        <p:nvSpPr>
          <p:cNvPr id="6" name="TextBox 5">
            <a:extLst>
              <a:ext uri="{FF2B5EF4-FFF2-40B4-BE49-F238E27FC236}">
                <a16:creationId xmlns:a16="http://schemas.microsoft.com/office/drawing/2014/main" id="{5B158823-6BBC-4661-AD04-FA662E91B7C0}"/>
              </a:ext>
            </a:extLst>
          </p:cNvPr>
          <p:cNvSpPr txBox="1"/>
          <p:nvPr/>
        </p:nvSpPr>
        <p:spPr>
          <a:xfrm>
            <a:off x="808074" y="1350331"/>
            <a:ext cx="3040912" cy="584775"/>
          </a:xfrm>
          <a:prstGeom prst="rect">
            <a:avLst/>
          </a:prstGeom>
          <a:noFill/>
        </p:spPr>
        <p:txBody>
          <a:bodyPr wrap="square" rtlCol="0">
            <a:spAutoFit/>
          </a:bodyPr>
          <a:lstStyle/>
          <a:p>
            <a:r>
              <a:rPr lang="en-US" sz="3200" b="1" dirty="0"/>
              <a:t>Syntax:</a:t>
            </a:r>
          </a:p>
        </p:txBody>
      </p:sp>
      <p:sp>
        <p:nvSpPr>
          <p:cNvPr id="7" name="TextBox 6">
            <a:extLst>
              <a:ext uri="{FF2B5EF4-FFF2-40B4-BE49-F238E27FC236}">
                <a16:creationId xmlns:a16="http://schemas.microsoft.com/office/drawing/2014/main" id="{DA1D08B0-A2CA-41E9-89C4-812F9020646B}"/>
              </a:ext>
            </a:extLst>
          </p:cNvPr>
          <p:cNvSpPr txBox="1"/>
          <p:nvPr/>
        </p:nvSpPr>
        <p:spPr>
          <a:xfrm>
            <a:off x="1300718" y="3714302"/>
            <a:ext cx="10625471" cy="446276"/>
          </a:xfrm>
          <a:prstGeom prst="rect">
            <a:avLst/>
          </a:prstGeom>
          <a:noFill/>
        </p:spPr>
        <p:txBody>
          <a:bodyPr wrap="square" rtlCol="0">
            <a:spAutoFit/>
          </a:bodyPr>
          <a:lstStyle/>
          <a:p>
            <a:r>
              <a:rPr lang="en-US" sz="2300" dirty="0">
                <a:solidFill>
                  <a:srgbClr val="0070C0"/>
                </a:solidFill>
                <a:latin typeface="Courier New" panose="02070309020205020404" pitchFamily="49" charset="0"/>
              </a:rPr>
              <a:t>Predicate&lt;String&gt; </a:t>
            </a:r>
            <a:r>
              <a:rPr lang="en-US" sz="2300" dirty="0" err="1">
                <a:solidFill>
                  <a:srgbClr val="0070C0"/>
                </a:solidFill>
                <a:latin typeface="Courier New" panose="02070309020205020404" pitchFamily="49" charset="0"/>
              </a:rPr>
              <a:t>predContBrief</a:t>
            </a:r>
            <a:r>
              <a:rPr lang="en-US" sz="2300" dirty="0">
                <a:solidFill>
                  <a:srgbClr val="0070C0"/>
                </a:solidFill>
                <a:latin typeface="Courier New" panose="02070309020205020404" pitchFamily="49" charset="0"/>
              </a:rPr>
              <a:t> = str </a:t>
            </a:r>
            <a:r>
              <a:rPr lang="en-US" sz="2300" b="1" dirty="0">
                <a:solidFill>
                  <a:srgbClr val="0070C0"/>
                </a:solidFill>
                <a:latin typeface="Courier New" panose="02070309020205020404" pitchFamily="49" charset="0"/>
                <a:sym typeface="Wingdings" panose="05000000000000000000" pitchFamily="2" charset="2"/>
              </a:rPr>
              <a:t></a:t>
            </a:r>
            <a:r>
              <a:rPr lang="en-US" sz="2300" dirty="0">
                <a:solidFill>
                  <a:srgbClr val="0070C0"/>
                </a:solidFill>
                <a:latin typeface="Courier New" panose="02070309020205020404" pitchFamily="49" charset="0"/>
              </a:rPr>
              <a:t> </a:t>
            </a:r>
            <a:r>
              <a:rPr lang="en-US" sz="2300" dirty="0" err="1">
                <a:solidFill>
                  <a:srgbClr val="0070C0"/>
                </a:solidFill>
                <a:latin typeface="Courier New" panose="02070309020205020404" pitchFamily="49" charset="0"/>
              </a:rPr>
              <a:t>str.contains</a:t>
            </a:r>
            <a:r>
              <a:rPr lang="en-US" sz="2300" dirty="0">
                <a:solidFill>
                  <a:srgbClr val="0070C0"/>
                </a:solidFill>
                <a:latin typeface="Courier New" panose="02070309020205020404" pitchFamily="49" charset="0"/>
              </a:rPr>
              <a:t>(“!”) ; </a:t>
            </a:r>
          </a:p>
        </p:txBody>
      </p:sp>
      <p:sp>
        <p:nvSpPr>
          <p:cNvPr id="8" name="TextBox 7">
            <a:extLst>
              <a:ext uri="{FF2B5EF4-FFF2-40B4-BE49-F238E27FC236}">
                <a16:creationId xmlns:a16="http://schemas.microsoft.com/office/drawing/2014/main" id="{F1D8BBD0-5613-4A28-9A28-16B318227FFB}"/>
              </a:ext>
            </a:extLst>
          </p:cNvPr>
          <p:cNvSpPr txBox="1"/>
          <p:nvPr/>
        </p:nvSpPr>
        <p:spPr>
          <a:xfrm>
            <a:off x="790352" y="2948757"/>
            <a:ext cx="3040912" cy="584775"/>
          </a:xfrm>
          <a:prstGeom prst="rect">
            <a:avLst/>
          </a:prstGeom>
          <a:noFill/>
        </p:spPr>
        <p:txBody>
          <a:bodyPr wrap="square" rtlCol="0">
            <a:spAutoFit/>
          </a:bodyPr>
          <a:lstStyle/>
          <a:p>
            <a:r>
              <a:rPr lang="en-US" sz="3200" b="1" dirty="0"/>
              <a:t>Examples:</a:t>
            </a:r>
          </a:p>
        </p:txBody>
      </p:sp>
      <p:sp>
        <p:nvSpPr>
          <p:cNvPr id="9" name="TextBox 8">
            <a:extLst>
              <a:ext uri="{FF2B5EF4-FFF2-40B4-BE49-F238E27FC236}">
                <a16:creationId xmlns:a16="http://schemas.microsoft.com/office/drawing/2014/main" id="{648AAEC0-A112-4FFC-8118-967423F71F5D}"/>
              </a:ext>
            </a:extLst>
          </p:cNvPr>
          <p:cNvSpPr txBox="1"/>
          <p:nvPr/>
        </p:nvSpPr>
        <p:spPr>
          <a:xfrm>
            <a:off x="1293627" y="4217571"/>
            <a:ext cx="10625471" cy="1154162"/>
          </a:xfrm>
          <a:prstGeom prst="rect">
            <a:avLst/>
          </a:prstGeom>
          <a:noFill/>
        </p:spPr>
        <p:txBody>
          <a:bodyPr wrap="square" rtlCol="0">
            <a:spAutoFit/>
          </a:bodyPr>
          <a:lstStyle/>
          <a:p>
            <a:r>
              <a:rPr lang="en-US" sz="2300" dirty="0">
                <a:solidFill>
                  <a:srgbClr val="0070C0"/>
                </a:solidFill>
                <a:latin typeface="Courier New" panose="02070309020205020404" pitchFamily="49" charset="0"/>
              </a:rPr>
              <a:t>Predicate&lt;String&gt; </a:t>
            </a:r>
            <a:r>
              <a:rPr lang="en-US" sz="2300" dirty="0" err="1">
                <a:solidFill>
                  <a:srgbClr val="0070C0"/>
                </a:solidFill>
                <a:latin typeface="Courier New" panose="02070309020205020404" pitchFamily="49" charset="0"/>
              </a:rPr>
              <a:t>predContFull</a:t>
            </a:r>
            <a:r>
              <a:rPr lang="en-US" sz="2300" dirty="0">
                <a:solidFill>
                  <a:srgbClr val="0070C0"/>
                </a:solidFill>
                <a:latin typeface="Courier New" panose="02070309020205020404" pitchFamily="49" charset="0"/>
              </a:rPr>
              <a:t> = (String str) </a:t>
            </a:r>
            <a:r>
              <a:rPr lang="en-US" sz="2300" b="1" dirty="0">
                <a:solidFill>
                  <a:srgbClr val="0070C0"/>
                </a:solidFill>
                <a:latin typeface="Courier New" panose="02070309020205020404" pitchFamily="49" charset="0"/>
                <a:sym typeface="Wingdings" panose="05000000000000000000" pitchFamily="2" charset="2"/>
              </a:rPr>
              <a:t></a:t>
            </a:r>
            <a:r>
              <a:rPr lang="en-US" sz="2300" dirty="0">
                <a:solidFill>
                  <a:srgbClr val="0070C0"/>
                </a:solidFill>
                <a:latin typeface="Courier New" panose="02070309020205020404" pitchFamily="49" charset="0"/>
              </a:rPr>
              <a:t> {</a:t>
            </a:r>
          </a:p>
          <a:p>
            <a:r>
              <a:rPr lang="en-US" sz="2300" dirty="0">
                <a:solidFill>
                  <a:srgbClr val="0070C0"/>
                </a:solidFill>
                <a:latin typeface="Courier New" panose="02070309020205020404" pitchFamily="49" charset="0"/>
              </a:rPr>
              <a:t>    return </a:t>
            </a:r>
            <a:r>
              <a:rPr lang="en-US" sz="2300" dirty="0" err="1">
                <a:solidFill>
                  <a:srgbClr val="0070C0"/>
                </a:solidFill>
                <a:latin typeface="Courier New" panose="02070309020205020404" pitchFamily="49" charset="0"/>
              </a:rPr>
              <a:t>str.contains</a:t>
            </a:r>
            <a:r>
              <a:rPr lang="en-US" sz="2300" dirty="0">
                <a:solidFill>
                  <a:srgbClr val="0070C0"/>
                </a:solidFill>
                <a:latin typeface="Courier New" panose="02070309020205020404" pitchFamily="49" charset="0"/>
              </a:rPr>
              <a:t>(“!”) ;</a:t>
            </a:r>
          </a:p>
          <a:p>
            <a:r>
              <a:rPr lang="en-US" sz="2300" dirty="0">
                <a:solidFill>
                  <a:srgbClr val="0070C0"/>
                </a:solidFill>
                <a:latin typeface="Courier New" panose="02070309020205020404" pitchFamily="49" charset="0"/>
              </a:rPr>
              <a:t>}; </a:t>
            </a:r>
          </a:p>
        </p:txBody>
      </p:sp>
      <p:sp>
        <p:nvSpPr>
          <p:cNvPr id="10" name="TextBox 9">
            <a:extLst>
              <a:ext uri="{FF2B5EF4-FFF2-40B4-BE49-F238E27FC236}">
                <a16:creationId xmlns:a16="http://schemas.microsoft.com/office/drawing/2014/main" id="{081EFCEB-F395-450E-9E2D-38B1137F8A26}"/>
              </a:ext>
            </a:extLst>
          </p:cNvPr>
          <p:cNvSpPr txBox="1"/>
          <p:nvPr/>
        </p:nvSpPr>
        <p:spPr>
          <a:xfrm>
            <a:off x="1297173" y="5358825"/>
            <a:ext cx="10625471" cy="461665"/>
          </a:xfrm>
          <a:prstGeom prst="rect">
            <a:avLst/>
          </a:prstGeom>
          <a:noFill/>
        </p:spPr>
        <p:txBody>
          <a:bodyPr wrap="square" rtlCol="0">
            <a:spAutoFit/>
          </a:bodyPr>
          <a:lstStyle/>
          <a:p>
            <a:r>
              <a:rPr lang="en-US" sz="2300" dirty="0">
                <a:solidFill>
                  <a:srgbClr val="0070C0"/>
                </a:solidFill>
                <a:latin typeface="Courier New" panose="02070309020205020404" pitchFamily="49" charset="0"/>
              </a:rPr>
              <a:t>Consumer&lt;String&gt; cons = x </a:t>
            </a:r>
            <a:r>
              <a:rPr lang="en-US" sz="2300" b="1" dirty="0">
                <a:solidFill>
                  <a:srgbClr val="0070C0"/>
                </a:solidFill>
                <a:latin typeface="Courier New" panose="02070309020205020404" pitchFamily="49" charset="0"/>
                <a:sym typeface="Wingdings" panose="05000000000000000000" pitchFamily="2" charset="2"/>
              </a:rPr>
              <a:t></a:t>
            </a:r>
            <a:r>
              <a:rPr lang="en-US" sz="2300" dirty="0">
                <a:solidFill>
                  <a:srgbClr val="0070C0"/>
                </a:solidFill>
                <a:latin typeface="Courier New" panose="02070309020205020404" pitchFamily="49" charset="0"/>
              </a:rPr>
              <a:t> </a:t>
            </a:r>
            <a:r>
              <a:rPr lang="en-US" sz="2300" dirty="0" err="1">
                <a:solidFill>
                  <a:srgbClr val="0070C0"/>
                </a:solidFill>
                <a:latin typeface="Courier New" panose="02070309020205020404" pitchFamily="49" charset="0"/>
              </a:rPr>
              <a:t>System.out.println</a:t>
            </a:r>
            <a:r>
              <a:rPr lang="en-US" sz="2300" dirty="0">
                <a:solidFill>
                  <a:srgbClr val="0070C0"/>
                </a:solidFill>
                <a:latin typeface="Courier New" panose="02070309020205020404" pitchFamily="49" charset="0"/>
              </a:rPr>
              <a:t>(x); </a:t>
            </a:r>
          </a:p>
        </p:txBody>
      </p:sp>
      <p:sp>
        <p:nvSpPr>
          <p:cNvPr id="11" name="TextBox 10">
            <a:extLst>
              <a:ext uri="{FF2B5EF4-FFF2-40B4-BE49-F238E27FC236}">
                <a16:creationId xmlns:a16="http://schemas.microsoft.com/office/drawing/2014/main" id="{E6D4F19A-97EE-4A6E-B13D-98F3B6040F38}"/>
              </a:ext>
            </a:extLst>
          </p:cNvPr>
          <p:cNvSpPr txBox="1"/>
          <p:nvPr/>
        </p:nvSpPr>
        <p:spPr>
          <a:xfrm>
            <a:off x="1279447" y="5883368"/>
            <a:ext cx="10625471" cy="461665"/>
          </a:xfrm>
          <a:prstGeom prst="rect">
            <a:avLst/>
          </a:prstGeom>
          <a:noFill/>
        </p:spPr>
        <p:txBody>
          <a:bodyPr wrap="square" rtlCol="0">
            <a:spAutoFit/>
          </a:bodyPr>
          <a:lstStyle/>
          <a:p>
            <a:r>
              <a:rPr lang="en-US" sz="2300" dirty="0">
                <a:solidFill>
                  <a:srgbClr val="0070C0"/>
                </a:solidFill>
                <a:latin typeface="Courier New" panose="02070309020205020404" pitchFamily="49" charset="0"/>
              </a:rPr>
              <a:t>Function&lt;String, Integer&gt; </a:t>
            </a:r>
            <a:r>
              <a:rPr lang="en-US" sz="2300" dirty="0" err="1">
                <a:solidFill>
                  <a:srgbClr val="0070C0"/>
                </a:solidFill>
                <a:latin typeface="Courier New" panose="02070309020205020404" pitchFamily="49" charset="0"/>
              </a:rPr>
              <a:t>funcLen</a:t>
            </a:r>
            <a:r>
              <a:rPr lang="en-US" sz="2300" dirty="0">
                <a:solidFill>
                  <a:srgbClr val="0070C0"/>
                </a:solidFill>
                <a:latin typeface="Courier New" panose="02070309020205020404" pitchFamily="49" charset="0"/>
              </a:rPr>
              <a:t> = x </a:t>
            </a:r>
            <a:r>
              <a:rPr lang="en-US" sz="2300" b="1" dirty="0">
                <a:solidFill>
                  <a:srgbClr val="0070C0"/>
                </a:solidFill>
                <a:latin typeface="Courier New" panose="02070309020205020404" pitchFamily="49" charset="0"/>
                <a:sym typeface="Wingdings" panose="05000000000000000000" pitchFamily="2" charset="2"/>
              </a:rPr>
              <a:t></a:t>
            </a:r>
            <a:r>
              <a:rPr lang="en-US" sz="2300" dirty="0">
                <a:solidFill>
                  <a:srgbClr val="0070C0"/>
                </a:solidFill>
                <a:latin typeface="Courier New" panose="02070309020205020404" pitchFamily="49" charset="0"/>
              </a:rPr>
              <a:t> </a:t>
            </a:r>
            <a:r>
              <a:rPr lang="en-US" sz="2300" dirty="0" err="1">
                <a:solidFill>
                  <a:srgbClr val="0070C0"/>
                </a:solidFill>
                <a:latin typeface="Courier New" panose="02070309020205020404" pitchFamily="49" charset="0"/>
              </a:rPr>
              <a:t>x.length</a:t>
            </a:r>
            <a:r>
              <a:rPr lang="en-US" sz="2300" dirty="0">
                <a:solidFill>
                  <a:srgbClr val="0070C0"/>
                </a:solidFill>
                <a:latin typeface="Courier New" panose="02070309020205020404" pitchFamily="49" charset="0"/>
              </a:rPr>
              <a:t>(); </a:t>
            </a:r>
          </a:p>
        </p:txBody>
      </p:sp>
    </p:spTree>
    <p:extLst>
      <p:ext uri="{BB962C8B-B14F-4D97-AF65-F5344CB8AC3E}">
        <p14:creationId xmlns:p14="http://schemas.microsoft.com/office/powerpoint/2010/main" val="124458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8B1-0D6E-4D37-BCA7-FE2C7096C8E9}"/>
              </a:ext>
            </a:extLst>
          </p:cNvPr>
          <p:cNvSpPr>
            <a:spLocks noGrp="1"/>
          </p:cNvSpPr>
          <p:nvPr>
            <p:ph type="title"/>
          </p:nvPr>
        </p:nvSpPr>
        <p:spPr/>
        <p:txBody>
          <a:bodyPr/>
          <a:lstStyle/>
          <a:p>
            <a:r>
              <a:rPr lang="ru-RU" dirty="0"/>
              <a:t>Сокращения</a:t>
            </a:r>
            <a:br>
              <a:rPr lang="ru-RU" dirty="0"/>
            </a:br>
            <a:r>
              <a:rPr lang="ru-RU" dirty="0"/>
              <a:t>и условные обозначения</a:t>
            </a:r>
            <a:endParaRPr lang="en-US" dirty="0"/>
          </a:p>
        </p:txBody>
      </p:sp>
      <p:sp>
        <p:nvSpPr>
          <p:cNvPr id="3" name="Content Placeholder 2">
            <a:extLst>
              <a:ext uri="{FF2B5EF4-FFF2-40B4-BE49-F238E27FC236}">
                <a16:creationId xmlns:a16="http://schemas.microsoft.com/office/drawing/2014/main" id="{A3A64FF3-7C13-4B5E-BD64-9B700859C49C}"/>
              </a:ext>
            </a:extLst>
          </p:cNvPr>
          <p:cNvSpPr>
            <a:spLocks noGrp="1"/>
          </p:cNvSpPr>
          <p:nvPr>
            <p:ph idx="1"/>
          </p:nvPr>
        </p:nvSpPr>
        <p:spPr>
          <a:xfrm>
            <a:off x="609600" y="1993612"/>
            <a:ext cx="6578009" cy="4525963"/>
          </a:xfrm>
        </p:spPr>
        <p:txBody>
          <a:bodyPr/>
          <a:lstStyle/>
          <a:p>
            <a:r>
              <a:rPr lang="en-US" dirty="0" err="1"/>
              <a:t>ctor</a:t>
            </a:r>
            <a:r>
              <a:rPr lang="en-US" dirty="0"/>
              <a:t> — </a:t>
            </a:r>
            <a:r>
              <a:rPr lang="ru-RU" dirty="0"/>
              <a:t>конструктор</a:t>
            </a:r>
          </a:p>
          <a:p>
            <a:r>
              <a:rPr lang="en-US" dirty="0" err="1"/>
              <a:t>parens</a:t>
            </a:r>
            <a:r>
              <a:rPr lang="en-US" dirty="0"/>
              <a:t> — </a:t>
            </a:r>
            <a:r>
              <a:rPr lang="ru-RU" dirty="0"/>
              <a:t>круглые скобки</a:t>
            </a:r>
            <a:endParaRPr lang="en-US" dirty="0"/>
          </a:p>
          <a:p>
            <a:r>
              <a:rPr lang="en-US" dirty="0" err="1"/>
              <a:t>comperr</a:t>
            </a:r>
            <a:r>
              <a:rPr lang="en-US" dirty="0"/>
              <a:t> — </a:t>
            </a:r>
            <a:r>
              <a:rPr lang="ru-RU" dirty="0"/>
              <a:t>ошибка компиляции</a:t>
            </a:r>
            <a:endParaRPr lang="en-US" dirty="0"/>
          </a:p>
          <a:p>
            <a:r>
              <a:rPr lang="en-US" dirty="0" err="1"/>
              <a:t>ternop</a:t>
            </a:r>
            <a:r>
              <a:rPr lang="en-US" dirty="0"/>
              <a:t> — </a:t>
            </a:r>
            <a:r>
              <a:rPr lang="ru-RU" dirty="0"/>
              <a:t>тернарный оператор</a:t>
            </a:r>
            <a:endParaRPr lang="en-US" dirty="0"/>
          </a:p>
          <a:p>
            <a:r>
              <a:rPr lang="en-US" dirty="0" err="1"/>
              <a:t>initer</a:t>
            </a:r>
            <a:r>
              <a:rPr lang="en-US" dirty="0"/>
              <a:t> — </a:t>
            </a:r>
            <a:r>
              <a:rPr lang="ru-RU" dirty="0"/>
              <a:t>блок инициализации</a:t>
            </a:r>
            <a:endParaRPr lang="en-US" dirty="0"/>
          </a:p>
          <a:p>
            <a:r>
              <a:rPr lang="en-US" dirty="0" err="1"/>
              <a:t>inca</a:t>
            </a:r>
            <a:r>
              <a:rPr lang="en-US" dirty="0"/>
              <a:t> — </a:t>
            </a:r>
            <a:r>
              <a:rPr lang="ru-RU" dirty="0"/>
              <a:t>внутренний класс-член</a:t>
            </a:r>
            <a:endParaRPr lang="en-US" dirty="0"/>
          </a:p>
          <a:p>
            <a:r>
              <a:rPr lang="en-US" dirty="0" err="1"/>
              <a:t>stinca</a:t>
            </a:r>
            <a:r>
              <a:rPr lang="en-US" dirty="0"/>
              <a:t> — </a:t>
            </a:r>
            <a:r>
              <a:rPr lang="ru-RU" dirty="0"/>
              <a:t>статический вложенный класс</a:t>
            </a:r>
            <a:endParaRPr lang="en-US" dirty="0"/>
          </a:p>
          <a:p>
            <a:r>
              <a:rPr lang="en-US" dirty="0" err="1"/>
              <a:t>meloca</a:t>
            </a:r>
            <a:r>
              <a:rPr lang="en-US" dirty="0"/>
              <a:t> — </a:t>
            </a:r>
            <a:r>
              <a:rPr lang="ru-RU" dirty="0"/>
              <a:t>локальный внутренний класс</a:t>
            </a:r>
            <a:endParaRPr lang="en-US" dirty="0"/>
          </a:p>
          <a:p>
            <a:r>
              <a:rPr lang="en-US" dirty="0" err="1"/>
              <a:t>anonca</a:t>
            </a:r>
            <a:r>
              <a:rPr lang="en-US" dirty="0"/>
              <a:t> — </a:t>
            </a:r>
            <a:r>
              <a:rPr lang="ru-RU" dirty="0"/>
              <a:t>анонимный внутренний класс</a:t>
            </a:r>
          </a:p>
        </p:txBody>
      </p:sp>
      <p:sp>
        <p:nvSpPr>
          <p:cNvPr id="4" name="Content Placeholder 2">
            <a:extLst>
              <a:ext uri="{FF2B5EF4-FFF2-40B4-BE49-F238E27FC236}">
                <a16:creationId xmlns:a16="http://schemas.microsoft.com/office/drawing/2014/main" id="{9B775598-81A5-4CF4-81AD-4447E0FAD5B0}"/>
              </a:ext>
            </a:extLst>
          </p:cNvPr>
          <p:cNvSpPr txBox="1">
            <a:spLocks/>
          </p:cNvSpPr>
          <p:nvPr/>
        </p:nvSpPr>
        <p:spPr>
          <a:xfrm>
            <a:off x="7003320" y="2013112"/>
            <a:ext cx="518867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 — </a:t>
            </a:r>
            <a:r>
              <a:rPr lang="ru-RU" dirty="0"/>
              <a:t>существует</a:t>
            </a:r>
          </a:p>
          <a:p>
            <a:r>
              <a:rPr lang="en-US" dirty="0"/>
              <a:t>∄ — </a:t>
            </a:r>
            <a:r>
              <a:rPr lang="ru-RU" dirty="0"/>
              <a:t>не существует</a:t>
            </a:r>
            <a:endParaRPr lang="en-US" dirty="0"/>
          </a:p>
          <a:p>
            <a:r>
              <a:rPr lang="en-US" dirty="0"/>
              <a:t>∴ </a:t>
            </a:r>
            <a:r>
              <a:rPr lang="ru-RU" i="1" dirty="0"/>
              <a:t>или</a:t>
            </a:r>
            <a:r>
              <a:rPr lang="ru-RU" dirty="0"/>
              <a:t> </a:t>
            </a:r>
            <a:r>
              <a:rPr lang="en-US" dirty="0">
                <a:sym typeface="Wingdings" panose="05000000000000000000" pitchFamily="2" charset="2"/>
              </a:rPr>
              <a:t></a:t>
            </a:r>
            <a:r>
              <a:rPr lang="en-US" dirty="0"/>
              <a:t>— </a:t>
            </a:r>
            <a:r>
              <a:rPr lang="ru-RU" dirty="0"/>
              <a:t>следовательно</a:t>
            </a:r>
            <a:endParaRPr lang="en-US" dirty="0"/>
          </a:p>
          <a:p>
            <a:r>
              <a:rPr lang="en-US" dirty="0"/>
              <a:t>≝ — </a:t>
            </a:r>
            <a:r>
              <a:rPr lang="ru-RU" i="1" dirty="0"/>
              <a:t>формулировка определения</a:t>
            </a:r>
            <a:endParaRPr lang="en-US" i="1" dirty="0"/>
          </a:p>
          <a:p>
            <a:r>
              <a:rPr lang="en-US" dirty="0"/>
              <a:t>∀ —</a:t>
            </a:r>
            <a:r>
              <a:rPr lang="ru-RU" dirty="0"/>
              <a:t> любой</a:t>
            </a:r>
          </a:p>
          <a:p>
            <a:r>
              <a:rPr lang="en-US" dirty="0"/>
              <a:t>[…) —</a:t>
            </a:r>
            <a:r>
              <a:rPr lang="ru-RU" dirty="0"/>
              <a:t> кортеж без </a:t>
            </a:r>
            <a:r>
              <a:rPr lang="ru-RU" dirty="0" err="1"/>
              <a:t>прав.границы</a:t>
            </a:r>
            <a:endParaRPr lang="en-US" dirty="0"/>
          </a:p>
          <a:p>
            <a:endParaRPr lang="en-US" dirty="0"/>
          </a:p>
        </p:txBody>
      </p:sp>
    </p:spTree>
    <p:extLst>
      <p:ext uri="{BB962C8B-B14F-4D97-AF65-F5344CB8AC3E}">
        <p14:creationId xmlns:p14="http://schemas.microsoft.com/office/powerpoint/2010/main" val="299469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E9D5-11B2-4774-8A0C-86B4EAD1D88C}"/>
              </a:ext>
            </a:extLst>
          </p:cNvPr>
          <p:cNvSpPr>
            <a:spLocks noGrp="1"/>
          </p:cNvSpPr>
          <p:nvPr>
            <p:ph type="title"/>
          </p:nvPr>
        </p:nvSpPr>
        <p:spPr/>
        <p:txBody>
          <a:bodyPr/>
          <a:lstStyle/>
          <a:p>
            <a:r>
              <a:rPr lang="ru-RU" dirty="0"/>
              <a:t>«Разогревающие» вопросы</a:t>
            </a:r>
            <a:endParaRPr lang="en-US" dirty="0"/>
          </a:p>
        </p:txBody>
      </p:sp>
      <p:grpSp>
        <p:nvGrpSpPr>
          <p:cNvPr id="9" name="Group 8">
            <a:extLst>
              <a:ext uri="{FF2B5EF4-FFF2-40B4-BE49-F238E27FC236}">
                <a16:creationId xmlns:a16="http://schemas.microsoft.com/office/drawing/2014/main" id="{7FED29E8-0E07-41D2-9325-8EED87DAD54F}"/>
              </a:ext>
            </a:extLst>
          </p:cNvPr>
          <p:cNvGrpSpPr/>
          <p:nvPr/>
        </p:nvGrpSpPr>
        <p:grpSpPr>
          <a:xfrm>
            <a:off x="1045535" y="1867903"/>
            <a:ext cx="10100930" cy="874408"/>
            <a:chOff x="1045535" y="1867903"/>
            <a:chExt cx="10100930" cy="874408"/>
          </a:xfrm>
        </p:grpSpPr>
        <p:sp>
          <p:nvSpPr>
            <p:cNvPr id="6" name="Oval 5">
              <a:extLst>
                <a:ext uri="{FF2B5EF4-FFF2-40B4-BE49-F238E27FC236}">
                  <a16:creationId xmlns:a16="http://schemas.microsoft.com/office/drawing/2014/main" id="{76E40AC7-9D80-4891-A61B-5237D7561E24}"/>
                </a:ext>
              </a:extLst>
            </p:cNvPr>
            <p:cNvSpPr/>
            <p:nvPr/>
          </p:nvSpPr>
          <p:spPr>
            <a:xfrm>
              <a:off x="3250020" y="2269162"/>
              <a:ext cx="1084521" cy="473149"/>
            </a:xfrm>
            <a:prstGeom prst="ellipse">
              <a:avLst/>
            </a:prstGeom>
            <a:solidFill>
              <a:srgbClr val="FFFF00"/>
            </a:solidFill>
            <a:ln>
              <a:solidFill>
                <a:schemeClr val="tx2"/>
              </a:solid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Oval 6">
              <a:extLst>
                <a:ext uri="{FF2B5EF4-FFF2-40B4-BE49-F238E27FC236}">
                  <a16:creationId xmlns:a16="http://schemas.microsoft.com/office/drawing/2014/main" id="{5A3A08E8-B84A-4F55-B774-5D04F770794D}"/>
                </a:ext>
              </a:extLst>
            </p:cNvPr>
            <p:cNvSpPr/>
            <p:nvPr/>
          </p:nvSpPr>
          <p:spPr>
            <a:xfrm>
              <a:off x="6096000" y="1891710"/>
              <a:ext cx="1084521" cy="473149"/>
            </a:xfrm>
            <a:prstGeom prst="ellipse">
              <a:avLst/>
            </a:prstGeom>
            <a:solidFill>
              <a:srgbClr val="FFFF00"/>
            </a:solidFill>
            <a:ln>
              <a:solidFill>
                <a:schemeClr val="tx2"/>
              </a:solid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041F4CB6-5186-42FC-82DD-0B0B5DCE207E}"/>
                </a:ext>
              </a:extLst>
            </p:cNvPr>
            <p:cNvSpPr txBox="1"/>
            <p:nvPr/>
          </p:nvSpPr>
          <p:spPr>
            <a:xfrm>
              <a:off x="1045535" y="1867903"/>
              <a:ext cx="10100930" cy="830997"/>
            </a:xfrm>
            <a:prstGeom prst="rect">
              <a:avLst/>
            </a:prstGeom>
            <a:noFill/>
          </p:spPr>
          <p:txBody>
            <a:bodyPr wrap="square" rtlCol="0">
              <a:spAutoFit/>
            </a:bodyPr>
            <a:lstStyle/>
            <a:p>
              <a:pPr algn="ctr"/>
              <a:r>
                <a:rPr lang="ru-RU" sz="2400" dirty="0"/>
                <a:t>Для самостоятельной проработки </a:t>
              </a:r>
              <a:r>
                <a:rPr lang="ru-RU" sz="2400" b="1" dirty="0">
                  <a:solidFill>
                    <a:srgbClr val="FF0000"/>
                  </a:solidFill>
                </a:rPr>
                <a:t>после</a:t>
              </a:r>
              <a:r>
                <a:rPr lang="ru-RU" sz="2400" dirty="0"/>
                <a:t> </a:t>
              </a:r>
              <a:r>
                <a:rPr lang="ru-RU" sz="2400" dirty="0" err="1"/>
                <a:t>видеолекций</a:t>
              </a:r>
              <a:r>
                <a:rPr lang="ru-RU" sz="2400" dirty="0"/>
                <a:t> по </a:t>
              </a:r>
              <a:r>
                <a:rPr lang="ru-RU" sz="2400" dirty="0" err="1"/>
                <a:t>теорчасти</a:t>
              </a:r>
              <a:endParaRPr lang="ru-RU" sz="2400" dirty="0"/>
            </a:p>
            <a:p>
              <a:pPr algn="ctr"/>
              <a:r>
                <a:rPr lang="ru-RU" sz="2400" dirty="0"/>
                <a:t>и </a:t>
              </a:r>
              <a:r>
                <a:rPr lang="ru-RU" sz="2400" b="1" dirty="0">
                  <a:solidFill>
                    <a:srgbClr val="FF0000"/>
                  </a:solidFill>
                </a:rPr>
                <a:t>перед</a:t>
              </a:r>
              <a:r>
                <a:rPr lang="ru-RU" sz="2400" dirty="0"/>
                <a:t> </a:t>
              </a:r>
              <a:r>
                <a:rPr lang="ru-RU" sz="2400" dirty="0" err="1"/>
                <a:t>видеоразбором</a:t>
              </a:r>
              <a:r>
                <a:rPr lang="ru-RU" sz="2400" dirty="0"/>
                <a:t> конкретных задач</a:t>
              </a:r>
              <a:endParaRPr lang="en-US" sz="2400" dirty="0"/>
            </a:p>
          </p:txBody>
        </p:sp>
      </p:grpSp>
      <p:sp>
        <p:nvSpPr>
          <p:cNvPr id="10" name="TextBox 9">
            <a:extLst>
              <a:ext uri="{FF2B5EF4-FFF2-40B4-BE49-F238E27FC236}">
                <a16:creationId xmlns:a16="http://schemas.microsoft.com/office/drawing/2014/main" id="{B1F09D9C-678F-4C10-A752-3395D3CFC80C}"/>
              </a:ext>
            </a:extLst>
          </p:cNvPr>
          <p:cNvSpPr txBox="1"/>
          <p:nvPr/>
        </p:nvSpPr>
        <p:spPr>
          <a:xfrm>
            <a:off x="1045535" y="3274828"/>
            <a:ext cx="10852298" cy="846386"/>
          </a:xfrm>
          <a:prstGeom prst="rect">
            <a:avLst/>
          </a:prstGeom>
          <a:noFill/>
        </p:spPr>
        <p:txBody>
          <a:bodyPr wrap="square" rtlCol="0">
            <a:spAutoFit/>
          </a:bodyPr>
          <a:lstStyle/>
          <a:p>
            <a:pPr>
              <a:spcAft>
                <a:spcPts val="600"/>
              </a:spcAft>
            </a:pPr>
            <a:r>
              <a:rPr lang="ru-RU" sz="2400" b="1" dirty="0"/>
              <a:t>К тематической группе 01 </a:t>
            </a:r>
            <a:r>
              <a:rPr lang="en-US" sz="2400" b="1" dirty="0"/>
              <a:t>— Java Class Design</a:t>
            </a:r>
            <a:r>
              <a:rPr lang="ru-RU" sz="2400" b="1" dirty="0"/>
              <a:t>:</a:t>
            </a:r>
          </a:p>
          <a:p>
            <a:pPr lvl="1"/>
            <a:r>
              <a:rPr lang="en-US" sz="2000" dirty="0">
                <a:hlinkClick r:id="rId2"/>
              </a:rPr>
              <a:t>http://igor.host/index.php/2017/09/25/ocp-flashcards-1-java-class-design/</a:t>
            </a:r>
            <a:endParaRPr lang="en-US" sz="2000" dirty="0"/>
          </a:p>
        </p:txBody>
      </p:sp>
      <p:sp>
        <p:nvSpPr>
          <p:cNvPr id="11" name="TextBox 10">
            <a:extLst>
              <a:ext uri="{FF2B5EF4-FFF2-40B4-BE49-F238E27FC236}">
                <a16:creationId xmlns:a16="http://schemas.microsoft.com/office/drawing/2014/main" id="{9C550860-A826-407F-8F74-398138368C92}"/>
              </a:ext>
            </a:extLst>
          </p:cNvPr>
          <p:cNvSpPr txBox="1"/>
          <p:nvPr/>
        </p:nvSpPr>
        <p:spPr>
          <a:xfrm>
            <a:off x="1049077" y="4681870"/>
            <a:ext cx="10852298" cy="846386"/>
          </a:xfrm>
          <a:prstGeom prst="rect">
            <a:avLst/>
          </a:prstGeom>
          <a:noFill/>
        </p:spPr>
        <p:txBody>
          <a:bodyPr wrap="square" rtlCol="0">
            <a:spAutoFit/>
          </a:bodyPr>
          <a:lstStyle/>
          <a:p>
            <a:pPr>
              <a:spcAft>
                <a:spcPts val="600"/>
              </a:spcAft>
            </a:pPr>
            <a:r>
              <a:rPr lang="ru-RU" sz="2400" b="1" dirty="0"/>
              <a:t>К тематической группе 02</a:t>
            </a:r>
            <a:r>
              <a:rPr lang="en-US" sz="2400" b="1" dirty="0"/>
              <a:t> — Advanced Class Design</a:t>
            </a:r>
            <a:r>
              <a:rPr lang="ru-RU" sz="2400" b="1" dirty="0"/>
              <a:t>:</a:t>
            </a:r>
          </a:p>
          <a:p>
            <a:pPr lvl="1"/>
            <a:r>
              <a:rPr lang="en-US" sz="2000" dirty="0">
                <a:hlinkClick r:id="rId3"/>
              </a:rPr>
              <a:t>http://igor.host/index.php/2017/09/27/ocp-flashcards-2-advanced-java-class-design/</a:t>
            </a:r>
            <a:endParaRPr lang="en-US" sz="2000" dirty="0"/>
          </a:p>
        </p:txBody>
      </p:sp>
    </p:spTree>
    <p:extLst>
      <p:ext uri="{BB962C8B-B14F-4D97-AF65-F5344CB8AC3E}">
        <p14:creationId xmlns:p14="http://schemas.microsoft.com/office/powerpoint/2010/main" val="208093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E9D5-11B2-4774-8A0C-86B4EAD1D88C}"/>
              </a:ext>
            </a:extLst>
          </p:cNvPr>
          <p:cNvSpPr>
            <a:spLocks noGrp="1"/>
          </p:cNvSpPr>
          <p:nvPr>
            <p:ph type="title"/>
          </p:nvPr>
        </p:nvSpPr>
        <p:spPr/>
        <p:txBody>
          <a:bodyPr/>
          <a:lstStyle/>
          <a:p>
            <a:r>
              <a:rPr lang="ru-RU" dirty="0"/>
              <a:t>Упражнения</a:t>
            </a:r>
            <a:endParaRPr lang="en-US" dirty="0"/>
          </a:p>
        </p:txBody>
      </p:sp>
      <p:sp>
        <p:nvSpPr>
          <p:cNvPr id="8" name="TextBox 7">
            <a:extLst>
              <a:ext uri="{FF2B5EF4-FFF2-40B4-BE49-F238E27FC236}">
                <a16:creationId xmlns:a16="http://schemas.microsoft.com/office/drawing/2014/main" id="{041F4CB6-5186-42FC-82DD-0B0B5DCE207E}"/>
              </a:ext>
            </a:extLst>
          </p:cNvPr>
          <p:cNvSpPr txBox="1"/>
          <p:nvPr/>
        </p:nvSpPr>
        <p:spPr>
          <a:xfrm>
            <a:off x="1045535" y="2293204"/>
            <a:ext cx="10100930" cy="461665"/>
          </a:xfrm>
          <a:prstGeom prst="rect">
            <a:avLst/>
          </a:prstGeom>
          <a:noFill/>
        </p:spPr>
        <p:txBody>
          <a:bodyPr wrap="square" rtlCol="0">
            <a:spAutoFit/>
          </a:bodyPr>
          <a:lstStyle/>
          <a:p>
            <a:pPr algn="ctr"/>
            <a:r>
              <a:rPr lang="ru-RU" sz="2400" dirty="0"/>
              <a:t>Разобраны в </a:t>
            </a:r>
            <a:r>
              <a:rPr lang="ru-RU" sz="2400" dirty="0" err="1"/>
              <a:t>видеолекциях</a:t>
            </a:r>
            <a:r>
              <a:rPr lang="ru-RU" sz="2400" dirty="0"/>
              <a:t>, относящихся к практикуму</a:t>
            </a:r>
            <a:endParaRPr lang="en-US" sz="2400" dirty="0"/>
          </a:p>
        </p:txBody>
      </p:sp>
      <p:sp>
        <p:nvSpPr>
          <p:cNvPr id="10" name="TextBox 9">
            <a:extLst>
              <a:ext uri="{FF2B5EF4-FFF2-40B4-BE49-F238E27FC236}">
                <a16:creationId xmlns:a16="http://schemas.microsoft.com/office/drawing/2014/main" id="{B1F09D9C-678F-4C10-A752-3395D3CFC80C}"/>
              </a:ext>
            </a:extLst>
          </p:cNvPr>
          <p:cNvSpPr txBox="1"/>
          <p:nvPr/>
        </p:nvSpPr>
        <p:spPr>
          <a:xfrm>
            <a:off x="1045535" y="3274828"/>
            <a:ext cx="10852298" cy="907941"/>
          </a:xfrm>
          <a:prstGeom prst="rect">
            <a:avLst/>
          </a:prstGeom>
          <a:noFill/>
        </p:spPr>
        <p:txBody>
          <a:bodyPr wrap="square" rtlCol="0">
            <a:spAutoFit/>
          </a:bodyPr>
          <a:lstStyle/>
          <a:p>
            <a:pPr>
              <a:spcAft>
                <a:spcPts val="600"/>
              </a:spcAft>
            </a:pPr>
            <a:r>
              <a:rPr lang="ru-RU" sz="2400" b="1" dirty="0">
                <a:solidFill>
                  <a:srgbClr val="00B050"/>
                </a:solidFill>
              </a:rPr>
              <a:t>К тематической группе 01 </a:t>
            </a:r>
            <a:r>
              <a:rPr lang="en-US" sz="2400" b="1" dirty="0">
                <a:solidFill>
                  <a:srgbClr val="00B050"/>
                </a:solidFill>
              </a:rPr>
              <a:t>— Java Class Design</a:t>
            </a:r>
            <a:r>
              <a:rPr lang="ru-RU" sz="2400" b="1" dirty="0">
                <a:solidFill>
                  <a:srgbClr val="00B050"/>
                </a:solidFill>
              </a:rPr>
              <a:t> (16 </a:t>
            </a:r>
            <a:r>
              <a:rPr lang="en-US" sz="2400" b="1" dirty="0">
                <a:solidFill>
                  <a:srgbClr val="00B050"/>
                </a:solidFill>
              </a:rPr>
              <a:t>Qs</a:t>
            </a:r>
            <a:r>
              <a:rPr lang="ru-RU" sz="2400" b="1" dirty="0">
                <a:solidFill>
                  <a:srgbClr val="00B050"/>
                </a:solidFill>
              </a:rPr>
              <a:t>):</a:t>
            </a:r>
          </a:p>
          <a:p>
            <a:pPr lvl="1">
              <a:spcAft>
                <a:spcPts val="600"/>
              </a:spcAft>
            </a:pPr>
            <a:r>
              <a:rPr lang="ru-RU" sz="2400" b="1" dirty="0"/>
              <a:t>2 13 16 20 34 55 58 60 62 63 67 68 69 79 92 96</a:t>
            </a:r>
          </a:p>
        </p:txBody>
      </p:sp>
      <p:sp>
        <p:nvSpPr>
          <p:cNvPr id="11" name="TextBox 10">
            <a:extLst>
              <a:ext uri="{FF2B5EF4-FFF2-40B4-BE49-F238E27FC236}">
                <a16:creationId xmlns:a16="http://schemas.microsoft.com/office/drawing/2014/main" id="{9C550860-A826-407F-8F74-398138368C92}"/>
              </a:ext>
            </a:extLst>
          </p:cNvPr>
          <p:cNvSpPr txBox="1"/>
          <p:nvPr/>
        </p:nvSpPr>
        <p:spPr>
          <a:xfrm>
            <a:off x="1049077" y="4681870"/>
            <a:ext cx="10852298" cy="907941"/>
          </a:xfrm>
          <a:prstGeom prst="rect">
            <a:avLst/>
          </a:prstGeom>
          <a:noFill/>
        </p:spPr>
        <p:txBody>
          <a:bodyPr wrap="square" rtlCol="0">
            <a:spAutoFit/>
          </a:bodyPr>
          <a:lstStyle/>
          <a:p>
            <a:pPr>
              <a:spcAft>
                <a:spcPts val="600"/>
              </a:spcAft>
            </a:pPr>
            <a:r>
              <a:rPr lang="ru-RU" sz="2400" b="1" dirty="0">
                <a:solidFill>
                  <a:srgbClr val="00B050"/>
                </a:solidFill>
              </a:rPr>
              <a:t>К тематической группе 02</a:t>
            </a:r>
            <a:r>
              <a:rPr lang="en-US" sz="2400" b="1" dirty="0">
                <a:solidFill>
                  <a:srgbClr val="00B050"/>
                </a:solidFill>
              </a:rPr>
              <a:t> — Advanced Class Design (7 Qs)</a:t>
            </a:r>
            <a:r>
              <a:rPr lang="ru-RU" sz="2400" b="1" dirty="0">
                <a:solidFill>
                  <a:srgbClr val="00B050"/>
                </a:solidFill>
              </a:rPr>
              <a:t>:</a:t>
            </a:r>
            <a:endParaRPr lang="en-US" sz="2400" b="1" dirty="0">
              <a:solidFill>
                <a:srgbClr val="00B050"/>
              </a:solidFill>
            </a:endParaRPr>
          </a:p>
          <a:p>
            <a:pPr lvl="1">
              <a:spcAft>
                <a:spcPts val="600"/>
              </a:spcAft>
            </a:pPr>
            <a:r>
              <a:rPr lang="ru-RU" sz="2400" b="1" dirty="0"/>
              <a:t>14 28 37 41 53 71 90</a:t>
            </a:r>
          </a:p>
        </p:txBody>
      </p:sp>
      <p:sp>
        <p:nvSpPr>
          <p:cNvPr id="12" name="TextBox 11">
            <a:extLst>
              <a:ext uri="{FF2B5EF4-FFF2-40B4-BE49-F238E27FC236}">
                <a16:creationId xmlns:a16="http://schemas.microsoft.com/office/drawing/2014/main" id="{D7ED9A7F-E92B-43B0-99A0-07A295DC6FC3}"/>
              </a:ext>
            </a:extLst>
          </p:cNvPr>
          <p:cNvSpPr txBox="1"/>
          <p:nvPr/>
        </p:nvSpPr>
        <p:spPr>
          <a:xfrm>
            <a:off x="1049073" y="1733217"/>
            <a:ext cx="10100930" cy="461665"/>
          </a:xfrm>
          <a:prstGeom prst="rect">
            <a:avLst/>
          </a:prstGeom>
          <a:noFill/>
        </p:spPr>
        <p:txBody>
          <a:bodyPr wrap="square" rtlCol="0">
            <a:spAutoFit/>
          </a:bodyPr>
          <a:lstStyle/>
          <a:p>
            <a:pPr algn="ctr"/>
            <a:r>
              <a:rPr lang="en-US" sz="2400" dirty="0">
                <a:hlinkClick r:id="rId2"/>
              </a:rPr>
              <a:t>http://igor.host/index.php/ocp-exam-preparation-1z0-809/</a:t>
            </a:r>
            <a:r>
              <a:rPr lang="en-US" sz="2400" dirty="0"/>
              <a:t> </a:t>
            </a:r>
          </a:p>
        </p:txBody>
      </p:sp>
    </p:spTree>
    <p:extLst>
      <p:ext uri="{BB962C8B-B14F-4D97-AF65-F5344CB8AC3E}">
        <p14:creationId xmlns:p14="http://schemas.microsoft.com/office/powerpoint/2010/main" val="385890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34FF-8224-46A5-B61B-6628E55A1C6D}"/>
              </a:ext>
            </a:extLst>
          </p:cNvPr>
          <p:cNvSpPr>
            <a:spLocks noGrp="1"/>
          </p:cNvSpPr>
          <p:nvPr>
            <p:ph type="title"/>
          </p:nvPr>
        </p:nvSpPr>
        <p:spPr/>
        <p:txBody>
          <a:bodyPr/>
          <a:lstStyle/>
          <a:p>
            <a:r>
              <a:rPr lang="ru-RU" dirty="0" err="1"/>
              <a:t>Симлинки</a:t>
            </a:r>
            <a:endParaRPr lang="en-US" dirty="0"/>
          </a:p>
        </p:txBody>
      </p:sp>
      <p:sp>
        <p:nvSpPr>
          <p:cNvPr id="3" name="Content Placeholder 2">
            <a:extLst>
              <a:ext uri="{FF2B5EF4-FFF2-40B4-BE49-F238E27FC236}">
                <a16:creationId xmlns:a16="http://schemas.microsoft.com/office/drawing/2014/main" id="{F57E28FA-4762-473D-9B8B-79D14703387B}"/>
              </a:ext>
            </a:extLst>
          </p:cNvPr>
          <p:cNvSpPr>
            <a:spLocks noGrp="1"/>
          </p:cNvSpPr>
          <p:nvPr>
            <p:ph idx="1"/>
          </p:nvPr>
        </p:nvSpPr>
        <p:spPr>
          <a:xfrm>
            <a:off x="609600" y="1977651"/>
            <a:ext cx="10972800" cy="4657061"/>
          </a:xfrm>
        </p:spPr>
        <p:txBody>
          <a:bodyPr/>
          <a:lstStyle/>
          <a:p>
            <a:r>
              <a:rPr lang="ru-RU" dirty="0"/>
              <a:t>Прописать в РАТН путь к папке с нужным </a:t>
            </a:r>
            <a:r>
              <a:rPr lang="ru-RU" dirty="0" err="1"/>
              <a:t>бинарником</a:t>
            </a:r>
            <a:r>
              <a:rPr lang="ru-RU" dirty="0"/>
              <a:t>:</a:t>
            </a:r>
          </a:p>
          <a:p>
            <a:pPr marL="800100" lvl="2" indent="0">
              <a:buNone/>
            </a:pPr>
            <a:r>
              <a:rPr lang="ru-RU" sz="2000" dirty="0">
                <a:latin typeface="Courier New" panose="02070309020205020404" pitchFamily="49" charset="0"/>
                <a:cs typeface="Courier New" panose="02070309020205020404" pitchFamily="49" charset="0"/>
              </a:rPr>
              <a:t>С:</a:t>
            </a:r>
            <a:r>
              <a:rPr lang="en-US" sz="2000" dirty="0">
                <a:latin typeface="Courier New" panose="02070309020205020404" pitchFamily="49" charset="0"/>
                <a:cs typeface="Courier New" panose="02070309020205020404" pitchFamily="49" charset="0"/>
              </a:rPr>
              <a:t>\Program Files\Java\jdk-11.0.4\bin</a:t>
            </a:r>
          </a:p>
          <a:p>
            <a:pPr marL="800100" lvl="2" indent="0">
              <a:buNone/>
            </a:pPr>
            <a:r>
              <a:rPr lang="ru-RU" sz="2000" dirty="0">
                <a:latin typeface="Courier New" panose="02070309020205020404" pitchFamily="49" charset="0"/>
                <a:cs typeface="Courier New" panose="02070309020205020404" pitchFamily="49" charset="0"/>
              </a:rPr>
              <a:t>С:</a:t>
            </a:r>
            <a:r>
              <a:rPr lang="en-US" sz="2000" dirty="0">
                <a:latin typeface="Courier New" panose="02070309020205020404" pitchFamily="49" charset="0"/>
                <a:cs typeface="Courier New" panose="02070309020205020404" pitchFamily="49" charset="0"/>
              </a:rPr>
              <a:t>\Program Files\Java\jdk1.8.0_151\bin</a:t>
            </a:r>
          </a:p>
          <a:p>
            <a:pPr marL="800100" lvl="2" indent="0">
              <a:buNone/>
            </a:pPr>
            <a:r>
              <a:rPr lang="en-US" sz="2000" dirty="0">
                <a:latin typeface="Courier New" panose="02070309020205020404" pitchFamily="49" charset="0"/>
                <a:cs typeface="Courier New" panose="02070309020205020404" pitchFamily="49" charset="0"/>
              </a:rPr>
              <a:t>C:\Program Files\Notepad++</a:t>
            </a:r>
            <a:endParaRPr lang="ru-RU" sz="2000" dirty="0">
              <a:latin typeface="Courier New" panose="02070309020205020404" pitchFamily="49" charset="0"/>
              <a:cs typeface="Courier New" panose="02070309020205020404" pitchFamily="49" charset="0"/>
            </a:endParaRPr>
          </a:p>
          <a:p>
            <a:pPr>
              <a:spcBef>
                <a:spcPts val="1200"/>
              </a:spcBef>
            </a:pPr>
            <a:r>
              <a:rPr lang="ru-RU" dirty="0"/>
              <a:t>Поднять терминал в режиме админа</a:t>
            </a:r>
            <a:r>
              <a:rPr lang="en-US" dirty="0"/>
              <a:t> </a:t>
            </a:r>
            <a:r>
              <a:rPr lang="ru-RU" dirty="0"/>
              <a:t>и в каждой из вышеуказанных папок создать соответствующий </a:t>
            </a:r>
            <a:r>
              <a:rPr lang="ru-RU" dirty="0" err="1"/>
              <a:t>симлинк</a:t>
            </a:r>
            <a:r>
              <a:rPr lang="ru-RU" dirty="0"/>
              <a:t>:</a:t>
            </a:r>
          </a:p>
          <a:p>
            <a:pPr marL="800100" lvl="2" indent="0">
              <a:buNone/>
            </a:pPr>
            <a:r>
              <a:rPr lang="en-US" sz="2000" dirty="0" err="1">
                <a:latin typeface="Courier New" panose="02070309020205020404" pitchFamily="49" charset="0"/>
                <a:cs typeface="Courier New" panose="02070309020205020404" pitchFamily="49" charset="0"/>
              </a:rPr>
              <a:t>mklink</a:t>
            </a:r>
            <a:r>
              <a:rPr lang="en-US" sz="2000" dirty="0">
                <a:latin typeface="Courier New" panose="02070309020205020404" pitchFamily="49" charset="0"/>
                <a:cs typeface="Courier New" panose="02070309020205020404" pitchFamily="49" charset="0"/>
              </a:rPr>
              <a:t> javac11.exe .\java.exe</a:t>
            </a:r>
          </a:p>
          <a:p>
            <a:pPr marL="800100" lvl="2" indent="0">
              <a:buNone/>
            </a:pPr>
            <a:r>
              <a:rPr lang="en-US" sz="2000" dirty="0" err="1">
                <a:latin typeface="Courier New" panose="02070309020205020404" pitchFamily="49" charset="0"/>
                <a:cs typeface="Courier New" panose="02070309020205020404" pitchFamily="49" charset="0"/>
              </a:rPr>
              <a:t>mklink</a:t>
            </a:r>
            <a:r>
              <a:rPr lang="en-US" sz="2000" dirty="0">
                <a:latin typeface="Courier New" panose="02070309020205020404" pitchFamily="49" charset="0"/>
                <a:cs typeface="Courier New" panose="02070309020205020404" pitchFamily="49" charset="0"/>
              </a:rPr>
              <a:t> java11.exe .\java.exe</a:t>
            </a:r>
          </a:p>
          <a:p>
            <a:pPr marL="800100" lvl="2" indent="0">
              <a:buNone/>
            </a:pPr>
            <a:r>
              <a:rPr lang="en-US" sz="2000" dirty="0" err="1">
                <a:latin typeface="Courier New" panose="02070309020205020404" pitchFamily="49" charset="0"/>
                <a:cs typeface="Courier New" panose="02070309020205020404" pitchFamily="49" charset="0"/>
              </a:rPr>
              <a:t>mklink</a:t>
            </a:r>
            <a:r>
              <a:rPr lang="en-US" sz="2000" dirty="0">
                <a:latin typeface="Courier New" panose="02070309020205020404" pitchFamily="49" charset="0"/>
                <a:cs typeface="Courier New" panose="02070309020205020404" pitchFamily="49" charset="0"/>
              </a:rPr>
              <a:t> javac8.exe .\java.exe</a:t>
            </a:r>
            <a:endParaRPr lang="ru-RU" sz="2000" dirty="0">
              <a:latin typeface="Courier New" panose="02070309020205020404" pitchFamily="49" charset="0"/>
              <a:cs typeface="Courier New" panose="02070309020205020404" pitchFamily="49" charset="0"/>
            </a:endParaRPr>
          </a:p>
          <a:p>
            <a:pPr marL="800100" lvl="2" indent="0">
              <a:buNone/>
            </a:pPr>
            <a:r>
              <a:rPr lang="en-US" sz="2000" dirty="0" err="1">
                <a:latin typeface="Courier New" panose="02070309020205020404" pitchFamily="49" charset="0"/>
                <a:cs typeface="Courier New" panose="02070309020205020404" pitchFamily="49" charset="0"/>
              </a:rPr>
              <a:t>mklink</a:t>
            </a:r>
            <a:r>
              <a:rPr lang="en-US" sz="2000" dirty="0">
                <a:latin typeface="Courier New" panose="02070309020205020404" pitchFamily="49" charset="0"/>
                <a:cs typeface="Courier New" panose="02070309020205020404" pitchFamily="49" charset="0"/>
              </a:rPr>
              <a:t> java8.exe .\java.exe</a:t>
            </a:r>
            <a:endParaRPr lang="ru-RU" sz="2000" dirty="0">
              <a:latin typeface="Courier New" panose="02070309020205020404" pitchFamily="49" charset="0"/>
              <a:cs typeface="Courier New" panose="02070309020205020404" pitchFamily="49" charset="0"/>
            </a:endParaRPr>
          </a:p>
          <a:p>
            <a:pPr marL="800100" lvl="2" indent="0">
              <a:buNone/>
            </a:pPr>
            <a:r>
              <a:rPr lang="en-US" sz="2000" dirty="0" err="1">
                <a:latin typeface="Courier New" panose="02070309020205020404" pitchFamily="49" charset="0"/>
                <a:cs typeface="Courier New" panose="02070309020205020404" pitchFamily="49" charset="0"/>
              </a:rPr>
              <a:t>mklink</a:t>
            </a:r>
            <a:r>
              <a:rPr lang="en-US" sz="2000" dirty="0">
                <a:latin typeface="Courier New" panose="02070309020205020404" pitchFamily="49" charset="0"/>
                <a:cs typeface="Courier New" panose="02070309020205020404" pitchFamily="49" charset="0"/>
              </a:rPr>
              <a:t> np.exe .\notepad++.exe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0582-B64F-41E4-80B1-C940EB9B3CE3}"/>
              </a:ext>
            </a:extLst>
          </p:cNvPr>
          <p:cNvSpPr>
            <a:spLocks noGrp="1"/>
          </p:cNvSpPr>
          <p:nvPr>
            <p:ph type="title"/>
          </p:nvPr>
        </p:nvSpPr>
        <p:spPr>
          <a:xfrm>
            <a:off x="609600" y="2979774"/>
            <a:ext cx="10972800" cy="898451"/>
          </a:xfrm>
        </p:spPr>
        <p:txBody>
          <a:bodyPr/>
          <a:lstStyle/>
          <a:p>
            <a:r>
              <a:rPr lang="ru-RU" sz="8000" dirty="0" err="1"/>
              <a:t>Теорчасть</a:t>
            </a:r>
            <a:endParaRPr lang="en-US" sz="8000" dirty="0"/>
          </a:p>
        </p:txBody>
      </p:sp>
    </p:spTree>
    <p:extLst>
      <p:ext uri="{BB962C8B-B14F-4D97-AF65-F5344CB8AC3E}">
        <p14:creationId xmlns:p14="http://schemas.microsoft.com/office/powerpoint/2010/main" val="160321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24DD-42AC-4D03-9826-7E0ED8A2AACB}"/>
              </a:ext>
            </a:extLst>
          </p:cNvPr>
          <p:cNvSpPr>
            <a:spLocks noGrp="1"/>
          </p:cNvSpPr>
          <p:nvPr>
            <p:ph type="title"/>
          </p:nvPr>
        </p:nvSpPr>
        <p:spPr>
          <a:xfrm>
            <a:off x="609600" y="2628900"/>
            <a:ext cx="10972800" cy="1600200"/>
          </a:xfrm>
        </p:spPr>
        <p:txBody>
          <a:bodyPr/>
          <a:lstStyle/>
          <a:p>
            <a:r>
              <a:rPr lang="en-US" dirty="0"/>
              <a:t>01 — Java Class Design</a:t>
            </a:r>
            <a:br>
              <a:rPr lang="en-US" dirty="0"/>
            </a:br>
            <a:br>
              <a:rPr lang="en-US" dirty="0"/>
            </a:br>
            <a:r>
              <a:rPr lang="en-US" dirty="0"/>
              <a:t>02 — Advanced Java Class Design</a:t>
            </a:r>
          </a:p>
        </p:txBody>
      </p:sp>
    </p:spTree>
    <p:extLst>
      <p:ext uri="{BB962C8B-B14F-4D97-AF65-F5344CB8AC3E}">
        <p14:creationId xmlns:p14="http://schemas.microsoft.com/office/powerpoint/2010/main" val="104930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ACA02E-6AE3-4275-ADC0-1D96FD0FB205}"/>
              </a:ext>
            </a:extLst>
          </p:cNvPr>
          <p:cNvSpPr txBox="1"/>
          <p:nvPr/>
        </p:nvSpPr>
        <p:spPr>
          <a:xfrm>
            <a:off x="854149" y="478455"/>
            <a:ext cx="10483702" cy="830997"/>
          </a:xfrm>
          <a:prstGeom prst="rect">
            <a:avLst/>
          </a:prstGeom>
          <a:noFill/>
        </p:spPr>
        <p:txBody>
          <a:bodyPr wrap="square" rtlCol="0">
            <a:spAutoFit/>
          </a:bodyPr>
          <a:lstStyle/>
          <a:p>
            <a:pPr algn="ctr"/>
            <a:r>
              <a:rPr lang="en-US" sz="4800" b="1" dirty="0"/>
              <a:t>The </a:t>
            </a:r>
            <a:r>
              <a:rPr lang="en-US" sz="4800" b="1" dirty="0">
                <a:solidFill>
                  <a:srgbClr val="0070C0"/>
                </a:solidFill>
                <a:latin typeface="Courier New" panose="02070309020205020404" pitchFamily="49" charset="0"/>
                <a:cs typeface="Courier New" panose="02070309020205020404" pitchFamily="49" charset="0"/>
              </a:rPr>
              <a:t>final</a:t>
            </a:r>
            <a:r>
              <a:rPr lang="en-US" sz="4800" b="1" dirty="0"/>
              <a:t> keyword</a:t>
            </a:r>
          </a:p>
        </p:txBody>
      </p:sp>
      <p:sp>
        <p:nvSpPr>
          <p:cNvPr id="5" name="TextBox 4">
            <a:extLst>
              <a:ext uri="{FF2B5EF4-FFF2-40B4-BE49-F238E27FC236}">
                <a16:creationId xmlns:a16="http://schemas.microsoft.com/office/drawing/2014/main" id="{9E958F1D-0191-43F8-908A-015F3E061A48}"/>
              </a:ext>
            </a:extLst>
          </p:cNvPr>
          <p:cNvSpPr txBox="1"/>
          <p:nvPr/>
        </p:nvSpPr>
        <p:spPr>
          <a:xfrm>
            <a:off x="574157" y="1881965"/>
            <a:ext cx="11515061" cy="1908215"/>
          </a:xfrm>
          <a:prstGeom prst="rect">
            <a:avLst/>
          </a:prstGeom>
          <a:noFill/>
        </p:spPr>
        <p:txBody>
          <a:bodyPr wrap="square" rtlCol="0">
            <a:spAutoFit/>
          </a:bodyPr>
          <a:lstStyle/>
          <a:p>
            <a:pPr marL="285750" indent="-285750">
              <a:buFont typeface="Wingdings" panose="05000000000000000000" pitchFamily="2" charset="2"/>
              <a:buChar char="q"/>
            </a:pPr>
            <a:r>
              <a:rPr lang="en-US" u="sng" dirty="0"/>
              <a:t>implicitly final are </a:t>
            </a:r>
            <a:r>
              <a:rPr lang="en-US" b="1" u="sng" dirty="0" err="1">
                <a:solidFill>
                  <a:srgbClr val="0070C0"/>
                </a:solidFill>
              </a:rPr>
              <a:t>enum</a:t>
            </a:r>
            <a:r>
              <a:rPr lang="en-US" u="sng" dirty="0"/>
              <a:t> and interface constants:</a:t>
            </a:r>
          </a:p>
          <a:p>
            <a:pPr lvl="1">
              <a:spcBef>
                <a:spcPts val="600"/>
              </a:spcBef>
            </a:pPr>
            <a:r>
              <a:rPr lang="en-US" dirty="0"/>
              <a:t>check interface constants by decompiling:</a:t>
            </a:r>
          </a:p>
          <a:p>
            <a:pPr lvl="2"/>
            <a:r>
              <a:rPr lang="en-US" b="1" dirty="0">
                <a:solidFill>
                  <a:srgbClr val="0070C0"/>
                </a:solidFill>
                <a:latin typeface="Courier New" panose="02070309020205020404" pitchFamily="49" charset="0"/>
                <a:cs typeface="Courier New" panose="02070309020205020404" pitchFamily="49" charset="0"/>
              </a:rPr>
              <a:t>String TEST = "";</a:t>
            </a:r>
          </a:p>
          <a:p>
            <a:pPr lvl="2"/>
            <a:r>
              <a:rPr lang="en-US" dirty="0"/>
              <a:t>turned into </a:t>
            </a:r>
            <a:r>
              <a:rPr lang="en-US" b="1" dirty="0">
                <a:solidFill>
                  <a:srgbClr val="0070C0"/>
                </a:solidFill>
                <a:latin typeface="Courier New" panose="02070309020205020404" pitchFamily="49" charset="0"/>
                <a:cs typeface="Courier New" panose="02070309020205020404" pitchFamily="49" charset="0"/>
              </a:rPr>
              <a:t>public static final String TEST = "";</a:t>
            </a:r>
          </a:p>
          <a:p>
            <a:pPr lvl="1">
              <a:spcBef>
                <a:spcPts val="600"/>
              </a:spcBef>
            </a:pPr>
            <a:r>
              <a:rPr lang="en-US" b="1" dirty="0" err="1">
                <a:solidFill>
                  <a:srgbClr val="0070C0"/>
                </a:solidFill>
              </a:rPr>
              <a:t>enum</a:t>
            </a:r>
            <a:r>
              <a:rPr lang="en-US" dirty="0"/>
              <a:t> constants:</a:t>
            </a:r>
          </a:p>
          <a:p>
            <a:pPr lvl="2"/>
            <a:r>
              <a:rPr lang="en-US" dirty="0"/>
              <a:t>ONE defined in the </a:t>
            </a:r>
            <a:r>
              <a:rPr lang="en-US" b="1" dirty="0" err="1"/>
              <a:t>Enumer</a:t>
            </a:r>
            <a:r>
              <a:rPr lang="en-US" dirty="0"/>
              <a:t> </a:t>
            </a:r>
            <a:r>
              <a:rPr lang="en-US" dirty="0" err="1"/>
              <a:t>enum</a:t>
            </a:r>
            <a:r>
              <a:rPr lang="en-US" dirty="0"/>
              <a:t> turned into </a:t>
            </a:r>
            <a:r>
              <a:rPr lang="en-US" b="1" dirty="0">
                <a:solidFill>
                  <a:srgbClr val="0070C0"/>
                </a:solidFill>
                <a:latin typeface="Courier New" panose="02070309020205020404" pitchFamily="49" charset="0"/>
                <a:cs typeface="Courier New" panose="02070309020205020404" pitchFamily="49" charset="0"/>
              </a:rPr>
              <a:t>public static final </a:t>
            </a:r>
            <a:r>
              <a:rPr lang="en-US" b="1" dirty="0" err="1">
                <a:solidFill>
                  <a:srgbClr val="0070C0"/>
                </a:solidFill>
                <a:latin typeface="Courier New" panose="02070309020205020404" pitchFamily="49" charset="0"/>
                <a:cs typeface="Courier New" panose="02070309020205020404" pitchFamily="49" charset="0"/>
              </a:rPr>
              <a:t>Enumer</a:t>
            </a:r>
            <a:r>
              <a:rPr lang="en-US" b="1" dirty="0">
                <a:solidFill>
                  <a:srgbClr val="0070C0"/>
                </a:solidFill>
                <a:latin typeface="Courier New" panose="02070309020205020404" pitchFamily="49" charset="0"/>
                <a:cs typeface="Courier New" panose="02070309020205020404" pitchFamily="49" charset="0"/>
              </a:rPr>
              <a:t> ONE;</a:t>
            </a: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A136E72A-D813-41D4-A428-6CE68B6B94A2}"/>
                  </a:ext>
                </a:extLst>
              </p:cNvPr>
              <p:cNvGraphicFramePr>
                <a:graphicFrameLocks noChangeAspect="1"/>
              </p:cNvGraphicFramePr>
              <p:nvPr>
                <p:extLst>
                  <p:ext uri="{D42A27DB-BD31-4B8C-83A1-F6EECF244321}">
                    <p14:modId xmlns:p14="http://schemas.microsoft.com/office/powerpoint/2010/main" val="3128466063"/>
                  </p:ext>
                </p:extLst>
              </p:nvPr>
            </p:nvGraphicFramePr>
            <p:xfrm>
              <a:off x="6921795" y="4338902"/>
              <a:ext cx="4148092" cy="2333302"/>
            </p:xfrm>
            <a:graphic>
              <a:graphicData uri="http://schemas.microsoft.com/office/powerpoint/2016/slidezoom">
                <pslz:sldZm>
                  <pslz:sldZmObj sldId="290" cId="481759711">
                    <pslz:zmPr id="{8C3B195E-E7BC-4DBC-B3EC-131389F78C6B}" returnToParent="0" transitionDur="1000">
                      <p166:blipFill xmlns:p166="http://schemas.microsoft.com/office/powerpoint/2016/6/main">
                        <a:blip r:embed="rId2"/>
                        <a:stretch>
                          <a:fillRect/>
                        </a:stretch>
                      </p166:blipFill>
                      <p166:spPr xmlns:p166="http://schemas.microsoft.com/office/powerpoint/2016/6/main">
                        <a:xfrm>
                          <a:off x="0" y="0"/>
                          <a:ext cx="4148092" cy="2333302"/>
                        </a:xfrm>
                        <a:prstGeom prst="rect">
                          <a:avLst/>
                        </a:prstGeom>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A136E72A-D813-41D4-A428-6CE68B6B94A2}"/>
                  </a:ext>
                </a:extLst>
              </p:cNvPr>
              <p:cNvPicPr>
                <a:picLocks noGrp="1" noRot="1" noChangeAspect="1" noMove="1" noResize="1" noEditPoints="1" noAdjustHandles="1" noChangeArrowheads="1" noChangeShapeType="1"/>
              </p:cNvPicPr>
              <p:nvPr/>
            </p:nvPicPr>
            <p:blipFill>
              <a:blip r:embed="rId4"/>
              <a:stretch>
                <a:fillRect/>
              </a:stretch>
            </p:blipFill>
            <p:spPr>
              <a:xfrm>
                <a:off x="6921795" y="4338902"/>
                <a:ext cx="4148092" cy="2333302"/>
              </a:xfrm>
              <a:prstGeom prst="rect">
                <a:avLst/>
              </a:prstGeom>
            </p:spPr>
          </p:pic>
        </mc:Fallback>
      </mc:AlternateContent>
    </p:spTree>
    <p:extLst>
      <p:ext uri="{BB962C8B-B14F-4D97-AF65-F5344CB8AC3E}">
        <p14:creationId xmlns:p14="http://schemas.microsoft.com/office/powerpoint/2010/main" val="98845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0563C1"/>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3167</TotalTime>
  <Words>1745</Words>
  <Application>Microsoft Office PowerPoint</Application>
  <PresentationFormat>Widescreen</PresentationFormat>
  <Paragraphs>221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Courier New</vt:lpstr>
      <vt:lpstr>Palatino Linotype</vt:lpstr>
      <vt:lpstr>Wingdings</vt:lpstr>
      <vt:lpstr>Company background presentation</vt:lpstr>
      <vt:lpstr>Часть 2</vt:lpstr>
      <vt:lpstr>Вводные замечания и подготовка учебной среды</vt:lpstr>
      <vt:lpstr>Сокращения и условные обозначения</vt:lpstr>
      <vt:lpstr>«Разогревающие» вопросы</vt:lpstr>
      <vt:lpstr>Упражнения</vt:lpstr>
      <vt:lpstr>Симлинки</vt:lpstr>
      <vt:lpstr>Теорчасть</vt:lpstr>
      <vt:lpstr>01 — Java Class Design  02 — Advanced Java Class Design</vt:lpstr>
      <vt:lpstr>PowerPoint Presentation</vt:lpstr>
      <vt:lpstr>Как пользоваться декомпилятором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Interfaces</vt:lpstr>
      <vt:lpstr>What to use: abstract classes or interfaces?</vt:lpstr>
      <vt:lpstr>PowerPoint Presentation</vt:lpstr>
      <vt:lpstr>PowerPoint Presentation</vt:lpstr>
      <vt:lpstr>Lambda Expressions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Meeting Title</dc:title>
  <dc:creator>Owner</dc:creator>
  <cp:lastModifiedBy>Igor Soudakevitch</cp:lastModifiedBy>
  <cp:revision>330</cp:revision>
  <dcterms:created xsi:type="dcterms:W3CDTF">2018-12-31T08:12:09Z</dcterms:created>
  <dcterms:modified xsi:type="dcterms:W3CDTF">2019-11-24T13:06:05Z</dcterms:modified>
</cp:coreProperties>
</file>