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92" r:id="rId2"/>
    <p:sldId id="305" r:id="rId3"/>
    <p:sldId id="306" r:id="rId4"/>
    <p:sldId id="307" r:id="rId5"/>
    <p:sldId id="310" r:id="rId6"/>
    <p:sldId id="308" r:id="rId7"/>
    <p:sldId id="309" r:id="rId8"/>
    <p:sldId id="311" r:id="rId9"/>
    <p:sldId id="312" r:id="rId10"/>
    <p:sldId id="313" r:id="rId11"/>
    <p:sldId id="316" r:id="rId12"/>
    <p:sldId id="314" r:id="rId13"/>
    <p:sldId id="315" r:id="rId14"/>
    <p:sldId id="317" r:id="rId15"/>
    <p:sldId id="322" r:id="rId16"/>
    <p:sldId id="318" r:id="rId17"/>
    <p:sldId id="319" r:id="rId18"/>
    <p:sldId id="320" r:id="rId19"/>
    <p:sldId id="321" r:id="rId20"/>
    <p:sldId id="323" r:id="rId21"/>
    <p:sldId id="327" r:id="rId22"/>
    <p:sldId id="326" r:id="rId23"/>
    <p:sldId id="325" r:id="rId24"/>
    <p:sldId id="32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2" autoAdjust="0"/>
    <p:restoredTop sz="96242" autoAdjust="0"/>
  </p:normalViewPr>
  <p:slideViewPr>
    <p:cSldViewPr snapToGrid="0">
      <p:cViewPr varScale="1">
        <p:scale>
          <a:sx n="110" d="100"/>
          <a:sy n="110" d="100"/>
        </p:scale>
        <p:origin x="3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84"/>
    </p:cViewPr>
  </p:sorter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01-Jan-21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01-Jan-21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01-Jan-21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01-Jan-21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24DD-42AC-4D03-9826-7E0ED8A2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28900"/>
            <a:ext cx="10972800" cy="1600200"/>
          </a:xfrm>
        </p:spPr>
        <p:txBody>
          <a:bodyPr/>
          <a:lstStyle/>
          <a:p>
            <a:r>
              <a:rPr lang="en-US" dirty="0"/>
              <a:t>03 — Generics &amp; Collections</a:t>
            </a:r>
          </a:p>
        </p:txBody>
      </p:sp>
    </p:spTree>
    <p:extLst>
      <p:ext uri="{BB962C8B-B14F-4D97-AF65-F5344CB8AC3E}">
        <p14:creationId xmlns:p14="http://schemas.microsoft.com/office/powerpoint/2010/main" val="104930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10972800" cy="868364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ArrayList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17EE-D6A3-42C7-BE45-15C223C52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13" y="1689463"/>
            <a:ext cx="9710057" cy="3479074"/>
          </a:xfrm>
        </p:spPr>
        <p:txBody>
          <a:bodyPr>
            <a:normAutofit/>
          </a:bodyPr>
          <a:lstStyle/>
          <a:p>
            <a:pPr lvl="1" eaLnBrk="1" hangingPunct="1">
              <a:buFont typeface="Arial" charset="0"/>
              <a:buChar char="•"/>
              <a:defRPr/>
            </a:pPr>
            <a:r>
              <a:rPr lang="en-US" sz="2400" dirty="0"/>
              <a:t>I</a:t>
            </a:r>
            <a:r>
              <a:rPr lang="en-US" sz="2400" dirty="0">
                <a:latin typeface="+mj-lt"/>
                <a:cs typeface="Courier New" pitchFamily="49" charset="0"/>
              </a:rPr>
              <a:t>s an implementation of the </a:t>
            </a:r>
            <a:r>
              <a:rPr lang="en-US" sz="2400" dirty="0">
                <a:latin typeface="Courier New" pitchFamily="49" charset="0"/>
              </a:rPr>
              <a:t>List </a:t>
            </a:r>
            <a:r>
              <a:rPr lang="en-US" sz="2400" dirty="0">
                <a:latin typeface="+mj-lt"/>
                <a:cs typeface="Courier New" pitchFamily="49" charset="0"/>
              </a:rPr>
              <a:t>interface</a:t>
            </a:r>
          </a:p>
          <a:p>
            <a:pPr lvl="2" eaLnBrk="1" hangingPunct="1">
              <a:buFont typeface="Arial" charset="0"/>
              <a:buChar char="–"/>
              <a:defRPr/>
            </a:pPr>
            <a:r>
              <a:rPr lang="en-US" sz="2400" dirty="0"/>
              <a:t>The list automatically grows if NOE exceeds initial capacity.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 dirty="0"/>
              <a:t>Has a numeric index</a:t>
            </a:r>
          </a:p>
          <a:p>
            <a:pPr lvl="2" eaLnBrk="1" hangingPunct="1">
              <a:buFont typeface="Arial" charset="0"/>
              <a:buChar char="–"/>
              <a:defRPr/>
            </a:pPr>
            <a:r>
              <a:rPr lang="en-US" sz="2400" dirty="0"/>
              <a:t>Elements are accessed by index</a:t>
            </a:r>
          </a:p>
          <a:p>
            <a:pPr lvl="2" eaLnBrk="1" hangingPunct="1">
              <a:buFont typeface="Arial" charset="0"/>
              <a:buChar char="–"/>
              <a:defRPr/>
            </a:pPr>
            <a:r>
              <a:rPr lang="en-US" sz="2400" dirty="0"/>
              <a:t>Elements can be inserted based on index</a:t>
            </a:r>
          </a:p>
          <a:p>
            <a:pPr lvl="2" eaLnBrk="1" hangingPunct="1">
              <a:buFont typeface="Arial" charset="0"/>
              <a:buChar char="–"/>
              <a:defRPr/>
            </a:pPr>
            <a:r>
              <a:rPr lang="en-US" sz="2400" dirty="0"/>
              <a:t>Elements can be overwritten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400" dirty="0"/>
              <a:t>Allows duplicate elements</a:t>
            </a:r>
            <a:endParaRPr lang="en-US" sz="3200" dirty="0"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0AD85-54EA-404B-A88E-200984437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77" y="2752903"/>
            <a:ext cx="3061230" cy="36178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D1F7FB-FFD6-4C25-A0F3-D08B981EB448}"/>
              </a:ext>
            </a:extLst>
          </p:cNvPr>
          <p:cNvSpPr txBox="1"/>
          <p:nvPr/>
        </p:nvSpPr>
        <p:spPr>
          <a:xfrm>
            <a:off x="2886917" y="4753965"/>
            <a:ext cx="52790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thru index: </a:t>
            </a:r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D68FD-11E5-4A42-8535-8CB4B60A29AE}"/>
              </a:ext>
            </a:extLst>
          </p:cNvPr>
          <p:cNvSpPr txBox="1"/>
          <p:nvPr/>
        </p:nvSpPr>
        <p:spPr>
          <a:xfrm>
            <a:off x="3527672" y="5518924"/>
            <a:ext cx="4604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operations: </a:t>
            </a:r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9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0583"/>
            <a:ext cx="10972800" cy="86836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LinkedList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EC2686-EBD6-41AA-9805-9C7F8E934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69" y="1285052"/>
            <a:ext cx="11477897" cy="949233"/>
          </a:xfrm>
        </p:spPr>
        <p:txBody>
          <a:bodyPr>
            <a:normAutofit/>
          </a:bodyPr>
          <a:lstStyle/>
          <a:p>
            <a:pPr lvl="1" eaLnBrk="1" hangingPunct="1">
              <a:buFont typeface="Arial" charset="0"/>
              <a:buChar char="•"/>
              <a:defRPr/>
            </a:pPr>
            <a:r>
              <a:rPr lang="en-US" sz="2400" dirty="0"/>
              <a:t>Supports operations similar to an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/>
              <a:t> but is structured differently.</a:t>
            </a:r>
            <a:endParaRPr lang="en-US" sz="3200" dirty="0">
              <a:latin typeface="Arial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1BE161-DB25-473C-9C93-FBE5C293E113}"/>
              </a:ext>
            </a:extLst>
          </p:cNvPr>
          <p:cNvGrpSpPr/>
          <p:nvPr/>
        </p:nvGrpSpPr>
        <p:grpSpPr>
          <a:xfrm>
            <a:off x="3815162" y="2094941"/>
            <a:ext cx="6335369" cy="476316"/>
            <a:chOff x="3815162" y="2420982"/>
            <a:chExt cx="6335369" cy="4763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F2AACD3-D2F3-4409-AA5A-A39897513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5162" y="2420982"/>
              <a:ext cx="4039164" cy="47631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912462-AA3E-43FC-A95B-F93EE215D2D5}"/>
                </a:ext>
              </a:extLst>
            </p:cNvPr>
            <p:cNvSpPr txBox="1"/>
            <p:nvPr/>
          </p:nvSpPr>
          <p:spPr>
            <a:xfrm>
              <a:off x="8043057" y="2474474"/>
              <a:ext cx="2107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single-linked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FA16A4-49D9-4F68-8D51-2D47125F81DC}"/>
              </a:ext>
            </a:extLst>
          </p:cNvPr>
          <p:cNvGrpSpPr/>
          <p:nvPr/>
        </p:nvGrpSpPr>
        <p:grpSpPr>
          <a:xfrm>
            <a:off x="3095206" y="2907531"/>
            <a:ext cx="8257115" cy="495369"/>
            <a:chOff x="3095206" y="3181315"/>
            <a:chExt cx="8257115" cy="49536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138286-1CF4-4CDB-A127-115862313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5206" y="3181315"/>
              <a:ext cx="6001588" cy="49536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02E6FB-2841-4DF8-BAC6-10EAFA9F17CC}"/>
                </a:ext>
              </a:extLst>
            </p:cNvPr>
            <p:cNvSpPr txBox="1"/>
            <p:nvPr/>
          </p:nvSpPr>
          <p:spPr>
            <a:xfrm>
              <a:off x="9244847" y="3242278"/>
              <a:ext cx="2107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double-linked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FB1083-74A6-46E7-8E9C-8AC61597E31F}"/>
              </a:ext>
            </a:extLst>
          </p:cNvPr>
          <p:cNvGrpSpPr/>
          <p:nvPr/>
        </p:nvGrpSpPr>
        <p:grpSpPr>
          <a:xfrm>
            <a:off x="3656052" y="3713301"/>
            <a:ext cx="6590273" cy="1086002"/>
            <a:chOff x="3795391" y="3904895"/>
            <a:chExt cx="6590273" cy="108600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B3DFFF-DCBE-4160-816E-63B40DCE0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5391" y="3904895"/>
              <a:ext cx="4601217" cy="108600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DB05F2-DC57-4F6C-8CE9-F624AE01AA57}"/>
                </a:ext>
              </a:extLst>
            </p:cNvPr>
            <p:cNvSpPr txBox="1"/>
            <p:nvPr/>
          </p:nvSpPr>
          <p:spPr>
            <a:xfrm>
              <a:off x="8631741" y="4232361"/>
              <a:ext cx="1753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insertion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639149-498A-4F4D-8D7C-84DB1B76EED6}"/>
              </a:ext>
            </a:extLst>
          </p:cNvPr>
          <p:cNvGrpSpPr/>
          <p:nvPr/>
        </p:nvGrpSpPr>
        <p:grpSpPr>
          <a:xfrm>
            <a:off x="3642384" y="5017019"/>
            <a:ext cx="6220769" cy="1619476"/>
            <a:chOff x="4164894" y="5217323"/>
            <a:chExt cx="6220769" cy="16194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E50271-0BA1-4FFF-A681-F275763D8A9A}"/>
                </a:ext>
              </a:extLst>
            </p:cNvPr>
            <p:cNvSpPr txBox="1"/>
            <p:nvPr/>
          </p:nvSpPr>
          <p:spPr>
            <a:xfrm>
              <a:off x="8631740" y="5795434"/>
              <a:ext cx="1753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removal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0DDE8F5-131C-4039-9284-16D5E1C41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64894" y="5217323"/>
              <a:ext cx="3600953" cy="161947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1C3E2B8-831D-47EE-B552-9D3C72517ADC}"/>
              </a:ext>
            </a:extLst>
          </p:cNvPr>
          <p:cNvSpPr txBox="1"/>
          <p:nvPr/>
        </p:nvSpPr>
        <p:spPr>
          <a:xfrm>
            <a:off x="428895" y="4643856"/>
            <a:ext cx="2882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other: </a:t>
            </a:r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E9FF1-2EC8-4D2C-B6F2-7E19BCCC6209}"/>
              </a:ext>
            </a:extLst>
          </p:cNvPr>
          <p:cNvSpPr txBox="1"/>
          <p:nvPr/>
        </p:nvSpPr>
        <p:spPr>
          <a:xfrm>
            <a:off x="319377" y="3792666"/>
            <a:ext cx="30171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adding: </a:t>
            </a:r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9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10972800" cy="868364"/>
          </a:xfrm>
        </p:spPr>
        <p:txBody>
          <a:bodyPr/>
          <a:lstStyle/>
          <a:p>
            <a:r>
              <a:rPr lang="en-US" dirty="0"/>
              <a:t>Traversing a </a:t>
            </a:r>
            <a:r>
              <a:rPr lang="en-US" dirty="0"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01C1-D9CB-4852-813C-2FCE57D8A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12" y="1689463"/>
            <a:ext cx="10694127" cy="2360023"/>
          </a:xfrm>
        </p:spPr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800" dirty="0"/>
              <a:t>Can be performed with an </a:t>
            </a:r>
            <a:r>
              <a:rPr lang="en-US" sz="2800" dirty="0">
                <a:latin typeface="Consolas" panose="020B0609020204030204" pitchFamily="49" charset="0"/>
              </a:rPr>
              <a:t>Iterator</a:t>
            </a:r>
            <a:r>
              <a:rPr lang="en-US" sz="2800" dirty="0"/>
              <a:t> object</a:t>
            </a:r>
            <a:endParaRPr lang="en-US" sz="2800" dirty="0">
              <a:latin typeface="+mj-lt"/>
              <a:cs typeface="Courier New" pitchFamily="49" charset="0"/>
            </a:endParaRPr>
          </a:p>
          <a:p>
            <a:pPr lvl="1"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800" dirty="0"/>
              <a:t>Possible with the </a:t>
            </a:r>
            <a:r>
              <a:rPr lang="en-US" sz="2800" dirty="0">
                <a:latin typeface="Consolas" panose="020B0609020204030204" pitchFamily="49" charset="0"/>
              </a:rPr>
              <a:t>enhanced-for</a:t>
            </a:r>
            <a:r>
              <a:rPr lang="en-US" sz="2800" dirty="0"/>
              <a:t> construct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800" dirty="0"/>
              <a:t>Does not allow for concurrent modification with </a:t>
            </a:r>
            <a:r>
              <a:rPr lang="en-US" sz="2800" dirty="0">
                <a:latin typeface="Consolas" panose="020B0609020204030204" pitchFamily="49" charset="0"/>
              </a:rPr>
              <a:t>for-each</a:t>
            </a:r>
            <a:r>
              <a:rPr lang="en-US" sz="2800" dirty="0"/>
              <a:t>… 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800" dirty="0"/>
              <a:t>… but permits concurrent removal with an </a:t>
            </a:r>
            <a:r>
              <a:rPr lang="en-US" sz="2800" dirty="0">
                <a:latin typeface="Consolas" panose="020B0609020204030204" pitchFamily="49" charset="0"/>
              </a:rPr>
              <a:t>Iterator</a:t>
            </a:r>
            <a:r>
              <a:rPr lang="en-US" sz="2800" dirty="0"/>
              <a:t>  </a:t>
            </a:r>
            <a:endParaRPr lang="en-US" sz="3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3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10972800" cy="86836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Set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D05F-DF49-4D88-9264-DB4E33DB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737" y="1926771"/>
            <a:ext cx="9083040" cy="703218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  A </a:t>
            </a:r>
            <a:r>
              <a:rPr lang="en-US" alt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2800" dirty="0"/>
              <a:t> accepts unique elements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3F4C3-D2CC-4B70-9C37-73316F52FF62}"/>
              </a:ext>
            </a:extLst>
          </p:cNvPr>
          <p:cNvSpPr txBox="1"/>
          <p:nvPr/>
        </p:nvSpPr>
        <p:spPr>
          <a:xfrm>
            <a:off x="1018901" y="2611884"/>
            <a:ext cx="104415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Has no 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2C733-FDE0-4E0A-AC58-E26399A2C7EB}"/>
              </a:ext>
            </a:extLst>
          </p:cNvPr>
          <p:cNvSpPr txBox="1"/>
          <p:nvPr/>
        </p:nvSpPr>
        <p:spPr>
          <a:xfrm>
            <a:off x="1018901" y="3271473"/>
            <a:ext cx="104415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You can iterate through elements to access them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B727F-14AC-4247-86A7-21E2DDC1A3C8}"/>
              </a:ext>
            </a:extLst>
          </p:cNvPr>
          <p:cNvSpPr txBox="1"/>
          <p:nvPr/>
        </p:nvSpPr>
        <p:spPr>
          <a:xfrm>
            <a:off x="1018901" y="3934037"/>
            <a:ext cx="98755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 err="1">
                <a:latin typeface="Consolas" panose="020B0609020204030204" pitchFamily="49" charset="0"/>
              </a:rPr>
              <a:t>TreeSet</a:t>
            </a:r>
            <a:r>
              <a:rPr lang="en-US" altLang="en-US" sz="2800" dirty="0"/>
              <a:t> provides sorted implementation based on a </a:t>
            </a:r>
            <a:r>
              <a:rPr lang="en-US" altLang="en-US" sz="2800" i="1" dirty="0"/>
              <a:t>natural ordering</a:t>
            </a:r>
            <a:r>
              <a:rPr lang="en-US" altLang="en-US" sz="2800" dirty="0"/>
              <a:t> or a specified </a:t>
            </a:r>
            <a:r>
              <a:rPr lang="en-US" altLang="en-US" sz="2800" dirty="0">
                <a:latin typeface="Consolas" panose="020B0609020204030204" pitchFamily="49" charset="0"/>
              </a:rPr>
              <a:t>Comparator</a:t>
            </a:r>
          </a:p>
          <a:p>
            <a:pPr eaLnBrk="1" hangingPunct="1"/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201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4424970" cy="86836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HashSet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5D1C0F-4A35-45D8-B6EF-42A9A7F5D592}"/>
              </a:ext>
            </a:extLst>
          </p:cNvPr>
          <p:cNvSpPr txBox="1"/>
          <p:nvPr/>
        </p:nvSpPr>
        <p:spPr>
          <a:xfrm>
            <a:off x="513806" y="1783888"/>
            <a:ext cx="438034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DS in which elements are placed in their respective array locations based on their hash code; features: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no duplicates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no iteration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no maintained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sz="2800" b="1" dirty="0"/>
              <a:t> values OK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E62EEB-94BD-4711-9B78-2931962F9CFC}"/>
              </a:ext>
            </a:extLst>
          </p:cNvPr>
          <p:cNvSpPr txBox="1"/>
          <p:nvPr/>
        </p:nvSpPr>
        <p:spPr>
          <a:xfrm>
            <a:off x="525887" y="5275957"/>
            <a:ext cx="63073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add(), remove(), contains(): </a:t>
            </a:r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8CEB45-F9A5-465A-BE40-5A575F5A3F16}"/>
              </a:ext>
            </a:extLst>
          </p:cNvPr>
          <p:cNvSpPr txBox="1"/>
          <p:nvPr/>
        </p:nvSpPr>
        <p:spPr>
          <a:xfrm>
            <a:off x="489153" y="6125041"/>
            <a:ext cx="6615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sufficient distribution of data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09F59D-C10A-4E81-B592-54863A2F985B}"/>
              </a:ext>
            </a:extLst>
          </p:cNvPr>
          <p:cNvSpPr txBox="1"/>
          <p:nvPr/>
        </p:nvSpPr>
        <p:spPr>
          <a:xfrm>
            <a:off x="6882460" y="5579377"/>
            <a:ext cx="2807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LF = 0.75</a:t>
            </a:r>
          </a:p>
          <a:p>
            <a:pPr algn="ctr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 buckets, 12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elems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5CC3AF4-E45F-48EB-8880-B781B6D28B85}"/>
              </a:ext>
            </a:extLst>
          </p:cNvPr>
          <p:cNvGrpSpPr/>
          <p:nvPr/>
        </p:nvGrpSpPr>
        <p:grpSpPr>
          <a:xfrm>
            <a:off x="5089353" y="476402"/>
            <a:ext cx="6698518" cy="5974868"/>
            <a:chOff x="5089353" y="476402"/>
            <a:chExt cx="6698518" cy="597486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2D7568-F202-4B13-95BE-13F5C14DA7DD}"/>
                </a:ext>
              </a:extLst>
            </p:cNvPr>
            <p:cNvGrpSpPr/>
            <p:nvPr/>
          </p:nvGrpSpPr>
          <p:grpSpPr>
            <a:xfrm>
              <a:off x="5089353" y="732820"/>
              <a:ext cx="2133600" cy="4265166"/>
              <a:chOff x="5089353" y="732820"/>
              <a:chExt cx="2133600" cy="4265166"/>
            </a:xfrm>
          </p:grpSpPr>
          <p:sp>
            <p:nvSpPr>
              <p:cNvPr id="18" name="Rounded Rectangle 38">
                <a:extLst>
                  <a:ext uri="{FF2B5EF4-FFF2-40B4-BE49-F238E27FC236}">
                    <a16:creationId xmlns:a16="http://schemas.microsoft.com/office/drawing/2014/main" id="{0988E8BB-A308-A741-B89E-500F04F08952}"/>
                  </a:ext>
                </a:extLst>
              </p:cNvPr>
              <p:cNvSpPr/>
              <p:nvPr/>
            </p:nvSpPr>
            <p:spPr>
              <a:xfrm>
                <a:off x="5089353" y="732820"/>
                <a:ext cx="2133600" cy="4265166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9" name="Rounded Rectangle 39">
                <a:extLst>
                  <a:ext uri="{FF2B5EF4-FFF2-40B4-BE49-F238E27FC236}">
                    <a16:creationId xmlns:a16="http://schemas.microsoft.com/office/drawing/2014/main" id="{A88143DA-E634-DE42-80E0-6D3193630017}"/>
                  </a:ext>
                </a:extLst>
              </p:cNvPr>
              <p:cNvSpPr/>
              <p:nvPr/>
            </p:nvSpPr>
            <p:spPr>
              <a:xfrm>
                <a:off x="5206579" y="1052916"/>
                <a:ext cx="1856382" cy="86094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rgbClr val="DB664F"/>
                    </a:solidFill>
                    <a:latin typeface="Courier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“John”</a:t>
                </a:r>
              </a:p>
            </p:txBody>
          </p:sp>
          <p:sp>
            <p:nvSpPr>
              <p:cNvPr id="20" name="Rounded Rectangle 40">
                <a:extLst>
                  <a:ext uri="{FF2B5EF4-FFF2-40B4-BE49-F238E27FC236}">
                    <a16:creationId xmlns:a16="http://schemas.microsoft.com/office/drawing/2014/main" id="{5EACF3E6-953D-2042-8C43-05E147905596}"/>
                  </a:ext>
                </a:extLst>
              </p:cNvPr>
              <p:cNvSpPr/>
              <p:nvPr/>
            </p:nvSpPr>
            <p:spPr>
              <a:xfrm>
                <a:off x="5206579" y="2455794"/>
                <a:ext cx="1856382" cy="860949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75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urier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hash: </a:t>
                </a:r>
                <a:r>
                  <a:rPr lang="en-US" sz="2000" b="1" i="1" dirty="0">
                    <a:solidFill>
                      <a:schemeClr val="bg1"/>
                    </a:solidFill>
                    <a:latin typeface="Courier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length()</a:t>
                </a:r>
              </a:p>
            </p:txBody>
          </p:sp>
          <p:sp>
            <p:nvSpPr>
              <p:cNvPr id="21" name="Rounded Rectangle 41">
                <a:extLst>
                  <a:ext uri="{FF2B5EF4-FFF2-40B4-BE49-F238E27FC236}">
                    <a16:creationId xmlns:a16="http://schemas.microsoft.com/office/drawing/2014/main" id="{31BB10CD-44E9-1245-AE66-5B607AFA3342}"/>
                  </a:ext>
                </a:extLst>
              </p:cNvPr>
              <p:cNvSpPr/>
              <p:nvPr/>
            </p:nvSpPr>
            <p:spPr>
              <a:xfrm>
                <a:off x="5206579" y="3848495"/>
                <a:ext cx="1856382" cy="86094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rgbClr val="DB664F"/>
                    </a:solidFill>
                    <a:latin typeface="Courier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4</a:t>
                </a:r>
              </a:p>
            </p:txBody>
          </p:sp>
          <p:sp>
            <p:nvSpPr>
              <p:cNvPr id="22" name="Down Arrow 43">
                <a:extLst>
                  <a:ext uri="{FF2B5EF4-FFF2-40B4-BE49-F238E27FC236}">
                    <a16:creationId xmlns:a16="http://schemas.microsoft.com/office/drawing/2014/main" id="{3DA099D2-B0FF-5F46-BB60-E984733D0E0E}"/>
                  </a:ext>
                </a:extLst>
              </p:cNvPr>
              <p:cNvSpPr/>
              <p:nvPr/>
            </p:nvSpPr>
            <p:spPr>
              <a:xfrm>
                <a:off x="5920024" y="1799169"/>
                <a:ext cx="429491" cy="552042"/>
              </a:xfrm>
              <a:prstGeom prst="downArrow">
                <a:avLst/>
              </a:prstGeom>
              <a:solidFill>
                <a:srgbClr val="DB6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Down Arrow 44">
                <a:extLst>
                  <a:ext uri="{FF2B5EF4-FFF2-40B4-BE49-F238E27FC236}">
                    <a16:creationId xmlns:a16="http://schemas.microsoft.com/office/drawing/2014/main" id="{2DAEAFD0-4317-1C4E-ACA0-1771825B1B4E}"/>
                  </a:ext>
                </a:extLst>
              </p:cNvPr>
              <p:cNvSpPr/>
              <p:nvPr/>
            </p:nvSpPr>
            <p:spPr>
              <a:xfrm>
                <a:off x="5920024" y="3184623"/>
                <a:ext cx="429491" cy="552042"/>
              </a:xfrm>
              <a:prstGeom prst="downArrow">
                <a:avLst/>
              </a:prstGeom>
              <a:solidFill>
                <a:srgbClr val="DB6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0DF44B-292B-47B0-AF2E-2C713B2683F4}"/>
                </a:ext>
              </a:extLst>
            </p:cNvPr>
            <p:cNvSpPr txBox="1"/>
            <p:nvPr/>
          </p:nvSpPr>
          <p:spPr>
            <a:xfrm>
              <a:off x="7463246" y="2532174"/>
              <a:ext cx="18785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"Naïve", straightforward implementation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5C8E802-B876-47C1-A66C-FCDF991E12EE}"/>
                </a:ext>
              </a:extLst>
            </p:cNvPr>
            <p:cNvGrpSpPr/>
            <p:nvPr/>
          </p:nvGrpSpPr>
          <p:grpSpPr>
            <a:xfrm>
              <a:off x="7239636" y="3996114"/>
              <a:ext cx="2262194" cy="963104"/>
              <a:chOff x="7239636" y="3996114"/>
              <a:chExt cx="2262194" cy="963104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351F4B9-CE54-4033-BFE1-386B2AA55797}"/>
                  </a:ext>
                </a:extLst>
              </p:cNvPr>
              <p:cNvGrpSpPr/>
              <p:nvPr/>
            </p:nvGrpSpPr>
            <p:grpSpPr>
              <a:xfrm>
                <a:off x="7239636" y="4303376"/>
                <a:ext cx="2262194" cy="655842"/>
                <a:chOff x="7239636" y="4303376"/>
                <a:chExt cx="2262194" cy="655842"/>
              </a:xfrm>
            </p:grpSpPr>
            <p:cxnSp>
              <p:nvCxnSpPr>
                <p:cNvPr id="24" name="Elbow Connector 47">
                  <a:extLst>
                    <a:ext uri="{FF2B5EF4-FFF2-40B4-BE49-F238E27FC236}">
                      <a16:creationId xmlns:a16="http://schemas.microsoft.com/office/drawing/2014/main" id="{39E268CD-B32B-2D42-9A0A-572F4E93ED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9636" y="4452900"/>
                  <a:ext cx="2262194" cy="506318"/>
                </a:xfrm>
                <a:prstGeom prst="bentConnector3">
                  <a:avLst>
                    <a:gd name="adj1" fmla="val 50000"/>
                  </a:avLst>
                </a:prstGeom>
                <a:ln w="14922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603119F-1011-164F-BEF9-D1B75D068011}"/>
                    </a:ext>
                  </a:extLst>
                </p:cNvPr>
                <p:cNvSpPr/>
                <p:nvPr/>
              </p:nvSpPr>
              <p:spPr>
                <a:xfrm>
                  <a:off x="7655227" y="4303376"/>
                  <a:ext cx="323557" cy="323557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9144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>
                    <a:solidFill>
                      <a:schemeClr val="bg1"/>
                    </a:solidFill>
                    <a:latin typeface="Courier" pitchFamily="2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pic>
            <p:nvPicPr>
              <p:cNvPr id="40" name="Graphic 49" descr="Single gear">
                <a:extLst>
                  <a:ext uri="{FF2B5EF4-FFF2-40B4-BE49-F238E27FC236}">
                    <a16:creationId xmlns:a16="http://schemas.microsoft.com/office/drawing/2014/main" id="{05A30B53-AFA0-4DEE-8B99-F9AFD554C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92831" y="3996114"/>
                <a:ext cx="914400" cy="914400"/>
              </a:xfrm>
              <a:prstGeom prst="rect">
                <a:avLst/>
              </a:prstGeom>
              <a:effectLst/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260FA71-1AAA-421E-AEF7-6CAB7B84E73D}"/>
                </a:ext>
              </a:extLst>
            </p:cNvPr>
            <p:cNvGrpSpPr/>
            <p:nvPr/>
          </p:nvGrpSpPr>
          <p:grpSpPr>
            <a:xfrm>
              <a:off x="9501830" y="476402"/>
              <a:ext cx="2286041" cy="5974868"/>
              <a:chOff x="9501830" y="476402"/>
              <a:chExt cx="2286041" cy="5974868"/>
            </a:xfrm>
          </p:grpSpPr>
          <p:sp>
            <p:nvSpPr>
              <p:cNvPr id="48" name="Rounded Rectangle 24">
                <a:extLst>
                  <a:ext uri="{FF2B5EF4-FFF2-40B4-BE49-F238E27FC236}">
                    <a16:creationId xmlns:a16="http://schemas.microsoft.com/office/drawing/2014/main" id="{2AB90B3B-F94E-4A81-B1C9-656AAB8C61EC}"/>
                  </a:ext>
                </a:extLst>
              </p:cNvPr>
              <p:cNvSpPr/>
              <p:nvPr/>
            </p:nvSpPr>
            <p:spPr>
              <a:xfrm>
                <a:off x="9654271" y="819020"/>
                <a:ext cx="2133600" cy="5632250"/>
              </a:xfrm>
              <a:prstGeom prst="roundRect">
                <a:avLst>
                  <a:gd name="adj" fmla="val 0"/>
                </a:avLst>
              </a:prstGeom>
              <a:solidFill>
                <a:srgbClr val="CFE3E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Round Same Side Corner Rectangle 23">
                <a:extLst>
                  <a:ext uri="{FF2B5EF4-FFF2-40B4-BE49-F238E27FC236}">
                    <a16:creationId xmlns:a16="http://schemas.microsoft.com/office/drawing/2014/main" id="{2658F863-5E7A-452D-A3ED-F9E386EEA1F1}"/>
                  </a:ext>
                </a:extLst>
              </p:cNvPr>
              <p:cNvSpPr/>
              <p:nvPr/>
            </p:nvSpPr>
            <p:spPr>
              <a:xfrm>
                <a:off x="10063971" y="476402"/>
                <a:ext cx="1318160" cy="459910"/>
              </a:xfrm>
              <a:prstGeom prst="round2SameRect">
                <a:avLst/>
              </a:prstGeom>
              <a:solidFill>
                <a:srgbClr val="CFE3E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3716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07465A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values</a:t>
                </a:r>
              </a:p>
            </p:txBody>
          </p:sp>
          <p:sp>
            <p:nvSpPr>
              <p:cNvPr id="50" name="Rounded Rectangle 25">
                <a:extLst>
                  <a:ext uri="{FF2B5EF4-FFF2-40B4-BE49-F238E27FC236}">
                    <a16:creationId xmlns:a16="http://schemas.microsoft.com/office/drawing/2014/main" id="{5D6571E8-04BF-471F-8189-36DB1C1F6143}"/>
                  </a:ext>
                </a:extLst>
              </p:cNvPr>
              <p:cNvSpPr/>
              <p:nvPr/>
            </p:nvSpPr>
            <p:spPr>
              <a:xfrm>
                <a:off x="9901684" y="1100385"/>
                <a:ext cx="1638774" cy="683503"/>
              </a:xfrm>
              <a:prstGeom prst="roundRect">
                <a:avLst>
                  <a:gd name="adj" fmla="val 0"/>
                </a:avLst>
              </a:prstGeom>
              <a:solidFill>
                <a:srgbClr val="0C6E8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ourier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null</a:t>
                </a:r>
              </a:p>
            </p:txBody>
          </p:sp>
          <p:sp>
            <p:nvSpPr>
              <p:cNvPr id="51" name="Right Arrow 26">
                <a:extLst>
                  <a:ext uri="{FF2B5EF4-FFF2-40B4-BE49-F238E27FC236}">
                    <a16:creationId xmlns:a16="http://schemas.microsoft.com/office/drawing/2014/main" id="{22B62EB7-92FE-4835-803A-A69261D0816E}"/>
                  </a:ext>
                </a:extLst>
              </p:cNvPr>
              <p:cNvSpPr/>
              <p:nvPr/>
            </p:nvSpPr>
            <p:spPr>
              <a:xfrm>
                <a:off x="9501830" y="1306092"/>
                <a:ext cx="678697" cy="272091"/>
              </a:xfrm>
              <a:prstGeom prst="rightArrow">
                <a:avLst>
                  <a:gd name="adj1" fmla="val 100000"/>
                  <a:gd name="adj2" fmla="val 59449"/>
                </a:avLst>
              </a:prstGeom>
              <a:solidFill>
                <a:schemeClr val="bg1"/>
              </a:solidFill>
              <a:ln w="12700">
                <a:solidFill>
                  <a:srgbClr val="0C6E8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rgbClr val="0C6E8C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0</a:t>
                </a:r>
              </a:p>
            </p:txBody>
          </p:sp>
          <p:sp>
            <p:nvSpPr>
              <p:cNvPr id="52" name="Rounded Rectangle 27">
                <a:extLst>
                  <a:ext uri="{FF2B5EF4-FFF2-40B4-BE49-F238E27FC236}">
                    <a16:creationId xmlns:a16="http://schemas.microsoft.com/office/drawing/2014/main" id="{D1333F12-2DF9-402B-9314-AC1B82676D67}"/>
                  </a:ext>
                </a:extLst>
              </p:cNvPr>
              <p:cNvSpPr/>
              <p:nvPr/>
            </p:nvSpPr>
            <p:spPr>
              <a:xfrm>
                <a:off x="9901684" y="1961334"/>
                <a:ext cx="1638774" cy="683503"/>
              </a:xfrm>
              <a:prstGeom prst="roundRect">
                <a:avLst>
                  <a:gd name="adj" fmla="val 0"/>
                </a:avLst>
              </a:prstGeom>
              <a:solidFill>
                <a:srgbClr val="0C6E8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ourier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null</a:t>
                </a:r>
              </a:p>
            </p:txBody>
          </p:sp>
          <p:sp>
            <p:nvSpPr>
              <p:cNvPr id="53" name="Rounded Rectangle 28">
                <a:extLst>
                  <a:ext uri="{FF2B5EF4-FFF2-40B4-BE49-F238E27FC236}">
                    <a16:creationId xmlns:a16="http://schemas.microsoft.com/office/drawing/2014/main" id="{43F70E68-7EC2-4636-8BD0-B40811259EAB}"/>
                  </a:ext>
                </a:extLst>
              </p:cNvPr>
              <p:cNvSpPr/>
              <p:nvPr/>
            </p:nvSpPr>
            <p:spPr>
              <a:xfrm>
                <a:off x="9901684" y="2836401"/>
                <a:ext cx="1638774" cy="683503"/>
              </a:xfrm>
              <a:prstGeom prst="roundRect">
                <a:avLst>
                  <a:gd name="adj" fmla="val 0"/>
                </a:avLst>
              </a:prstGeom>
              <a:solidFill>
                <a:srgbClr val="0C6E8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ourier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null</a:t>
                </a:r>
              </a:p>
            </p:txBody>
          </p:sp>
          <p:sp>
            <p:nvSpPr>
              <p:cNvPr id="54" name="Rounded Rectangle 29">
                <a:extLst>
                  <a:ext uri="{FF2B5EF4-FFF2-40B4-BE49-F238E27FC236}">
                    <a16:creationId xmlns:a16="http://schemas.microsoft.com/office/drawing/2014/main" id="{70E6D726-6F06-4575-B133-327FCADF4B6D}"/>
                  </a:ext>
                </a:extLst>
              </p:cNvPr>
              <p:cNvSpPr/>
              <p:nvPr/>
            </p:nvSpPr>
            <p:spPr>
              <a:xfrm>
                <a:off x="9901684" y="3700710"/>
                <a:ext cx="1638774" cy="683503"/>
              </a:xfrm>
              <a:prstGeom prst="roundRect">
                <a:avLst>
                  <a:gd name="adj" fmla="val 0"/>
                </a:avLst>
              </a:prstGeom>
              <a:solidFill>
                <a:srgbClr val="0C6E8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ourier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“Sam”</a:t>
                </a:r>
              </a:p>
            </p:txBody>
          </p:sp>
          <p:sp>
            <p:nvSpPr>
              <p:cNvPr id="55" name="Right Arrow 30">
                <a:extLst>
                  <a:ext uri="{FF2B5EF4-FFF2-40B4-BE49-F238E27FC236}">
                    <a16:creationId xmlns:a16="http://schemas.microsoft.com/office/drawing/2014/main" id="{DA46334A-977E-49B6-AF38-7C4FCE96A83E}"/>
                  </a:ext>
                </a:extLst>
              </p:cNvPr>
              <p:cNvSpPr/>
              <p:nvPr/>
            </p:nvSpPr>
            <p:spPr>
              <a:xfrm>
                <a:off x="9501830" y="2192933"/>
                <a:ext cx="678697" cy="272091"/>
              </a:xfrm>
              <a:prstGeom prst="rightArrow">
                <a:avLst>
                  <a:gd name="adj1" fmla="val 100000"/>
                  <a:gd name="adj2" fmla="val 59449"/>
                </a:avLst>
              </a:prstGeom>
              <a:solidFill>
                <a:schemeClr val="bg1"/>
              </a:solidFill>
              <a:ln w="12700">
                <a:solidFill>
                  <a:srgbClr val="0C6E8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rgbClr val="0C6E8C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1</a:t>
                </a:r>
              </a:p>
            </p:txBody>
          </p:sp>
          <p:sp>
            <p:nvSpPr>
              <p:cNvPr id="56" name="Right Arrow 31">
                <a:extLst>
                  <a:ext uri="{FF2B5EF4-FFF2-40B4-BE49-F238E27FC236}">
                    <a16:creationId xmlns:a16="http://schemas.microsoft.com/office/drawing/2014/main" id="{FF55AA36-6AF7-4A5E-9E4F-3203070219C8}"/>
                  </a:ext>
                </a:extLst>
              </p:cNvPr>
              <p:cNvSpPr/>
              <p:nvPr/>
            </p:nvSpPr>
            <p:spPr>
              <a:xfrm>
                <a:off x="9501830" y="3051435"/>
                <a:ext cx="678697" cy="272091"/>
              </a:xfrm>
              <a:prstGeom prst="rightArrow">
                <a:avLst>
                  <a:gd name="adj1" fmla="val 100000"/>
                  <a:gd name="adj2" fmla="val 59449"/>
                </a:avLst>
              </a:prstGeom>
              <a:solidFill>
                <a:schemeClr val="bg1"/>
              </a:solidFill>
              <a:ln w="12700">
                <a:solidFill>
                  <a:srgbClr val="0C6E8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rgbClr val="0C6E8C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2</a:t>
                </a:r>
              </a:p>
            </p:txBody>
          </p:sp>
          <p:sp>
            <p:nvSpPr>
              <p:cNvPr id="57" name="Right Arrow 32">
                <a:extLst>
                  <a:ext uri="{FF2B5EF4-FFF2-40B4-BE49-F238E27FC236}">
                    <a16:creationId xmlns:a16="http://schemas.microsoft.com/office/drawing/2014/main" id="{EF9D8EAA-68D5-4C9F-B99F-95B52A10A017}"/>
                  </a:ext>
                </a:extLst>
              </p:cNvPr>
              <p:cNvSpPr/>
              <p:nvPr/>
            </p:nvSpPr>
            <p:spPr>
              <a:xfrm>
                <a:off x="9501830" y="3920695"/>
                <a:ext cx="678697" cy="272091"/>
              </a:xfrm>
              <a:prstGeom prst="rightArrow">
                <a:avLst>
                  <a:gd name="adj1" fmla="val 100000"/>
                  <a:gd name="adj2" fmla="val 59449"/>
                </a:avLst>
              </a:prstGeom>
              <a:solidFill>
                <a:schemeClr val="bg1"/>
              </a:solidFill>
              <a:ln w="12700">
                <a:solidFill>
                  <a:srgbClr val="0C6E8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rgbClr val="0C6E8C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3</a:t>
                </a:r>
              </a:p>
            </p:txBody>
          </p:sp>
          <p:sp>
            <p:nvSpPr>
              <p:cNvPr id="58" name="Rounded Rectangle 37">
                <a:extLst>
                  <a:ext uri="{FF2B5EF4-FFF2-40B4-BE49-F238E27FC236}">
                    <a16:creationId xmlns:a16="http://schemas.microsoft.com/office/drawing/2014/main" id="{7CDC75D8-7C5F-4F36-AE7A-77E6473B2823}"/>
                  </a:ext>
                </a:extLst>
              </p:cNvPr>
              <p:cNvSpPr/>
              <p:nvPr/>
            </p:nvSpPr>
            <p:spPr>
              <a:xfrm>
                <a:off x="9901684" y="4606329"/>
                <a:ext cx="1638774" cy="683503"/>
              </a:xfrm>
              <a:prstGeom prst="roundRect">
                <a:avLst>
                  <a:gd name="adj" fmla="val 0"/>
                </a:avLst>
              </a:prstGeom>
              <a:solidFill>
                <a:srgbClr val="0C6E8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ourier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“John”</a:t>
                </a:r>
              </a:p>
            </p:txBody>
          </p:sp>
          <p:sp>
            <p:nvSpPr>
              <p:cNvPr id="59" name="Right Arrow 34">
                <a:extLst>
                  <a:ext uri="{FF2B5EF4-FFF2-40B4-BE49-F238E27FC236}">
                    <a16:creationId xmlns:a16="http://schemas.microsoft.com/office/drawing/2014/main" id="{545DEDE5-4BB6-41EB-A329-D5EAE2F922CF}"/>
                  </a:ext>
                </a:extLst>
              </p:cNvPr>
              <p:cNvSpPr/>
              <p:nvPr/>
            </p:nvSpPr>
            <p:spPr>
              <a:xfrm>
                <a:off x="9501830" y="4823172"/>
                <a:ext cx="678697" cy="272091"/>
              </a:xfrm>
              <a:prstGeom prst="rightArrow">
                <a:avLst>
                  <a:gd name="adj1" fmla="val 100000"/>
                  <a:gd name="adj2" fmla="val 59449"/>
                </a:avLst>
              </a:prstGeom>
              <a:solidFill>
                <a:schemeClr val="bg1"/>
              </a:solidFill>
              <a:ln w="12700">
                <a:solidFill>
                  <a:srgbClr val="0A6E8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rgbClr val="0A6E8C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4</a:t>
                </a:r>
              </a:p>
            </p:txBody>
          </p:sp>
          <p:sp>
            <p:nvSpPr>
              <p:cNvPr id="60" name="Rounded Rectangle 35">
                <a:extLst>
                  <a:ext uri="{FF2B5EF4-FFF2-40B4-BE49-F238E27FC236}">
                    <a16:creationId xmlns:a16="http://schemas.microsoft.com/office/drawing/2014/main" id="{E2710D5E-0926-4F38-A32B-DDDC513FB2EE}"/>
                  </a:ext>
                </a:extLst>
              </p:cNvPr>
              <p:cNvSpPr/>
              <p:nvPr/>
            </p:nvSpPr>
            <p:spPr>
              <a:xfrm>
                <a:off x="9901684" y="5531793"/>
                <a:ext cx="1638774" cy="683503"/>
              </a:xfrm>
              <a:prstGeom prst="roundRect">
                <a:avLst>
                  <a:gd name="adj" fmla="val 0"/>
                </a:avLst>
              </a:prstGeom>
              <a:solidFill>
                <a:srgbClr val="0C6E8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ourier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null</a:t>
                </a:r>
              </a:p>
            </p:txBody>
          </p:sp>
          <p:sp>
            <p:nvSpPr>
              <p:cNvPr id="61" name="Right Arrow 36">
                <a:extLst>
                  <a:ext uri="{FF2B5EF4-FFF2-40B4-BE49-F238E27FC236}">
                    <a16:creationId xmlns:a16="http://schemas.microsoft.com/office/drawing/2014/main" id="{10519ECB-1401-4162-B220-200ED749F6F1}"/>
                  </a:ext>
                </a:extLst>
              </p:cNvPr>
              <p:cNvSpPr/>
              <p:nvPr/>
            </p:nvSpPr>
            <p:spPr>
              <a:xfrm>
                <a:off x="9501830" y="5725649"/>
                <a:ext cx="678697" cy="272091"/>
              </a:xfrm>
              <a:prstGeom prst="rightArrow">
                <a:avLst>
                  <a:gd name="adj1" fmla="val 100000"/>
                  <a:gd name="adj2" fmla="val 59449"/>
                </a:avLst>
              </a:prstGeom>
              <a:solidFill>
                <a:schemeClr val="bg1"/>
              </a:solidFill>
              <a:ln w="12700">
                <a:solidFill>
                  <a:srgbClr val="0C6E8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rgbClr val="0C6E8C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960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0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4729"/>
            <a:ext cx="10972800" cy="868364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TreeSet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95DCC-258C-46F8-AFAF-81255E362CD6}"/>
              </a:ext>
            </a:extLst>
          </p:cNvPr>
          <p:cNvSpPr txBox="1"/>
          <p:nvPr/>
        </p:nvSpPr>
        <p:spPr>
          <a:xfrm>
            <a:off x="3787117" y="1386083"/>
            <a:ext cx="141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746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root</a:t>
            </a:r>
          </a:p>
        </p:txBody>
      </p:sp>
      <p:sp>
        <p:nvSpPr>
          <p:cNvPr id="4" name="Down Arrow 89">
            <a:extLst>
              <a:ext uri="{FF2B5EF4-FFF2-40B4-BE49-F238E27FC236}">
                <a16:creationId xmlns:a16="http://schemas.microsoft.com/office/drawing/2014/main" id="{D44F076C-66BD-467D-8ED8-83A243BDBC84}"/>
              </a:ext>
            </a:extLst>
          </p:cNvPr>
          <p:cNvSpPr/>
          <p:nvPr/>
        </p:nvSpPr>
        <p:spPr>
          <a:xfrm rot="16200000">
            <a:off x="4930999" y="1273492"/>
            <a:ext cx="571515" cy="842380"/>
          </a:xfrm>
          <a:prstGeom prst="downArrow">
            <a:avLst/>
          </a:prstGeom>
          <a:solidFill>
            <a:srgbClr val="EFD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F958DF-9A14-4656-9947-936D2D2C260F}"/>
              </a:ext>
            </a:extLst>
          </p:cNvPr>
          <p:cNvCxnSpPr>
            <a:stCxn id="36" idx="3"/>
            <a:endCxn id="33" idx="7"/>
          </p:cNvCxnSpPr>
          <p:nvPr/>
        </p:nvCxnSpPr>
        <p:spPr>
          <a:xfrm flipH="1">
            <a:off x="4294046" y="2077790"/>
            <a:ext cx="1536440" cy="457494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AFED955-BA72-4673-B09F-FF6314F0E9D2}"/>
              </a:ext>
            </a:extLst>
          </p:cNvPr>
          <p:cNvSpPr/>
          <p:nvPr/>
        </p:nvSpPr>
        <p:spPr>
          <a:xfrm>
            <a:off x="1137966" y="4998720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60AABC-7BEB-45C0-AD1B-ADF44F37406E}"/>
              </a:ext>
            </a:extLst>
          </p:cNvPr>
          <p:cNvSpPr/>
          <p:nvPr/>
        </p:nvSpPr>
        <p:spPr>
          <a:xfrm>
            <a:off x="5938566" y="4998720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16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4226B-52EC-4206-AB5D-9EFE0B135CD3}"/>
              </a:ext>
            </a:extLst>
          </p:cNvPr>
          <p:cNvSpPr/>
          <p:nvPr/>
        </p:nvSpPr>
        <p:spPr>
          <a:xfrm>
            <a:off x="10281966" y="4998720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30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338EE9-EEEE-4A3D-AF12-DD315A878BEB}"/>
              </a:ext>
            </a:extLst>
          </p:cNvPr>
          <p:cNvSpPr/>
          <p:nvPr/>
        </p:nvSpPr>
        <p:spPr>
          <a:xfrm>
            <a:off x="3728766" y="4998720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015952-26A6-4FD2-9503-825341AE57D4}"/>
              </a:ext>
            </a:extLst>
          </p:cNvPr>
          <p:cNvSpPr/>
          <p:nvPr/>
        </p:nvSpPr>
        <p:spPr>
          <a:xfrm>
            <a:off x="7961806" y="4998720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24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4A0F52-50FA-4DC1-8286-9877B6547B76}"/>
              </a:ext>
            </a:extLst>
          </p:cNvPr>
          <p:cNvCxnSpPr>
            <a:stCxn id="23" idx="3"/>
            <a:endCxn id="11" idx="7"/>
          </p:cNvCxnSpPr>
          <p:nvPr/>
        </p:nvCxnSpPr>
        <p:spPr>
          <a:xfrm flipH="1">
            <a:off x="1840406" y="4371462"/>
            <a:ext cx="637280" cy="747778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F38BBB-8420-43C0-8678-ADC53279DF60}"/>
              </a:ext>
            </a:extLst>
          </p:cNvPr>
          <p:cNvCxnSpPr>
            <a:stCxn id="22" idx="5"/>
            <a:endCxn id="12" idx="1"/>
          </p:cNvCxnSpPr>
          <p:nvPr/>
        </p:nvCxnSpPr>
        <p:spPr>
          <a:xfrm>
            <a:off x="5498006" y="4371462"/>
            <a:ext cx="561080" cy="747778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86C309-84A5-4E11-99F8-13A286D6C2CC}"/>
              </a:ext>
            </a:extLst>
          </p:cNvPr>
          <p:cNvCxnSpPr>
            <a:stCxn id="24" idx="5"/>
            <a:endCxn id="13" idx="1"/>
          </p:cNvCxnSpPr>
          <p:nvPr/>
        </p:nvCxnSpPr>
        <p:spPr>
          <a:xfrm>
            <a:off x="9765206" y="4371462"/>
            <a:ext cx="637280" cy="747778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9F31E3-B2C1-4FD4-A0B4-A28D08C1F759}"/>
              </a:ext>
            </a:extLst>
          </p:cNvPr>
          <p:cNvCxnSpPr>
            <a:stCxn id="22" idx="3"/>
            <a:endCxn id="14" idx="7"/>
          </p:cNvCxnSpPr>
          <p:nvPr/>
        </p:nvCxnSpPr>
        <p:spPr>
          <a:xfrm flipH="1">
            <a:off x="4431206" y="4371462"/>
            <a:ext cx="484880" cy="747778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71FAE5-4014-45BF-A6F9-217D1C1E7DDF}"/>
              </a:ext>
            </a:extLst>
          </p:cNvPr>
          <p:cNvCxnSpPr>
            <a:stCxn id="24" idx="3"/>
            <a:endCxn id="15" idx="7"/>
          </p:cNvCxnSpPr>
          <p:nvPr/>
        </p:nvCxnSpPr>
        <p:spPr>
          <a:xfrm flipH="1">
            <a:off x="8664246" y="4371462"/>
            <a:ext cx="519040" cy="747778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0DF5CB-D4DE-4C49-B1AE-3E952700024F}"/>
              </a:ext>
            </a:extLst>
          </p:cNvPr>
          <p:cNvCxnSpPr>
            <a:cxnSpLocks/>
            <a:stCxn id="22" idx="5"/>
            <a:endCxn id="12" idx="1"/>
          </p:cNvCxnSpPr>
          <p:nvPr/>
        </p:nvCxnSpPr>
        <p:spPr>
          <a:xfrm>
            <a:off x="5498006" y="4371462"/>
            <a:ext cx="561080" cy="7477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3972811-C4C8-47C4-8934-7E92CEDD7D60}"/>
              </a:ext>
            </a:extLst>
          </p:cNvPr>
          <p:cNvSpPr/>
          <p:nvPr/>
        </p:nvSpPr>
        <p:spPr>
          <a:xfrm>
            <a:off x="4795566" y="3669022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14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49C17AC-4294-4D15-A847-6CA55583E682}"/>
              </a:ext>
            </a:extLst>
          </p:cNvPr>
          <p:cNvSpPr/>
          <p:nvPr/>
        </p:nvSpPr>
        <p:spPr>
          <a:xfrm>
            <a:off x="2357166" y="3669022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8831B9-8249-461F-998E-6050EB27AAEC}"/>
              </a:ext>
            </a:extLst>
          </p:cNvPr>
          <p:cNvSpPr/>
          <p:nvPr/>
        </p:nvSpPr>
        <p:spPr>
          <a:xfrm>
            <a:off x="9062766" y="3669022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27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9C50AD-7102-4752-BD93-2FEF50DF180C}"/>
              </a:ext>
            </a:extLst>
          </p:cNvPr>
          <p:cNvSpPr/>
          <p:nvPr/>
        </p:nvSpPr>
        <p:spPr>
          <a:xfrm>
            <a:off x="6700566" y="3669022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21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CD05F6-2C51-4929-9B66-F8FE8C77BE89}"/>
              </a:ext>
            </a:extLst>
          </p:cNvPr>
          <p:cNvCxnSpPr>
            <a:stCxn id="33" idx="3"/>
            <a:endCxn id="23" idx="7"/>
          </p:cNvCxnSpPr>
          <p:nvPr/>
        </p:nvCxnSpPr>
        <p:spPr>
          <a:xfrm flipH="1">
            <a:off x="3059606" y="3117204"/>
            <a:ext cx="652520" cy="672338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9269A8-B582-42E6-AAAC-255D05B89012}"/>
              </a:ext>
            </a:extLst>
          </p:cNvPr>
          <p:cNvCxnSpPr>
            <a:stCxn id="33" idx="5"/>
            <a:endCxn id="22" idx="1"/>
          </p:cNvCxnSpPr>
          <p:nvPr/>
        </p:nvCxnSpPr>
        <p:spPr>
          <a:xfrm>
            <a:off x="4294046" y="3117204"/>
            <a:ext cx="622040" cy="672338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35BE4E-F895-473D-865D-0ABE94F965D3}"/>
              </a:ext>
            </a:extLst>
          </p:cNvPr>
          <p:cNvCxnSpPr>
            <a:stCxn id="32" idx="5"/>
            <a:endCxn id="24" idx="1"/>
          </p:cNvCxnSpPr>
          <p:nvPr/>
        </p:nvCxnSpPr>
        <p:spPr>
          <a:xfrm>
            <a:off x="8485046" y="3117204"/>
            <a:ext cx="698240" cy="672338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C5A46F-43E9-4BF8-85A7-189EA394BDAE}"/>
              </a:ext>
            </a:extLst>
          </p:cNvPr>
          <p:cNvCxnSpPr>
            <a:stCxn id="32" idx="3"/>
            <a:endCxn id="25" idx="7"/>
          </p:cNvCxnSpPr>
          <p:nvPr/>
        </p:nvCxnSpPr>
        <p:spPr>
          <a:xfrm flipH="1">
            <a:off x="7403006" y="3117204"/>
            <a:ext cx="500120" cy="672338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D8F920-863E-4D0D-882B-2AC37B3DDAFC}"/>
              </a:ext>
            </a:extLst>
          </p:cNvPr>
          <p:cNvCxnSpPr>
            <a:cxnSpLocks/>
            <a:stCxn id="33" idx="5"/>
            <a:endCxn id="22" idx="1"/>
          </p:cNvCxnSpPr>
          <p:nvPr/>
        </p:nvCxnSpPr>
        <p:spPr>
          <a:xfrm>
            <a:off x="4294046" y="3117204"/>
            <a:ext cx="622040" cy="6723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633309C-CB5A-46A9-B85C-4D50C9E5F0E8}"/>
              </a:ext>
            </a:extLst>
          </p:cNvPr>
          <p:cNvSpPr/>
          <p:nvPr/>
        </p:nvSpPr>
        <p:spPr>
          <a:xfrm>
            <a:off x="7782606" y="2414764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A4E1823-73C7-4351-86C2-3CD30C5BE1A8}"/>
              </a:ext>
            </a:extLst>
          </p:cNvPr>
          <p:cNvSpPr/>
          <p:nvPr/>
        </p:nvSpPr>
        <p:spPr>
          <a:xfrm>
            <a:off x="3591606" y="2414764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ABA53B-A30D-43C4-BE23-5DE18E15A3E7}"/>
              </a:ext>
            </a:extLst>
          </p:cNvPr>
          <p:cNvCxnSpPr>
            <a:stCxn id="36" idx="5"/>
            <a:endCxn id="32" idx="1"/>
          </p:cNvCxnSpPr>
          <p:nvPr/>
        </p:nvCxnSpPr>
        <p:spPr>
          <a:xfrm>
            <a:off x="6412406" y="2077790"/>
            <a:ext cx="1490720" cy="457494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DD043F-0B26-4CBF-A9EF-649BEA833AEE}"/>
              </a:ext>
            </a:extLst>
          </p:cNvPr>
          <p:cNvCxnSpPr>
            <a:cxnSpLocks/>
            <a:stCxn id="36" idx="3"/>
            <a:endCxn id="33" idx="7"/>
          </p:cNvCxnSpPr>
          <p:nvPr/>
        </p:nvCxnSpPr>
        <p:spPr>
          <a:xfrm flipH="1">
            <a:off x="4294046" y="2077790"/>
            <a:ext cx="1536440" cy="457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E21E094-779B-441E-ADE3-2D91888893FE}"/>
              </a:ext>
            </a:extLst>
          </p:cNvPr>
          <p:cNvSpPr/>
          <p:nvPr/>
        </p:nvSpPr>
        <p:spPr>
          <a:xfrm>
            <a:off x="5709966" y="1375350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8410C6-1B31-4B0C-B6CA-8113816FEC9A}"/>
              </a:ext>
            </a:extLst>
          </p:cNvPr>
          <p:cNvSpPr txBox="1"/>
          <p:nvPr/>
        </p:nvSpPr>
        <p:spPr>
          <a:xfrm>
            <a:off x="7768690" y="1468741"/>
            <a:ext cx="37135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no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sz="2800" b="1" dirty="0"/>
              <a:t> values</a:t>
            </a:r>
          </a:p>
          <a:p>
            <a:pPr lvl="1"/>
            <a:r>
              <a:rPr lang="en-US" sz="2800" i="1" dirty="0"/>
              <a:t>         by default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CD6B1-365A-4CBB-8C18-C97053CA40D1}"/>
              </a:ext>
            </a:extLst>
          </p:cNvPr>
          <p:cNvSpPr txBox="1"/>
          <p:nvPr/>
        </p:nvSpPr>
        <p:spPr>
          <a:xfrm>
            <a:off x="537581" y="1303986"/>
            <a:ext cx="2142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dirty="0"/>
              <a:t> </a:t>
            </a:r>
            <a:r>
              <a:rPr lang="en-US" sz="3200" i="1" dirty="0"/>
              <a:t>binary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0A2112-A4AB-4F43-B194-B5ADEA720CA1}"/>
              </a:ext>
            </a:extLst>
          </p:cNvPr>
          <p:cNvSpPr txBox="1"/>
          <p:nvPr/>
        </p:nvSpPr>
        <p:spPr>
          <a:xfrm>
            <a:off x="537581" y="1913583"/>
            <a:ext cx="2142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</a:t>
            </a:r>
            <a:r>
              <a:rPr lang="en-US" sz="3200" dirty="0"/>
              <a:t> </a:t>
            </a:r>
            <a:r>
              <a:rPr lang="en-US" sz="3200" i="1" dirty="0"/>
              <a:t>tree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DDE5B9-31B7-4D9B-AFA9-1A2BBD5EC2B6}"/>
              </a:ext>
            </a:extLst>
          </p:cNvPr>
          <p:cNvSpPr txBox="1"/>
          <p:nvPr/>
        </p:nvSpPr>
        <p:spPr>
          <a:xfrm>
            <a:off x="535309" y="1924112"/>
            <a:ext cx="2142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US" sz="3200" dirty="0"/>
              <a:t> </a:t>
            </a:r>
            <a:r>
              <a:rPr lang="en-US" sz="3200" i="1" dirty="0"/>
              <a:t>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1D1547-9674-4879-9C77-2BBA81A4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57" y="583200"/>
            <a:ext cx="2410161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-0.00117 0.0962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4729"/>
            <a:ext cx="10972800" cy="868364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TreeSet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95DCC-258C-46F8-AFAF-81255E362CD6}"/>
              </a:ext>
            </a:extLst>
          </p:cNvPr>
          <p:cNvSpPr txBox="1"/>
          <p:nvPr/>
        </p:nvSpPr>
        <p:spPr>
          <a:xfrm>
            <a:off x="3787117" y="1386083"/>
            <a:ext cx="141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746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root</a:t>
            </a:r>
          </a:p>
        </p:txBody>
      </p:sp>
      <p:sp>
        <p:nvSpPr>
          <p:cNvPr id="4" name="Down Arrow 89">
            <a:extLst>
              <a:ext uri="{FF2B5EF4-FFF2-40B4-BE49-F238E27FC236}">
                <a16:creationId xmlns:a16="http://schemas.microsoft.com/office/drawing/2014/main" id="{D44F076C-66BD-467D-8ED8-83A243BDBC84}"/>
              </a:ext>
            </a:extLst>
          </p:cNvPr>
          <p:cNvSpPr/>
          <p:nvPr/>
        </p:nvSpPr>
        <p:spPr>
          <a:xfrm rot="16200000">
            <a:off x="4930999" y="1273492"/>
            <a:ext cx="571515" cy="842380"/>
          </a:xfrm>
          <a:prstGeom prst="downArrow">
            <a:avLst/>
          </a:prstGeom>
          <a:solidFill>
            <a:srgbClr val="EFD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F958DF-9A14-4656-9947-936D2D2C260F}"/>
              </a:ext>
            </a:extLst>
          </p:cNvPr>
          <p:cNvCxnSpPr>
            <a:stCxn id="36" idx="3"/>
            <a:endCxn id="33" idx="7"/>
          </p:cNvCxnSpPr>
          <p:nvPr/>
        </p:nvCxnSpPr>
        <p:spPr>
          <a:xfrm flipH="1">
            <a:off x="4294046" y="2077790"/>
            <a:ext cx="1536440" cy="457494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AFED955-BA72-4673-B09F-FF6314F0E9D2}"/>
              </a:ext>
            </a:extLst>
          </p:cNvPr>
          <p:cNvSpPr/>
          <p:nvPr/>
        </p:nvSpPr>
        <p:spPr>
          <a:xfrm>
            <a:off x="1137966" y="4998720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60AABC-7BEB-45C0-AD1B-ADF44F37406E}"/>
              </a:ext>
            </a:extLst>
          </p:cNvPr>
          <p:cNvSpPr/>
          <p:nvPr/>
        </p:nvSpPr>
        <p:spPr>
          <a:xfrm>
            <a:off x="5938566" y="4998720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16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4226B-52EC-4206-AB5D-9EFE0B135CD3}"/>
              </a:ext>
            </a:extLst>
          </p:cNvPr>
          <p:cNvSpPr/>
          <p:nvPr/>
        </p:nvSpPr>
        <p:spPr>
          <a:xfrm>
            <a:off x="10281966" y="4998720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30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338EE9-EEEE-4A3D-AF12-DD315A878BEB}"/>
              </a:ext>
            </a:extLst>
          </p:cNvPr>
          <p:cNvSpPr/>
          <p:nvPr/>
        </p:nvSpPr>
        <p:spPr>
          <a:xfrm>
            <a:off x="3728766" y="4998720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015952-26A6-4FD2-9503-825341AE57D4}"/>
              </a:ext>
            </a:extLst>
          </p:cNvPr>
          <p:cNvSpPr/>
          <p:nvPr/>
        </p:nvSpPr>
        <p:spPr>
          <a:xfrm>
            <a:off x="7961806" y="4998720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24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4A0F52-50FA-4DC1-8286-9877B6547B76}"/>
              </a:ext>
            </a:extLst>
          </p:cNvPr>
          <p:cNvCxnSpPr>
            <a:stCxn id="23" idx="3"/>
            <a:endCxn id="11" idx="7"/>
          </p:cNvCxnSpPr>
          <p:nvPr/>
        </p:nvCxnSpPr>
        <p:spPr>
          <a:xfrm flipH="1">
            <a:off x="1840406" y="4371462"/>
            <a:ext cx="637280" cy="747778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F38BBB-8420-43C0-8678-ADC53279DF60}"/>
              </a:ext>
            </a:extLst>
          </p:cNvPr>
          <p:cNvCxnSpPr>
            <a:stCxn id="22" idx="5"/>
            <a:endCxn id="12" idx="1"/>
          </p:cNvCxnSpPr>
          <p:nvPr/>
        </p:nvCxnSpPr>
        <p:spPr>
          <a:xfrm>
            <a:off x="5498006" y="4371462"/>
            <a:ext cx="561080" cy="747778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86C309-84A5-4E11-99F8-13A286D6C2CC}"/>
              </a:ext>
            </a:extLst>
          </p:cNvPr>
          <p:cNvCxnSpPr>
            <a:stCxn id="24" idx="5"/>
            <a:endCxn id="13" idx="1"/>
          </p:cNvCxnSpPr>
          <p:nvPr/>
        </p:nvCxnSpPr>
        <p:spPr>
          <a:xfrm>
            <a:off x="9765206" y="4371462"/>
            <a:ext cx="637280" cy="747778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9F31E3-B2C1-4FD4-A0B4-A28D08C1F759}"/>
              </a:ext>
            </a:extLst>
          </p:cNvPr>
          <p:cNvCxnSpPr>
            <a:stCxn id="22" idx="3"/>
            <a:endCxn id="14" idx="7"/>
          </p:cNvCxnSpPr>
          <p:nvPr/>
        </p:nvCxnSpPr>
        <p:spPr>
          <a:xfrm flipH="1">
            <a:off x="4431206" y="4371462"/>
            <a:ext cx="484880" cy="747778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71FAE5-4014-45BF-A6F9-217D1C1E7DDF}"/>
              </a:ext>
            </a:extLst>
          </p:cNvPr>
          <p:cNvCxnSpPr>
            <a:stCxn id="24" idx="3"/>
            <a:endCxn id="15" idx="7"/>
          </p:cNvCxnSpPr>
          <p:nvPr/>
        </p:nvCxnSpPr>
        <p:spPr>
          <a:xfrm flipH="1">
            <a:off x="8664246" y="4371462"/>
            <a:ext cx="519040" cy="747778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0DF5CB-D4DE-4C49-B1AE-3E952700024F}"/>
              </a:ext>
            </a:extLst>
          </p:cNvPr>
          <p:cNvCxnSpPr>
            <a:cxnSpLocks/>
            <a:stCxn id="22" idx="5"/>
            <a:endCxn id="12" idx="1"/>
          </p:cNvCxnSpPr>
          <p:nvPr/>
        </p:nvCxnSpPr>
        <p:spPr>
          <a:xfrm>
            <a:off x="5498006" y="4371462"/>
            <a:ext cx="561080" cy="7477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3972811-C4C8-47C4-8934-7E92CEDD7D60}"/>
              </a:ext>
            </a:extLst>
          </p:cNvPr>
          <p:cNvSpPr/>
          <p:nvPr/>
        </p:nvSpPr>
        <p:spPr>
          <a:xfrm>
            <a:off x="4795566" y="3669022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14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49C17AC-4294-4D15-A847-6CA55583E682}"/>
              </a:ext>
            </a:extLst>
          </p:cNvPr>
          <p:cNvSpPr/>
          <p:nvPr/>
        </p:nvSpPr>
        <p:spPr>
          <a:xfrm>
            <a:off x="2357166" y="3669022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8831B9-8249-461F-998E-6050EB27AAEC}"/>
              </a:ext>
            </a:extLst>
          </p:cNvPr>
          <p:cNvSpPr/>
          <p:nvPr/>
        </p:nvSpPr>
        <p:spPr>
          <a:xfrm>
            <a:off x="9062766" y="3669022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27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9C50AD-7102-4752-BD93-2FEF50DF180C}"/>
              </a:ext>
            </a:extLst>
          </p:cNvPr>
          <p:cNvSpPr/>
          <p:nvPr/>
        </p:nvSpPr>
        <p:spPr>
          <a:xfrm>
            <a:off x="6700566" y="3669022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21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CD05F6-2C51-4929-9B66-F8FE8C77BE89}"/>
              </a:ext>
            </a:extLst>
          </p:cNvPr>
          <p:cNvCxnSpPr>
            <a:stCxn id="33" idx="3"/>
            <a:endCxn id="23" idx="7"/>
          </p:cNvCxnSpPr>
          <p:nvPr/>
        </p:nvCxnSpPr>
        <p:spPr>
          <a:xfrm flipH="1">
            <a:off x="3059606" y="3117204"/>
            <a:ext cx="652520" cy="672338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9269A8-B582-42E6-AAAC-255D05B89012}"/>
              </a:ext>
            </a:extLst>
          </p:cNvPr>
          <p:cNvCxnSpPr>
            <a:stCxn id="33" idx="5"/>
            <a:endCxn id="22" idx="1"/>
          </p:cNvCxnSpPr>
          <p:nvPr/>
        </p:nvCxnSpPr>
        <p:spPr>
          <a:xfrm>
            <a:off x="4294046" y="3117204"/>
            <a:ext cx="622040" cy="672338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35BE4E-F895-473D-865D-0ABE94F965D3}"/>
              </a:ext>
            </a:extLst>
          </p:cNvPr>
          <p:cNvCxnSpPr>
            <a:stCxn id="32" idx="5"/>
            <a:endCxn id="24" idx="1"/>
          </p:cNvCxnSpPr>
          <p:nvPr/>
        </p:nvCxnSpPr>
        <p:spPr>
          <a:xfrm>
            <a:off x="8485046" y="3117204"/>
            <a:ext cx="698240" cy="672338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C5A46F-43E9-4BF8-85A7-189EA394BDAE}"/>
              </a:ext>
            </a:extLst>
          </p:cNvPr>
          <p:cNvCxnSpPr>
            <a:stCxn id="32" idx="3"/>
            <a:endCxn id="25" idx="7"/>
          </p:cNvCxnSpPr>
          <p:nvPr/>
        </p:nvCxnSpPr>
        <p:spPr>
          <a:xfrm flipH="1">
            <a:off x="7403006" y="3117204"/>
            <a:ext cx="500120" cy="672338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D8F920-863E-4D0D-882B-2AC37B3DDAFC}"/>
              </a:ext>
            </a:extLst>
          </p:cNvPr>
          <p:cNvCxnSpPr>
            <a:cxnSpLocks/>
            <a:stCxn id="33" idx="5"/>
            <a:endCxn id="22" idx="1"/>
          </p:cNvCxnSpPr>
          <p:nvPr/>
        </p:nvCxnSpPr>
        <p:spPr>
          <a:xfrm>
            <a:off x="4294046" y="3117204"/>
            <a:ext cx="622040" cy="6723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BEC9D31-AE6A-4F01-BD29-BD3AC7639633}"/>
              </a:ext>
            </a:extLst>
          </p:cNvPr>
          <p:cNvSpPr txBox="1"/>
          <p:nvPr/>
        </p:nvSpPr>
        <p:spPr>
          <a:xfrm>
            <a:off x="4610641" y="2465413"/>
            <a:ext cx="29707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en-US" sz="6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33309C-CB5A-46A9-B85C-4D50C9E5F0E8}"/>
              </a:ext>
            </a:extLst>
          </p:cNvPr>
          <p:cNvSpPr/>
          <p:nvPr/>
        </p:nvSpPr>
        <p:spPr>
          <a:xfrm>
            <a:off x="7782606" y="2414764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A4E1823-73C7-4351-86C2-3CD30C5BE1A8}"/>
              </a:ext>
            </a:extLst>
          </p:cNvPr>
          <p:cNvSpPr/>
          <p:nvPr/>
        </p:nvSpPr>
        <p:spPr>
          <a:xfrm>
            <a:off x="3591606" y="2414764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ABA53B-A30D-43C4-BE23-5DE18E15A3E7}"/>
              </a:ext>
            </a:extLst>
          </p:cNvPr>
          <p:cNvCxnSpPr>
            <a:stCxn id="36" idx="5"/>
            <a:endCxn id="32" idx="1"/>
          </p:cNvCxnSpPr>
          <p:nvPr/>
        </p:nvCxnSpPr>
        <p:spPr>
          <a:xfrm>
            <a:off x="6412406" y="2077790"/>
            <a:ext cx="1490720" cy="457494"/>
          </a:xfrm>
          <a:prstGeom prst="straightConnector1">
            <a:avLst/>
          </a:prstGeom>
          <a:ln w="19050">
            <a:solidFill>
              <a:srgbClr val="074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DD043F-0B26-4CBF-A9EF-649BEA833AEE}"/>
              </a:ext>
            </a:extLst>
          </p:cNvPr>
          <p:cNvCxnSpPr>
            <a:cxnSpLocks/>
            <a:stCxn id="36" idx="3"/>
            <a:endCxn id="33" idx="7"/>
          </p:cNvCxnSpPr>
          <p:nvPr/>
        </p:nvCxnSpPr>
        <p:spPr>
          <a:xfrm flipH="1">
            <a:off x="4294046" y="2077790"/>
            <a:ext cx="1536440" cy="457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E21E094-779B-441E-ADE3-2D91888893FE}"/>
              </a:ext>
            </a:extLst>
          </p:cNvPr>
          <p:cNvSpPr/>
          <p:nvPr/>
        </p:nvSpPr>
        <p:spPr>
          <a:xfrm>
            <a:off x="5709966" y="1375350"/>
            <a:ext cx="822960" cy="822960"/>
          </a:xfrm>
          <a:prstGeom prst="ellipse">
            <a:avLst/>
          </a:prstGeom>
          <a:solidFill>
            <a:srgbClr val="75A3B4"/>
          </a:solidFill>
          <a:ln w="76200" cmpd="sng">
            <a:solidFill>
              <a:srgbClr val="D0E4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"/>
                <a:cs typeface="Courier"/>
              </a:rPr>
              <a:t>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23283-55BF-4C94-B1F1-3FCF7EB37D71}"/>
              </a:ext>
            </a:extLst>
          </p:cNvPr>
          <p:cNvSpPr txBox="1"/>
          <p:nvPr/>
        </p:nvSpPr>
        <p:spPr>
          <a:xfrm>
            <a:off x="7341326" y="1445629"/>
            <a:ext cx="4743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Let's see if we've got 16 </a:t>
            </a:r>
          </a:p>
        </p:txBody>
      </p:sp>
    </p:spTree>
    <p:extLst>
      <p:ext uri="{BB962C8B-B14F-4D97-AF65-F5344CB8AC3E}">
        <p14:creationId xmlns:p14="http://schemas.microsoft.com/office/powerpoint/2010/main" val="19956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100"/>
                            </p:stCondLst>
                            <p:childTnLst>
                              <p:par>
                                <p:cTn id="9" presetID="1" presetClass="emph" presetSubtype="2" autoRev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9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400"/>
                            </p:stCondLst>
                            <p:childTnLst>
                              <p:par>
                                <p:cTn id="1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7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3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800"/>
                            </p:stCondLst>
                            <p:childTnLst>
                              <p:par>
                                <p:cTn id="8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400"/>
                            </p:stCondLst>
                            <p:childTnLst>
                              <p:par>
                                <p:cTn id="108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1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2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700"/>
                            </p:stCondLst>
                            <p:childTnLst>
                              <p:par>
                                <p:cTn id="1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9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4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4" grpId="1" animBg="1"/>
      <p:bldP spid="11" grpId="0" animBg="1"/>
      <p:bldP spid="13" grpId="0" animBg="1"/>
      <p:bldP spid="14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31" grpId="0"/>
      <p:bldP spid="32" grpId="0" animBg="1"/>
      <p:bldP spid="33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10972800" cy="868364"/>
          </a:xfrm>
        </p:spPr>
        <p:txBody>
          <a:bodyPr/>
          <a:lstStyle/>
          <a:p>
            <a:r>
              <a:rPr lang="en-US" dirty="0"/>
              <a:t>Red-Black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34F13-6A30-4ECF-A072-CF5E76110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66" y="1557079"/>
            <a:ext cx="9083040" cy="436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8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10972800" cy="86836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6491F-3412-43F6-A2CD-185F1CC5DE18}"/>
              </a:ext>
            </a:extLst>
          </p:cNvPr>
          <p:cNvSpPr txBox="1"/>
          <p:nvPr/>
        </p:nvSpPr>
        <p:spPr>
          <a:xfrm>
            <a:off x="836023" y="1680754"/>
            <a:ext cx="9744891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A collection that stores multiple key-value pairs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5B481D-7655-4D11-AEDB-00AF62650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90295"/>
              </p:ext>
            </p:extLst>
          </p:nvPr>
        </p:nvGraphicFramePr>
        <p:xfrm>
          <a:off x="3759934" y="4404363"/>
          <a:ext cx="46482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Smith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Jane Sanderson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 Marley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2017091-015F-4FF1-9607-6F84500D30C7}"/>
              </a:ext>
            </a:extLst>
          </p:cNvPr>
          <p:cNvSpPr txBox="1"/>
          <p:nvPr/>
        </p:nvSpPr>
        <p:spPr>
          <a:xfrm>
            <a:off x="696686" y="2212853"/>
            <a:ext cx="10972799" cy="589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Key: Unique identifier for each element in a 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B3019-37AC-459E-86BF-F215B540F960}"/>
              </a:ext>
            </a:extLst>
          </p:cNvPr>
          <p:cNvSpPr txBox="1"/>
          <p:nvPr/>
        </p:nvSpPr>
        <p:spPr>
          <a:xfrm>
            <a:off x="696686" y="2679763"/>
            <a:ext cx="10676708" cy="589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Value: A value stored in the element associated with the 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1AD46-01EC-4FAD-B306-959DDDA2A33F}"/>
              </a:ext>
            </a:extLst>
          </p:cNvPr>
          <p:cNvSpPr txBox="1"/>
          <p:nvPr/>
        </p:nvSpPr>
        <p:spPr>
          <a:xfrm>
            <a:off x="818605" y="3321629"/>
            <a:ext cx="10293531" cy="589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Called “associative arrays” or “dictionary” in other languages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3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10972800" cy="868364"/>
          </a:xfrm>
        </p:spPr>
        <p:txBody>
          <a:bodyPr/>
          <a:lstStyle/>
          <a:p>
            <a:r>
              <a:rPr lang="en-US" dirty="0"/>
              <a:t>Useful </a:t>
            </a:r>
            <a:r>
              <a:rPr lang="en-US" dirty="0">
                <a:latin typeface="Consolas" panose="020B0609020204030204" pitchFamily="49" charset="0"/>
              </a:rPr>
              <a:t>Map&lt;K,V&gt;</a:t>
            </a:r>
            <a:r>
              <a:rPr lang="en-US" dirty="0"/>
              <a:t> 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912146-7907-452F-9B4D-78ED11F1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3256274"/>
            <a:ext cx="11869806" cy="676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D2AB60-8EF0-4440-B3C6-F2531A55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3" y="1403807"/>
            <a:ext cx="11879333" cy="619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0E01B4-E50A-402B-B209-80255C08F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81" y="4131225"/>
            <a:ext cx="11917438" cy="581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27E800-506B-41EA-B6BA-75AE691DA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06" y="4908796"/>
            <a:ext cx="11907912" cy="6287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6E1F81-9D16-4B9F-A9EE-FEA3172400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33" y="2190288"/>
            <a:ext cx="11898385" cy="8668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DA5325-9E51-4A8E-B8AA-5B528054A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33" y="5730046"/>
            <a:ext cx="1187933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2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10972800" cy="868364"/>
          </a:xfrm>
        </p:spPr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8A73C-A5E6-41C1-8FDB-EF55D63B2917}"/>
              </a:ext>
            </a:extLst>
          </p:cNvPr>
          <p:cNvSpPr txBox="1"/>
          <p:nvPr/>
        </p:nvSpPr>
        <p:spPr>
          <a:xfrm>
            <a:off x="609600" y="1553497"/>
            <a:ext cx="1062867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— rationale for having Generics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— parameterization in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i="1" dirty="0">
                <a:solidFill>
                  <a:schemeClr val="accent1">
                    <a:lumMod val="50000"/>
                  </a:schemeClr>
                </a:solidFill>
              </a:rPr>
              <a:t>vs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non-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context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— restrictions, i.e.: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 extends …&gt;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&lt;? extends …&gt;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&lt;? super …&gt;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— interface intersections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— limitations in usage</a:t>
            </a:r>
          </a:p>
        </p:txBody>
      </p:sp>
    </p:spTree>
    <p:extLst>
      <p:ext uri="{BB962C8B-B14F-4D97-AF65-F5344CB8AC3E}">
        <p14:creationId xmlns:p14="http://schemas.microsoft.com/office/powerpoint/2010/main" val="124458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10972800" cy="86836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Deque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0BA16-AA96-4DDB-A17E-C08DFCF52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703" y="1700349"/>
            <a:ext cx="10258697" cy="598714"/>
          </a:xfrm>
        </p:spPr>
        <p:txBody>
          <a:bodyPr>
            <a:normAutofit/>
          </a:bodyPr>
          <a:lstStyle/>
          <a:p>
            <a:pPr lvl="1" indent="-574675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ea typeface="ＭＳ Ｐゴシック" charset="-128"/>
              </a:rPr>
              <a:t>A collection that can be used as a stack or a 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CAA3C-1F40-402E-B255-A34C436D40D8}"/>
              </a:ext>
            </a:extLst>
          </p:cNvPr>
          <p:cNvSpPr txBox="1"/>
          <p:nvPr/>
        </p:nvSpPr>
        <p:spPr>
          <a:xfrm>
            <a:off x="1062446" y="2499755"/>
            <a:ext cx="10389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ＭＳ Ｐゴシック" charset="-128"/>
              </a:rPr>
              <a:t>Stands for a “double-ended queue” (pronounced “</a:t>
            </a:r>
            <a:r>
              <a:rPr lang="en-US" sz="2400">
                <a:ea typeface="ＭＳ Ｐゴシック" charset="-128"/>
              </a:rPr>
              <a:t>deck”)</a:t>
            </a:r>
            <a:endParaRPr lang="en-US" sz="2400" dirty="0">
              <a:ea typeface="ＭＳ Ｐゴシック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9FB74-B71E-4F5A-B521-BC3EEDBD722D}"/>
              </a:ext>
            </a:extLst>
          </p:cNvPr>
          <p:cNvSpPr txBox="1"/>
          <p:nvPr/>
        </p:nvSpPr>
        <p:spPr>
          <a:xfrm>
            <a:off x="1027612" y="3234849"/>
            <a:ext cx="107725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ＭＳ Ｐゴシック" charset="-128"/>
              </a:rPr>
              <a:t>A queue provides FIFO (first in, first out) operations:</a:t>
            </a:r>
          </a:p>
          <a:p>
            <a:pPr lvl="3">
              <a:buFont typeface="Arial" charset="0"/>
              <a:buChar char="–"/>
              <a:defRPr/>
            </a:pPr>
            <a:r>
              <a:rPr lang="en-US" sz="2400" dirty="0">
                <a:latin typeface="Courier New" pitchFamily="49" charset="0"/>
                <a:ea typeface="ＭＳ Ｐゴシック" charset="-128"/>
                <a:cs typeface="Courier New" pitchFamily="49" charset="0"/>
              </a:rPr>
              <a:t>add(e)</a:t>
            </a:r>
            <a:r>
              <a:rPr lang="en-US" sz="2400" dirty="0">
                <a:ea typeface="ＭＳ Ｐゴシック" charset="-128"/>
              </a:rPr>
              <a:t> and </a:t>
            </a:r>
            <a:r>
              <a:rPr lang="en-US" sz="2400" dirty="0">
                <a:latin typeface="Courier New" pitchFamily="49" charset="0"/>
                <a:ea typeface="ＭＳ Ｐゴシック" charset="-128"/>
                <a:cs typeface="Courier New" pitchFamily="49" charset="0"/>
              </a:rPr>
              <a:t>remove() </a:t>
            </a:r>
            <a:r>
              <a:rPr lang="en-US" sz="2400" dirty="0">
                <a:ea typeface="ＭＳ Ｐゴシック" charset="-128"/>
              </a:rPr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9BDC4-4331-4B96-A9C3-91ACF5118B69}"/>
              </a:ext>
            </a:extLst>
          </p:cNvPr>
          <p:cNvSpPr txBox="1"/>
          <p:nvPr/>
        </p:nvSpPr>
        <p:spPr>
          <a:xfrm>
            <a:off x="1062446" y="4339275"/>
            <a:ext cx="102674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ＭＳ Ｐゴシック" charset="-128"/>
              </a:rPr>
              <a:t>A stack provides LIFO (last in, first out) operations:</a:t>
            </a:r>
          </a:p>
          <a:p>
            <a:pPr lvl="3">
              <a:buFont typeface="Arial" charset="0"/>
              <a:buChar char="–"/>
              <a:defRPr/>
            </a:pPr>
            <a:r>
              <a:rPr lang="en-US" sz="2400" dirty="0">
                <a:latin typeface="Courier New" pitchFamily="49" charset="0"/>
                <a:ea typeface="ＭＳ Ｐゴシック" charset="-128"/>
                <a:cs typeface="Courier New" pitchFamily="49" charset="0"/>
              </a:rPr>
              <a:t>push(e)</a:t>
            </a:r>
            <a:r>
              <a:rPr lang="en-US" sz="2400" dirty="0">
                <a:ea typeface="ＭＳ Ｐゴシック" charset="-128"/>
              </a:rPr>
              <a:t> and </a:t>
            </a:r>
            <a:r>
              <a:rPr lang="en-US" sz="2400" dirty="0">
                <a:latin typeface="Courier New" pitchFamily="49" charset="0"/>
                <a:ea typeface="ＭＳ Ｐゴシック" charset="-128"/>
                <a:cs typeface="Courier New" pitchFamily="49" charset="0"/>
              </a:rPr>
              <a:t>pop() </a:t>
            </a:r>
            <a:r>
              <a:rPr lang="en-US" sz="2400" dirty="0">
                <a:ea typeface="ＭＳ Ｐゴシック" charset="-128"/>
              </a:rPr>
              <a:t>methods</a:t>
            </a:r>
          </a:p>
          <a:p>
            <a:pPr eaLnBrk="1" hangingPunct="1">
              <a:buFont typeface="Arial" charset="0"/>
              <a:buNone/>
              <a:defRPr/>
            </a:pPr>
            <a:endParaRPr lang="en-US" sz="3600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8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132" y="753997"/>
            <a:ext cx="6963748" cy="86836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Queue</a:t>
            </a:r>
            <a:r>
              <a:rPr lang="en-US" dirty="0"/>
              <a:t> </a:t>
            </a:r>
            <a:r>
              <a:rPr lang="en-US" i="1" dirty="0">
                <a:latin typeface="+mn-lt"/>
              </a:rPr>
              <a:t>vs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Deque</a:t>
            </a:r>
            <a:r>
              <a:rPr lang="en-US" dirty="0"/>
              <a:t> </a:t>
            </a:r>
            <a:r>
              <a:rPr lang="en-US" i="1" dirty="0">
                <a:latin typeface="+mn-lt"/>
              </a:rPr>
              <a:t>vs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Stack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D09FC-D2FF-43A4-BEA2-27A73426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01" y="5119939"/>
            <a:ext cx="4386723" cy="127215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BC40DE8-D728-4736-BF05-09B410A77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6423" y="2348264"/>
            <a:ext cx="4639435" cy="33377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C03B75-3E97-4F8B-9F44-7687E084DBB9}"/>
              </a:ext>
            </a:extLst>
          </p:cNvPr>
          <p:cNvSpPr txBox="1"/>
          <p:nvPr/>
        </p:nvSpPr>
        <p:spPr>
          <a:xfrm>
            <a:off x="2192450" y="3690113"/>
            <a:ext cx="2455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</a:rPr>
              <a:t>FIFO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B9278-5175-4965-8B75-6ADFC8DF71FF}"/>
              </a:ext>
            </a:extLst>
          </p:cNvPr>
          <p:cNvSpPr txBox="1"/>
          <p:nvPr/>
        </p:nvSpPr>
        <p:spPr>
          <a:xfrm>
            <a:off x="7709330" y="5596171"/>
            <a:ext cx="2455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</a:rPr>
              <a:t>LIFO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F14F29-AB64-46EF-A294-26DE7A437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442" y="1179470"/>
            <a:ext cx="4812667" cy="31445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FE06DDE-34CA-4053-8A8D-9C82D8F56C22}"/>
              </a:ext>
            </a:extLst>
          </p:cNvPr>
          <p:cNvSpPr txBox="1"/>
          <p:nvPr/>
        </p:nvSpPr>
        <p:spPr>
          <a:xfrm>
            <a:off x="1817983" y="1649962"/>
            <a:ext cx="1499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Tail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603589-07FB-4BFD-AAD3-6C430E1F1F32}"/>
              </a:ext>
            </a:extLst>
          </p:cNvPr>
          <p:cNvSpPr txBox="1"/>
          <p:nvPr/>
        </p:nvSpPr>
        <p:spPr>
          <a:xfrm>
            <a:off x="3503098" y="1654315"/>
            <a:ext cx="1499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Head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34F529-F866-4723-9D4E-7DA36EB9F44C}"/>
              </a:ext>
            </a:extLst>
          </p:cNvPr>
          <p:cNvSpPr txBox="1"/>
          <p:nvPr/>
        </p:nvSpPr>
        <p:spPr>
          <a:xfrm>
            <a:off x="470263" y="2752730"/>
            <a:ext cx="185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Enqueue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906D7-5C78-46A1-ACC8-5A9DEE0E7EA8}"/>
              </a:ext>
            </a:extLst>
          </p:cNvPr>
          <p:cNvSpPr txBox="1"/>
          <p:nvPr/>
        </p:nvSpPr>
        <p:spPr>
          <a:xfrm>
            <a:off x="4495664" y="2173182"/>
            <a:ext cx="185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280823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132" y="753997"/>
            <a:ext cx="6963748" cy="86836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Queue</a:t>
            </a:r>
            <a:r>
              <a:rPr lang="en-US" dirty="0"/>
              <a:t> </a:t>
            </a:r>
            <a:r>
              <a:rPr lang="en-US" i="1" dirty="0">
                <a:latin typeface="+mn-lt"/>
              </a:rPr>
              <a:t>vs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Deque</a:t>
            </a:r>
            <a:r>
              <a:rPr lang="en-US" dirty="0"/>
              <a:t> </a:t>
            </a:r>
            <a:r>
              <a:rPr lang="en-US" i="1" dirty="0">
                <a:latin typeface="+mn-lt"/>
              </a:rPr>
              <a:t>vs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Stack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DE7E3-D3C0-4168-A83F-52500FAAF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0" y="422828"/>
            <a:ext cx="4544059" cy="1552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FCB235-5C9B-46BB-B25D-343514DE8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20" y="2716199"/>
            <a:ext cx="6963747" cy="1924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284626-510C-4BFD-A7D9-1B347FE2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497" y="2401830"/>
            <a:ext cx="3905795" cy="25530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96A31E-A5FD-4563-B439-247B87A4B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32" y="5081648"/>
            <a:ext cx="3943900" cy="1629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8ACCA4-65E2-4481-9521-DD7CAE1B731D}"/>
              </a:ext>
            </a:extLst>
          </p:cNvPr>
          <p:cNvSpPr txBox="1"/>
          <p:nvPr/>
        </p:nvSpPr>
        <p:spPr>
          <a:xfrm>
            <a:off x="6096000" y="5251269"/>
            <a:ext cx="2455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Queue: 1.5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Deque: 1.6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0C7F91-6DF7-433F-9F5C-2C5058371152}"/>
              </a:ext>
            </a:extLst>
          </p:cNvPr>
          <p:cNvSpPr txBox="1"/>
          <p:nvPr/>
        </p:nvSpPr>
        <p:spPr>
          <a:xfrm>
            <a:off x="8826143" y="5264330"/>
            <a:ext cx="245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Stack: 1.0</a:t>
            </a:r>
          </a:p>
        </p:txBody>
      </p:sp>
    </p:spTree>
    <p:extLst>
      <p:ext uri="{BB962C8B-B14F-4D97-AF65-F5344CB8AC3E}">
        <p14:creationId xmlns:p14="http://schemas.microsoft.com/office/powerpoint/2010/main" val="75416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3106"/>
            <a:ext cx="10972800" cy="868364"/>
          </a:xfrm>
        </p:spPr>
        <p:txBody>
          <a:bodyPr/>
          <a:lstStyle/>
          <a:p>
            <a:r>
              <a:rPr lang="en-US" dirty="0"/>
              <a:t>Data Structure Selection Algo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15243-0339-4132-9112-A4061777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3" y="1375137"/>
            <a:ext cx="8142514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9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10972800" cy="868364"/>
          </a:xfrm>
        </p:spPr>
        <p:txBody>
          <a:bodyPr/>
          <a:lstStyle/>
          <a:p>
            <a:r>
              <a:rPr lang="en-US" dirty="0"/>
              <a:t>Ordering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76B5-FCF8-4BEC-B212-DF4FA75F9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82934"/>
            <a:ext cx="11390811" cy="1164770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Comparable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anose="02070309020205020404" pitchFamily="49" charset="0"/>
              </a:rPr>
              <a:t>Comparator</a:t>
            </a:r>
            <a:r>
              <a:rPr lang="en-US" altLang="en-US" sz="2400" dirty="0"/>
              <a:t> interfaces are used to order collections</a:t>
            </a:r>
          </a:p>
          <a:p>
            <a:pPr lvl="2" eaLnBrk="1" hangingPunct="1"/>
            <a:r>
              <a:rPr lang="en-US" altLang="en-US" sz="2400" dirty="0"/>
              <a:t>Both are implemented by using generics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775714-1228-4B1B-85E2-EB689C64594A}"/>
              </a:ext>
            </a:extLst>
          </p:cNvPr>
          <p:cNvSpPr txBox="1"/>
          <p:nvPr/>
        </p:nvSpPr>
        <p:spPr>
          <a:xfrm>
            <a:off x="609599" y="2809968"/>
            <a:ext cx="113908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/>
              <a:t>Using the </a:t>
            </a:r>
            <a:r>
              <a:rPr lang="en-US" altLang="en-US" sz="2400" dirty="0">
                <a:latin typeface="Courier New" panose="02070309020205020404" pitchFamily="49" charset="0"/>
              </a:rPr>
              <a:t>Comparable</a:t>
            </a:r>
            <a:r>
              <a:rPr lang="en-US" altLang="en-US" sz="2400" dirty="0"/>
              <a:t> interface: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Overrides the </a:t>
            </a:r>
            <a:r>
              <a:rPr lang="en-US" altLang="en-US" sz="2400" dirty="0" err="1">
                <a:latin typeface="Courier New" panose="02070309020205020404" pitchFamily="49" charset="0"/>
              </a:rPr>
              <a:t>compareTo</a:t>
            </a:r>
            <a:r>
              <a:rPr lang="en-US" altLang="en-US" sz="2400" dirty="0">
                <a:latin typeface="Courier New" panose="02070309020205020404" pitchFamily="49" charset="0"/>
              </a:rPr>
              <a:t>(T other)</a:t>
            </a:r>
            <a:r>
              <a:rPr lang="en-US" altLang="en-US" sz="2400" dirty="0"/>
              <a:t> method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This provides only one sorting option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ACF19-042A-4D1E-8630-C8921A53122D}"/>
              </a:ext>
            </a:extLst>
          </p:cNvPr>
          <p:cNvSpPr txBox="1"/>
          <p:nvPr/>
        </p:nvSpPr>
        <p:spPr>
          <a:xfrm>
            <a:off x="609599" y="4245045"/>
            <a:ext cx="112688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Comparator</a:t>
            </a:r>
            <a:r>
              <a:rPr lang="en-US" altLang="en-US" sz="2400" dirty="0"/>
              <a:t> interface: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Is implemented by overriding the </a:t>
            </a:r>
            <a:r>
              <a:rPr lang="en-US" altLang="en-US" sz="2400" dirty="0">
                <a:latin typeface="Courier New" panose="02070309020205020404" pitchFamily="49" charset="0"/>
              </a:rPr>
              <a:t>compare(T t1, T t2)</a:t>
            </a:r>
            <a:r>
              <a:rPr lang="en-US" altLang="en-US" sz="2400" dirty="0"/>
              <a:t> method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Enables you to create multiple </a:t>
            </a:r>
            <a:r>
              <a:rPr lang="en-US" altLang="en-US" sz="2400" dirty="0">
                <a:latin typeface="Courier New" panose="02070309020205020404" pitchFamily="49" charset="0"/>
              </a:rPr>
              <a:t>Comparator</a:t>
            </a:r>
            <a:r>
              <a:rPr lang="en-US" altLang="en-US" sz="2400" dirty="0"/>
              <a:t> classes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Enables you to create and use numerous sorting options, just like in the </a:t>
            </a:r>
            <a:r>
              <a:rPr lang="en-US" altLang="en-US" sz="2400" i="1" dirty="0"/>
              <a:t>Strategy Design Pattern</a:t>
            </a:r>
            <a:endParaRPr lang="en-US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7026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10972800" cy="868364"/>
          </a:xfrm>
        </p:spPr>
        <p:txBody>
          <a:bodyPr/>
          <a:lstStyle/>
          <a:p>
            <a:r>
              <a:rPr lang="en-US" dirty="0"/>
              <a:t>Goal: proficiency in practice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8B73C-2261-4532-A28C-21AD9DC1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040"/>
            <a:ext cx="12192000" cy="2167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12FA0-28D2-4725-96B3-01EB39E6C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6" y="4302226"/>
            <a:ext cx="12050807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10972800" cy="868364"/>
          </a:xfrm>
        </p:spPr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EAD8E-DB1E-4F67-AB54-7B9DB164BC12}"/>
              </a:ext>
            </a:extLst>
          </p:cNvPr>
          <p:cNvSpPr txBox="1"/>
          <p:nvPr/>
        </p:nvSpPr>
        <p:spPr>
          <a:xfrm>
            <a:off x="992771" y="1523999"/>
            <a:ext cx="95184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eaLnBrk="1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3600" b="1" dirty="0">
                <a:solidFill>
                  <a:srgbClr val="0070C0"/>
                </a:solidFill>
                <a:ea typeface="+mn-ea"/>
                <a:cs typeface="+mn-cs"/>
              </a:rPr>
              <a:t>Main topics:</a:t>
            </a:r>
            <a:endParaRPr lang="en-US" sz="2800" b="1" dirty="0">
              <a:solidFill>
                <a:srgbClr val="0070C0"/>
              </a:solidFill>
              <a:ea typeface="+mn-ea"/>
              <a:cs typeface="+mn-cs"/>
            </a:endParaRPr>
          </a:p>
          <a:p>
            <a:pPr marL="1828800" lvl="3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ea typeface="+mn-ea"/>
                <a:cs typeface="+mn-cs"/>
              </a:rPr>
              <a:t>Collection types</a:t>
            </a:r>
          </a:p>
          <a:p>
            <a:pPr marL="1828800" lvl="3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dirty="0">
                <a:ea typeface="+mn-ea"/>
                <a:cs typeface="+mn-cs"/>
              </a:rPr>
              <a:t> interface + its implementations</a:t>
            </a:r>
          </a:p>
          <a:p>
            <a:pPr marL="1828800" lvl="3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Set</a:t>
            </a:r>
            <a:r>
              <a:rPr lang="en-US" sz="2800" dirty="0"/>
              <a:t> interface + its implementations</a:t>
            </a:r>
            <a:endParaRPr lang="en-US" sz="2800" dirty="0">
              <a:ea typeface="+mn-ea"/>
              <a:cs typeface="+mn-cs"/>
            </a:endParaRPr>
          </a:p>
          <a:p>
            <a:pPr marL="1828800" lvl="3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Map</a:t>
            </a:r>
            <a:r>
              <a:rPr lang="en-US" sz="2800" dirty="0">
                <a:ea typeface="+mn-ea"/>
                <a:cs typeface="+mn-cs"/>
              </a:rPr>
              <a:t> </a:t>
            </a:r>
            <a:r>
              <a:rPr lang="en-US" sz="2800" dirty="0"/>
              <a:t>interface + its implementations</a:t>
            </a:r>
            <a:endParaRPr lang="en-US" sz="2800" dirty="0">
              <a:ea typeface="+mn-ea"/>
              <a:cs typeface="+mn-cs"/>
            </a:endParaRPr>
          </a:p>
          <a:p>
            <a:pPr marL="1828800" lvl="3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Deque</a:t>
            </a:r>
            <a:r>
              <a:rPr lang="en-US" sz="2800" dirty="0">
                <a:ea typeface="+mn-ea"/>
                <a:cs typeface="+mn-cs"/>
              </a:rPr>
              <a:t> </a:t>
            </a:r>
            <a:r>
              <a:rPr lang="en-US" sz="2800" dirty="0"/>
              <a:t>interface + its implementations</a:t>
            </a:r>
            <a:endParaRPr lang="en-US" sz="2800" dirty="0">
              <a:ea typeface="+mn-ea"/>
              <a:cs typeface="+mn-cs"/>
            </a:endParaRPr>
          </a:p>
          <a:p>
            <a:pPr marL="1828800" lvl="3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ea typeface="+mn-ea"/>
                <a:cs typeface="+mn-cs"/>
              </a:rPr>
              <a:t>Ordering collections</a:t>
            </a:r>
          </a:p>
          <a:p>
            <a:pPr marL="2286000" lvl="4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Comparable</a:t>
            </a:r>
            <a:r>
              <a:rPr lang="en-US" sz="2800" dirty="0">
                <a:ea typeface="+mn-ea"/>
                <a:cs typeface="+mn-cs"/>
              </a:rPr>
              <a:t> interface</a:t>
            </a:r>
          </a:p>
          <a:p>
            <a:pPr marL="2286000" lvl="4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Comparator</a:t>
            </a:r>
            <a:r>
              <a:rPr lang="en-US" sz="2800" dirty="0">
                <a:ea typeface="+mn-ea"/>
                <a:cs typeface="+mn-cs"/>
              </a:rPr>
              <a:t> interface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078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10972800" cy="868364"/>
          </a:xfrm>
        </p:spPr>
        <p:txBody>
          <a:bodyPr/>
          <a:lstStyle/>
          <a:p>
            <a:r>
              <a:rPr lang="en-US" dirty="0"/>
              <a:t>What's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CAC5-C3BF-411E-A4B6-60B868173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19" y="1517474"/>
            <a:ext cx="10119361" cy="2192378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 A collection is a single object designed to manage a group  of objects:</a:t>
            </a:r>
          </a:p>
          <a:p>
            <a:pPr lvl="2" eaLnBrk="1" hangingPunct="1"/>
            <a:r>
              <a:rPr lang="en-US" altLang="en-US" sz="2800" dirty="0"/>
              <a:t>   Objects in a collection are called </a:t>
            </a:r>
            <a:r>
              <a:rPr lang="en-US" altLang="en-US" sz="2800" i="1" dirty="0"/>
              <a:t>elements</a:t>
            </a:r>
          </a:p>
          <a:p>
            <a:pPr lvl="2" eaLnBrk="1" hangingPunct="1"/>
            <a:r>
              <a:rPr lang="en-US" altLang="en-US" sz="2800" i="1" dirty="0"/>
              <a:t>   Primitives are not allowed in a collection</a:t>
            </a:r>
            <a:endParaRPr lang="en-US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39A21-50A6-4B4B-941D-AD0557319A00}"/>
              </a:ext>
            </a:extLst>
          </p:cNvPr>
          <p:cNvSpPr txBox="1"/>
          <p:nvPr/>
        </p:nvSpPr>
        <p:spPr>
          <a:xfrm>
            <a:off x="1036318" y="3655728"/>
            <a:ext cx="108508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Various collection types implement many common DSs: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Dynamic array, linked list, stack, queue, hash table,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EC752-A730-459C-B3C9-034F308579DA}"/>
              </a:ext>
            </a:extLst>
          </p:cNvPr>
          <p:cNvSpPr txBox="1"/>
          <p:nvPr/>
        </p:nvSpPr>
        <p:spPr>
          <a:xfrm>
            <a:off x="1036318" y="4928167"/>
            <a:ext cx="97884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The Java Collections API relies heavily on generics for its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85280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6649"/>
            <a:ext cx="10972800" cy="868364"/>
          </a:xfrm>
        </p:spPr>
        <p:txBody>
          <a:bodyPr/>
          <a:lstStyle/>
          <a:p>
            <a:r>
              <a:rPr lang="en-US" dirty="0"/>
              <a:t>Java Collections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9301E-EA62-49E9-B236-F23BB0F9E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62" y="1526891"/>
            <a:ext cx="6770876" cy="512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1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3106"/>
            <a:ext cx="10972800" cy="868364"/>
          </a:xfrm>
        </p:spPr>
        <p:txBody>
          <a:bodyPr/>
          <a:lstStyle/>
          <a:p>
            <a:r>
              <a:rPr lang="en-US" dirty="0"/>
              <a:t>Data Structure Selection Algo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23509-87E9-46EB-B074-D773B3640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3" y="1375137"/>
            <a:ext cx="8142514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88185"/>
            <a:ext cx="10972800" cy="8683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1Z0-809-related</a:t>
            </a:r>
            <a:br>
              <a:rPr lang="en-US" dirty="0"/>
            </a:br>
            <a:r>
              <a:rPr lang="en-US" dirty="0"/>
              <a:t>JCF Interfaces &amp; Implementations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750C0F-5AF9-41AB-AF3B-C8754E64E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07815"/>
              </p:ext>
            </p:extLst>
          </p:nvPr>
        </p:nvGraphicFramePr>
        <p:xfrm>
          <a:off x="2499361" y="2438404"/>
          <a:ext cx="7881938" cy="367347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0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67137"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800" b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Interface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3152" marR="73152" marT="73138" marB="73138"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lang="en-US" sz="1800" b="1" kern="12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en-US" sz="2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marT="73138" marB="73138" horzOverflow="overflow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066"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3152" marR="73152" marT="73138" marB="7313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ArrayList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3152" marR="73152" marT="73138" marB="7313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LinkedList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3152" marR="73152" marT="73138" marB="7313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3152" marR="73152" marT="73138" marB="7313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140"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Set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3152" marR="73152" marT="73138" marB="7313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HashSet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3152" marR="73152" marT="73138" marB="7313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TreeSet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3152" marR="73152" marT="73138" marB="7313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3152" marR="73152" marT="73138" marB="7313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066"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3152" marR="73152" marT="73138" marB="7313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Hashtable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3152" marR="73152" marT="73138" marB="7313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HashMap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3152" marR="73152" marT="73138" marB="7313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kumimoji="0" lang="en-US" sz="1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reeMap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3152" marR="73152" marT="73138" marB="7313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066"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Deque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3152" marR="73152" marT="73138" marB="7313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ArrayDeque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3152" marR="73152" marT="73138" marB="7313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3152" marR="73152" marT="73138" marB="7313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3152" marR="73152" marT="73138" marB="7313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25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10972800" cy="86836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FEE6B-BE1B-4CAA-A5F3-6636904ED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498" y="1552304"/>
            <a:ext cx="8717280" cy="4822371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ourier New" panose="02070309020205020404" pitchFamily="49" charset="0"/>
              </a:rPr>
              <a:t>List</a:t>
            </a:r>
            <a:r>
              <a:rPr lang="en-US" altLang="en-US" sz="2800" dirty="0"/>
              <a:t> defines generic list behavior.</a:t>
            </a:r>
          </a:p>
          <a:p>
            <a:pPr lvl="2" eaLnBrk="1" hangingPunct="1"/>
            <a:r>
              <a:rPr lang="en-US" altLang="en-US" sz="2800" dirty="0"/>
              <a:t>Is an </a:t>
            </a:r>
            <a:r>
              <a:rPr lang="en-US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ordered</a:t>
            </a:r>
            <a:r>
              <a:rPr lang="en-US" altLang="en-US" sz="2800" dirty="0"/>
              <a:t> collection of elements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ourier New" panose="02070309020205020404" pitchFamily="49" charset="0"/>
              </a:rPr>
              <a:t>List</a:t>
            </a:r>
            <a:r>
              <a:rPr lang="en-US" altLang="en-US" sz="2800" dirty="0"/>
              <a:t> behaviors include:</a:t>
            </a:r>
          </a:p>
          <a:p>
            <a:pPr lvl="2" eaLnBrk="1" hangingPunct="1"/>
            <a:r>
              <a:rPr lang="en-US" altLang="en-US" sz="2800" dirty="0"/>
              <a:t>Adding elements at a specific index</a:t>
            </a:r>
          </a:p>
          <a:p>
            <a:pPr lvl="2" eaLnBrk="1" hangingPunct="1"/>
            <a:r>
              <a:rPr lang="en-US" altLang="en-US" sz="2800" dirty="0"/>
              <a:t>Getting an element based on an index</a:t>
            </a:r>
          </a:p>
          <a:p>
            <a:pPr lvl="2" eaLnBrk="1" hangingPunct="1"/>
            <a:r>
              <a:rPr lang="en-US" altLang="en-US" sz="2800" dirty="0"/>
              <a:t>Removing an element based on an index</a:t>
            </a:r>
          </a:p>
          <a:p>
            <a:pPr lvl="2" eaLnBrk="1" hangingPunct="1"/>
            <a:r>
              <a:rPr lang="en-US" altLang="en-US" sz="2800" dirty="0"/>
              <a:t>Overwriting an element based on an index</a:t>
            </a:r>
          </a:p>
          <a:p>
            <a:pPr lvl="2" eaLnBrk="1" hangingPunct="1"/>
            <a:r>
              <a:rPr lang="en-US" altLang="en-US" sz="2800" dirty="0"/>
              <a:t>Getting the size of the list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 allows </a:t>
            </a:r>
            <a:r>
              <a:rPr lang="en-US" alt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duplicates</a:t>
            </a:r>
            <a:r>
              <a:rPr lang="en-US" altLang="en-US" sz="2800" dirty="0"/>
              <a:t>.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  <a:p>
            <a:pPr eaLnBrk="1" hangingPunct="1"/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122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3858</TotalTime>
  <Words>766</Words>
  <Application>Microsoft Office PowerPoint</Application>
  <PresentationFormat>Widescreen</PresentationFormat>
  <Paragraphs>192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Courier</vt:lpstr>
      <vt:lpstr>Open Sans</vt:lpstr>
      <vt:lpstr>Arial</vt:lpstr>
      <vt:lpstr>Century Gothic</vt:lpstr>
      <vt:lpstr>Consolas</vt:lpstr>
      <vt:lpstr>Courier New</vt:lpstr>
      <vt:lpstr>Palatino Linotype</vt:lpstr>
      <vt:lpstr>Times New Roman</vt:lpstr>
      <vt:lpstr>Wingdings</vt:lpstr>
      <vt:lpstr>Company background presentation</vt:lpstr>
      <vt:lpstr>03 — Generics &amp; Collections</vt:lpstr>
      <vt:lpstr>Generics</vt:lpstr>
      <vt:lpstr>Goal: proficiency in practice</vt:lpstr>
      <vt:lpstr>Collections</vt:lpstr>
      <vt:lpstr>What's a collection</vt:lpstr>
      <vt:lpstr>Java Collections Framework</vt:lpstr>
      <vt:lpstr>Data Structure Selection Algo</vt:lpstr>
      <vt:lpstr>1Z0-809-related JCF Interfaces &amp; Implementations</vt:lpstr>
      <vt:lpstr>List Interface</vt:lpstr>
      <vt:lpstr>ArrayList</vt:lpstr>
      <vt:lpstr>LinkedList</vt:lpstr>
      <vt:lpstr>Traversing a List</vt:lpstr>
      <vt:lpstr>Set Interface</vt:lpstr>
      <vt:lpstr>HashSet</vt:lpstr>
      <vt:lpstr>TreeSet</vt:lpstr>
      <vt:lpstr>TreeSet</vt:lpstr>
      <vt:lpstr>Red-Black Tree</vt:lpstr>
      <vt:lpstr>Map Interface</vt:lpstr>
      <vt:lpstr>Useful Map&lt;K,V&gt; Methods</vt:lpstr>
      <vt:lpstr>Deque Interface</vt:lpstr>
      <vt:lpstr>Queue vs Deque vs Stack</vt:lpstr>
      <vt:lpstr>Queue vs Deque vs Stack</vt:lpstr>
      <vt:lpstr>Data Structure Selection Algo</vt:lpstr>
      <vt:lpstr>Ordering Collections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Meeting Title</dc:title>
  <dc:creator>Owner</dc:creator>
  <cp:lastModifiedBy>Igor Soudakevitch</cp:lastModifiedBy>
  <cp:revision>412</cp:revision>
  <dcterms:created xsi:type="dcterms:W3CDTF">2018-12-31T08:12:09Z</dcterms:created>
  <dcterms:modified xsi:type="dcterms:W3CDTF">2021-01-01T14:19:42Z</dcterms:modified>
</cp:coreProperties>
</file>