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325" r:id="rId4"/>
    <p:sldId id="260" r:id="rId5"/>
    <p:sldId id="32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86" r:id="rId16"/>
    <p:sldId id="316" r:id="rId17"/>
    <p:sldId id="317" r:id="rId18"/>
    <p:sldId id="318" r:id="rId19"/>
    <p:sldId id="319" r:id="rId20"/>
    <p:sldId id="320" r:id="rId21"/>
    <p:sldId id="321" r:id="rId22"/>
    <p:sldId id="324" r:id="rId23"/>
    <p:sldId id="322" r:id="rId24"/>
    <p:sldId id="285" r:id="rId25"/>
    <p:sldId id="297" r:id="rId26"/>
    <p:sldId id="333" r:id="rId27"/>
    <p:sldId id="327" r:id="rId28"/>
    <p:sldId id="328" r:id="rId29"/>
    <p:sldId id="326" r:id="rId30"/>
    <p:sldId id="329" r:id="rId31"/>
    <p:sldId id="331" r:id="rId32"/>
    <p:sldId id="330" r:id="rId33"/>
    <p:sldId id="26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40" autoAdjust="0"/>
  </p:normalViewPr>
  <p:slideViewPr>
    <p:cSldViewPr snapToGrid="0" showGuides="1">
      <p:cViewPr varScale="1">
        <p:scale>
          <a:sx n="75" d="100"/>
          <a:sy n="75" d="100"/>
        </p:scale>
        <p:origin x="-1080" y="-90"/>
      </p:cViewPr>
      <p:guideLst>
        <p:guide orient="horz" pos="1008"/>
        <p:guide orient="horz" pos="3948"/>
        <p:guide pos="306"/>
        <p:guide pos="5664"/>
        <p:guide pos="486"/>
        <p:guide pos="3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256D-B927-48B9-8193-EE68ED8EC4F0}" type="datetimeFigureOut">
              <a:rPr lang="ru-RU" smtClean="0"/>
              <a:pPr/>
              <a:t>13.09.2013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B578-9016-407C-88FB-D800709BB8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99FB41E8-3D69-41CD-B99F-C2B87AA7E49F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8BE4B6F-2665-46D8-B780-E7B044E66371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B0891BDB-A4B8-4987-BF31-6FB4988C85E1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7BEBE3F-163A-4DE8-9FCB-63C254E03D0E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43C3195-CC4F-495A-A024-AC3643A8DB77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7951EC4-AD2A-48AB-8069-BC0B4F3A615B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063BEBAE-618B-492D-BE31-E05F11E2882B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47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0BD62ABB-3657-4AFF-A303-3495DAE45239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8478FA08-5864-4337-A466-1EBDB5377BE9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Myriad Pro" pitchFamily="34" charset="0"/>
              </a:defRPr>
            </a:lvl1pPr>
            <a:lvl2pPr>
              <a:defRPr sz="2800">
                <a:latin typeface="Myriad Pro" pitchFamily="34" charset="0"/>
              </a:defRPr>
            </a:lvl2pPr>
            <a:lvl3pPr>
              <a:defRPr sz="24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BDEE398-1078-4572-9AA1-E935BE4B04DC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8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Myriad Pro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A2F2D72F-C85D-426F-ABAF-8FFFE6395F2C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-9525"/>
            <a:ext cx="9158288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524875" cy="465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AC45999C-5C86-4239-9AE8-F7F26D0374B3}" type="datetime1">
              <a:rPr lang="ru-RU" smtClean="0"/>
              <a:pPr/>
              <a:t>13.09.2013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339DFA6D-C532-469F-849C-776AA2547B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5975" y="2463031"/>
            <a:ext cx="4702299" cy="1181993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yriad Pro" pitchFamily="34" charset="0"/>
              </a:rPr>
              <a:t>Углубленное программирование на 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Java</a:t>
            </a:r>
            <a:b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</a:br>
            <a:r>
              <a:rPr lang="x-none" sz="2400" b="1" smtClean="0">
                <a:solidFill>
                  <a:schemeClr val="bg1"/>
                </a:solidFill>
              </a:rPr>
              <a:t>Лекция 1. «Введение»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3573016"/>
            <a:ext cx="4896544" cy="96051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Виталий Чибриков</a:t>
            </a:r>
            <a:endParaRPr lang="ru-RU" sz="2000" b="1" dirty="0">
              <a:solidFill>
                <a:schemeClr val="bg1"/>
              </a:solidFill>
              <a:latin typeface="Myriad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250" y="3842969"/>
            <a:ext cx="453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Постоянные улучшения и доработки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250" y="1578783"/>
            <a:ext cx="764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ОО язык высокого уровня с простым и понятным синтаксисом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50" y="2154847"/>
            <a:ext cx="650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Большое количество специалистов со знанием </a:t>
            </a:r>
            <a:r>
              <a:rPr lang="en-US" sz="2000" dirty="0" smtClean="0">
                <a:latin typeface="Myriad Pro" pitchFamily="34" charset="0"/>
              </a:rPr>
              <a:t>Java</a:t>
            </a:r>
            <a:endParaRPr lang="ru-RU" sz="2000" dirty="0" smtClean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" y="2730911"/>
            <a:ext cx="3156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Легкость перехода с С++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250" y="3266905"/>
            <a:ext cx="396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Большое количество библиотек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250" y="4419033"/>
            <a:ext cx="3352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Прекрасная документация</a:t>
            </a:r>
            <a:endParaRPr lang="ru-RU" sz="2000" dirty="0">
              <a:latin typeface="Myriad Pro" pitchFamily="34" charset="0"/>
            </a:endParaRPr>
          </a:p>
        </p:txBody>
      </p:sp>
      <p:pic>
        <p:nvPicPr>
          <p:cNvPr id="26626" name="Picture 2" descr="7367.Java_5F00_ai.png_2D00_550x0.png (550×55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6440" y="2622899"/>
            <a:ext cx="3240360" cy="3240360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Java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4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1. </a:t>
            </a:r>
            <a:r>
              <a:rPr lang="en-US" dirty="0"/>
              <a:t>Java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ru-RU" dirty="0"/>
              <a:t>. Углубленное</a:t>
            </a:r>
          </a:p>
        </p:txBody>
      </p:sp>
      <p:sp>
        <p:nvSpPr>
          <p:cNvPr id="56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Myriad Pro Light" pitchFamily="34" charset="0"/>
              </a:rPr>
              <a:t>Платформа </a:t>
            </a:r>
            <a:r>
              <a:rPr lang="en-US" sz="2400" dirty="0">
                <a:solidFill>
                  <a:schemeClr val="tx2"/>
                </a:solidFill>
                <a:latin typeface="Myriad Pro Light" pitchFamily="34" charset="0"/>
              </a:rPr>
              <a:t>Java</a:t>
            </a:r>
          </a:p>
        </p:txBody>
      </p:sp>
      <p:sp>
        <p:nvSpPr>
          <p:cNvPr id="57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Настройка окружения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Программирование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0205" y="1343025"/>
            <a:ext cx="442483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90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1222" y="1955095"/>
            <a:ext cx="8355141" cy="462645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476249" y="1588448"/>
            <a:ext cx="612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/>
              <a:t>Углубленное значит «глубже чем</a:t>
            </a:r>
            <a:r>
              <a:rPr lang="ru-RU" sz="2700" dirty="0" smtClean="0"/>
              <a:t>»</a:t>
            </a:r>
            <a:endParaRPr lang="ru-RU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899841" y="2112937"/>
            <a:ext cx="6748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Примитивные типы, переполнение примитивных типов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841" y="5084617"/>
            <a:ext cx="15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Операторы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841" y="4094057"/>
            <a:ext cx="4595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Преобразования примитивных типов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841" y="3598777"/>
            <a:ext cx="247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Ветвления и циклы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841" y="2608217"/>
            <a:ext cx="7710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Объекты, классы, наследование, полиморфизм, инкапсуляция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841" y="4589337"/>
            <a:ext cx="460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Интерфейс, реализация интерфейса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841" y="3103497"/>
            <a:ext cx="720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Область видимости переменной, статические переменные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841" y="5579897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Стек, куча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841" y="6075179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private, protected, public</a:t>
            </a:r>
            <a:endParaRPr lang="ru-RU" sz="2000" dirty="0" smtClean="0">
              <a:latin typeface="Myriad Pro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«Углубленное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76250" y="1600200"/>
            <a:ext cx="8520113" cy="498135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69" y="1600200"/>
            <a:ext cx="61332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1900" dirty="0" smtClean="0">
                <a:latin typeface="Myriad Pro" pitchFamily="34" charset="0"/>
              </a:rPr>
              <a:t>Платформа </a:t>
            </a:r>
            <a:r>
              <a:rPr lang="en-US" sz="1900" dirty="0" smtClean="0">
                <a:latin typeface="Myriad Pro" pitchFamily="34" charset="0"/>
              </a:rPr>
              <a:t>Java. Java editions. Java Virtual Machine.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269" y="2077095"/>
            <a:ext cx="73702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1900" dirty="0" smtClean="0">
                <a:latin typeface="Myriad Pro" pitchFamily="34" charset="0"/>
              </a:rPr>
              <a:t>Контейнеры и алгоритмы</a:t>
            </a:r>
            <a:r>
              <a:rPr lang="en-US" sz="1900" dirty="0" smtClean="0">
                <a:latin typeface="Myriad Pro" pitchFamily="34" charset="0"/>
              </a:rPr>
              <a:t> (Hash, Map, Set, List, Array), Generics.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269" y="2553990"/>
            <a:ext cx="53392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1900" dirty="0" smtClean="0">
                <a:latin typeface="Myriad Pro" pitchFamily="34" charset="0"/>
              </a:rPr>
              <a:t>Многопоточность. </a:t>
            </a:r>
            <a:r>
              <a:rPr lang="en-US" sz="1900" dirty="0" smtClean="0">
                <a:latin typeface="Myriad Pro" pitchFamily="34" charset="0"/>
              </a:rPr>
              <a:t>Thread Object. Concurrency.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269" y="3507780"/>
            <a:ext cx="417325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900" dirty="0" smtClean="0">
                <a:latin typeface="Myriad Pro" pitchFamily="34" charset="0"/>
              </a:rPr>
              <a:t>Message System. Address. </a:t>
            </a:r>
            <a:r>
              <a:rPr lang="en-US" sz="1900" dirty="0" err="1" smtClean="0">
                <a:latin typeface="Myriad Pro" pitchFamily="34" charset="0"/>
              </a:rPr>
              <a:t>Abonent</a:t>
            </a:r>
            <a:r>
              <a:rPr lang="en-US" sz="1900" dirty="0" smtClean="0">
                <a:latin typeface="Myriad Pro" pitchFamily="34" charset="0"/>
              </a:rPr>
              <a:t>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269" y="3984675"/>
            <a:ext cx="33345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900" dirty="0" smtClean="0">
                <a:latin typeface="Myriad Pro" pitchFamily="34" charset="0"/>
              </a:rPr>
              <a:t>Frontend. Game Mechanics.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69" y="4461570"/>
            <a:ext cx="29642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900" dirty="0" smtClean="0">
                <a:latin typeface="Myriad Pro" pitchFamily="34" charset="0"/>
              </a:rPr>
              <a:t>Serialization. I/O. Stream</a:t>
            </a:r>
            <a:r>
              <a:rPr lang="ru-RU" sz="1900" dirty="0" smtClean="0">
                <a:latin typeface="Myriad Pro" pitchFamily="34" charset="0"/>
              </a:rPr>
              <a:t>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69" y="4938465"/>
            <a:ext cx="26959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900" dirty="0" smtClean="0">
                <a:latin typeface="Myriad Pro" pitchFamily="34" charset="0"/>
              </a:rPr>
              <a:t>Reflection. Annotation.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269" y="5415360"/>
            <a:ext cx="37625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900" dirty="0" smtClean="0">
                <a:latin typeface="Myriad Pro" pitchFamily="34" charset="0"/>
              </a:rPr>
              <a:t>JDBC. </a:t>
            </a:r>
            <a:r>
              <a:rPr lang="en-US" sz="1900" dirty="0" err="1" smtClean="0">
                <a:latin typeface="Myriad Pro" pitchFamily="34" charset="0"/>
              </a:rPr>
              <a:t>DataSet</a:t>
            </a:r>
            <a:r>
              <a:rPr lang="en-US" sz="1900" dirty="0" smtClean="0">
                <a:latin typeface="Myriad Pro" pitchFamily="34" charset="0"/>
              </a:rPr>
              <a:t>. DAO. Hibernate.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269" y="5892254"/>
            <a:ext cx="46580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900" dirty="0" smtClean="0">
                <a:latin typeface="Myriad Pro" pitchFamily="34" charset="0"/>
              </a:rPr>
              <a:t>QA. Tests. </a:t>
            </a:r>
            <a:r>
              <a:rPr lang="ru-RU" sz="1900" dirty="0" smtClean="0">
                <a:latin typeface="Myriad Pro" pitchFamily="34" charset="0"/>
              </a:rPr>
              <a:t>Автоматизация тестрования</a:t>
            </a:r>
            <a:r>
              <a:rPr lang="en-US" sz="1900" dirty="0" smtClean="0">
                <a:latin typeface="Myriad Pro" pitchFamily="34" charset="0"/>
              </a:rPr>
              <a:t>.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269" y="3030885"/>
            <a:ext cx="43216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1900" dirty="0" smtClean="0">
                <a:latin typeface="Myriad Pro" pitchFamily="34" charset="0"/>
              </a:rPr>
              <a:t>Исключение, обработка исключений</a:t>
            </a:r>
            <a:endParaRPr lang="ru-RU" sz="1900" dirty="0">
              <a:latin typeface="Myriad Pro" pitchFamily="34" charset="0"/>
            </a:endParaRPr>
          </a:p>
        </p:txBody>
      </p:sp>
      <p:pic>
        <p:nvPicPr>
          <p:cNvPr id="17" name="Picture 3" descr="digging-520x390.jpg (520×39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0769" y="3543024"/>
            <a:ext cx="3602120" cy="2701591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«Углубленное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6" descr="0_29f3e_b8baa604_XL.jpg (600×450)"/>
          <p:cNvPicPr>
            <a:picLocks noChangeAspect="1" noChangeArrowheads="1"/>
          </p:cNvPicPr>
          <p:nvPr/>
        </p:nvPicPr>
        <p:blipFill rotWithShape="1">
          <a:blip r:embed="rId2" cstate="print"/>
          <a:srcRect l="24153" r="2119"/>
          <a:stretch/>
        </p:blipFill>
        <p:spPr bwMode="auto">
          <a:xfrm>
            <a:off x="4676775" y="1843141"/>
            <a:ext cx="4176464" cy="424847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1. </a:t>
            </a:r>
            <a:r>
              <a:rPr lang="en-US" dirty="0"/>
              <a:t>Java</a:t>
            </a:r>
          </a:p>
        </p:txBody>
      </p:sp>
      <p:sp>
        <p:nvSpPr>
          <p:cNvPr id="56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ru-RU" dirty="0"/>
              <a:t>. Углубленное</a:t>
            </a:r>
          </a:p>
        </p:txBody>
      </p:sp>
      <p:sp>
        <p:nvSpPr>
          <p:cNvPr id="57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Myriad Pro Light" pitchFamily="34" charset="0"/>
              </a:rPr>
              <a:t>Платформа </a:t>
            </a:r>
            <a:r>
              <a:rPr lang="en-US" sz="2400" dirty="0">
                <a:solidFill>
                  <a:schemeClr val="tx2"/>
                </a:solidFill>
                <a:latin typeface="Myriad Pro Light" pitchFamily="34" charset="0"/>
              </a:rPr>
              <a:t>Java</a:t>
            </a: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Myriad Pro Light" pitchFamily="34" charset="0"/>
              </a:rPr>
              <a:t>Запуск 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приложений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395536" y="5474829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6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Myriad Pro Light" pitchFamily="34" charset="0"/>
              </a:rPr>
              <a:t>Домашнее 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задание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ru-RU" dirty="0"/>
              <a:t>.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695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485775" y="5385990"/>
            <a:ext cx="8505825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85775" y="4305870"/>
            <a:ext cx="8505825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85775" y="3225750"/>
            <a:ext cx="8505825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85775" y="1628800"/>
            <a:ext cx="8505825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72345" y="1700808"/>
            <a:ext cx="28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№1. «Введение»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2345" y="2123564"/>
            <a:ext cx="389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№2. «</a:t>
            </a:r>
            <a:r>
              <a:rPr lang="ru-RU" b="1" cap="all" dirty="0" err="1" smtClean="0"/>
              <a:t>Многопоточность</a:t>
            </a:r>
            <a:r>
              <a:rPr lang="ru-RU" b="1" cap="all" dirty="0" smtClean="0"/>
              <a:t>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2345" y="2555612"/>
            <a:ext cx="356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№3. «</a:t>
            </a:r>
            <a:r>
              <a:rPr lang="en-US" b="1" cap="all" dirty="0" err="1" smtClean="0"/>
              <a:t>MESSage</a:t>
            </a:r>
            <a:r>
              <a:rPr lang="en-US" b="1" cap="all" dirty="0" smtClean="0"/>
              <a:t> system</a:t>
            </a:r>
            <a:r>
              <a:rPr lang="ru-RU" b="1" cap="all" dirty="0" smtClean="0"/>
              <a:t>»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72345" y="3297758"/>
            <a:ext cx="391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№4. «Игровая механика»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2345" y="3657798"/>
            <a:ext cx="461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№5. «Тестирование и Нагрузка»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972345" y="437787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№6.  «I/O»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972345" y="4737918"/>
            <a:ext cx="3941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№7. «Ресурсная система»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72345" y="5457998"/>
            <a:ext cx="459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№8. «Работа с базами данных»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972345" y="5818038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 smtClean="0"/>
              <a:t>Лекция </a:t>
            </a:r>
            <a:r>
              <a:rPr lang="en-US" b="1" cap="all" dirty="0" smtClean="0"/>
              <a:t>№9. </a:t>
            </a:r>
            <a:r>
              <a:rPr lang="ru-RU" b="1" cap="all" dirty="0" smtClean="0"/>
              <a:t>«</a:t>
            </a:r>
            <a:r>
              <a:rPr lang="en-US" b="1" cap="all" dirty="0" smtClean="0"/>
              <a:t>ORM</a:t>
            </a:r>
            <a:r>
              <a:rPr lang="ru-RU" b="1" cap="all" dirty="0" smtClean="0"/>
              <a:t>»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83948" y="1844824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cap="all" dirty="0" smtClean="0"/>
              <a:t>1</a:t>
            </a:r>
            <a:endParaRPr lang="ru-RU" sz="5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83948" y="3225750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cap="all" dirty="0" smtClean="0"/>
              <a:t>2</a:t>
            </a:r>
            <a:endParaRPr lang="ru-RU" sz="5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83948" y="4305870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cap="all" dirty="0" smtClean="0"/>
              <a:t>3</a:t>
            </a:r>
            <a:endParaRPr lang="ru-RU" sz="5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83948" y="5385990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cap="all" dirty="0" smtClean="0"/>
              <a:t>4</a:t>
            </a:r>
            <a:endParaRPr lang="ru-RU" sz="5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6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учебного </a:t>
            </a:r>
            <a:r>
              <a:rPr lang="ru-RU" dirty="0" smtClean="0"/>
              <a:t>сервера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22" name="Rectangle 23"/>
          <p:cNvSpPr/>
          <p:nvPr/>
        </p:nvSpPr>
        <p:spPr>
          <a:xfrm>
            <a:off x="457200" y="5423625"/>
            <a:ext cx="4032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yriad Pro" pitchFamily="34" charset="0"/>
              </a:rPr>
              <a:t>utils</a:t>
            </a:r>
          </a:p>
        </p:txBody>
      </p:sp>
      <p:sp>
        <p:nvSpPr>
          <p:cNvPr id="23" name="Rectangle 21"/>
          <p:cNvSpPr/>
          <p:nvPr/>
        </p:nvSpPr>
        <p:spPr>
          <a:xfrm>
            <a:off x="6176324" y="288737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Myriad Pro" pitchFamily="34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Myriad Pro" pitchFamily="34" charset="0"/>
              </a:rPr>
              <a:t>gameMechanics</a:t>
            </a:r>
            <a:endParaRPr lang="en-US" sz="20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4664324" y="5423625"/>
            <a:ext cx="4032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yriad Pro" pitchFamily="34" charset="0"/>
              </a:rPr>
              <a:t>base</a:t>
            </a:r>
          </a:p>
        </p:txBody>
      </p:sp>
      <p:sp>
        <p:nvSpPr>
          <p:cNvPr id="25" name="Rectangle 19"/>
          <p:cNvSpPr/>
          <p:nvPr/>
        </p:nvSpPr>
        <p:spPr>
          <a:xfrm>
            <a:off x="457200" y="4155500"/>
            <a:ext cx="5379562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yriad Pro" pitchFamily="34" charset="0"/>
              </a:rPr>
              <a:t>messageSystem</a:t>
            </a:r>
          </a:p>
        </p:txBody>
      </p:sp>
      <p:sp>
        <p:nvSpPr>
          <p:cNvPr id="41" name="Rectangle 21"/>
          <p:cNvSpPr/>
          <p:nvPr/>
        </p:nvSpPr>
        <p:spPr>
          <a:xfrm>
            <a:off x="457200" y="288737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yriad Pro" pitchFamily="34" charset="0"/>
              </a:rPr>
              <a:t>frontend</a:t>
            </a:r>
          </a:p>
        </p:txBody>
      </p:sp>
      <p:sp>
        <p:nvSpPr>
          <p:cNvPr id="42" name="Rectangle 25"/>
          <p:cNvSpPr/>
          <p:nvPr/>
        </p:nvSpPr>
        <p:spPr>
          <a:xfrm>
            <a:off x="457199" y="1638300"/>
            <a:ext cx="8239125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yriad Pro" pitchFamily="34" charset="0"/>
              </a:rPr>
              <a:t>main</a:t>
            </a:r>
          </a:p>
        </p:txBody>
      </p:sp>
      <p:sp>
        <p:nvSpPr>
          <p:cNvPr id="43" name="Rectangle 21"/>
          <p:cNvSpPr/>
          <p:nvPr/>
        </p:nvSpPr>
        <p:spPr>
          <a:xfrm>
            <a:off x="3316762" y="2887375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yriad Pro" pitchFamily="34" charset="0"/>
              </a:rPr>
              <a:t>dbService</a:t>
            </a:r>
          </a:p>
        </p:txBody>
      </p:sp>
      <p:sp>
        <p:nvSpPr>
          <p:cNvPr id="44" name="Rectangle 21"/>
          <p:cNvSpPr/>
          <p:nvPr/>
        </p:nvSpPr>
        <p:spPr>
          <a:xfrm>
            <a:off x="6176324" y="4155500"/>
            <a:ext cx="25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Myriad Pro" pitchFamily="34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Myriad Pro" pitchFamily="34" charset="0"/>
              </a:rPr>
              <a:t>resourceSystem</a:t>
            </a:r>
            <a:endParaRPr lang="en-US" sz="20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211" y="1798245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1.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212" y="3047320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1.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212" y="4315445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1.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6324" y="3047320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2.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212" y="5583570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2.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1399" y="5583570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2.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4449" y="4315445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3.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2649" y="3047320"/>
            <a:ext cx="47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4.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SeaLaunch.JPG (1600×1200)"/>
          <p:cNvPicPr>
            <a:picLocks noChangeAspect="1" noChangeArrowheads="1"/>
          </p:cNvPicPr>
          <p:nvPr/>
        </p:nvPicPr>
        <p:blipFill rotWithShape="1">
          <a:blip r:embed="rId2" cstate="print"/>
          <a:srcRect l="20653" r="19596"/>
          <a:stretch/>
        </p:blipFill>
        <p:spPr bwMode="auto">
          <a:xfrm>
            <a:off x="4676775" y="1600200"/>
            <a:ext cx="3725903" cy="467677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1. </a:t>
            </a:r>
            <a:r>
              <a:rPr lang="en-US" dirty="0"/>
              <a:t>Java</a:t>
            </a: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ru-RU" dirty="0"/>
              <a:t>. Углубленное</a:t>
            </a:r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4</a:t>
            </a:r>
            <a:r>
              <a:rPr lang="ru-RU" dirty="0"/>
              <a:t>. Платформа </a:t>
            </a:r>
            <a:r>
              <a:rPr lang="en-US" dirty="0"/>
              <a:t>Java</a:t>
            </a:r>
          </a:p>
        </p:txBody>
      </p:sp>
      <p:sp>
        <p:nvSpPr>
          <p:cNvPr id="54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Настройка окружения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56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ru-RU" dirty="0"/>
              <a:t>.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731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платформы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476249" y="1588448"/>
            <a:ext cx="4032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600" dirty="0"/>
              <a:t>Запуск приложений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3425" y="2092786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Java Runtime Environment (JRE)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305" y="2628780"/>
            <a:ext cx="324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Java Virtual Machine(JVM)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8429" y="3204844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Class Libraries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476249" y="3893498"/>
            <a:ext cx="4032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600" dirty="0"/>
              <a:t>Создание приложений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425" y="4423395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Java Development Kit (JDK)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1266" y="491931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JRE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4827" y="5423375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Java compiler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433" y="5953724"/>
            <a:ext cx="3742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IDE – </a:t>
            </a:r>
            <a:r>
              <a:rPr lang="ru-RU" sz="2000" dirty="0" smtClean="0">
                <a:latin typeface="Myriad Pro" pitchFamily="34" charset="0"/>
              </a:rPr>
              <a:t>в состав </a:t>
            </a:r>
            <a:r>
              <a:rPr lang="en-US" sz="2000" dirty="0" smtClean="0">
                <a:latin typeface="Myriad Pro" pitchFamily="34" charset="0"/>
              </a:rPr>
              <a:t>Java </a:t>
            </a:r>
            <a:r>
              <a:rPr lang="ru-RU" sz="2000" dirty="0" smtClean="0">
                <a:latin typeface="Myriad Pro" pitchFamily="34" charset="0"/>
              </a:rPr>
              <a:t>не входит</a:t>
            </a:r>
            <a:endParaRPr lang="ru-RU" sz="2000" dirty="0">
              <a:latin typeface="Myriad Pro" pitchFamily="34" charset="0"/>
            </a:endParaRPr>
          </a:p>
        </p:txBody>
      </p:sp>
      <p:pic>
        <p:nvPicPr>
          <p:cNvPr id="29" name="Picture 4" descr="jdk_sc_jre403x337.gif (403×33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0023" y="2219324"/>
            <a:ext cx="4116008" cy="3441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9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платформы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76249" y="1588448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600" dirty="0"/>
              <a:t>JVM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76249" y="4260146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600" dirty="0"/>
              <a:t>Javac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425" y="211950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Interpreter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425" y="2599581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Just-In-Time (JIT) compiler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425" y="307966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Byte code verifier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425" y="35597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Garbage collector (GC)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425" y="4927451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Превращает *</a:t>
            </a:r>
            <a:r>
              <a:rPr lang="en-US" sz="2000" dirty="0" smtClean="0">
                <a:latin typeface="Myriad Pro" pitchFamily="34" charset="0"/>
              </a:rPr>
              <a:t>.java </a:t>
            </a:r>
            <a:r>
              <a:rPr lang="ru-RU" sz="2000" dirty="0" smtClean="0">
                <a:latin typeface="Myriad Pro" pitchFamily="34" charset="0"/>
              </a:rPr>
              <a:t>в </a:t>
            </a:r>
            <a:r>
              <a:rPr lang="en-US" sz="2000" dirty="0" smtClean="0">
                <a:latin typeface="Myriad Pro" pitchFamily="34" charset="0"/>
              </a:rPr>
              <a:t>*.class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425" y="5471577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*.class </a:t>
            </a:r>
            <a:r>
              <a:rPr lang="ru-RU" sz="2000" dirty="0" smtClean="0">
                <a:latin typeface="Myriad Pro" pitchFamily="34" charset="0"/>
              </a:rPr>
              <a:t>можно собрать в </a:t>
            </a:r>
            <a:r>
              <a:rPr lang="en-US" sz="2000" dirty="0" smtClean="0">
                <a:latin typeface="Myriad Pro" pitchFamily="34" charset="0"/>
              </a:rPr>
              <a:t>*.jar</a:t>
            </a:r>
            <a:r>
              <a:rPr lang="ru-RU" sz="2000" dirty="0" smtClean="0">
                <a:latin typeface="Myriad Pro" pitchFamily="34" charset="0"/>
              </a:rPr>
              <a:t> (</a:t>
            </a:r>
            <a:r>
              <a:rPr lang="en-US" sz="2000" dirty="0" smtClean="0">
                <a:latin typeface="Myriad Pro" pitchFamily="34" charset="0"/>
              </a:rPr>
              <a:t>zip </a:t>
            </a:r>
            <a:r>
              <a:rPr lang="ru-RU" sz="2000" dirty="0" smtClean="0">
                <a:latin typeface="Myriad Pro" pitchFamily="34" charset="0"/>
              </a:rPr>
              <a:t>архив)</a:t>
            </a:r>
            <a:r>
              <a:rPr lang="en-US" sz="2000" dirty="0" smtClean="0">
                <a:latin typeface="Myriad Pro" pitchFamily="34" charset="0"/>
              </a:rPr>
              <a:t> </a:t>
            </a:r>
            <a:endParaRPr lang="ru-RU" sz="2000" dirty="0">
              <a:latin typeface="Myriad Pro" pitchFamily="34" charset="0"/>
            </a:endParaRPr>
          </a:p>
        </p:txBody>
      </p:sp>
      <p:pic>
        <p:nvPicPr>
          <p:cNvPr id="27" name="Picture 2" descr="500px-Java_virtual_machine_architecture.svg.png (500×81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1352" y="1600200"/>
            <a:ext cx="3065787" cy="499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1696" y="2650817"/>
            <a:ext cx="8313521" cy="333197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2"/>
                </a:solidFill>
              </a:rPr>
              <a:t>Еще больше практики!</a:t>
            </a:r>
            <a:endParaRPr lang="ru-RU" sz="2700" b="1" dirty="0">
              <a:solidFill>
                <a:schemeClr val="bg2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001375" y="314325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775" y="3023426"/>
            <a:ext cx="660517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>
                <a:latin typeface="Myriad Pro" pitchFamily="34" charset="0"/>
              </a:rPr>
              <a:t>один проект на весь семестр</a:t>
            </a:r>
          </a:p>
          <a:p>
            <a:pPr>
              <a:buFont typeface="Arial" pitchFamily="34" charset="0"/>
              <a:buChar char="•"/>
            </a:pPr>
            <a:endParaRPr lang="ru-RU" sz="1900" dirty="0" smtClean="0">
              <a:latin typeface="Myriad Pro" pitchFamily="34" charset="0"/>
            </a:endParaRPr>
          </a:p>
          <a:p>
            <a:r>
              <a:rPr lang="ru-RU" sz="1900" dirty="0" smtClean="0">
                <a:latin typeface="Myriad Pro" pitchFamily="34" charset="0"/>
              </a:rPr>
              <a:t>разработка в группах</a:t>
            </a:r>
          </a:p>
          <a:p>
            <a:pPr>
              <a:buFont typeface="Arial" pitchFamily="34" charset="0"/>
              <a:buChar char="•"/>
            </a:pPr>
            <a:endParaRPr lang="ru-RU" sz="1900" dirty="0" smtClean="0">
              <a:latin typeface="Myriad Pro" pitchFamily="34" charset="0"/>
            </a:endParaRPr>
          </a:p>
          <a:p>
            <a:r>
              <a:rPr lang="ru-RU" sz="1900" dirty="0" smtClean="0">
                <a:latin typeface="Myriad Pro" pitchFamily="34" charset="0"/>
              </a:rPr>
              <a:t>занятие = лекция + семинар</a:t>
            </a:r>
          </a:p>
          <a:p>
            <a:pPr>
              <a:buFont typeface="Arial" pitchFamily="34" charset="0"/>
              <a:buChar char="•"/>
            </a:pPr>
            <a:endParaRPr lang="ru-RU" sz="1900" dirty="0" smtClean="0">
              <a:latin typeface="Myriad Pro" pitchFamily="34" charset="0"/>
            </a:endParaRPr>
          </a:p>
          <a:p>
            <a:r>
              <a:rPr lang="ru-RU" sz="1900" dirty="0" smtClean="0">
                <a:latin typeface="Myriad Pro" pitchFamily="34" charset="0"/>
              </a:rPr>
              <a:t>меньше академичности, </a:t>
            </a:r>
            <a:r>
              <a:rPr lang="ru-RU" sz="1900" dirty="0" smtClean="0">
                <a:latin typeface="Myriad Pro" pitchFamily="34" charset="0"/>
              </a:rPr>
              <a:t>больше </a:t>
            </a:r>
            <a:r>
              <a:rPr lang="ru-RU" sz="1900" dirty="0" smtClean="0">
                <a:latin typeface="Myriad Pro" pitchFamily="34" charset="0"/>
              </a:rPr>
              <a:t>практики!</a:t>
            </a:r>
          </a:p>
          <a:p>
            <a:endParaRPr lang="ru-RU" sz="1900" dirty="0" smtClean="0">
              <a:latin typeface="Myriad Pro" pitchFamily="34" charset="0"/>
            </a:endParaRPr>
          </a:p>
          <a:p>
            <a:r>
              <a:rPr lang="ru-RU" sz="1900" dirty="0" smtClean="0">
                <a:latin typeface="Myriad Pro" pitchFamily="34" charset="0"/>
              </a:rPr>
              <a:t>видео материалы 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76250" y="2350021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 smtClean="0"/>
              <a:t>Особенности курса</a:t>
            </a:r>
            <a:endParaRPr lang="ru-RU" sz="27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22066" y="1450785"/>
            <a:ext cx="738346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sz="2700" dirty="0" smtClean="0"/>
              <a:t>Углубленное программирование на </a:t>
            </a:r>
            <a:r>
              <a:rPr lang="en-US" sz="2700" dirty="0" smtClean="0">
                <a:latin typeface="Myriad Pro"/>
              </a:rPr>
              <a:t>Java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268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Сборщик </a:t>
            </a:r>
            <a:r>
              <a:rPr lang="ru-RU" dirty="0" smtClean="0"/>
              <a:t>мусора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76249" y="1588448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600" dirty="0"/>
              <a:t>Garbage collector (GC)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476249" y="3893498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600" dirty="0"/>
              <a:t>Типы </a:t>
            </a:r>
            <a:r>
              <a:rPr lang="ru-RU" sz="2600" dirty="0" smtClean="0"/>
              <a:t>ссылок</a:t>
            </a:r>
            <a:endParaRPr lang="ru-RU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733425" y="213285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Поиск ненужных объектов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425" y="266885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Освобождение памяти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425" y="446905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Strong references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425" y="500504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Weak references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425" y="550910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Soft references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3802" y="2116887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       Stack                   Heap</a:t>
            </a:r>
            <a:endParaRPr lang="ru-RU" sz="2000" dirty="0">
              <a:latin typeface="Myriad Pro" pitchFamily="34" charset="0"/>
            </a:endParaRPr>
          </a:p>
        </p:txBody>
      </p:sp>
      <p:pic>
        <p:nvPicPr>
          <p:cNvPr id="29" name="Picture 2" descr="0_310f3_92f2dc12_L.jpg (400×22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874" y="2660863"/>
            <a:ext cx="3810000" cy="2133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0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editions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41222" y="1955096"/>
            <a:ext cx="5527758" cy="115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76249" y="1588448"/>
            <a:ext cx="432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600" dirty="0"/>
              <a:t>Java SE (Standard Edition)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3553" y="213285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Стандартная редакция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3553" y="266885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JVM + </a:t>
            </a:r>
            <a:r>
              <a:rPr lang="ru-RU" sz="2000" dirty="0" smtClean="0">
                <a:latin typeface="Myriad Pro" pitchFamily="34" charset="0"/>
              </a:rPr>
              <a:t>библиотека классов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222" y="3688645"/>
            <a:ext cx="5514879" cy="14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476249" y="3321998"/>
            <a:ext cx="432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600" dirty="0"/>
              <a:t>Java EE (Enterprise Edition)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3553" y="4762415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API</a:t>
            </a:r>
            <a:r>
              <a:rPr lang="ru-RU" sz="2000" dirty="0" smtClean="0">
                <a:latin typeface="Myriad Pro" pitchFamily="34" charset="0"/>
              </a:rPr>
              <a:t> + </a:t>
            </a:r>
            <a:r>
              <a:rPr lang="en-US" sz="2000" dirty="0" smtClean="0">
                <a:latin typeface="Myriad Pro" pitchFamily="34" charset="0"/>
              </a:rPr>
              <a:t>runtime environment</a:t>
            </a:r>
            <a:r>
              <a:rPr lang="ru-RU" sz="2000" dirty="0" smtClean="0">
                <a:latin typeface="Myriad Pro" pitchFamily="34" charset="0"/>
              </a:rPr>
              <a:t> </a:t>
            </a:r>
            <a:r>
              <a:rPr lang="en-US" sz="2000" dirty="0" smtClean="0">
                <a:latin typeface="Myriad Pro" pitchFamily="34" charset="0"/>
              </a:rPr>
              <a:t>services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3553" y="384778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yriad Pro" pitchFamily="34" charset="0"/>
              </a:rPr>
              <a:t>Java SE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553" y="430510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Спецификация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1223" y="5706000"/>
            <a:ext cx="5489122" cy="66622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476249" y="5339352"/>
            <a:ext cx="432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en-US" sz="2600" dirty="0"/>
              <a:t>Java ME (Micro Edition)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3553" y="588189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Мобильные телефоны, бытовые приборы</a:t>
            </a:r>
            <a:endParaRPr lang="ru-RU" sz="2000" dirty="0">
              <a:latin typeface="Myriad Pro" pitchFamily="34" charset="0"/>
            </a:endParaRPr>
          </a:p>
        </p:txBody>
      </p:sp>
      <p:pic>
        <p:nvPicPr>
          <p:cNvPr id="5122" name="Picture 2" descr="java-evil-edition.png (288×46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4891" y="1926242"/>
            <a:ext cx="2743200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33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Обзор платформы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38914" name="Picture 2" descr="ezxW0.png (752×42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608222"/>
            <a:ext cx="8191500" cy="4651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9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250" y="1600199"/>
            <a:ext cx="8520113" cy="46767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809" y="2106801"/>
            <a:ext cx="639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Пакеты обычно собирают в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*.jar </a:t>
            </a:r>
            <a:r>
              <a:rPr lang="ru-RU" sz="2000" dirty="0" smtClean="0">
                <a:latin typeface="Myriad Pro" pitchFamily="34" charset="0"/>
              </a:rPr>
              <a:t>файлы (</a:t>
            </a:r>
            <a:r>
              <a:rPr lang="en-US" sz="2000" dirty="0" smtClean="0">
                <a:latin typeface="Myriad Pro" pitchFamily="34" charset="0"/>
              </a:rPr>
              <a:t>zip </a:t>
            </a:r>
            <a:r>
              <a:rPr lang="ru-RU" sz="2000" dirty="0" smtClean="0">
                <a:latin typeface="Myriad Pro" pitchFamily="34" charset="0"/>
              </a:rPr>
              <a:t>архивы)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809" y="2734384"/>
            <a:ext cx="815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Класс может быть однозначно идетифицирован по полному имени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809" y="1602745"/>
            <a:ext cx="562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Классы в </a:t>
            </a:r>
            <a:r>
              <a:rPr lang="en-US" sz="2000" dirty="0" smtClean="0">
                <a:latin typeface="Myriad Pro" pitchFamily="34" charset="0"/>
              </a:rPr>
              <a:t>Java </a:t>
            </a:r>
            <a:r>
              <a:rPr lang="ru-RU" sz="2000" dirty="0" smtClean="0">
                <a:latin typeface="Myriad Pro" pitchFamily="34" charset="0"/>
              </a:rPr>
              <a:t>собирают в пакеты (</a:t>
            </a:r>
            <a:r>
              <a:rPr lang="en-US" sz="2000" dirty="0" smtClean="0">
                <a:latin typeface="Myriad Pro" pitchFamily="34" charset="0"/>
              </a:rPr>
              <a:t>packages)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809" y="3134494"/>
            <a:ext cx="497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packageName.directoryName.ClassName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809" y="3738304"/>
            <a:ext cx="8140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Имена пакетов и директорий принято начинать с маленькой буквы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809" y="4234613"/>
            <a:ext cx="4481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Имена классов: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MySuperClassName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809" y="4730922"/>
            <a:ext cx="3997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Имена функций: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getMyVariable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()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809" y="5227230"/>
            <a:ext cx="3929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Имена переменных: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myVariable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809" y="5813067"/>
            <a:ext cx="619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latin typeface="Myriad Pro" pitchFamily="34" charset="0"/>
              </a:rPr>
              <a:t>Пакеты не могут иметь циклических зависимостей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Наименования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776" y="1595854"/>
            <a:ext cx="8510588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6" y="3148168"/>
            <a:ext cx="8510588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6" y="4700482"/>
            <a:ext cx="8510588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025" y="1815022"/>
            <a:ext cx="497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400" dirty="0" smtClean="0"/>
              <a:t>1. История и особенности языка </a:t>
            </a:r>
            <a:r>
              <a:rPr lang="ru-RU" sz="2400" dirty="0" err="1" smtClean="0"/>
              <a:t>Java</a:t>
            </a:r>
            <a:endParaRPr lang="ru-RU" sz="2400" dirty="0">
              <a:latin typeface="Myriad Pro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025" y="3178169"/>
            <a:ext cx="4438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400" dirty="0" smtClean="0"/>
              <a:t>2. Платформа </a:t>
            </a:r>
            <a:r>
              <a:rPr lang="en-US" sz="2400" dirty="0" smtClean="0"/>
              <a:t>Java</a:t>
            </a:r>
            <a:r>
              <a:rPr lang="ru-RU" sz="2400" dirty="0" smtClean="0"/>
              <a:t>. </a:t>
            </a:r>
            <a:r>
              <a:rPr lang="en-US" sz="2400" dirty="0" smtClean="0"/>
              <a:t>Java Editions</a:t>
            </a:r>
            <a:r>
              <a:rPr lang="ru-RU" sz="2400" dirty="0" smtClean="0"/>
              <a:t>. </a:t>
            </a:r>
          </a:p>
          <a:p>
            <a:pPr marL="342900" indent="-342900"/>
            <a:r>
              <a:rPr lang="ru-RU" sz="2400" dirty="0" smtClean="0"/>
              <a:t>	</a:t>
            </a:r>
            <a:r>
              <a:rPr lang="en-US" sz="2400" dirty="0" smtClean="0"/>
              <a:t>GC</a:t>
            </a:r>
            <a:r>
              <a:rPr lang="ru-RU" sz="2400" dirty="0" smtClean="0"/>
              <a:t>, </a:t>
            </a:r>
            <a:r>
              <a:rPr lang="en-US" sz="2400" dirty="0" smtClean="0"/>
              <a:t>JVM</a:t>
            </a:r>
            <a:r>
              <a:rPr lang="ru-RU" sz="2400" dirty="0" smtClean="0"/>
              <a:t>, </a:t>
            </a:r>
            <a:r>
              <a:rPr lang="en-US" sz="2400" dirty="0" smtClean="0"/>
              <a:t>JDK</a:t>
            </a:r>
            <a:r>
              <a:rPr lang="ru-RU" sz="2400" dirty="0" smtClean="0"/>
              <a:t>, </a:t>
            </a:r>
            <a:r>
              <a:rPr lang="en-US" sz="2400" dirty="0" smtClean="0"/>
              <a:t>JRE</a:t>
            </a:r>
            <a:r>
              <a:rPr lang="ru-RU" sz="2400" dirty="0" smtClean="0"/>
              <a:t>. </a:t>
            </a:r>
            <a:r>
              <a:rPr lang="en-US" sz="2400" dirty="0" err="1" smtClean="0"/>
              <a:t>Bytecode</a:t>
            </a:r>
            <a:endParaRPr lang="ru-RU" sz="2400" dirty="0"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25" y="4734984"/>
            <a:ext cx="6035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 smtClean="0"/>
              <a:t>3. Правила наименований пакетов, классов, </a:t>
            </a:r>
          </a:p>
          <a:p>
            <a:pPr lvl="0"/>
            <a:r>
              <a:rPr lang="ru-RU" sz="2400" dirty="0" smtClean="0"/>
              <a:t>    переменных и методов. </a:t>
            </a:r>
            <a:endParaRPr lang="ru-RU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Билеты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85775" y="2822011"/>
            <a:ext cx="84296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85775" y="4374325"/>
            <a:ext cx="84296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082.jpg (700×52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729" y="1603846"/>
            <a:ext cx="6236543" cy="4677407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Анонимный </a:t>
            </a:r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1. </a:t>
            </a:r>
            <a:r>
              <a:rPr lang="en-US" dirty="0"/>
              <a:t>Java</a:t>
            </a: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ru-RU" dirty="0"/>
              <a:t>. Углубленное</a:t>
            </a:r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ru-RU" dirty="0">
                <a:solidFill>
                  <a:schemeClr val="tx2"/>
                </a:solidFill>
              </a:rPr>
              <a:t>. Платформа </a:t>
            </a:r>
            <a:r>
              <a:rPr lang="en-US" dirty="0">
                <a:solidFill>
                  <a:schemeClr val="tx2"/>
                </a:solidFill>
              </a:rPr>
              <a:t>Java</a:t>
            </a:r>
          </a:p>
        </p:txBody>
      </p:sp>
      <p:sp>
        <p:nvSpPr>
          <p:cNvPr id="54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0000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rgbClr val="FF0000"/>
                </a:solidFill>
                <a:latin typeface="Myriad Pro Light" pitchFamily="34" charset="0"/>
              </a:rPr>
              <a:t>. Настройка окружения</a:t>
            </a:r>
            <a:endParaRPr lang="ru-RU" sz="2400" dirty="0">
              <a:solidFill>
                <a:srgbClr val="FF0000"/>
              </a:solidFill>
              <a:latin typeface="Myriad Pro Light" pitchFamily="34" charset="0"/>
            </a:endParaRPr>
          </a:p>
        </p:txBody>
      </p:sp>
      <p:sp>
        <p:nvSpPr>
          <p:cNvPr id="56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266700" indent="-266700"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ru-RU" dirty="0"/>
              <a:t>. Программирование</a:t>
            </a:r>
          </a:p>
        </p:txBody>
      </p:sp>
      <p:pic>
        <p:nvPicPr>
          <p:cNvPr id="10" name="Picture 2" descr="600318_128775360612260_439536168_n.jpg (403×403)"/>
          <p:cNvPicPr>
            <a:picLocks noChangeAspect="1" noChangeArrowheads="1"/>
          </p:cNvPicPr>
          <p:nvPr/>
        </p:nvPicPr>
        <p:blipFill rotWithShape="1">
          <a:blip r:embed="rId2" cstate="print"/>
          <a:srcRect l="1562" r="7812"/>
          <a:stretch/>
        </p:blipFill>
        <p:spPr bwMode="auto">
          <a:xfrm>
            <a:off x="4675907" y="1615744"/>
            <a:ext cx="4176464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1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4102" y="1598051"/>
            <a:ext cx="8520113" cy="46767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661" y="1817185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JDK 1.7</a:t>
            </a:r>
            <a:r>
              <a:rPr lang="ru-RU" sz="2000" dirty="0" smtClean="0">
                <a:solidFill>
                  <a:schemeClr val="tx2"/>
                </a:solidFill>
                <a:latin typeface="Myriad Pro" pitchFamily="34" charset="0"/>
              </a:rPr>
              <a:t> </a:t>
            </a:r>
            <a:r>
              <a:rPr lang="ru-RU" sz="2000" dirty="0" smtClean="0">
                <a:latin typeface="Myriad Pro" pitchFamily="34" charset="0"/>
              </a:rPr>
              <a:t>		</a:t>
            </a:r>
            <a:r>
              <a:rPr lang="en-US" sz="2000" dirty="0" smtClean="0">
                <a:latin typeface="Myriad Pro"/>
              </a:rPr>
              <a:t> </a:t>
            </a:r>
            <a:r>
              <a:rPr lang="en-US" sz="2000" dirty="0" smtClean="0">
                <a:latin typeface="Myriad Pro" pitchFamily="34" charset="0"/>
              </a:rPr>
              <a:t>Java Development Kit 7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661" y="2313494"/>
            <a:ext cx="763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err="1" smtClean="0">
                <a:solidFill>
                  <a:schemeClr val="tx2"/>
                </a:solidFill>
                <a:latin typeface="Myriad Pro"/>
              </a:rPr>
              <a:t>IntelliJ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 IDEA </a:t>
            </a:r>
            <a:r>
              <a:rPr lang="ru-RU" sz="2000" dirty="0" smtClean="0">
                <a:latin typeface="Myriad Pro"/>
              </a:rPr>
              <a:t>		</a:t>
            </a:r>
            <a:r>
              <a:rPr lang="en-US" sz="2000" dirty="0" smtClean="0">
                <a:latin typeface="Myriad Pro"/>
              </a:rPr>
              <a:t> </a:t>
            </a:r>
            <a:r>
              <a:rPr lang="ru-RU" sz="2000" dirty="0" smtClean="0">
                <a:latin typeface="Myriad Pro"/>
              </a:rPr>
              <a:t>среда разработки приложений на </a:t>
            </a:r>
            <a:r>
              <a:rPr lang="en-US" sz="2000" dirty="0" smtClean="0">
                <a:latin typeface="Myriad Pro"/>
              </a:rPr>
              <a:t>Java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661" y="2809803"/>
            <a:ext cx="589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Maven </a:t>
            </a:r>
            <a:r>
              <a:rPr lang="ru-RU" sz="2000" dirty="0" smtClean="0">
                <a:latin typeface="Myriad Pro" pitchFamily="34" charset="0"/>
              </a:rPr>
              <a:t>			</a:t>
            </a:r>
            <a:r>
              <a:rPr lang="en-US" sz="2000" dirty="0" smtClean="0">
                <a:latin typeface="Myriad Pro" pitchFamily="34" charset="0"/>
              </a:rPr>
              <a:t> </a:t>
            </a:r>
            <a:r>
              <a:rPr lang="ru-RU" sz="2000" dirty="0" smtClean="0">
                <a:latin typeface="Myriad Pro" pitchFamily="34" charset="0"/>
              </a:rPr>
              <a:t>система сборки проекта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661" y="3306111"/>
            <a:ext cx="612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err="1" smtClean="0">
                <a:solidFill>
                  <a:schemeClr val="tx2"/>
                </a:solidFill>
                <a:latin typeface="Myriad Pro" pitchFamily="34" charset="0"/>
              </a:rPr>
              <a:t>Git</a:t>
            </a: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	</a:t>
            </a:r>
            <a:r>
              <a:rPr lang="en-US" sz="2000" dirty="0" smtClean="0">
                <a:latin typeface="Myriad Pro" pitchFamily="34" charset="0"/>
              </a:rPr>
              <a:t>	</a:t>
            </a:r>
            <a:r>
              <a:rPr lang="ru-RU" sz="2000" dirty="0" smtClean="0">
                <a:latin typeface="Myriad Pro" pitchFamily="34" charset="0"/>
              </a:rPr>
              <a:t>		 система контроля версий 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150" y="4218372"/>
            <a:ext cx="649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solidFill>
                  <a:schemeClr val="tx2"/>
                </a:solidFill>
                <a:latin typeface="Myriad Pro" pitchFamily="34" charset="0"/>
              </a:rPr>
              <a:t>*</a:t>
            </a: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Jetty</a:t>
            </a:r>
            <a:r>
              <a:rPr lang="en-US" sz="2000" dirty="0" smtClean="0">
                <a:latin typeface="Myriad Pro" pitchFamily="34" charset="0"/>
              </a:rPr>
              <a:t>			 </a:t>
            </a:r>
            <a:r>
              <a:rPr lang="ru-RU" sz="2000" dirty="0" smtClean="0">
                <a:latin typeface="Myriad Pro" pitchFamily="34" charset="0"/>
              </a:rPr>
              <a:t>библиотека для </a:t>
            </a:r>
            <a:r>
              <a:rPr lang="en-US" sz="2000" dirty="0" smtClean="0">
                <a:latin typeface="Myriad Pro" pitchFamily="34" charset="0"/>
              </a:rPr>
              <a:t>web</a:t>
            </a:r>
            <a:r>
              <a:rPr lang="ru-RU" sz="2000" dirty="0" smtClean="0">
                <a:latin typeface="Myriad Pro" pitchFamily="34" charset="0"/>
              </a:rPr>
              <a:t> сервера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002" y="4666989"/>
            <a:ext cx="474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>
                <a:solidFill>
                  <a:schemeClr val="tx2"/>
                </a:solidFill>
                <a:latin typeface="Myriad Pro" pitchFamily="34" charset="0"/>
              </a:rPr>
              <a:t>*</a:t>
            </a:r>
            <a:r>
              <a:rPr lang="en-US" sz="2000" dirty="0" err="1" smtClean="0">
                <a:solidFill>
                  <a:schemeClr val="tx2"/>
                </a:solidFill>
                <a:latin typeface="Myriad Pro" pitchFamily="34" charset="0"/>
              </a:rPr>
              <a:t>freemarker</a:t>
            </a: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latin typeface="Myriad Pro" pitchFamily="34" charset="0"/>
              </a:rPr>
              <a:t>	</a:t>
            </a:r>
            <a:r>
              <a:rPr lang="ru-RU" sz="2000" dirty="0" smtClean="0">
                <a:latin typeface="Myriad Pro" pitchFamily="34" charset="0"/>
              </a:rPr>
              <a:t>	 шаблонизатор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1.7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4102" y="1598051"/>
            <a:ext cx="8520113" cy="46767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61" y="1817185"/>
            <a:ext cx="692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http://www.oracle.com/technetwork/java/javase/downloads/</a:t>
            </a:r>
            <a:endParaRPr lang="ru-RU" sz="20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661" y="2719894"/>
            <a:ext cx="6784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Linux: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		</a:t>
            </a:r>
            <a:r>
              <a:rPr lang="en-US" sz="2000" dirty="0" smtClean="0">
                <a:latin typeface="Myriad Pro"/>
              </a:rPr>
              <a:t>export </a:t>
            </a:r>
            <a:r>
              <a:rPr lang="en-US" sz="2000" dirty="0" smtClean="0">
                <a:latin typeface="Myriad Pro"/>
              </a:rPr>
              <a:t>JAVA_HOME = </a:t>
            </a:r>
            <a:r>
              <a:rPr lang="en-US" sz="2000" i="1" dirty="0" smtClean="0">
                <a:latin typeface="Myriad Pro"/>
              </a:rPr>
              <a:t>your java directory</a:t>
            </a:r>
            <a:r>
              <a:rPr lang="ru-RU" sz="2000" i="1" dirty="0" smtClean="0">
                <a:latin typeface="Myriad Pro"/>
              </a:rPr>
              <a:t> </a:t>
            </a:r>
            <a:endParaRPr lang="en-GB" sz="2000" i="1" dirty="0" smtClean="0">
              <a:latin typeface="Myriad Pro"/>
            </a:endParaRPr>
          </a:p>
          <a:p>
            <a:pPr marL="342900" indent="-342900"/>
            <a:r>
              <a:rPr lang="en-GB" sz="2000" i="1" dirty="0">
                <a:latin typeface="Myriad Pro"/>
              </a:rPr>
              <a:t>	 </a:t>
            </a:r>
            <a:r>
              <a:rPr lang="en-GB" sz="2000" i="1" dirty="0" smtClean="0">
                <a:latin typeface="Myriad Pro"/>
              </a:rPr>
              <a:t>    		</a:t>
            </a:r>
            <a:r>
              <a:rPr lang="ru-RU" sz="2000" dirty="0" smtClean="0">
                <a:latin typeface="Myriad Pro"/>
              </a:rPr>
              <a:t>в файле </a:t>
            </a:r>
            <a:r>
              <a:rPr lang="en-GB" sz="2000" dirty="0" smtClean="0">
                <a:latin typeface="Myriad Pro"/>
              </a:rPr>
              <a:t>/</a:t>
            </a:r>
            <a:r>
              <a:rPr lang="en-GB" sz="2000" dirty="0" err="1" smtClean="0">
                <a:latin typeface="Myriad Pro"/>
              </a:rPr>
              <a:t>etc</a:t>
            </a:r>
            <a:r>
              <a:rPr lang="en-GB" sz="2000" dirty="0" smtClean="0">
                <a:latin typeface="Myriad Pro"/>
              </a:rPr>
              <a:t>/profile</a:t>
            </a:r>
            <a:endParaRPr lang="ru-RU" sz="2000" i="1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661" y="4206803"/>
            <a:ext cx="6388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Windows: </a:t>
            </a: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	</a:t>
            </a:r>
            <a:r>
              <a:rPr lang="en-US" sz="2000" dirty="0" smtClean="0">
                <a:latin typeface="Myriad Pro"/>
              </a:rPr>
              <a:t>Control </a:t>
            </a:r>
            <a:r>
              <a:rPr lang="en-US" sz="2000" dirty="0" smtClean="0">
                <a:latin typeface="Myriad Pro"/>
              </a:rPr>
              <a:t>Panel -&gt; System -&gt; Advanced </a:t>
            </a:r>
          </a:p>
          <a:p>
            <a:pPr marL="342900" indent="-34290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		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yriad Pro"/>
              </a:rPr>
              <a:t>	</a:t>
            </a:r>
            <a:r>
              <a:rPr lang="ru-RU" sz="2000" dirty="0" smtClean="0">
                <a:latin typeface="Myriad Pro"/>
              </a:rPr>
              <a:t>добавьте </a:t>
            </a:r>
            <a:r>
              <a:rPr lang="ru-RU" sz="2000" dirty="0" smtClean="0">
                <a:latin typeface="Myriad Pro"/>
              </a:rPr>
              <a:t>в переменные среды </a:t>
            </a:r>
            <a:endParaRPr lang="en-US" sz="2000" dirty="0" smtClean="0">
              <a:latin typeface="Myriad Pro"/>
            </a:endParaRPr>
          </a:p>
          <a:p>
            <a:pPr marL="342900" indent="-342900"/>
            <a:r>
              <a:rPr lang="en-US" sz="2000" dirty="0" smtClean="0">
                <a:latin typeface="Myriad Pro"/>
              </a:rPr>
              <a:t>                 </a:t>
            </a:r>
            <a:r>
              <a:rPr lang="en-US" sz="2000" dirty="0" smtClean="0">
                <a:latin typeface="Myriad Pro"/>
              </a:rPr>
              <a:t>	JAVA_HOME </a:t>
            </a:r>
            <a:r>
              <a:rPr lang="en-US" sz="2000" dirty="0" smtClean="0">
                <a:latin typeface="Myriad Pro"/>
              </a:rPr>
              <a:t>= </a:t>
            </a:r>
            <a:r>
              <a:rPr lang="en-US" sz="2000" i="1" dirty="0" smtClean="0">
                <a:latin typeface="Myriad Pro"/>
              </a:rPr>
              <a:t>your java directory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4102" y="1598051"/>
            <a:ext cx="8520113" cy="4676775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61" y="1817185"/>
            <a:ext cx="475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http://www.jetbrains.com/idea/download/</a:t>
            </a:r>
            <a:endParaRPr lang="ru-RU" sz="20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661" y="2841533"/>
            <a:ext cx="375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Linux: </a:t>
            </a:r>
            <a:r>
              <a:rPr lang="ru-RU" sz="2000" dirty="0" smtClean="0">
                <a:latin typeface="Myriad Pro"/>
              </a:rPr>
              <a:t>запуск через </a:t>
            </a:r>
            <a:r>
              <a:rPr lang="en-US" sz="2000" dirty="0" smtClean="0">
                <a:latin typeface="Myriad Pro"/>
              </a:rPr>
              <a:t>bin/idea.sh</a:t>
            </a:r>
            <a:endParaRPr lang="ru-RU" sz="2000" i="1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661" y="3337842"/>
            <a:ext cx="4708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Windows: </a:t>
            </a:r>
            <a:r>
              <a:rPr lang="ru-RU" sz="2000" dirty="0" smtClean="0">
                <a:latin typeface="Myriad Pro" pitchFamily="34" charset="0"/>
              </a:rPr>
              <a:t>обычная установка и запуск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392" y="2324225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 smtClean="0">
                <a:latin typeface="Myriad Pro"/>
              </a:rPr>
              <a:t>Community Edition FREE</a:t>
            </a:r>
            <a:endParaRPr lang="en-US" sz="2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774" y="1600200"/>
            <a:ext cx="8477921" cy="46672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100 баллов = победа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25636"/>
              </p:ext>
            </p:extLst>
          </p:nvPr>
        </p:nvGraphicFramePr>
        <p:xfrm>
          <a:off x="553794" y="1648503"/>
          <a:ext cx="8319750" cy="4502792"/>
        </p:xfrm>
        <a:graphic>
          <a:graphicData uri="http://schemas.openxmlformats.org/drawingml/2006/table">
            <a:tbl>
              <a:tblPr/>
              <a:tblGrid>
                <a:gridCol w="715356"/>
                <a:gridCol w="2090182"/>
                <a:gridCol w="2295104"/>
                <a:gridCol w="1073036"/>
                <a:gridCol w="1073036"/>
                <a:gridCol w="1073036"/>
              </a:tblGrid>
              <a:tr h="485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Тип занятия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Тема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Модули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Тесты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Макс. Баллов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Л1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Знакомство с предметом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Настройка окружения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2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Л2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Инструменты фронтенда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2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С2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Авторизация пользователя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3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Контроль 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Frontend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20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Л3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Многопоточность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С3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Работа с потоками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Jetty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Message System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Система сообщений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6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Тесты +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GC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6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тесты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7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Контроль 2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MS + tests 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40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9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8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Мини экзамен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вопроса 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20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60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1339" y="1416277"/>
            <a:ext cx="77314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000" dirty="0" smtClean="0"/>
              <a:t>Распакуйте архив в инсталляционную директорию. </a:t>
            </a:r>
          </a:p>
          <a:p>
            <a:pPr marL="342900" indent="-342900"/>
            <a:r>
              <a:rPr lang="ru-RU" sz="2000" dirty="0" smtClean="0">
                <a:solidFill>
                  <a:schemeClr val="tx2"/>
                </a:solidFill>
              </a:rPr>
              <a:t>Windows: </a:t>
            </a:r>
            <a:r>
              <a:rPr lang="ru-RU" sz="2000" dirty="0" smtClean="0"/>
              <a:t>C:\Program Files\maven\</a:t>
            </a:r>
          </a:p>
          <a:p>
            <a:pPr marL="342900" indent="-342900"/>
            <a:r>
              <a:rPr lang="ru-RU" sz="2000" dirty="0" smtClean="0">
                <a:solidFill>
                  <a:schemeClr val="tx2"/>
                </a:solidFill>
              </a:rPr>
              <a:t>Linux: </a:t>
            </a:r>
            <a:r>
              <a:rPr lang="ru-RU" sz="2000" dirty="0" smtClean="0"/>
              <a:t>/opt/maven</a:t>
            </a:r>
          </a:p>
          <a:p>
            <a:pPr marL="342900" indent="-342900"/>
            <a:endParaRPr lang="ru-RU" sz="2000" dirty="0" smtClean="0"/>
          </a:p>
          <a:p>
            <a:pPr marL="342900" indent="-342900"/>
            <a:r>
              <a:rPr lang="ru-RU" sz="2000" dirty="0" smtClean="0"/>
              <a:t>Установите переменную окружения </a:t>
            </a:r>
          </a:p>
          <a:p>
            <a:pPr marL="342900" indent="-342900"/>
            <a:r>
              <a:rPr lang="ru-RU" sz="2000" dirty="0" smtClean="0">
                <a:solidFill>
                  <a:srgbClr val="FF0000"/>
                </a:solidFill>
              </a:rPr>
              <a:t>M2_HOME</a:t>
            </a:r>
            <a:r>
              <a:rPr lang="ru-RU" sz="2000" dirty="0" smtClean="0"/>
              <a:t> = инсталляционная директория </a:t>
            </a:r>
          </a:p>
          <a:p>
            <a:pPr marL="342900" indent="-342900"/>
            <a:endParaRPr lang="ru-RU" sz="2000" dirty="0" smtClean="0"/>
          </a:p>
          <a:p>
            <a:pPr marL="342900" indent="-342900"/>
            <a:r>
              <a:rPr lang="ru-RU" sz="2000" dirty="0" smtClean="0"/>
              <a:t>Установите переменную окружения PATH </a:t>
            </a:r>
          </a:p>
          <a:p>
            <a:pPr marL="342900" indent="-342900"/>
            <a:r>
              <a:rPr lang="ru-RU" sz="2000" dirty="0" smtClean="0">
                <a:solidFill>
                  <a:schemeClr val="tx2"/>
                </a:solidFill>
              </a:rPr>
              <a:t>Windows: </a:t>
            </a:r>
            <a:r>
              <a:rPr lang="ru-RU" sz="2000" dirty="0" smtClean="0"/>
              <a:t>в переменной PATH добавьте к списку директорий строку </a:t>
            </a:r>
          </a:p>
          <a:p>
            <a:pPr marL="342900" indent="-342900"/>
            <a:r>
              <a:rPr lang="ru-RU" sz="2000" dirty="0" smtClean="0">
                <a:solidFill>
                  <a:srgbClr val="FF0000"/>
                </a:solidFill>
              </a:rPr>
              <a:t>%M2_HOME%\bin</a:t>
            </a:r>
            <a:r>
              <a:rPr lang="ru-RU" sz="2000" dirty="0" smtClean="0"/>
              <a:t>. </a:t>
            </a:r>
          </a:p>
          <a:p>
            <a:pPr marL="342900" indent="-342900"/>
            <a:r>
              <a:rPr lang="ru-RU" sz="2000" dirty="0" smtClean="0">
                <a:solidFill>
                  <a:schemeClr val="tx2"/>
                </a:solidFill>
              </a:rPr>
              <a:t>Linux: </a:t>
            </a:r>
            <a:r>
              <a:rPr lang="ru-RU" sz="2000" dirty="0" smtClean="0"/>
              <a:t>можно добавить строку export PATH=$PATH</a:t>
            </a:r>
            <a:r>
              <a:rPr lang="ru-RU" sz="2000" dirty="0" smtClean="0">
                <a:solidFill>
                  <a:srgbClr val="FF0000"/>
                </a:solidFill>
              </a:rPr>
              <a:t>:$M2_HOME/bin</a:t>
            </a:r>
            <a:r>
              <a:rPr lang="ru-RU" sz="2000" dirty="0" smtClean="0"/>
              <a:t> в </a:t>
            </a:r>
          </a:p>
          <a:p>
            <a:pPr marL="342900" indent="-342900"/>
            <a:r>
              <a:rPr lang="ru-RU" sz="2000" dirty="0" smtClean="0"/>
              <a:t>файл /etc/profile .</a:t>
            </a:r>
          </a:p>
          <a:p>
            <a:pPr marL="342900" indent="-342900"/>
            <a:endParaRPr lang="ru-RU" sz="2000" dirty="0" smtClean="0">
              <a:latin typeface="Myriad Pro" pitchFamily="34" charset="0"/>
            </a:endParaRPr>
          </a:p>
          <a:p>
            <a:pPr marL="342900" indent="-342900"/>
            <a:r>
              <a:rPr lang="ru-RU" sz="2000" dirty="0" smtClean="0"/>
              <a:t>Запустите в командной строке </a:t>
            </a:r>
            <a:r>
              <a:rPr lang="en-US" sz="2000" dirty="0" err="1" smtClean="0">
                <a:solidFill>
                  <a:srgbClr val="FF0000"/>
                </a:solidFill>
              </a:rPr>
              <a:t>mvn</a:t>
            </a:r>
            <a:r>
              <a:rPr lang="en-US" sz="2000" dirty="0" smtClean="0">
                <a:solidFill>
                  <a:srgbClr val="FF0000"/>
                </a:solidFill>
              </a:rPr>
              <a:t> -version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3807" y="1688395"/>
            <a:ext cx="819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http://wiki.jetbrains.net/intellij/Creating_and_importing_Maven_projects</a:t>
            </a:r>
            <a:endParaRPr lang="ru-RU" sz="20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75" y="2311346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 smtClean="0">
                <a:latin typeface="Myriad Pro"/>
              </a:rPr>
              <a:t>Project Object Model – pom.xml</a:t>
            </a:r>
            <a:endParaRPr lang="en-US" sz="2000" dirty="0">
              <a:latin typeface="Myriad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85" y="2824358"/>
            <a:ext cx="5397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groupId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адрес проекта </a:t>
            </a:r>
            <a:r>
              <a:rPr lang="en-US" sz="2000" dirty="0" smtClean="0">
                <a:solidFill>
                  <a:schemeClr val="tx2"/>
                </a:solidFill>
              </a:rPr>
              <a:t>&lt;/</a:t>
            </a:r>
            <a:r>
              <a:rPr lang="en-US" sz="2000" dirty="0" err="1" smtClean="0">
                <a:solidFill>
                  <a:schemeClr val="tx2"/>
                </a:solidFill>
              </a:rPr>
              <a:t>groupId</a:t>
            </a:r>
            <a:r>
              <a:rPr lang="en-US" sz="2000" dirty="0" smtClean="0">
                <a:solidFill>
                  <a:schemeClr val="tx2"/>
                </a:solidFill>
              </a:rPr>
              <a:t>&gt; </a:t>
            </a:r>
          </a:p>
          <a:p>
            <a:pPr fontAlgn="base"/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artifactId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название приложения </a:t>
            </a:r>
            <a:r>
              <a:rPr lang="en-US" sz="2000" dirty="0" smtClean="0">
                <a:solidFill>
                  <a:schemeClr val="tx2"/>
                </a:solidFill>
              </a:rPr>
              <a:t>&lt;/</a:t>
            </a:r>
            <a:r>
              <a:rPr lang="en-US" sz="2000" dirty="0" err="1" smtClean="0">
                <a:solidFill>
                  <a:schemeClr val="tx2"/>
                </a:solidFill>
              </a:rPr>
              <a:t>artifactId</a:t>
            </a:r>
            <a:r>
              <a:rPr lang="en-US" sz="2000" dirty="0" smtClean="0">
                <a:solidFill>
                  <a:schemeClr val="tx2"/>
                </a:solidFill>
              </a:rPr>
              <a:t>&gt; </a:t>
            </a:r>
          </a:p>
          <a:p>
            <a:pPr fontAlgn="base"/>
            <a:r>
              <a:rPr lang="en-US" sz="2000" dirty="0" smtClean="0">
                <a:solidFill>
                  <a:schemeClr val="tx2"/>
                </a:solidFill>
              </a:rPr>
              <a:t>&lt;version&gt;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версия приложения</a:t>
            </a:r>
            <a:r>
              <a:rPr lang="en-US" sz="2000" dirty="0" smtClean="0">
                <a:solidFill>
                  <a:schemeClr val="tx2"/>
                </a:solidFill>
              </a:rPr>
              <a:t>&lt;/version&gt;</a:t>
            </a:r>
            <a:endParaRPr lang="en-US" sz="2000" dirty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78" y="4261558"/>
            <a:ext cx="7334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&lt;dependencies&gt;        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&lt;dependency&gt;            </a:t>
            </a:r>
            <a:r>
              <a:rPr lang="ru-RU" sz="2000" dirty="0" smtClean="0"/>
              <a:t>						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groupId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en-US" sz="2000" dirty="0" err="1" smtClean="0"/>
              <a:t>org.eclipse.jetty</a:t>
            </a:r>
            <a:r>
              <a:rPr lang="en-US" sz="2000" dirty="0" smtClean="0">
                <a:solidFill>
                  <a:schemeClr val="tx2"/>
                </a:solidFill>
              </a:rPr>
              <a:t>&lt;/</a:t>
            </a:r>
            <a:r>
              <a:rPr lang="en-US" sz="2000" dirty="0" err="1" smtClean="0">
                <a:solidFill>
                  <a:schemeClr val="tx2"/>
                </a:solidFill>
              </a:rPr>
              <a:t>groupId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en-US" sz="2000" dirty="0" smtClean="0"/>
              <a:t>            </a:t>
            </a:r>
            <a:endParaRPr lang="ru-RU" sz="2000" dirty="0" smtClean="0"/>
          </a:p>
          <a:p>
            <a:r>
              <a:rPr lang="ru-RU" sz="2000" dirty="0" smtClean="0"/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tx2"/>
                </a:solidFill>
              </a:rPr>
              <a:t>artifactId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en-US" sz="2000" dirty="0" smtClean="0"/>
              <a:t>jetty-server</a:t>
            </a:r>
            <a:r>
              <a:rPr lang="en-US" sz="2000" dirty="0" smtClean="0">
                <a:solidFill>
                  <a:schemeClr val="tx2"/>
                </a:solidFill>
              </a:rPr>
              <a:t>&lt;/</a:t>
            </a:r>
            <a:r>
              <a:rPr lang="en-US" sz="2000" dirty="0" err="1" smtClean="0">
                <a:solidFill>
                  <a:schemeClr val="tx2"/>
                </a:solidFill>
              </a:rPr>
              <a:t>artifactId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en-US" sz="2000" dirty="0" smtClean="0"/>
              <a:t>            </a:t>
            </a:r>
            <a:r>
              <a:rPr lang="ru-RU" sz="2000" dirty="0" smtClean="0"/>
              <a:t>			</a:t>
            </a:r>
            <a:r>
              <a:rPr lang="en-US" sz="2000" dirty="0" smtClean="0">
                <a:solidFill>
                  <a:schemeClr val="tx2"/>
                </a:solidFill>
              </a:rPr>
              <a:t>&lt;version&gt;</a:t>
            </a:r>
            <a:r>
              <a:rPr lang="en-US" sz="2000" dirty="0" smtClean="0"/>
              <a:t>9.0.5.v20130815</a:t>
            </a:r>
            <a:r>
              <a:rPr lang="en-US" sz="2000" dirty="0" smtClean="0">
                <a:solidFill>
                  <a:schemeClr val="tx2"/>
                </a:solidFill>
              </a:rPr>
              <a:t>&lt;/version&gt;</a:t>
            </a:r>
            <a:r>
              <a:rPr lang="en-US" sz="2000" dirty="0" smtClean="0"/>
              <a:t>        </a:t>
            </a:r>
            <a:endParaRPr lang="ru-RU" sz="2000" dirty="0" smtClean="0"/>
          </a:p>
          <a:p>
            <a:r>
              <a:rPr lang="ru-RU" sz="2000" dirty="0" smtClean="0"/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&lt;/dependency&gt;    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&lt;/dependencies&gt;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3807" y="1688395"/>
            <a:ext cx="627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err="1" smtClean="0">
                <a:solidFill>
                  <a:schemeClr val="tx2"/>
                </a:solidFill>
                <a:latin typeface="Myriad Pro"/>
              </a:rPr>
              <a:t>Git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				http://git-scm.com/downloads</a:t>
            </a:r>
            <a:endParaRPr lang="ru-RU" sz="20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538" y="2343076"/>
            <a:ext cx="5601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err="1" smtClean="0">
                <a:solidFill>
                  <a:schemeClr val="tx2"/>
                </a:solidFill>
                <a:latin typeface="Myriad Pro"/>
              </a:rPr>
              <a:t>github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			https://help.github.com/</a:t>
            </a:r>
            <a:endParaRPr lang="ru-RU" sz="2000" dirty="0">
              <a:solidFill>
                <a:schemeClr val="tx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35696" y="2780928"/>
            <a:ext cx="5832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smtClean="0">
                <a:solidFill>
                  <a:schemeClr val="bg1"/>
                </a:solidFill>
                <a:latin typeface="Myriad Pro" pitchFamily="34" charset="0"/>
              </a:rPr>
              <a:t>Спасибо за внимание</a:t>
            </a:r>
            <a:endParaRPr lang="ru-RU" sz="33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11760" y="3645024"/>
            <a:ext cx="475252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100" dirty="0" smtClean="0">
                <a:solidFill>
                  <a:schemeClr val="bg1"/>
                </a:solidFill>
                <a:latin typeface="Myriad Pro Light" pitchFamily="34" charset="0"/>
              </a:rPr>
              <a:t>Виталий Чибриков </a:t>
            </a:r>
            <a:r>
              <a:rPr lang="en-US" sz="2100" dirty="0" smtClean="0">
                <a:solidFill>
                  <a:schemeClr val="bg1"/>
                </a:solidFill>
                <a:latin typeface="Myriad Pro Light" pitchFamily="34" charset="0"/>
              </a:rPr>
              <a:t>chibrikov@corp.mail.ru</a:t>
            </a:r>
            <a:endParaRPr lang="ru-RU" sz="2100" dirty="0">
              <a:solidFill>
                <a:schemeClr val="bg1"/>
              </a:solidFill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774" y="1445652"/>
            <a:ext cx="8477921" cy="491704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150 баллов = ?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48328"/>
              </p:ext>
            </p:extLst>
          </p:nvPr>
        </p:nvGraphicFramePr>
        <p:xfrm>
          <a:off x="566671" y="1519700"/>
          <a:ext cx="8319752" cy="4755870"/>
        </p:xfrm>
        <a:graphic>
          <a:graphicData uri="http://schemas.openxmlformats.org/drawingml/2006/table">
            <a:tbl>
              <a:tblPr/>
              <a:tblGrid>
                <a:gridCol w="715357"/>
                <a:gridCol w="2090184"/>
                <a:gridCol w="2295103"/>
                <a:gridCol w="1073036"/>
                <a:gridCol w="1073036"/>
                <a:gridCol w="1073036"/>
              </a:tblGrid>
              <a:tr h="461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Тип занятия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Тема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Модули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Тесты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Макс. Баллов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9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Л6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Механика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9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С6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Абонент механики + реплика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Л7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VFS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С7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Работа с файловой системой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Л8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Resource System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11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С8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XML 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ресурсы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12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Контроль 3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Resource System + tests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80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13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Л9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DB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13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С9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JDBC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Л10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Annotations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С10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Hibernate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Контроль 4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DB + tests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15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100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61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16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Сдача практической работы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GM + tests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5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120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24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Экзамен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вопроса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30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Myriad Pro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Myriad Pro"/>
                        </a:rPr>
                        <a:t>150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774" y="1819143"/>
            <a:ext cx="8426405" cy="437559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671" y="2253854"/>
            <a:ext cx="54765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Myriad Pro" pitchFamily="34" charset="0"/>
              </a:rPr>
              <a:t>Skype: </a:t>
            </a:r>
            <a:r>
              <a:rPr lang="en-US" sz="1900" dirty="0" err="1" smtClean="0">
                <a:solidFill>
                  <a:schemeClr val="tx2"/>
                </a:solidFill>
                <a:latin typeface="Myriad Pro" pitchFamily="34" charset="0"/>
              </a:rPr>
              <a:t>tully_at_work</a:t>
            </a:r>
            <a:r>
              <a:rPr lang="en-US" sz="1900" dirty="0" smtClean="0">
                <a:latin typeface="Myriad Pro" pitchFamily="34" charset="0"/>
              </a:rPr>
              <a:t> </a:t>
            </a:r>
            <a:r>
              <a:rPr lang="ru-RU" sz="1900" dirty="0" smtClean="0">
                <a:latin typeface="Myriad Pro" pitchFamily="34" charset="0"/>
              </a:rPr>
              <a:t>«Кружок любителей </a:t>
            </a:r>
            <a:r>
              <a:rPr lang="en-US" sz="1900" dirty="0" smtClean="0">
                <a:latin typeface="Myriad Pro" pitchFamily="34" charset="0"/>
              </a:rPr>
              <a:t>Java</a:t>
            </a:r>
            <a:r>
              <a:rPr lang="ru-RU" sz="1900" dirty="0" smtClean="0">
                <a:latin typeface="Myriad Pro" pitchFamily="34" charset="0"/>
              </a:rPr>
              <a:t>»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Освой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ru-RU" dirty="0" smtClean="0">
                <a:solidFill>
                  <a:schemeClr val="bg2"/>
                </a:solidFill>
              </a:rPr>
              <a:t> за 24 часа</a:t>
            </a:r>
            <a:endParaRPr lang="ru-RU" strike="sngStrike" dirty="0">
              <a:solidFill>
                <a:schemeClr val="bg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7460" y="1525775"/>
            <a:ext cx="6813193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 smtClean="0"/>
              <a:t>Дополнительные материалы и ресурсы</a:t>
            </a:r>
            <a:endParaRPr lang="ru-RU" sz="27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582" y="2895657"/>
            <a:ext cx="6775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Myriad Pro"/>
              </a:rPr>
              <a:t>SCORM: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http://www.intuit.ru/studies/courses/3711/953/info</a:t>
            </a:r>
            <a:endParaRPr lang="ru-RU" sz="19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737" y="3588975"/>
            <a:ext cx="5850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dirty="0" smtClean="0">
                <a:latin typeface="Myriad Pro" pitchFamily="34" charset="0"/>
              </a:rPr>
              <a:t>Видео (осень 2012)</a:t>
            </a:r>
            <a:r>
              <a:rPr lang="en-US" sz="1900" dirty="0" smtClean="0">
                <a:latin typeface="Myriad Pro"/>
              </a:rPr>
              <a:t>: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http://tp.mail.ru/blog/544.html</a:t>
            </a:r>
            <a:endParaRPr lang="ru-RU" sz="1900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124" y="4217898"/>
            <a:ext cx="3776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dirty="0" smtClean="0">
                <a:latin typeface="Myriad Pro" pitchFamily="34" charset="0"/>
              </a:rPr>
              <a:t>Видео (весна 2013)</a:t>
            </a:r>
            <a:r>
              <a:rPr lang="en-US" sz="1900" dirty="0" smtClean="0">
                <a:latin typeface="Myriad Pro" pitchFamily="34" charset="0"/>
              </a:rPr>
              <a:t>:</a:t>
            </a:r>
            <a:r>
              <a:rPr lang="ru-RU" sz="1900" dirty="0" smtClean="0">
                <a:latin typeface="Myriad Pro" pitchFamily="34" charset="0"/>
              </a:rPr>
              <a:t> монтируем</a:t>
            </a:r>
            <a:endParaRPr lang="ru-RU" sz="1900" dirty="0">
              <a:latin typeface="Myriad Pro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488" y="4859700"/>
            <a:ext cx="4122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dirty="0" smtClean="0">
                <a:latin typeface="Myriad Pro" pitchFamily="34" charset="0"/>
              </a:rPr>
              <a:t>Видео (осень 2013)</a:t>
            </a:r>
            <a:r>
              <a:rPr lang="en-US" sz="1900" dirty="0" smtClean="0">
                <a:latin typeface="Myriad Pro" pitchFamily="34" charset="0"/>
              </a:rPr>
              <a:t>:</a:t>
            </a:r>
            <a:r>
              <a:rPr lang="ru-RU" sz="1900" dirty="0" smtClean="0">
                <a:latin typeface="Myriad Pro" pitchFamily="34" charset="0"/>
              </a:rPr>
              <a:t> снимаем свое</a:t>
            </a:r>
            <a:endParaRPr lang="ru-RU" sz="19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  <a:latin typeface="Myriad Pro" pitchFamily="34" charset="0"/>
              </a:rPr>
              <a:t>План лекции</a:t>
            </a:r>
            <a:endParaRPr lang="ru-RU" sz="27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95536" y="148478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1. </a:t>
            </a:r>
            <a:r>
              <a:rPr lang="en-US" dirty="0"/>
              <a:t>Java</a:t>
            </a: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395536" y="228279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2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Углубленное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395536" y="387881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4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</a:t>
            </a:r>
            <a:r>
              <a:rPr lang="ru-RU" sz="2400" dirty="0">
                <a:solidFill>
                  <a:schemeClr val="tx2"/>
                </a:solidFill>
                <a:latin typeface="Myriad Pro Light" pitchFamily="34" charset="0"/>
              </a:rPr>
              <a:t>Платформа </a:t>
            </a:r>
            <a:r>
              <a:rPr lang="en-US" sz="2400" dirty="0">
                <a:solidFill>
                  <a:schemeClr val="tx2"/>
                </a:solidFill>
                <a:latin typeface="Myriad Pro Light" pitchFamily="34" charset="0"/>
              </a:rPr>
              <a:t>Java</a:t>
            </a:r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95536" y="467682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5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Настройка окружения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395536" y="308080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 algn="l"/>
            <a:r>
              <a:rPr lang="en-US" sz="2400" dirty="0" smtClean="0">
                <a:solidFill>
                  <a:schemeClr val="tx2"/>
                </a:solidFill>
                <a:latin typeface="Myriad Pro Light" pitchFamily="34" charset="0"/>
              </a:rPr>
              <a:t>3</a:t>
            </a:r>
            <a:r>
              <a:rPr lang="ru-RU" sz="2400" dirty="0" smtClean="0">
                <a:solidFill>
                  <a:schemeClr val="tx2"/>
                </a:solidFill>
                <a:latin typeface="Myriad Pro Light" pitchFamily="34" charset="0"/>
              </a:rPr>
              <a:t>. Программирование</a:t>
            </a:r>
            <a:endParaRPr lang="ru-RU" sz="2400" dirty="0">
              <a:solidFill>
                <a:schemeClr val="tx2"/>
              </a:solidFill>
              <a:latin typeface="Myriad Pro Light" pitchFamily="34" charset="0"/>
            </a:endParaRPr>
          </a:p>
        </p:txBody>
      </p:sp>
      <p:pic>
        <p:nvPicPr>
          <p:cNvPr id="21508" name="Picture 4" descr="Java-Man-II.jpg (1032×11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816" y="1349377"/>
            <a:ext cx="4384534" cy="5013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6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merican Coffee.jpg (640×50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007" y="4092375"/>
            <a:ext cx="3168352" cy="2504978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5775" y="1597521"/>
            <a:ext cx="667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pitchFamily="34" charset="0"/>
              </a:rPr>
              <a:t>Java </a:t>
            </a:r>
            <a:r>
              <a:rPr lang="en-US" dirty="0" smtClean="0">
                <a:latin typeface="Arial"/>
                <a:cs typeface="Arial"/>
              </a:rPr>
              <a:t>―</a:t>
            </a:r>
            <a:r>
              <a:rPr lang="en-US" dirty="0" smtClean="0">
                <a:latin typeface="Myriad Pro" pitchFamily="34" charset="0"/>
              </a:rPr>
              <a:t> </a:t>
            </a:r>
            <a:r>
              <a:rPr lang="ru-RU" dirty="0" smtClean="0">
                <a:latin typeface="Myriad Pro" pitchFamily="34" charset="0"/>
              </a:rPr>
              <a:t>ОО язык программирования разработанный в 1995г.</a:t>
            </a:r>
            <a:endParaRPr lang="ru-RU" dirty="0"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" y="2207473"/>
            <a:ext cx="771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Изначально </a:t>
            </a:r>
            <a:r>
              <a:rPr lang="ru-RU" dirty="0" smtClean="0">
                <a:latin typeface="Arial"/>
                <a:cs typeface="Arial"/>
              </a:rPr>
              <a:t>―</a:t>
            </a:r>
            <a:r>
              <a:rPr lang="ru-RU" dirty="0" smtClean="0">
                <a:latin typeface="Myriad Pro" pitchFamily="34" charset="0"/>
              </a:rPr>
              <a:t> платформа для программирования</a:t>
            </a:r>
            <a:r>
              <a:rPr lang="en-US" dirty="0" smtClean="0">
                <a:latin typeface="Myriad Pro" pitchFamily="34" charset="0"/>
              </a:rPr>
              <a:t> </a:t>
            </a:r>
            <a:r>
              <a:rPr lang="ru-RU" dirty="0" smtClean="0">
                <a:latin typeface="Myriad Pro" pitchFamily="34" charset="0"/>
              </a:rPr>
              <a:t>бытовых приборов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775" y="2817425"/>
            <a:ext cx="797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Компилляция в байт код и исполнение байт кода в виртуальной машине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775" y="3427377"/>
            <a:ext cx="332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Встроенный сборщик мусора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775" y="4037329"/>
            <a:ext cx="574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yriad Pro" pitchFamily="34" charset="0"/>
              </a:rPr>
              <a:t>Платформа </a:t>
            </a:r>
            <a:r>
              <a:rPr lang="en-US" dirty="0" err="1" smtClean="0">
                <a:latin typeface="Myriad Pro" pitchFamily="34" charset="0"/>
              </a:rPr>
              <a:t>.Net</a:t>
            </a:r>
            <a:r>
              <a:rPr lang="en-US" dirty="0" smtClean="0">
                <a:latin typeface="Myriad Pro" pitchFamily="34" charset="0"/>
              </a:rPr>
              <a:t> </a:t>
            </a:r>
            <a:r>
              <a:rPr lang="ru-RU" dirty="0" smtClean="0">
                <a:latin typeface="Myriad Pro" pitchFamily="34" charset="0"/>
              </a:rPr>
              <a:t>от </a:t>
            </a:r>
            <a:r>
              <a:rPr lang="en-US" dirty="0" smtClean="0">
                <a:latin typeface="Myriad Pro" pitchFamily="34" charset="0"/>
              </a:rPr>
              <a:t>Microsoft </a:t>
            </a:r>
            <a:r>
              <a:rPr lang="ru-RU" dirty="0" smtClean="0">
                <a:latin typeface="Myriad Pro" pitchFamily="34" charset="0"/>
              </a:rPr>
              <a:t>осована на идеях </a:t>
            </a:r>
            <a:r>
              <a:rPr lang="en-US" dirty="0" smtClean="0">
                <a:latin typeface="Myriad Pro" pitchFamily="34" charset="0"/>
              </a:rPr>
              <a:t>Java</a:t>
            </a:r>
            <a:endParaRPr lang="ru-RU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83775" y="3834372"/>
            <a:ext cx="3800475" cy="244260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303" y="3834372"/>
            <a:ext cx="3800475" cy="244260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5778" y="3501008"/>
            <a:ext cx="3960000" cy="72008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JVM </a:t>
            </a:r>
            <a:r>
              <a:rPr lang="ru-RU" sz="2000" dirty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для </a:t>
            </a:r>
            <a:r>
              <a:rPr lang="en-US" sz="2000" dirty="0" smtClean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Windows</a:t>
            </a:r>
            <a:endParaRPr lang="ru-RU" sz="2000" dirty="0">
              <a:solidFill>
                <a:schemeClr val="bg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3774" y="3501008"/>
            <a:ext cx="3800475" cy="72008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JVM </a:t>
            </a:r>
            <a:r>
              <a:rPr lang="ru-RU" sz="2000" dirty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для </a:t>
            </a:r>
            <a:r>
              <a:rPr lang="en-US" sz="2000" dirty="0" smtClean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Linux</a:t>
            </a:r>
            <a:endParaRPr lang="ru-RU" sz="2000" dirty="0">
              <a:solidFill>
                <a:schemeClr val="bg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6250" y="2550046"/>
            <a:ext cx="8208000" cy="72008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2000" dirty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Архитектурно независимый байт код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6250" y="1599084"/>
            <a:ext cx="8208000" cy="72008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2000" dirty="0" smtClean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Исходный код</a:t>
            </a:r>
            <a:endParaRPr lang="ru-RU" sz="2000" dirty="0">
              <a:solidFill>
                <a:schemeClr val="bg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Платформонезависимость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9458" name="Picture 2" descr="Microsoft_Old_Logo.jpg (420×32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615" y="4290307"/>
            <a:ext cx="2524258" cy="1923245"/>
          </a:xfrm>
          <a:prstGeom prst="rect">
            <a:avLst/>
          </a:prstGeom>
          <a:noFill/>
        </p:spPr>
      </p:pic>
      <p:pic>
        <p:nvPicPr>
          <p:cNvPr id="19460" name="Picture 4" descr="Linux.jpg (468×279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2158" y="4493326"/>
            <a:ext cx="2694321" cy="1606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22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1222" y="4175185"/>
            <a:ext cx="8355141" cy="208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22" y="1955096"/>
            <a:ext cx="8355141" cy="14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047" y="2083429"/>
            <a:ext cx="4707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Написанно один раз – работает везде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047" y="2965014"/>
            <a:ext cx="3293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Безопасность исполнения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047" y="2524222"/>
            <a:ext cx="367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Встроенный сборщик мусора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76250" y="1588448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sz="2700" dirty="0"/>
              <a:t>Ключевые </a:t>
            </a:r>
            <a:r>
              <a:rPr lang="ru-RU" sz="2700" dirty="0" smtClean="0"/>
              <a:t>идеи </a:t>
            </a:r>
            <a:endParaRPr lang="ru-RU" sz="27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6250" y="3832920"/>
            <a:ext cx="3960000" cy="468000"/>
          </a:xfrm>
          <a:prstGeom prst="rect">
            <a:avLst/>
          </a:prstGeom>
          <a:gradFill>
            <a:gsLst>
              <a:gs pos="0">
                <a:srgbClr val="26729C"/>
              </a:gs>
              <a:gs pos="100000">
                <a:srgbClr val="689EC4"/>
              </a:gs>
            </a:gsLst>
            <a:lin ang="192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7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Результат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07047" y="4317941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+ «Переносимые» программисты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047" y="5848330"/>
            <a:ext cx="688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- Сборщик мусора «всегда» работает в ненужное время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7047" y="4828071"/>
            <a:ext cx="58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- Программы все равно зависят от архитектуры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7047" y="5338201"/>
            <a:ext cx="5445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yriad Pro" pitchFamily="34" charset="0"/>
              </a:rPr>
              <a:t>+ Сборщик мусора устраняет утечки памяти</a:t>
            </a:r>
            <a:endParaRPr lang="ru-RU" sz="20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6373</TotalTime>
  <Words>1075</Words>
  <Application>Microsoft Office PowerPoint</Application>
  <PresentationFormat>Экран (4:3)</PresentationFormat>
  <Paragraphs>446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Тема2</vt:lpstr>
      <vt:lpstr>Углубленное программирование на Java Лекция 1. «Введение» </vt:lpstr>
      <vt:lpstr>Еще больше практики!</vt:lpstr>
      <vt:lpstr>100 баллов = победа</vt:lpstr>
      <vt:lpstr>150 баллов = ?</vt:lpstr>
      <vt:lpstr>Освой Java за 24 часа</vt:lpstr>
      <vt:lpstr>План лекции</vt:lpstr>
      <vt:lpstr>История Java</vt:lpstr>
      <vt:lpstr>Платформонезависимость</vt:lpstr>
      <vt:lpstr>Задачи и результат</vt:lpstr>
      <vt:lpstr>Почему Java?</vt:lpstr>
      <vt:lpstr>План лекции</vt:lpstr>
      <vt:lpstr>«Углубленное»</vt:lpstr>
      <vt:lpstr>«Углубленное»</vt:lpstr>
      <vt:lpstr>План лекции</vt:lpstr>
      <vt:lpstr>Road map</vt:lpstr>
      <vt:lpstr>Модули учебного сервера</vt:lpstr>
      <vt:lpstr>План лекции</vt:lpstr>
      <vt:lpstr>Обзор платформы Java</vt:lpstr>
      <vt:lpstr>Обзор платформы Java</vt:lpstr>
      <vt:lpstr>Сборщик мусора</vt:lpstr>
      <vt:lpstr>Java editions</vt:lpstr>
      <vt:lpstr>Обзор платформы Java</vt:lpstr>
      <vt:lpstr>Наименования</vt:lpstr>
      <vt:lpstr>Билеты</vt:lpstr>
      <vt:lpstr>Анонимный тест</vt:lpstr>
      <vt:lpstr>План лекции</vt:lpstr>
      <vt:lpstr>Инструменты</vt:lpstr>
      <vt:lpstr>JDK 1.7</vt:lpstr>
      <vt:lpstr>IntelliJ IDEA</vt:lpstr>
      <vt:lpstr>Maven</vt:lpstr>
      <vt:lpstr>Создание проекта</vt:lpstr>
      <vt:lpstr>Git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презентации</dc:title>
  <dc:creator>Home</dc:creator>
  <cp:lastModifiedBy>tully</cp:lastModifiedBy>
  <cp:revision>388</cp:revision>
  <dcterms:created xsi:type="dcterms:W3CDTF">2012-07-10T09:13:32Z</dcterms:created>
  <dcterms:modified xsi:type="dcterms:W3CDTF">2013-09-13T17:22:06Z</dcterms:modified>
</cp:coreProperties>
</file>