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306" r:id="rId3"/>
    <p:sldId id="345" r:id="rId4"/>
    <p:sldId id="336" r:id="rId5"/>
    <p:sldId id="349" r:id="rId6"/>
    <p:sldId id="346" r:id="rId7"/>
    <p:sldId id="338" r:id="rId8"/>
    <p:sldId id="339" r:id="rId9"/>
    <p:sldId id="344" r:id="rId10"/>
    <p:sldId id="351" r:id="rId11"/>
    <p:sldId id="352" r:id="rId12"/>
    <p:sldId id="340" r:id="rId13"/>
    <p:sldId id="342" r:id="rId14"/>
    <p:sldId id="343" r:id="rId15"/>
    <p:sldId id="341" r:id="rId16"/>
    <p:sldId id="348" r:id="rId17"/>
    <p:sldId id="347" r:id="rId18"/>
    <p:sldId id="337" r:id="rId19"/>
    <p:sldId id="330" r:id="rId20"/>
    <p:sldId id="334" r:id="rId21"/>
    <p:sldId id="335" r:id="rId22"/>
    <p:sldId id="263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94640" autoAdjust="0"/>
  </p:normalViewPr>
  <p:slideViewPr>
    <p:cSldViewPr snapToGrid="0" showGuides="1">
      <p:cViewPr varScale="1">
        <p:scale>
          <a:sx n="75" d="100"/>
          <a:sy n="75" d="100"/>
        </p:scale>
        <p:origin x="-1080" y="-90"/>
      </p:cViewPr>
      <p:guideLst>
        <p:guide orient="horz" pos="1008"/>
        <p:guide orient="horz" pos="3948"/>
        <p:guide pos="306"/>
        <p:guide pos="5664"/>
        <p:guide pos="486"/>
        <p:guide pos="3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1256D-B927-48B9-8193-EE68ED8EC4F0}" type="datetimeFigureOut">
              <a:rPr lang="ru-RU" smtClean="0"/>
              <a:pPr/>
              <a:t>20.09.2013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EB578-9016-407C-88FB-D800709BB85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4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99FB41E8-3D69-41CD-B99F-C2B87AA7E49F}" type="datetime1">
              <a:rPr lang="ru-RU" smtClean="0"/>
              <a:pPr/>
              <a:t>20.09.2013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17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>
              <a:defRPr>
                <a:latin typeface="Myriad Pro" pitchFamily="34" charset="0"/>
              </a:defRPr>
            </a:lvl3pPr>
            <a:lvl4pPr>
              <a:defRPr>
                <a:latin typeface="Myriad Pro" pitchFamily="34" charset="0"/>
              </a:defRPr>
            </a:lvl4pPr>
            <a:lvl5pPr>
              <a:defRPr>
                <a:latin typeface="Myriad Pro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8BE4B6F-2665-46D8-B780-E7B044E66371}" type="datetime1">
              <a:rPr lang="ru-RU" smtClean="0"/>
              <a:pPr/>
              <a:t>20.09.2013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88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>
              <a:defRPr>
                <a:latin typeface="Myriad Pro" pitchFamily="34" charset="0"/>
              </a:defRPr>
            </a:lvl3pPr>
            <a:lvl4pPr>
              <a:defRPr>
                <a:latin typeface="Myriad Pro" pitchFamily="34" charset="0"/>
              </a:defRPr>
            </a:lvl4pPr>
            <a:lvl5pPr>
              <a:defRPr>
                <a:latin typeface="Myriad Pro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B0891BDB-A4B8-4987-BF31-6FB4988C85E1}" type="datetime1">
              <a:rPr lang="ru-RU" smtClean="0"/>
              <a:pPr/>
              <a:t>20.09.2013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91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>
              <a:defRPr>
                <a:latin typeface="Myriad Pro" pitchFamily="34" charset="0"/>
              </a:defRPr>
            </a:lvl3pPr>
            <a:lvl4pPr>
              <a:defRPr>
                <a:latin typeface="Myriad Pro" pitchFamily="34" charset="0"/>
              </a:defRPr>
            </a:lvl4pPr>
            <a:lvl5pPr>
              <a:defRPr>
                <a:latin typeface="Myriad Pro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67BEBE3F-163A-4DE8-9FCB-63C254E03D0E}" type="datetime1">
              <a:rPr lang="ru-RU" smtClean="0"/>
              <a:pPr/>
              <a:t>20.09.2013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F43C3195-CC4F-495A-A024-AC3643A8DB77}" type="datetime1">
              <a:rPr lang="ru-RU" smtClean="0"/>
              <a:pPr/>
              <a:t>20.09.2013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9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Myriad Pro" pitchFamily="34" charset="0"/>
              </a:defRPr>
            </a:lvl1pPr>
            <a:lvl2pPr>
              <a:defRPr sz="24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1800">
                <a:latin typeface="Myriad Pro" pitchFamily="34" charset="0"/>
              </a:defRPr>
            </a:lvl4pPr>
            <a:lvl5pPr>
              <a:defRPr sz="1800">
                <a:latin typeface="Myriad Pro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Myriad Pro" pitchFamily="34" charset="0"/>
              </a:defRPr>
            </a:lvl1pPr>
            <a:lvl2pPr>
              <a:defRPr sz="24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1800">
                <a:latin typeface="Myriad Pro" pitchFamily="34" charset="0"/>
              </a:defRPr>
            </a:lvl4pPr>
            <a:lvl5pPr>
              <a:defRPr sz="1800">
                <a:latin typeface="Myriad Pro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7951EC4-AD2A-48AB-8069-BC0B4F3A615B}" type="datetime1">
              <a:rPr lang="ru-RU" smtClean="0"/>
              <a:pPr/>
              <a:t>20.09.2013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98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Myriad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Myriad Pro" pitchFamily="34" charset="0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1800">
                <a:latin typeface="Myriad Pro" pitchFamily="34" charset="0"/>
              </a:defRPr>
            </a:lvl3pPr>
            <a:lvl4pPr>
              <a:defRPr sz="1600">
                <a:latin typeface="Myriad Pro" pitchFamily="34" charset="0"/>
              </a:defRPr>
            </a:lvl4pPr>
            <a:lvl5pPr>
              <a:defRPr sz="1600">
                <a:latin typeface="Myriad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Myriad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Myriad Pro" pitchFamily="34" charset="0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1800">
                <a:latin typeface="Myriad Pro" pitchFamily="34" charset="0"/>
              </a:defRPr>
            </a:lvl3pPr>
            <a:lvl4pPr>
              <a:defRPr sz="1600">
                <a:latin typeface="Myriad Pro" pitchFamily="34" charset="0"/>
              </a:defRPr>
            </a:lvl4pPr>
            <a:lvl5pPr>
              <a:defRPr sz="1600">
                <a:latin typeface="Myriad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063BEBAE-618B-492D-BE31-E05F11E2882B}" type="datetime1">
              <a:rPr lang="ru-RU" smtClean="0"/>
              <a:pPr/>
              <a:t>20.09.2013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47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0BD62ABB-3657-4AFF-A303-3495DAE45239}" type="datetime1">
              <a:rPr lang="ru-RU" smtClean="0"/>
              <a:pPr/>
              <a:t>20.09.2013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30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8478FA08-5864-4337-A466-1EBDB5377BE9}" type="datetime1">
              <a:rPr lang="ru-RU" smtClean="0"/>
              <a:pPr/>
              <a:t>20.09.2013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9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Myriad Pro" pitchFamily="34" charset="0"/>
              </a:defRPr>
            </a:lvl1pPr>
            <a:lvl2pPr>
              <a:defRPr sz="2800">
                <a:latin typeface="Myriad Pro" pitchFamily="34" charset="0"/>
              </a:defRPr>
            </a:lvl2pPr>
            <a:lvl3pPr>
              <a:defRPr sz="24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Myriad Pr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BDEE398-1078-4572-9AA1-E935BE4B04DC}" type="datetime1">
              <a:rPr lang="ru-RU" smtClean="0"/>
              <a:pPr/>
              <a:t>20.09.2013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38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Myriad Pro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Myriad Pr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A2F2D72F-C85D-426F-ABAF-8FFFE6395F2C}" type="datetime1">
              <a:rPr lang="ru-RU" smtClean="0"/>
              <a:pPr/>
              <a:t>20.09.2013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6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4763" y="-9525"/>
            <a:ext cx="9158288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524875" cy="4657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</a:lstStyle>
          <a:p>
            <a:fld id="{AC45999C-5C86-4239-9AE8-F7F26D0374B3}" type="datetime1">
              <a:rPr lang="ru-RU" smtClean="0"/>
              <a:pPr/>
              <a:t>20.09.2013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11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700" b="1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55975" y="2463031"/>
            <a:ext cx="4702299" cy="1181993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Myriad Pro" pitchFamily="34" charset="0"/>
              </a:rPr>
              <a:t>Углубленное программирование на 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Java</a:t>
            </a:r>
            <a:b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</a:br>
            <a:r>
              <a:rPr lang="x-none" sz="2400" b="1" smtClean="0">
                <a:solidFill>
                  <a:schemeClr val="bg1"/>
                </a:solidFill>
              </a:rPr>
              <a:t>Лекция </a:t>
            </a:r>
            <a:r>
              <a:rPr lang="ru-RU" sz="2400" b="1" dirty="0" smtClean="0">
                <a:solidFill>
                  <a:schemeClr val="bg1"/>
                </a:solidFill>
              </a:rPr>
              <a:t>1-</a:t>
            </a:r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r>
              <a:rPr lang="x-none" sz="2400" b="1" smtClean="0">
                <a:solidFill>
                  <a:schemeClr val="bg1"/>
                </a:solidFill>
              </a:rPr>
              <a:t>. «</a:t>
            </a:r>
            <a:r>
              <a:rPr lang="en-US" sz="2400" dirty="0" smtClean="0"/>
              <a:t>Frontend</a:t>
            </a:r>
            <a:r>
              <a:rPr lang="x-none" sz="2400" b="1" smtClean="0">
                <a:solidFill>
                  <a:schemeClr val="bg1"/>
                </a:solidFill>
              </a:rPr>
              <a:t>»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8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3573016"/>
            <a:ext cx="4896544" cy="960512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Myriad Pro" pitchFamily="34" charset="0"/>
                <a:cs typeface="Times New Roman" pitchFamily="18" charset="0"/>
              </a:rPr>
              <a:t>Виталий Чибриков</a:t>
            </a:r>
            <a:endParaRPr lang="ru-RU" sz="2000" b="1" dirty="0">
              <a:solidFill>
                <a:schemeClr val="bg1"/>
              </a:solidFill>
              <a:latin typeface="Myriad Pro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Servlet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86555" y="1468299"/>
            <a:ext cx="86101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solidFill>
                  <a:schemeClr val="accent2"/>
                </a:solidFill>
                <a:latin typeface="Myriad Pro"/>
              </a:rPr>
              <a:t> public static void </a:t>
            </a:r>
            <a:r>
              <a:rPr lang="en-US" dirty="0">
                <a:latin typeface="Myriad Pro"/>
              </a:rPr>
              <a:t>main(String[] </a:t>
            </a:r>
            <a:r>
              <a:rPr lang="en-US" dirty="0" err="1">
                <a:latin typeface="Myriad Pro"/>
              </a:rPr>
              <a:t>args</a:t>
            </a:r>
            <a:r>
              <a:rPr lang="en-US" dirty="0">
                <a:latin typeface="Myriad Pro"/>
              </a:rPr>
              <a:t>)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throws</a:t>
            </a:r>
            <a:r>
              <a:rPr lang="en-US" dirty="0">
                <a:latin typeface="Myriad Pro"/>
              </a:rPr>
              <a:t> Exception {</a:t>
            </a:r>
          </a:p>
          <a:p>
            <a:pPr fontAlgn="base"/>
            <a:r>
              <a:rPr lang="en-US" dirty="0">
                <a:latin typeface="Myriad Pro"/>
              </a:rPr>
              <a:t>        Frontend </a:t>
            </a:r>
            <a:r>
              <a:rPr lang="en-US" dirty="0" err="1">
                <a:latin typeface="Myriad Pro"/>
              </a:rPr>
              <a:t>frontend</a:t>
            </a:r>
            <a:r>
              <a:rPr lang="en-US" dirty="0">
                <a:latin typeface="Myriad Pro"/>
              </a:rPr>
              <a:t> = new </a:t>
            </a:r>
            <a:r>
              <a:rPr lang="en-US" dirty="0">
                <a:solidFill>
                  <a:srgbClr val="FF0000"/>
                </a:solidFill>
                <a:latin typeface="Myriad Pro"/>
              </a:rPr>
              <a:t>Frontend</a:t>
            </a:r>
            <a:r>
              <a:rPr lang="en-US" dirty="0">
                <a:latin typeface="Myriad Pro"/>
              </a:rPr>
              <a:t>();</a:t>
            </a:r>
          </a:p>
          <a:p>
            <a:pPr fontAlgn="base"/>
            <a:endParaRPr lang="en-US" dirty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        Server </a:t>
            </a:r>
            <a:r>
              <a:rPr lang="en-US" dirty="0" err="1">
                <a:latin typeface="Myriad Pro"/>
              </a:rPr>
              <a:t>server</a:t>
            </a:r>
            <a:r>
              <a:rPr lang="en-US" dirty="0">
                <a:latin typeface="Myriad Pro"/>
              </a:rPr>
              <a:t> = new Server(8080);</a:t>
            </a:r>
          </a:p>
          <a:p>
            <a:pPr fontAlgn="base"/>
            <a:r>
              <a:rPr lang="en-US" dirty="0">
                <a:latin typeface="Myriad Pro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Myriad Pro"/>
              </a:rPr>
              <a:t>ServletContextHandler</a:t>
            </a:r>
            <a:r>
              <a:rPr lang="en-US" dirty="0">
                <a:latin typeface="Myriad Pro"/>
              </a:rPr>
              <a:t> context = 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	</a:t>
            </a:r>
            <a:r>
              <a:rPr lang="en-US" dirty="0" smtClean="0">
                <a:latin typeface="Myriad Pro"/>
              </a:rPr>
              <a:t>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new </a:t>
            </a:r>
            <a:r>
              <a:rPr lang="en-US" dirty="0" err="1">
                <a:latin typeface="Myriad Pro"/>
              </a:rPr>
              <a:t>ServletContextHandler</a:t>
            </a:r>
            <a:r>
              <a:rPr lang="en-US" dirty="0">
                <a:latin typeface="Myriad Pro"/>
              </a:rPr>
              <a:t>(</a:t>
            </a:r>
            <a:r>
              <a:rPr lang="en-US" dirty="0" err="1">
                <a:latin typeface="Myriad Pro"/>
              </a:rPr>
              <a:t>ServletContextHandler.SESSIONS</a:t>
            </a:r>
            <a:r>
              <a:rPr lang="en-US" dirty="0">
                <a:latin typeface="Myriad Pro"/>
              </a:rPr>
              <a:t>);</a:t>
            </a:r>
          </a:p>
          <a:p>
            <a:pPr fontAlgn="base"/>
            <a:r>
              <a:rPr lang="en-US" dirty="0">
                <a:latin typeface="Myriad Pro"/>
              </a:rPr>
              <a:t> </a:t>
            </a:r>
            <a:r>
              <a:rPr lang="en-US" dirty="0" smtClean="0">
                <a:latin typeface="Myriad Pro"/>
              </a:rPr>
              <a:t>       </a:t>
            </a:r>
          </a:p>
          <a:p>
            <a:pPr fontAlgn="base"/>
            <a:r>
              <a:rPr lang="en-US" dirty="0">
                <a:latin typeface="Myriad Pro"/>
              </a:rPr>
              <a:t> </a:t>
            </a:r>
            <a:r>
              <a:rPr lang="en-US" dirty="0" smtClean="0">
                <a:latin typeface="Myriad Pro"/>
              </a:rPr>
              <a:t>       </a:t>
            </a:r>
            <a:r>
              <a:rPr lang="en-US" dirty="0" err="1" smtClean="0">
                <a:latin typeface="Myriad Pro"/>
              </a:rPr>
              <a:t>context.addServlet</a:t>
            </a:r>
            <a:r>
              <a:rPr lang="en-US" dirty="0" smtClean="0">
                <a:latin typeface="Myriad Pro"/>
              </a:rPr>
              <a:t>(new </a:t>
            </a:r>
            <a:r>
              <a:rPr lang="en-US" dirty="0" err="1">
                <a:solidFill>
                  <a:srgbClr val="FF0000"/>
                </a:solidFill>
                <a:latin typeface="Myriad Pro"/>
              </a:rPr>
              <a:t>ServletHolder</a:t>
            </a:r>
            <a:r>
              <a:rPr lang="en-US" dirty="0">
                <a:latin typeface="Myriad Pro"/>
              </a:rPr>
              <a:t>(frontend), "/*");</a:t>
            </a:r>
          </a:p>
          <a:p>
            <a:pPr fontAlgn="base"/>
            <a:r>
              <a:rPr lang="en-US" dirty="0" smtClean="0">
                <a:latin typeface="Myriad Pro"/>
              </a:rPr>
              <a:t>        </a:t>
            </a:r>
            <a:r>
              <a:rPr lang="en-US" dirty="0" err="1">
                <a:latin typeface="Myriad Pro"/>
              </a:rPr>
              <a:t>server.setHandler</a:t>
            </a:r>
            <a:r>
              <a:rPr lang="en-US" dirty="0">
                <a:latin typeface="Myriad Pro"/>
              </a:rPr>
              <a:t>(context);</a:t>
            </a:r>
          </a:p>
          <a:p>
            <a:pPr fontAlgn="base"/>
            <a:endParaRPr lang="en-US" dirty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        </a:t>
            </a:r>
            <a:r>
              <a:rPr lang="en-US" dirty="0" err="1">
                <a:latin typeface="Myriad Pro"/>
              </a:rPr>
              <a:t>server.start</a:t>
            </a:r>
            <a:r>
              <a:rPr lang="en-US" dirty="0">
                <a:latin typeface="Myriad Pro"/>
              </a:rPr>
              <a:t>();</a:t>
            </a:r>
          </a:p>
          <a:p>
            <a:pPr fontAlgn="base"/>
            <a:r>
              <a:rPr lang="en-US" dirty="0">
                <a:latin typeface="Myriad Pro"/>
              </a:rPr>
              <a:t>        </a:t>
            </a:r>
            <a:r>
              <a:rPr lang="en-US" dirty="0" err="1">
                <a:latin typeface="Myriad Pro"/>
              </a:rPr>
              <a:t>server.join</a:t>
            </a:r>
            <a:r>
              <a:rPr lang="en-US" dirty="0">
                <a:latin typeface="Myriad Pro"/>
              </a:rPr>
              <a:t>();</a:t>
            </a:r>
          </a:p>
          <a:p>
            <a:pPr fontAlgn="base"/>
            <a:r>
              <a:rPr lang="en-US" dirty="0">
                <a:latin typeface="Myriad Pro"/>
              </a:rPr>
              <a:t>  </a:t>
            </a:r>
            <a:r>
              <a:rPr lang="en-US" dirty="0" smtClean="0">
                <a:latin typeface="Myriad Pro"/>
              </a:rPr>
              <a:t>}</a:t>
            </a:r>
            <a:endParaRPr lang="en-US" dirty="0" smtClean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7082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Servlet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66700" y="1517096"/>
            <a:ext cx="57759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solidFill>
                  <a:schemeClr val="accent2"/>
                </a:solidFill>
                <a:latin typeface="Myriad Pro"/>
              </a:rPr>
              <a:t>public class </a:t>
            </a:r>
            <a:r>
              <a:rPr lang="en-US" dirty="0">
                <a:latin typeface="Myriad Pro"/>
              </a:rPr>
              <a:t>Frontend extends </a:t>
            </a:r>
            <a:r>
              <a:rPr lang="en-US" dirty="0" err="1">
                <a:solidFill>
                  <a:srgbClr val="FF0000"/>
                </a:solidFill>
                <a:latin typeface="Myriad Pro"/>
              </a:rPr>
              <a:t>HttpServlet</a:t>
            </a:r>
            <a:r>
              <a:rPr lang="en-US" dirty="0">
                <a:latin typeface="Myriad Pro"/>
              </a:rPr>
              <a:t> </a:t>
            </a:r>
            <a:r>
              <a:rPr lang="en-US" dirty="0" smtClean="0">
                <a:latin typeface="Myriad Pro"/>
              </a:rPr>
              <a:t>{</a:t>
            </a:r>
          </a:p>
          <a:p>
            <a:pPr fontAlgn="base"/>
            <a:endParaRPr lang="en-US" dirty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Myriad Pro"/>
              </a:rPr>
              <a:t>public void </a:t>
            </a:r>
            <a:r>
              <a:rPr lang="en-US" dirty="0" err="1">
                <a:latin typeface="Myriad Pro"/>
              </a:rPr>
              <a:t>doGet</a:t>
            </a:r>
            <a:r>
              <a:rPr lang="en-US" dirty="0">
                <a:latin typeface="Myriad Pro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Myriad Pro"/>
              </a:rPr>
              <a:t>HttpServletRequest</a:t>
            </a:r>
            <a:r>
              <a:rPr lang="en-US" dirty="0">
                <a:latin typeface="Myriad Pro"/>
              </a:rPr>
              <a:t> request,</a:t>
            </a:r>
          </a:p>
          <a:p>
            <a:pPr fontAlgn="base"/>
            <a:r>
              <a:rPr lang="en-US" dirty="0">
                <a:latin typeface="Myriad Pro"/>
              </a:rPr>
              <a:t>                         </a:t>
            </a:r>
            <a:r>
              <a:rPr lang="en-US" dirty="0" smtClean="0">
                <a:latin typeface="Myriad Pro"/>
              </a:rPr>
              <a:t>	    </a:t>
            </a:r>
            <a:r>
              <a:rPr lang="en-US" dirty="0" err="1" smtClean="0">
                <a:solidFill>
                  <a:srgbClr val="FF0000"/>
                </a:solidFill>
                <a:latin typeface="Myriad Pro"/>
              </a:rPr>
              <a:t>HttpServletResponse</a:t>
            </a:r>
            <a:r>
              <a:rPr lang="en-US" dirty="0" smtClean="0">
                <a:latin typeface="Myriad Pro"/>
              </a:rPr>
              <a:t> </a:t>
            </a:r>
            <a:r>
              <a:rPr lang="en-US" dirty="0">
                <a:latin typeface="Myriad Pro"/>
              </a:rPr>
              <a:t>response) </a:t>
            </a:r>
            <a:r>
              <a:rPr lang="en-US" dirty="0" smtClean="0">
                <a:latin typeface="Myriad Pro"/>
              </a:rPr>
              <a:t>{</a:t>
            </a:r>
            <a:endParaRPr lang="en-US" dirty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	…</a:t>
            </a:r>
            <a:endParaRPr lang="en-US" dirty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 </a:t>
            </a:r>
            <a:r>
              <a:rPr lang="en-US" dirty="0" smtClean="0">
                <a:latin typeface="Myriad Pro"/>
              </a:rPr>
              <a:t>   }</a:t>
            </a:r>
            <a:endParaRPr lang="en-US" dirty="0">
              <a:latin typeface="Myriad Pro"/>
            </a:endParaRPr>
          </a:p>
          <a:p>
            <a:pPr fontAlgn="base"/>
            <a:endParaRPr lang="en-US" dirty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Myriad Pro"/>
              </a:rPr>
              <a:t>public void </a:t>
            </a:r>
            <a:r>
              <a:rPr lang="en-US" dirty="0" err="1">
                <a:latin typeface="Myriad Pro"/>
              </a:rPr>
              <a:t>doPost</a:t>
            </a:r>
            <a:r>
              <a:rPr lang="en-US" dirty="0">
                <a:latin typeface="Myriad Pro"/>
              </a:rPr>
              <a:t>(</a:t>
            </a:r>
            <a:r>
              <a:rPr lang="en-US" dirty="0" err="1">
                <a:latin typeface="Myriad Pro"/>
              </a:rPr>
              <a:t>HttpServletRequest</a:t>
            </a:r>
            <a:r>
              <a:rPr lang="en-US" dirty="0">
                <a:latin typeface="Myriad Pro"/>
              </a:rPr>
              <a:t> request,</a:t>
            </a:r>
          </a:p>
          <a:p>
            <a:pPr fontAlgn="base"/>
            <a:r>
              <a:rPr lang="en-US" dirty="0">
                <a:latin typeface="Myriad Pro"/>
              </a:rPr>
              <a:t>                          </a:t>
            </a:r>
            <a:r>
              <a:rPr lang="en-US" dirty="0" smtClean="0">
                <a:latin typeface="Myriad Pro"/>
              </a:rPr>
              <a:t>        </a:t>
            </a:r>
            <a:r>
              <a:rPr lang="en-US" dirty="0" err="1" smtClean="0">
                <a:latin typeface="Myriad Pro"/>
              </a:rPr>
              <a:t>HttpServletResponse</a:t>
            </a:r>
            <a:r>
              <a:rPr lang="en-US" dirty="0" smtClean="0">
                <a:latin typeface="Myriad Pro"/>
              </a:rPr>
              <a:t> </a:t>
            </a:r>
            <a:r>
              <a:rPr lang="en-US" dirty="0">
                <a:latin typeface="Myriad Pro"/>
              </a:rPr>
              <a:t>response) </a:t>
            </a:r>
            <a:r>
              <a:rPr lang="en-US" dirty="0" smtClean="0">
                <a:latin typeface="Myriad Pro"/>
              </a:rPr>
              <a:t>{</a:t>
            </a:r>
            <a:endParaRPr lang="en-US" dirty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        </a:t>
            </a:r>
            <a:r>
              <a:rPr lang="en-US" dirty="0" smtClean="0">
                <a:latin typeface="Myriad Pro"/>
              </a:rPr>
              <a:t>	…</a:t>
            </a:r>
          </a:p>
          <a:p>
            <a:pPr fontAlgn="base"/>
            <a:r>
              <a:rPr lang="en-US" dirty="0" smtClean="0">
                <a:latin typeface="Myriad Pro"/>
              </a:rPr>
              <a:t>    }</a:t>
            </a:r>
          </a:p>
          <a:p>
            <a:pPr fontAlgn="base"/>
            <a:r>
              <a:rPr lang="en-US" dirty="0">
                <a:latin typeface="Myriad Pro"/>
              </a:rPr>
              <a:t>}</a:t>
            </a:r>
            <a:endParaRPr lang="en-US" dirty="0" smtClean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0499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План лекции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95536" y="14847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2"/>
                </a:solidFill>
              </a:rPr>
              <a:t>1. </a:t>
            </a:r>
            <a:r>
              <a:rPr lang="en-US" dirty="0" smtClean="0">
                <a:solidFill>
                  <a:schemeClr val="tx2"/>
                </a:solidFill>
              </a:rPr>
              <a:t>Jetty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395536" y="2282793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2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ru-RU" sz="2400" dirty="0" err="1" smtClean="0">
                <a:solidFill>
                  <a:schemeClr val="tx2"/>
                </a:solidFill>
                <a:latin typeface="Myriad Pro Light" pitchFamily="34" charset="0"/>
              </a:rPr>
              <a:t>Сервлеты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395536" y="3878811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4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ru-RU" sz="2400" dirty="0" err="1" smtClean="0">
                <a:solidFill>
                  <a:schemeClr val="tx2"/>
                </a:solidFill>
                <a:latin typeface="Myriad Pro Light" pitchFamily="34" charset="0"/>
              </a:rPr>
              <a:t>Шаблонизатор</a:t>
            </a:r>
            <a:endParaRPr lang="en-US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395536" y="4676820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5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en-US" sz="2400" dirty="0" err="1" smtClean="0">
                <a:solidFill>
                  <a:schemeClr val="tx2"/>
                </a:solidFill>
                <a:latin typeface="Myriad Pro Light" pitchFamily="34" charset="0"/>
              </a:rPr>
              <a:t>Git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395536" y="308080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400" dirty="0" smtClean="0">
                <a:solidFill>
                  <a:srgbClr val="FF0000"/>
                </a:solidFill>
                <a:latin typeface="Myriad Pro Light" pitchFamily="34" charset="0"/>
              </a:rPr>
              <a:t>3</a:t>
            </a:r>
            <a:r>
              <a:rPr lang="ru-RU" sz="2400" dirty="0" smtClean="0">
                <a:solidFill>
                  <a:srgbClr val="FF0000"/>
                </a:solidFill>
                <a:latin typeface="Myriad Pro Light" pitchFamily="34" charset="0"/>
              </a:rPr>
              <a:t>. </a:t>
            </a:r>
            <a:r>
              <a:rPr lang="en-US" sz="2400" dirty="0" err="1" smtClean="0">
                <a:solidFill>
                  <a:srgbClr val="FF0000"/>
                </a:solidFill>
                <a:latin typeface="Myriad Pro Light" pitchFamily="34" charset="0"/>
              </a:rPr>
              <a:t>HttpSession</a:t>
            </a:r>
            <a:endParaRPr lang="ru-RU" sz="2400" dirty="0">
              <a:solidFill>
                <a:srgbClr val="FF0000"/>
              </a:solidFill>
              <a:latin typeface="Myriad Pro Light" pitchFamily="34" charset="0"/>
            </a:endParaRPr>
          </a:p>
        </p:txBody>
      </p:sp>
      <p:pic>
        <p:nvPicPr>
          <p:cNvPr id="1026" name="Picture 2" descr="cookiestanding.jpg (348×44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1769023"/>
            <a:ext cx="33147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6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6700" indent="-266700"/>
            <a:r>
              <a:rPr lang="en-US" sz="2800" dirty="0" err="1">
                <a:latin typeface="Myriad Pro Light" pitchFamily="34" charset="0"/>
              </a:rPr>
              <a:t>HttpSession</a:t>
            </a:r>
            <a:endParaRPr lang="ru-RU" sz="2800" dirty="0">
              <a:latin typeface="Myriad Pro Light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17562" y="1566156"/>
            <a:ext cx="60646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 smtClean="0">
                <a:latin typeface="Myriad Pro"/>
              </a:rPr>
              <a:t>HttpSession</a:t>
            </a:r>
            <a:r>
              <a:rPr lang="en-US" dirty="0" smtClean="0">
                <a:latin typeface="Myriad Pro"/>
              </a:rPr>
              <a:t> </a:t>
            </a:r>
            <a:r>
              <a:rPr lang="en-US" dirty="0">
                <a:latin typeface="Myriad Pro"/>
              </a:rPr>
              <a:t>session = </a:t>
            </a:r>
            <a:r>
              <a:rPr lang="en-US" dirty="0" err="1">
                <a:latin typeface="Myriad Pro"/>
              </a:rPr>
              <a:t>request.getSession</a:t>
            </a:r>
            <a:r>
              <a:rPr lang="en-US" dirty="0">
                <a:latin typeface="Myriad Pro"/>
              </a:rPr>
              <a:t>();</a:t>
            </a:r>
          </a:p>
          <a:p>
            <a:pPr fontAlgn="base"/>
            <a:r>
              <a:rPr lang="en-US" dirty="0" smtClean="0">
                <a:latin typeface="Myriad Pro"/>
              </a:rPr>
              <a:t>Long </a:t>
            </a:r>
            <a:r>
              <a:rPr lang="en-US" dirty="0" err="1">
                <a:latin typeface="Myriad Pro"/>
              </a:rPr>
              <a:t>userId</a:t>
            </a:r>
            <a:r>
              <a:rPr lang="en-US" dirty="0">
                <a:latin typeface="Myriad Pro"/>
              </a:rPr>
              <a:t> = (Long) </a:t>
            </a:r>
            <a:r>
              <a:rPr lang="en-US" dirty="0" err="1">
                <a:latin typeface="Myriad Pro"/>
              </a:rPr>
              <a:t>session.</a:t>
            </a:r>
            <a:r>
              <a:rPr lang="en-US" dirty="0" err="1">
                <a:solidFill>
                  <a:srgbClr val="FF0000"/>
                </a:solidFill>
                <a:latin typeface="Myriad Pro"/>
              </a:rPr>
              <a:t>getAttribute</a:t>
            </a:r>
            <a:r>
              <a:rPr lang="en-US" dirty="0">
                <a:latin typeface="Myriad Pro"/>
              </a:rPr>
              <a:t>(</a:t>
            </a:r>
            <a:r>
              <a:rPr lang="en-US" dirty="0">
                <a:solidFill>
                  <a:srgbClr val="00B050"/>
                </a:solidFill>
                <a:latin typeface="Myriad Pro"/>
              </a:rPr>
              <a:t>"</a:t>
            </a:r>
            <a:r>
              <a:rPr lang="en-US" dirty="0" err="1">
                <a:solidFill>
                  <a:srgbClr val="00B050"/>
                </a:solidFill>
                <a:latin typeface="Myriad Pro"/>
              </a:rPr>
              <a:t>userId</a:t>
            </a:r>
            <a:r>
              <a:rPr lang="en-US" dirty="0" smtClean="0">
                <a:solidFill>
                  <a:srgbClr val="00B050"/>
                </a:solidFill>
                <a:latin typeface="Myriad Pro"/>
              </a:rPr>
              <a:t>"</a:t>
            </a:r>
            <a:r>
              <a:rPr lang="en-US" dirty="0" smtClean="0">
                <a:latin typeface="Myriad Pro"/>
              </a:rPr>
              <a:t>);</a:t>
            </a:r>
            <a:endParaRPr lang="ru-RU" dirty="0" smtClean="0">
              <a:latin typeface="Myriad Pro"/>
            </a:endParaRPr>
          </a:p>
          <a:p>
            <a:pPr fontAlgn="base"/>
            <a:endParaRPr lang="en-US" dirty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if </a:t>
            </a:r>
            <a:r>
              <a:rPr lang="en-US" dirty="0">
                <a:latin typeface="Myriad Pro"/>
              </a:rPr>
              <a:t>(</a:t>
            </a:r>
            <a:r>
              <a:rPr lang="en-US" dirty="0" err="1">
                <a:latin typeface="Myriad Pro"/>
              </a:rPr>
              <a:t>userId</a:t>
            </a:r>
            <a:r>
              <a:rPr lang="en-US" dirty="0">
                <a:latin typeface="Myriad Pro"/>
              </a:rPr>
              <a:t> == null) {</a:t>
            </a:r>
          </a:p>
          <a:p>
            <a:pPr fontAlgn="base"/>
            <a:r>
              <a:rPr lang="ru-RU" dirty="0" smtClean="0">
                <a:latin typeface="Myriad Pro"/>
              </a:rPr>
              <a:t>	</a:t>
            </a:r>
            <a:r>
              <a:rPr lang="en-US" dirty="0" err="1" smtClean="0">
                <a:latin typeface="Myriad Pro"/>
              </a:rPr>
              <a:t>userId</a:t>
            </a:r>
            <a:r>
              <a:rPr lang="en-US" dirty="0" smtClean="0">
                <a:latin typeface="Myriad Pro"/>
              </a:rPr>
              <a:t> </a:t>
            </a:r>
            <a:r>
              <a:rPr lang="en-US" dirty="0">
                <a:latin typeface="Myriad Pro"/>
              </a:rPr>
              <a:t>= </a:t>
            </a:r>
            <a:r>
              <a:rPr lang="en-US" dirty="0" err="1">
                <a:latin typeface="Myriad Pro"/>
              </a:rPr>
              <a:t>userIdGenerator.getAndIncrement</a:t>
            </a:r>
            <a:r>
              <a:rPr lang="en-US" dirty="0">
                <a:latin typeface="Myriad Pro"/>
              </a:rPr>
              <a:t>();</a:t>
            </a:r>
          </a:p>
          <a:p>
            <a:pPr fontAlgn="base"/>
            <a:r>
              <a:rPr lang="ru-RU" dirty="0" smtClean="0">
                <a:latin typeface="Myriad Pro"/>
              </a:rPr>
              <a:t>	</a:t>
            </a:r>
            <a:r>
              <a:rPr lang="en-US" dirty="0" err="1" smtClean="0">
                <a:latin typeface="Myriad Pro"/>
              </a:rPr>
              <a:t>session.</a:t>
            </a:r>
            <a:r>
              <a:rPr lang="en-US" dirty="0" err="1" smtClean="0">
                <a:solidFill>
                  <a:srgbClr val="FF0000"/>
                </a:solidFill>
                <a:latin typeface="Myriad Pro"/>
              </a:rPr>
              <a:t>setAttribute</a:t>
            </a:r>
            <a:r>
              <a:rPr lang="en-US" dirty="0">
                <a:latin typeface="Myriad Pro"/>
              </a:rPr>
              <a:t>(</a:t>
            </a:r>
            <a:r>
              <a:rPr lang="en-US" dirty="0">
                <a:solidFill>
                  <a:srgbClr val="00B050"/>
                </a:solidFill>
                <a:latin typeface="Myriad Pro"/>
              </a:rPr>
              <a:t>"</a:t>
            </a:r>
            <a:r>
              <a:rPr lang="en-US" dirty="0" err="1">
                <a:solidFill>
                  <a:srgbClr val="00B050"/>
                </a:solidFill>
                <a:latin typeface="Myriad Pro"/>
              </a:rPr>
              <a:t>userId</a:t>
            </a:r>
            <a:r>
              <a:rPr lang="en-US" dirty="0">
                <a:solidFill>
                  <a:srgbClr val="00B050"/>
                </a:solidFill>
                <a:latin typeface="Myriad Pro"/>
              </a:rPr>
              <a:t>"</a:t>
            </a:r>
            <a:r>
              <a:rPr lang="en-US" dirty="0">
                <a:latin typeface="Myriad Pro"/>
              </a:rPr>
              <a:t>, </a:t>
            </a:r>
            <a:r>
              <a:rPr lang="en-US" dirty="0" err="1">
                <a:latin typeface="Myriad Pro"/>
              </a:rPr>
              <a:t>userId</a:t>
            </a:r>
            <a:r>
              <a:rPr lang="en-US" dirty="0">
                <a:latin typeface="Myriad Pro"/>
              </a:rPr>
              <a:t>);</a:t>
            </a:r>
          </a:p>
          <a:p>
            <a:pPr fontAlgn="base"/>
            <a:r>
              <a:rPr lang="en-US" dirty="0" smtClean="0">
                <a:latin typeface="Myriad Pro"/>
              </a:rPr>
              <a:t>}</a:t>
            </a:r>
            <a:endParaRPr lang="ru-RU" dirty="0" smtClean="0">
              <a:latin typeface="Myriad Pro"/>
            </a:endParaRPr>
          </a:p>
          <a:p>
            <a:pPr fontAlgn="base"/>
            <a:endParaRPr lang="ru-RU" dirty="0">
              <a:latin typeface="Myriad Pro"/>
            </a:endParaRPr>
          </a:p>
          <a:p>
            <a:pPr fontAlgn="base"/>
            <a:endParaRPr lang="ru-RU" dirty="0" smtClean="0">
              <a:latin typeface="Myriad Pro"/>
            </a:endParaRPr>
          </a:p>
          <a:p>
            <a:pPr fontAlgn="base"/>
            <a:endParaRPr lang="ru-RU" dirty="0">
              <a:latin typeface="Myriad Pro"/>
            </a:endParaRPr>
          </a:p>
          <a:p>
            <a:pPr fontAlgn="base"/>
            <a:r>
              <a:rPr lang="en-US" dirty="0">
                <a:solidFill>
                  <a:schemeClr val="accent2"/>
                </a:solidFill>
                <a:latin typeface="Myriad Pro"/>
              </a:rPr>
              <a:t>private </a:t>
            </a:r>
            <a:r>
              <a:rPr lang="en-US" dirty="0" err="1">
                <a:latin typeface="Myriad Pro"/>
              </a:rPr>
              <a:t>AtomicLong</a:t>
            </a:r>
            <a:r>
              <a:rPr lang="en-US" dirty="0">
                <a:latin typeface="Myriad Pro"/>
              </a:rPr>
              <a:t> </a:t>
            </a:r>
            <a:r>
              <a:rPr lang="en-US" dirty="0" err="1">
                <a:latin typeface="Myriad Pro"/>
              </a:rPr>
              <a:t>userIdGenerator</a:t>
            </a:r>
            <a:r>
              <a:rPr lang="en-US" dirty="0">
                <a:latin typeface="Myriad Pro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Myriad Pro"/>
              </a:rPr>
              <a:t>new</a:t>
            </a:r>
            <a:r>
              <a:rPr lang="en-US" dirty="0">
                <a:latin typeface="Myriad Pro"/>
              </a:rPr>
              <a:t> </a:t>
            </a:r>
            <a:r>
              <a:rPr lang="en-US" dirty="0" err="1">
                <a:latin typeface="Myriad Pro"/>
              </a:rPr>
              <a:t>AtomicLong</a:t>
            </a:r>
            <a:r>
              <a:rPr lang="en-US" dirty="0" smtClean="0">
                <a:latin typeface="Myriad Pro"/>
              </a:rPr>
              <a:t>();</a:t>
            </a:r>
            <a:endParaRPr lang="ru-RU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4807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План лекции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95536" y="14847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2"/>
                </a:solidFill>
              </a:rPr>
              <a:t>1. </a:t>
            </a:r>
            <a:r>
              <a:rPr lang="en-US" dirty="0" smtClean="0">
                <a:solidFill>
                  <a:schemeClr val="tx2"/>
                </a:solidFill>
              </a:rPr>
              <a:t>Jetty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395536" y="2282793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2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ru-RU" sz="2400" dirty="0" err="1" smtClean="0">
                <a:solidFill>
                  <a:schemeClr val="tx2"/>
                </a:solidFill>
                <a:latin typeface="Myriad Pro Light" pitchFamily="34" charset="0"/>
              </a:rPr>
              <a:t>Сервлеты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395536" y="3878811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0000"/>
                </a:solidFill>
                <a:latin typeface="Myriad Pro Light" pitchFamily="34" charset="0"/>
              </a:rPr>
              <a:t>4</a:t>
            </a:r>
            <a:r>
              <a:rPr lang="ru-RU" sz="2400" dirty="0" smtClean="0">
                <a:solidFill>
                  <a:srgbClr val="FF0000"/>
                </a:solidFill>
                <a:latin typeface="Myriad Pro Light" pitchFamily="34" charset="0"/>
              </a:rPr>
              <a:t>. </a:t>
            </a:r>
            <a:r>
              <a:rPr lang="ru-RU" sz="2400" dirty="0" err="1" smtClean="0">
                <a:solidFill>
                  <a:srgbClr val="FF0000"/>
                </a:solidFill>
                <a:latin typeface="Myriad Pro Light" pitchFamily="34" charset="0"/>
              </a:rPr>
              <a:t>Шаблонизатор</a:t>
            </a:r>
            <a:endParaRPr lang="en-US" sz="2400" dirty="0">
              <a:solidFill>
                <a:srgbClr val="FF0000"/>
              </a:solidFill>
              <a:latin typeface="Myriad Pro Light" pitchFamily="34" charset="0"/>
            </a:endParaRPr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395536" y="4676820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5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en-US" sz="2400" dirty="0" err="1" smtClean="0">
                <a:solidFill>
                  <a:schemeClr val="tx2"/>
                </a:solidFill>
                <a:latin typeface="Myriad Pro Light" pitchFamily="34" charset="0"/>
              </a:rPr>
              <a:t>Git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395536" y="308080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3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en-US" sz="2400" dirty="0" err="1" smtClean="0">
                <a:solidFill>
                  <a:schemeClr val="tx2"/>
                </a:solidFill>
                <a:latin typeface="Myriad Pro Light" pitchFamily="34" charset="0"/>
              </a:rPr>
              <a:t>HttpSession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pic>
        <p:nvPicPr>
          <p:cNvPr id="2050" name="Picture 2" descr="shablon_66.png (1000×15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908" y="1484784"/>
            <a:ext cx="3211686" cy="48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2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freemarker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17562" y="1566156"/>
            <a:ext cx="635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 err="1" smtClean="0">
                <a:solidFill>
                  <a:schemeClr val="tx2"/>
                </a:solidFill>
                <a:latin typeface="Myriad Pro"/>
              </a:rPr>
              <a:t>Шаблонизатор</a:t>
            </a:r>
            <a:r>
              <a:rPr lang="ru-RU" dirty="0" smtClean="0">
                <a:latin typeface="Myriad Pro"/>
              </a:rPr>
              <a:t>	</a:t>
            </a:r>
            <a:r>
              <a:rPr lang="en-US" dirty="0" smtClean="0">
                <a:latin typeface="Myriad Pro"/>
              </a:rPr>
              <a:t>	</a:t>
            </a:r>
            <a:r>
              <a:rPr lang="ru-RU" dirty="0" smtClean="0">
                <a:latin typeface="Myriad Pro"/>
              </a:rPr>
              <a:t>создает страницы для </a:t>
            </a:r>
            <a:r>
              <a:rPr lang="en-US" dirty="0" smtClean="0">
                <a:latin typeface="Myriad Pro"/>
              </a:rPr>
              <a:t>response</a:t>
            </a:r>
            <a:endParaRPr lang="en-US" dirty="0">
              <a:latin typeface="Myriad Pro"/>
            </a:endParaRPr>
          </a:p>
        </p:txBody>
      </p:sp>
      <p:pic>
        <p:nvPicPr>
          <p:cNvPr id="3074" name="Picture 2" descr="overview.png (416×19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20" y="2211168"/>
            <a:ext cx="5531072" cy="253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0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freemarker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32552" y="1573019"/>
            <a:ext cx="54185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latin typeface="Myriad Pro"/>
              </a:rPr>
              <a:t>&lt;html</a:t>
            </a:r>
            <a:r>
              <a:rPr lang="en-US" dirty="0" smtClean="0">
                <a:latin typeface="Myriad Pro"/>
              </a:rPr>
              <a:t>&gt;</a:t>
            </a:r>
          </a:p>
          <a:p>
            <a:pPr fontAlgn="base"/>
            <a:r>
              <a:rPr lang="en-US" dirty="0" smtClean="0">
                <a:latin typeface="Myriad Pro"/>
              </a:rPr>
              <a:t>&lt;</a:t>
            </a:r>
            <a:r>
              <a:rPr lang="en-US" dirty="0">
                <a:latin typeface="Myriad Pro"/>
              </a:rPr>
              <a:t>head&gt;	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	</a:t>
            </a:r>
            <a:r>
              <a:rPr lang="en-US" dirty="0" smtClean="0">
                <a:latin typeface="Myriad Pro"/>
              </a:rPr>
              <a:t>&lt;title&gt;</a:t>
            </a:r>
            <a:r>
              <a:rPr lang="ru-RU" dirty="0" smtClean="0">
                <a:latin typeface="Myriad Pro"/>
              </a:rPr>
              <a:t>Пример шаблона&lt;/</a:t>
            </a:r>
            <a:r>
              <a:rPr lang="en-US" dirty="0">
                <a:latin typeface="Myriad Pro"/>
              </a:rPr>
              <a:t>title</a:t>
            </a:r>
            <a:r>
              <a:rPr lang="en-US" dirty="0" smtClean="0">
                <a:latin typeface="Myriad Pro"/>
              </a:rPr>
              <a:t>&gt;</a:t>
            </a:r>
            <a:endParaRPr lang="ru-RU" dirty="0" smtClean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&lt;</a:t>
            </a:r>
            <a:r>
              <a:rPr lang="en-US" dirty="0">
                <a:latin typeface="Myriad Pro"/>
              </a:rPr>
              <a:t>/</a:t>
            </a:r>
            <a:r>
              <a:rPr lang="en-US" dirty="0" smtClean="0">
                <a:latin typeface="Myriad Pro"/>
              </a:rPr>
              <a:t>head&gt;</a:t>
            </a:r>
          </a:p>
          <a:p>
            <a:pPr fontAlgn="base"/>
            <a:r>
              <a:rPr lang="en-US" dirty="0" smtClean="0">
                <a:latin typeface="Myriad Pro"/>
              </a:rPr>
              <a:t>&lt;body&gt;</a:t>
            </a:r>
          </a:p>
          <a:p>
            <a:pPr fontAlgn="base"/>
            <a:r>
              <a:rPr lang="en-US" dirty="0">
                <a:latin typeface="Myriad Pro"/>
              </a:rPr>
              <a:t>	</a:t>
            </a:r>
            <a:r>
              <a:rPr lang="en-US" dirty="0" smtClean="0">
                <a:latin typeface="Myriad Pro"/>
              </a:rPr>
              <a:t>&lt;p&gt;</a:t>
            </a:r>
            <a:r>
              <a:rPr lang="ru-RU" dirty="0" smtClean="0">
                <a:latin typeface="Myriad Pro"/>
              </a:rPr>
              <a:t>Имя пользователя: </a:t>
            </a:r>
            <a:r>
              <a:rPr lang="en-US" dirty="0" smtClean="0">
                <a:solidFill>
                  <a:srgbClr val="FF0000"/>
                </a:solidFill>
                <a:latin typeface="Myriad Pro"/>
              </a:rPr>
              <a:t>${</a:t>
            </a:r>
            <a:r>
              <a:rPr lang="en-US" dirty="0" err="1" smtClean="0">
                <a:solidFill>
                  <a:srgbClr val="FF0000"/>
                </a:solidFill>
                <a:latin typeface="Myriad Pro"/>
              </a:rPr>
              <a:t>userName</a:t>
            </a:r>
            <a:r>
              <a:rPr lang="en-US" dirty="0" smtClean="0">
                <a:solidFill>
                  <a:srgbClr val="FF0000"/>
                </a:solidFill>
                <a:latin typeface="Myriad Pro"/>
              </a:rPr>
              <a:t>}</a:t>
            </a:r>
            <a:r>
              <a:rPr lang="en-US" dirty="0" smtClean="0">
                <a:latin typeface="Myriad Pro"/>
              </a:rPr>
              <a:t>&lt;/p&gt;</a:t>
            </a:r>
          </a:p>
          <a:p>
            <a:pPr fontAlgn="base"/>
            <a:r>
              <a:rPr lang="en-US" dirty="0" smtClean="0">
                <a:latin typeface="Myriad Pro"/>
              </a:rPr>
              <a:t>	&lt;p&gt;Id</a:t>
            </a:r>
            <a:r>
              <a:rPr lang="ru-RU" dirty="0" smtClean="0">
                <a:latin typeface="Myriad Pro"/>
              </a:rPr>
              <a:t> </a:t>
            </a:r>
            <a:r>
              <a:rPr lang="ru-RU" dirty="0">
                <a:latin typeface="Myriad Pro"/>
              </a:rPr>
              <a:t>пользователя: </a:t>
            </a:r>
            <a:r>
              <a:rPr lang="en-US" dirty="0">
                <a:solidFill>
                  <a:srgbClr val="FF0000"/>
                </a:solidFill>
                <a:latin typeface="Myriad Pro"/>
              </a:rPr>
              <a:t>${</a:t>
            </a:r>
            <a:r>
              <a:rPr lang="en-US" dirty="0" err="1" smtClean="0">
                <a:solidFill>
                  <a:srgbClr val="FF0000"/>
                </a:solidFill>
                <a:latin typeface="Myriad Pro"/>
              </a:rPr>
              <a:t>userId</a:t>
            </a:r>
            <a:r>
              <a:rPr lang="en-US" dirty="0" smtClean="0">
                <a:solidFill>
                  <a:srgbClr val="FF0000"/>
                </a:solidFill>
                <a:latin typeface="Myriad Pro"/>
              </a:rPr>
              <a:t>}</a:t>
            </a:r>
            <a:r>
              <a:rPr lang="en-US" dirty="0" smtClean="0">
                <a:latin typeface="Myriad Pro"/>
              </a:rPr>
              <a:t>&lt;/</a:t>
            </a:r>
            <a:r>
              <a:rPr lang="en-US" dirty="0">
                <a:latin typeface="Myriad Pro"/>
              </a:rPr>
              <a:t>p</a:t>
            </a:r>
            <a:r>
              <a:rPr lang="en-US" dirty="0" smtClean="0">
                <a:latin typeface="Myriad Pro"/>
              </a:rPr>
              <a:t>&gt;</a:t>
            </a:r>
          </a:p>
          <a:p>
            <a:pPr fontAlgn="base"/>
            <a:r>
              <a:rPr lang="en-US" dirty="0" smtClean="0">
                <a:latin typeface="Myriad Pro"/>
              </a:rPr>
              <a:t>&lt;/body&gt;</a:t>
            </a:r>
            <a:endParaRPr lang="en-US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2240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freemarker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32552" y="1573019"/>
            <a:ext cx="894353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public class </a:t>
            </a:r>
            <a:r>
              <a:rPr lang="en-US" dirty="0" err="1">
                <a:latin typeface="Myriad Pro"/>
              </a:rPr>
              <a:t>PageGenerator</a:t>
            </a:r>
            <a:r>
              <a:rPr lang="en-US" dirty="0">
                <a:latin typeface="Myriad Pro"/>
              </a:rPr>
              <a:t> {	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private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static final </a:t>
            </a:r>
            <a:r>
              <a:rPr lang="en-US" dirty="0">
                <a:latin typeface="Myriad Pro"/>
              </a:rPr>
              <a:t>String </a:t>
            </a:r>
            <a:r>
              <a:rPr lang="en-US" dirty="0">
                <a:solidFill>
                  <a:schemeClr val="tx2"/>
                </a:solidFill>
                <a:latin typeface="Myriad Pro"/>
              </a:rPr>
              <a:t>HTML_DIR</a:t>
            </a:r>
            <a:r>
              <a:rPr lang="en-US" dirty="0">
                <a:latin typeface="Myriad Pro"/>
              </a:rPr>
              <a:t> =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Myriad Pro"/>
              </a:rPr>
              <a:t>“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Myriad Pro"/>
              </a:rPr>
              <a:t>tml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Myriad Pro"/>
              </a:rPr>
              <a:t>”</a:t>
            </a:r>
            <a:r>
              <a:rPr lang="en-US" dirty="0" smtClean="0">
                <a:latin typeface="Myriad Pro"/>
              </a:rPr>
              <a:t>;</a:t>
            </a:r>
            <a:r>
              <a:rPr lang="en-US" dirty="0">
                <a:latin typeface="Myriad Pro"/>
              </a:rPr>
              <a:t>	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private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static final </a:t>
            </a:r>
            <a:r>
              <a:rPr lang="en-US" dirty="0">
                <a:latin typeface="Myriad Pro"/>
              </a:rPr>
              <a:t>Configuration </a:t>
            </a:r>
            <a:r>
              <a:rPr lang="en-US" dirty="0">
                <a:solidFill>
                  <a:schemeClr val="tx2"/>
                </a:solidFill>
                <a:latin typeface="Myriad Pro"/>
              </a:rPr>
              <a:t>CFG</a:t>
            </a:r>
            <a:r>
              <a:rPr lang="en-US" dirty="0">
                <a:latin typeface="Myriad Pro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new</a:t>
            </a:r>
            <a:r>
              <a:rPr lang="en-US" dirty="0">
                <a:latin typeface="Myriad Pro"/>
              </a:rPr>
              <a:t> Configuration</a:t>
            </a:r>
            <a:r>
              <a:rPr lang="en-US" dirty="0" smtClean="0">
                <a:latin typeface="Myriad Pro"/>
              </a:rPr>
              <a:t>();</a:t>
            </a:r>
          </a:p>
          <a:p>
            <a:pPr fontAlgn="base"/>
            <a:r>
              <a:rPr lang="en-US" dirty="0">
                <a:latin typeface="Myriad Pro"/>
              </a:rPr>
              <a:t>			</a:t>
            </a:r>
          </a:p>
          <a:p>
            <a:pPr fontAlgn="base"/>
            <a:r>
              <a:rPr lang="en-US" dirty="0" smtClean="0">
                <a:latin typeface="Myriad Pro"/>
              </a:rPr>
              <a:t>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public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static </a:t>
            </a:r>
            <a:r>
              <a:rPr lang="en-US" dirty="0">
                <a:latin typeface="Myriad Pro"/>
              </a:rPr>
              <a:t>String </a:t>
            </a:r>
            <a:r>
              <a:rPr lang="en-US" dirty="0" err="1">
                <a:latin typeface="Myriad Pro"/>
              </a:rPr>
              <a:t>getPage</a:t>
            </a:r>
            <a:r>
              <a:rPr lang="en-US" dirty="0">
                <a:latin typeface="Myriad Pro"/>
              </a:rPr>
              <a:t>(String filename, </a:t>
            </a:r>
            <a:r>
              <a:rPr lang="en-US" dirty="0">
                <a:solidFill>
                  <a:srgbClr val="FF0000"/>
                </a:solidFill>
                <a:latin typeface="Myriad Pro"/>
              </a:rPr>
              <a:t>Map&lt;String, Object&gt; data</a:t>
            </a:r>
            <a:r>
              <a:rPr lang="en-US" dirty="0">
                <a:latin typeface="Myriad Pro"/>
              </a:rPr>
              <a:t>) </a:t>
            </a:r>
            <a:r>
              <a:rPr lang="en-US" dirty="0" smtClean="0">
                <a:latin typeface="Myriad Pro"/>
              </a:rPr>
              <a:t>{</a:t>
            </a:r>
          </a:p>
          <a:p>
            <a:pPr fontAlgn="base"/>
            <a:r>
              <a:rPr lang="en-US" dirty="0">
                <a:latin typeface="Myriad Pro"/>
              </a:rPr>
              <a:t>		Writer stream = new </a:t>
            </a:r>
            <a:r>
              <a:rPr lang="en-US" dirty="0" err="1">
                <a:latin typeface="Myriad Pro"/>
              </a:rPr>
              <a:t>StringWriter</a:t>
            </a:r>
            <a:r>
              <a:rPr lang="en-US" dirty="0">
                <a:latin typeface="Myriad Pro"/>
              </a:rPr>
              <a:t>();		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	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try</a:t>
            </a:r>
            <a:r>
              <a:rPr lang="en-US" dirty="0" smtClean="0">
                <a:latin typeface="Myriad Pro"/>
              </a:rPr>
              <a:t> </a:t>
            </a:r>
            <a:r>
              <a:rPr lang="en-US" dirty="0">
                <a:latin typeface="Myriad Pro"/>
              </a:rPr>
              <a:t>{			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			Template </a:t>
            </a:r>
            <a:r>
              <a:rPr lang="en-US" dirty="0">
                <a:latin typeface="Myriad Pro"/>
              </a:rPr>
              <a:t>template = 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	</a:t>
            </a:r>
            <a:r>
              <a:rPr lang="en-US" dirty="0" smtClean="0">
                <a:latin typeface="Myriad Pro"/>
              </a:rPr>
              <a:t>		</a:t>
            </a:r>
            <a:r>
              <a:rPr lang="en-US" dirty="0" err="1" smtClean="0">
                <a:solidFill>
                  <a:schemeClr val="tx2"/>
                </a:solidFill>
                <a:latin typeface="Myriad Pro"/>
              </a:rPr>
              <a:t>CFG</a:t>
            </a:r>
            <a:r>
              <a:rPr lang="en-US" dirty="0" err="1" smtClean="0">
                <a:latin typeface="Myriad Pro"/>
              </a:rPr>
              <a:t>.getTemplate</a:t>
            </a:r>
            <a:r>
              <a:rPr lang="en-US" dirty="0" smtClean="0">
                <a:latin typeface="Myriad Pro"/>
              </a:rPr>
              <a:t>(</a:t>
            </a:r>
            <a:r>
              <a:rPr lang="en-US" dirty="0" smtClean="0">
                <a:solidFill>
                  <a:schemeClr val="tx2"/>
                </a:solidFill>
                <a:latin typeface="Myriad Pro"/>
              </a:rPr>
              <a:t>HTML_DIR</a:t>
            </a:r>
            <a:r>
              <a:rPr lang="en-US" dirty="0" smtClean="0">
                <a:latin typeface="Myriad Pro"/>
              </a:rPr>
              <a:t> </a:t>
            </a:r>
            <a:r>
              <a:rPr lang="en-US" dirty="0">
                <a:latin typeface="Myriad Pro"/>
              </a:rPr>
              <a:t>+ </a:t>
            </a:r>
            <a:r>
              <a:rPr lang="en-US" dirty="0" err="1">
                <a:latin typeface="Myriad Pro"/>
              </a:rPr>
              <a:t>File.separator</a:t>
            </a:r>
            <a:r>
              <a:rPr lang="en-US" dirty="0">
                <a:latin typeface="Myriad Pro"/>
              </a:rPr>
              <a:t> + filename</a:t>
            </a:r>
            <a:r>
              <a:rPr lang="en-US" dirty="0" smtClean="0">
                <a:latin typeface="Myriad Pro"/>
              </a:rPr>
              <a:t>);</a:t>
            </a:r>
          </a:p>
          <a:p>
            <a:pPr fontAlgn="base"/>
            <a:endParaRPr lang="en-US" dirty="0" smtClean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			</a:t>
            </a:r>
            <a:r>
              <a:rPr lang="en-US" dirty="0" err="1">
                <a:latin typeface="Myriad Pro"/>
              </a:rPr>
              <a:t>template.process</a:t>
            </a:r>
            <a:r>
              <a:rPr lang="en-US" dirty="0">
                <a:latin typeface="Myriad Pro"/>
              </a:rPr>
              <a:t>(</a:t>
            </a:r>
            <a:r>
              <a:rPr lang="en-US" dirty="0">
                <a:solidFill>
                  <a:srgbClr val="FF0000"/>
                </a:solidFill>
                <a:latin typeface="Myriad Pro"/>
              </a:rPr>
              <a:t>data</a:t>
            </a:r>
            <a:r>
              <a:rPr lang="en-US" dirty="0">
                <a:latin typeface="Myriad Pro"/>
              </a:rPr>
              <a:t>, stream</a:t>
            </a:r>
            <a:r>
              <a:rPr lang="en-US" dirty="0" smtClean="0">
                <a:latin typeface="Myriad Pro"/>
              </a:rPr>
              <a:t>);</a:t>
            </a:r>
          </a:p>
          <a:p>
            <a:pPr fontAlgn="base"/>
            <a:r>
              <a:rPr lang="en-US" dirty="0">
                <a:latin typeface="Myriad Pro"/>
              </a:rPr>
              <a:t>		}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catch </a:t>
            </a:r>
            <a:r>
              <a:rPr lang="en-US" dirty="0">
                <a:latin typeface="Myriad Pro"/>
              </a:rPr>
              <a:t>(</a:t>
            </a:r>
            <a:r>
              <a:rPr lang="en-US" dirty="0" err="1">
                <a:latin typeface="Myriad Pro"/>
              </a:rPr>
              <a:t>IOException</a:t>
            </a:r>
            <a:r>
              <a:rPr lang="en-US" dirty="0">
                <a:latin typeface="Myriad Pro"/>
              </a:rPr>
              <a:t> | </a:t>
            </a:r>
            <a:r>
              <a:rPr lang="en-US" dirty="0" err="1">
                <a:latin typeface="Myriad Pro"/>
              </a:rPr>
              <a:t>TemplateException</a:t>
            </a:r>
            <a:r>
              <a:rPr lang="en-US" dirty="0">
                <a:latin typeface="Myriad Pro"/>
              </a:rPr>
              <a:t> e) </a:t>
            </a:r>
            <a:r>
              <a:rPr lang="en-US" dirty="0" smtClean="0">
                <a:latin typeface="Myriad Pro"/>
              </a:rPr>
              <a:t>{</a:t>
            </a:r>
          </a:p>
          <a:p>
            <a:pPr fontAlgn="base"/>
            <a:r>
              <a:rPr lang="en-US" dirty="0">
                <a:latin typeface="Myriad Pro"/>
              </a:rPr>
              <a:t>			</a:t>
            </a:r>
            <a:r>
              <a:rPr lang="en-US" dirty="0" err="1">
                <a:latin typeface="Myriad Pro"/>
              </a:rPr>
              <a:t>e.printStackTrace</a:t>
            </a:r>
            <a:r>
              <a:rPr lang="en-US" dirty="0">
                <a:latin typeface="Myriad Pro"/>
              </a:rPr>
              <a:t>();		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		}</a:t>
            </a:r>
            <a:r>
              <a:rPr lang="en-US" dirty="0">
                <a:latin typeface="Myriad Pro"/>
              </a:rPr>
              <a:t>		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	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return </a:t>
            </a:r>
            <a:r>
              <a:rPr lang="en-US" dirty="0" err="1">
                <a:latin typeface="Myriad Pro"/>
              </a:rPr>
              <a:t>stream.toString</a:t>
            </a:r>
            <a:r>
              <a:rPr lang="en-US" dirty="0">
                <a:latin typeface="Myriad Pro"/>
              </a:rPr>
              <a:t>();	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	}</a:t>
            </a:r>
          </a:p>
          <a:p>
            <a:pPr fontAlgn="base"/>
            <a:r>
              <a:rPr lang="en-US" dirty="0" smtClean="0">
                <a:latin typeface="Myriad Pro"/>
              </a:rPr>
              <a:t>}</a:t>
            </a:r>
            <a:endParaRPr lang="en-US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0578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План лекции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3074" name="Picture 2" descr="Screen-shot-2009-12-24-at-11.32.03.png (611×81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75" y="1612304"/>
            <a:ext cx="3398370" cy="453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395536" y="15863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2"/>
                </a:solidFill>
              </a:rPr>
              <a:t>1. </a:t>
            </a:r>
            <a:r>
              <a:rPr lang="en-US" dirty="0" smtClean="0">
                <a:solidFill>
                  <a:schemeClr val="tx2"/>
                </a:solidFill>
              </a:rPr>
              <a:t>Jetty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95536" y="2384393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2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ru-RU" sz="2400" dirty="0" err="1" smtClean="0">
                <a:solidFill>
                  <a:schemeClr val="tx2"/>
                </a:solidFill>
                <a:latin typeface="Myriad Pro Light" pitchFamily="34" charset="0"/>
              </a:rPr>
              <a:t>Сервлеты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95536" y="3980411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4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ru-RU" sz="2400" dirty="0" err="1" smtClean="0">
                <a:solidFill>
                  <a:schemeClr val="tx2"/>
                </a:solidFill>
                <a:latin typeface="Myriad Pro Light" pitchFamily="34" charset="0"/>
              </a:rPr>
              <a:t>Шаблонизатор</a:t>
            </a:r>
            <a:endParaRPr lang="en-US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95536" y="4778420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0000"/>
                </a:solidFill>
                <a:latin typeface="Myriad Pro Light" pitchFamily="34" charset="0"/>
              </a:rPr>
              <a:t>5</a:t>
            </a:r>
            <a:r>
              <a:rPr lang="ru-RU" sz="2400" dirty="0" smtClean="0">
                <a:solidFill>
                  <a:srgbClr val="FF0000"/>
                </a:solidFill>
                <a:latin typeface="Myriad Pro Light" pitchFamily="34" charset="0"/>
              </a:rPr>
              <a:t>. </a:t>
            </a:r>
            <a:r>
              <a:rPr lang="en-US" sz="2400" dirty="0" err="1" smtClean="0">
                <a:solidFill>
                  <a:srgbClr val="FF0000"/>
                </a:solidFill>
                <a:latin typeface="Myriad Pro Light" pitchFamily="34" charset="0"/>
              </a:rPr>
              <a:t>Git</a:t>
            </a:r>
            <a:endParaRPr lang="ru-RU" sz="2400" dirty="0">
              <a:solidFill>
                <a:srgbClr val="FF0000"/>
              </a:solidFill>
              <a:latin typeface="Myriad Pro Light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95536" y="318240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3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en-US" sz="2400" dirty="0" err="1" smtClean="0">
                <a:solidFill>
                  <a:schemeClr val="tx2"/>
                </a:solidFill>
                <a:latin typeface="Myriad Pro Light" pitchFamily="34" charset="0"/>
              </a:rPr>
              <a:t>HttpSession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1026" name="Picture 2" descr="git-local-remote.png (738×60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30" y="1520711"/>
            <a:ext cx="6113250" cy="501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План лекции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95536" y="14847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1. </a:t>
            </a:r>
            <a:r>
              <a:rPr lang="en-US" dirty="0" smtClean="0"/>
              <a:t>Jetty</a:t>
            </a:r>
            <a:endParaRPr lang="en-US" dirty="0"/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395536" y="2282793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2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ru-RU" sz="2400" dirty="0" err="1" smtClean="0">
                <a:solidFill>
                  <a:schemeClr val="tx2"/>
                </a:solidFill>
                <a:latin typeface="Myriad Pro Light" pitchFamily="34" charset="0"/>
              </a:rPr>
              <a:t>Сервлеты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395536" y="3878811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4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ru-RU" sz="2400" dirty="0" err="1" smtClean="0">
                <a:solidFill>
                  <a:schemeClr val="tx2"/>
                </a:solidFill>
                <a:latin typeface="Myriad Pro Light" pitchFamily="34" charset="0"/>
              </a:rPr>
              <a:t>Шаблонизатор</a:t>
            </a:r>
            <a:endParaRPr lang="en-US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395536" y="4676820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5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en-US" sz="2400" dirty="0" err="1" smtClean="0">
                <a:solidFill>
                  <a:schemeClr val="tx2"/>
                </a:solidFill>
                <a:latin typeface="Myriad Pro Light" pitchFamily="34" charset="0"/>
              </a:rPr>
              <a:t>Git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395536" y="308080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3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en-US" sz="2400" dirty="0" err="1" smtClean="0">
                <a:solidFill>
                  <a:schemeClr val="tx2"/>
                </a:solidFill>
                <a:latin typeface="Myriad Pro Light" pitchFamily="34" charset="0"/>
              </a:rPr>
              <a:t>HttpSession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pic>
        <p:nvPicPr>
          <p:cNvPr id="1026" name="Picture 2" descr="jetty.jpg (2250×30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47" y="1484784"/>
            <a:ext cx="3814237" cy="508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6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46586" y="3422194"/>
            <a:ext cx="385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>
                <a:solidFill>
                  <a:schemeClr val="tx2"/>
                </a:solidFill>
                <a:latin typeface="Myriad Pro"/>
              </a:rPr>
              <a:t>master </a:t>
            </a:r>
            <a:r>
              <a:rPr lang="en-US" dirty="0" smtClean="0">
                <a:latin typeface="Myriad Pro"/>
              </a:rPr>
              <a:t>– </a:t>
            </a:r>
            <a:r>
              <a:rPr lang="ru-RU" dirty="0" smtClean="0">
                <a:latin typeface="Myriad Pro"/>
              </a:rPr>
              <a:t>название основной ветки</a:t>
            </a:r>
            <a:endParaRPr lang="en-US" dirty="0">
              <a:latin typeface="Myriad Pro"/>
            </a:endParaRPr>
          </a:p>
        </p:txBody>
      </p:sp>
      <p:pic>
        <p:nvPicPr>
          <p:cNvPr id="2050" name="Picture 2" descr="git-history.png (720×3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2" y="1338606"/>
            <a:ext cx="4968869" cy="207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7561" y="4328739"/>
            <a:ext cx="435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>
                <a:solidFill>
                  <a:schemeClr val="tx2"/>
                </a:solidFill>
                <a:latin typeface="Myriad Pro"/>
              </a:rPr>
              <a:t>origin </a:t>
            </a:r>
            <a:r>
              <a:rPr lang="en-US" dirty="0" smtClean="0">
                <a:latin typeface="Myriad Pro"/>
              </a:rPr>
              <a:t>– </a:t>
            </a:r>
            <a:r>
              <a:rPr lang="ru-RU" dirty="0" smtClean="0">
                <a:latin typeface="Myriad Pro"/>
              </a:rPr>
              <a:t>дефолтное название для </a:t>
            </a:r>
            <a:r>
              <a:rPr lang="ru-RU" dirty="0" err="1" smtClean="0">
                <a:latin typeface="Myriad Pro"/>
              </a:rPr>
              <a:t>репо</a:t>
            </a:r>
            <a:r>
              <a:rPr lang="ru-RU" dirty="0" smtClean="0">
                <a:latin typeface="Myriad Pro"/>
              </a:rPr>
              <a:t> </a:t>
            </a:r>
            <a:endParaRPr lang="en-US" dirty="0">
              <a:latin typeface="Myriad Pr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562" y="527299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>
                <a:latin typeface="Myriad Pro"/>
              </a:rPr>
              <a:t>g</a:t>
            </a:r>
            <a:r>
              <a:rPr lang="en-US" dirty="0" err="1" smtClean="0">
                <a:latin typeface="Myriad Pro"/>
              </a:rPr>
              <a:t>it</a:t>
            </a:r>
            <a:r>
              <a:rPr lang="en-US" dirty="0" smtClean="0">
                <a:latin typeface="Myriad Pro"/>
              </a:rPr>
              <a:t> remote add </a:t>
            </a:r>
            <a:r>
              <a:rPr lang="en-US" dirty="0" smtClean="0">
                <a:solidFill>
                  <a:srgbClr val="FF0000"/>
                </a:solidFill>
                <a:latin typeface="Myriad Pro"/>
              </a:rPr>
              <a:t>origin</a:t>
            </a:r>
            <a:r>
              <a:rPr lang="en-US" dirty="0" smtClean="0">
                <a:latin typeface="Myriad Pro"/>
              </a:rPr>
              <a:t> https://github.com/user_name/</a:t>
            </a:r>
            <a:r>
              <a:rPr lang="en-US" dirty="0" smtClean="0">
                <a:solidFill>
                  <a:srgbClr val="FF0000"/>
                </a:solidFill>
                <a:latin typeface="Myriad Pro"/>
              </a:rPr>
              <a:t>repo_name</a:t>
            </a:r>
            <a:r>
              <a:rPr lang="ru-RU" dirty="0" smtClean="0">
                <a:latin typeface="Myriad Pro"/>
              </a:rPr>
              <a:t> </a:t>
            </a:r>
            <a:endParaRPr lang="en-US" dirty="0">
              <a:latin typeface="Myriad Pr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562" y="5825500"/>
            <a:ext cx="794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>
                <a:latin typeface="Myriad Pro"/>
              </a:rPr>
              <a:t>g</a:t>
            </a:r>
            <a:r>
              <a:rPr lang="en-US" dirty="0" err="1" smtClean="0">
                <a:latin typeface="Myriad Pro"/>
              </a:rPr>
              <a:t>it</a:t>
            </a:r>
            <a:r>
              <a:rPr lang="en-US" dirty="0" smtClean="0">
                <a:latin typeface="Myriad Pro"/>
              </a:rPr>
              <a:t> remote add </a:t>
            </a:r>
            <a:r>
              <a:rPr lang="en-US" dirty="0" smtClean="0">
                <a:solidFill>
                  <a:srgbClr val="FF0000"/>
                </a:solidFill>
                <a:latin typeface="Myriad Pro"/>
              </a:rPr>
              <a:t>apo21-1</a:t>
            </a:r>
            <a:r>
              <a:rPr lang="en-US" dirty="0" smtClean="0">
                <a:latin typeface="Myriad Pro"/>
              </a:rPr>
              <a:t> https://github.com/user_name/</a:t>
            </a:r>
            <a:r>
              <a:rPr lang="en-US" dirty="0" smtClean="0">
                <a:solidFill>
                  <a:srgbClr val="FF0000"/>
                </a:solidFill>
                <a:latin typeface="Myriad Pro"/>
              </a:rPr>
              <a:t>apo21-1_repo_name</a:t>
            </a:r>
            <a:r>
              <a:rPr lang="ru-RU" dirty="0" smtClean="0">
                <a:latin typeface="Myriad Pro"/>
              </a:rPr>
              <a:t> </a:t>
            </a:r>
            <a:endParaRPr lang="en-US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4290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17562" y="2120766"/>
            <a:ext cx="783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>
                <a:latin typeface="Myriad Pro"/>
              </a:rPr>
              <a:t>g</a:t>
            </a:r>
            <a:r>
              <a:rPr lang="en-US" dirty="0" err="1" smtClean="0">
                <a:latin typeface="Myriad Pro"/>
              </a:rPr>
              <a:t>it</a:t>
            </a:r>
            <a:r>
              <a:rPr lang="en-US" dirty="0" smtClean="0">
                <a:latin typeface="Myriad Pro"/>
              </a:rPr>
              <a:t> pull origin master </a:t>
            </a:r>
            <a:r>
              <a:rPr lang="ru-RU" dirty="0" smtClean="0">
                <a:latin typeface="Myriad Pro"/>
              </a:rPr>
              <a:t>	</a:t>
            </a:r>
            <a:r>
              <a:rPr lang="en-US" dirty="0" smtClean="0">
                <a:latin typeface="Myriad Pro"/>
              </a:rPr>
              <a:t>	</a:t>
            </a:r>
            <a:r>
              <a:rPr lang="ru-RU" dirty="0" smtClean="0">
                <a:latin typeface="Myriad Pro"/>
              </a:rPr>
              <a:t>вытянуть из </a:t>
            </a:r>
            <a:r>
              <a:rPr lang="ru-RU" dirty="0" err="1" smtClean="0">
                <a:latin typeface="Myriad Pro"/>
              </a:rPr>
              <a:t>репо</a:t>
            </a:r>
            <a:r>
              <a:rPr lang="ru-RU" dirty="0" smtClean="0">
                <a:latin typeface="Myriad Pro"/>
              </a:rPr>
              <a:t> </a:t>
            </a:r>
            <a:r>
              <a:rPr lang="en-US" dirty="0" smtClean="0">
                <a:latin typeface="Myriad Pro"/>
              </a:rPr>
              <a:t>origin,</a:t>
            </a:r>
            <a:r>
              <a:rPr lang="ru-RU" dirty="0" smtClean="0">
                <a:latin typeface="Myriad Pro"/>
              </a:rPr>
              <a:t> ветку </a:t>
            </a:r>
            <a:r>
              <a:rPr lang="en-US" dirty="0" smtClean="0">
                <a:latin typeface="Myriad Pro"/>
              </a:rPr>
              <a:t>master</a:t>
            </a:r>
            <a:endParaRPr lang="en-US" dirty="0">
              <a:latin typeface="Myriad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562" y="1566156"/>
            <a:ext cx="652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>
                <a:latin typeface="Myriad Pro"/>
              </a:rPr>
              <a:t>g</a:t>
            </a:r>
            <a:r>
              <a:rPr lang="en-US" dirty="0" err="1" smtClean="0">
                <a:latin typeface="Myriad Pro"/>
              </a:rPr>
              <a:t>it</a:t>
            </a:r>
            <a:r>
              <a:rPr lang="en-US" dirty="0" smtClean="0">
                <a:latin typeface="Myriad Pro"/>
              </a:rPr>
              <a:t> </a:t>
            </a:r>
            <a:r>
              <a:rPr lang="en-US" dirty="0" err="1" smtClean="0">
                <a:latin typeface="Myriad Pro"/>
              </a:rPr>
              <a:t>init</a:t>
            </a:r>
            <a:r>
              <a:rPr lang="en-US" dirty="0" smtClean="0">
                <a:latin typeface="Myriad Pro"/>
              </a:rPr>
              <a:t>		</a:t>
            </a:r>
            <a:r>
              <a:rPr lang="ru-RU" dirty="0" smtClean="0">
                <a:latin typeface="Myriad Pro"/>
              </a:rPr>
              <a:t>	</a:t>
            </a:r>
            <a:r>
              <a:rPr lang="en-US" dirty="0" smtClean="0">
                <a:latin typeface="Myriad Pro"/>
              </a:rPr>
              <a:t>	</a:t>
            </a:r>
            <a:r>
              <a:rPr lang="ru-RU" dirty="0" smtClean="0">
                <a:latin typeface="Myriad Pro"/>
              </a:rPr>
              <a:t>создать </a:t>
            </a:r>
            <a:r>
              <a:rPr lang="ru-RU" dirty="0" smtClean="0">
                <a:solidFill>
                  <a:srgbClr val="FF0000"/>
                </a:solidFill>
                <a:latin typeface="Myriad Pro"/>
              </a:rPr>
              <a:t>локальный</a:t>
            </a:r>
            <a:r>
              <a:rPr lang="ru-RU" dirty="0" smtClean="0">
                <a:latin typeface="Myriad Pro"/>
              </a:rPr>
              <a:t> </a:t>
            </a:r>
            <a:r>
              <a:rPr lang="ru-RU" dirty="0" err="1" smtClean="0">
                <a:latin typeface="Myriad Pro"/>
              </a:rPr>
              <a:t>репо</a:t>
            </a:r>
            <a:endParaRPr lang="en-US" dirty="0">
              <a:latin typeface="Myriad Pr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8066" y="2774094"/>
            <a:ext cx="284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ru-RU" dirty="0" smtClean="0">
                <a:latin typeface="Myriad Pro"/>
              </a:rPr>
              <a:t>редактирование файлов</a:t>
            </a:r>
            <a:endParaRPr lang="en-US" dirty="0">
              <a:latin typeface="Myriad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7562" y="3319541"/>
            <a:ext cx="768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>
                <a:latin typeface="Myriad Pro"/>
              </a:rPr>
              <a:t>g</a:t>
            </a:r>
            <a:r>
              <a:rPr lang="en-US" dirty="0" err="1" smtClean="0">
                <a:latin typeface="Myriad Pro"/>
              </a:rPr>
              <a:t>it</a:t>
            </a:r>
            <a:r>
              <a:rPr lang="en-US" dirty="0" smtClean="0">
                <a:latin typeface="Myriad Pro"/>
              </a:rPr>
              <a:t> add &lt;files&gt;			</a:t>
            </a:r>
            <a:r>
              <a:rPr lang="ru-RU" dirty="0" smtClean="0">
                <a:latin typeface="Myriad Pro"/>
              </a:rPr>
              <a:t>добавить файлы в </a:t>
            </a:r>
            <a:r>
              <a:rPr lang="ru-RU" dirty="0" smtClean="0">
                <a:solidFill>
                  <a:srgbClr val="FF0000"/>
                </a:solidFill>
                <a:latin typeface="Myriad Pro"/>
              </a:rPr>
              <a:t>локальный</a:t>
            </a:r>
            <a:r>
              <a:rPr lang="ru-RU" dirty="0" smtClean="0">
                <a:latin typeface="Myriad Pro"/>
              </a:rPr>
              <a:t> </a:t>
            </a:r>
            <a:r>
              <a:rPr lang="ru-RU" dirty="0" err="1" smtClean="0">
                <a:latin typeface="Myriad Pro"/>
              </a:rPr>
              <a:t>репо</a:t>
            </a:r>
            <a:endParaRPr lang="en-US" dirty="0">
              <a:latin typeface="Myriad Pr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580" y="3935541"/>
            <a:ext cx="789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>
                <a:latin typeface="Myriad Pro"/>
              </a:rPr>
              <a:t>g</a:t>
            </a:r>
            <a:r>
              <a:rPr lang="en-US" dirty="0" err="1" smtClean="0">
                <a:latin typeface="Myriad Pro"/>
              </a:rPr>
              <a:t>it</a:t>
            </a:r>
            <a:r>
              <a:rPr lang="en-US" dirty="0" smtClean="0">
                <a:latin typeface="Myriad Pro"/>
              </a:rPr>
              <a:t> commit &lt;files&gt;			</a:t>
            </a:r>
            <a:r>
              <a:rPr lang="ru-RU" dirty="0" err="1" smtClean="0">
                <a:latin typeface="Myriad Pro"/>
              </a:rPr>
              <a:t>коммит</a:t>
            </a:r>
            <a:r>
              <a:rPr lang="ru-RU" dirty="0" smtClean="0">
                <a:latin typeface="Myriad Pro"/>
              </a:rPr>
              <a:t> изменений в </a:t>
            </a:r>
            <a:r>
              <a:rPr lang="ru-RU" dirty="0" smtClean="0">
                <a:solidFill>
                  <a:srgbClr val="FF0000"/>
                </a:solidFill>
                <a:latin typeface="Myriad Pro"/>
              </a:rPr>
              <a:t>локальный</a:t>
            </a:r>
            <a:r>
              <a:rPr lang="ru-RU" dirty="0" smtClean="0">
                <a:latin typeface="Myriad Pro"/>
              </a:rPr>
              <a:t> </a:t>
            </a:r>
            <a:r>
              <a:rPr lang="ru-RU" dirty="0" err="1" smtClean="0">
                <a:latin typeface="Myriad Pro"/>
              </a:rPr>
              <a:t>репо</a:t>
            </a:r>
            <a:endParaRPr lang="en-US" dirty="0">
              <a:latin typeface="Myriad Pr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562" y="4531001"/>
            <a:ext cx="747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>
                <a:latin typeface="Myriad Pro"/>
              </a:rPr>
              <a:t>g</a:t>
            </a:r>
            <a:r>
              <a:rPr lang="en-US" dirty="0" err="1" smtClean="0">
                <a:latin typeface="Myriad Pro"/>
              </a:rPr>
              <a:t>it</a:t>
            </a:r>
            <a:r>
              <a:rPr lang="en-US" dirty="0" smtClean="0">
                <a:latin typeface="Myriad Pro"/>
              </a:rPr>
              <a:t> push origin master		</a:t>
            </a:r>
            <a:r>
              <a:rPr lang="ru-RU" dirty="0" err="1" smtClean="0">
                <a:latin typeface="Myriad Pro"/>
              </a:rPr>
              <a:t>коммит</a:t>
            </a:r>
            <a:r>
              <a:rPr lang="ru-RU" dirty="0" smtClean="0">
                <a:latin typeface="Myriad Pro"/>
              </a:rPr>
              <a:t> изменений в </a:t>
            </a:r>
            <a:r>
              <a:rPr lang="en-US" dirty="0">
                <a:latin typeface="Myriad Pro"/>
              </a:rPr>
              <a:t>origin master</a:t>
            </a:r>
          </a:p>
        </p:txBody>
      </p:sp>
    </p:spTree>
    <p:extLst>
      <p:ext uri="{BB962C8B-B14F-4D97-AF65-F5344CB8AC3E}">
        <p14:creationId xmlns:p14="http://schemas.microsoft.com/office/powerpoint/2010/main" val="35421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835696" y="2780928"/>
            <a:ext cx="58326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smtClean="0">
                <a:solidFill>
                  <a:schemeClr val="bg1"/>
                </a:solidFill>
                <a:latin typeface="Myriad Pro" pitchFamily="34" charset="0"/>
              </a:rPr>
              <a:t>Спасибо за внимание</a:t>
            </a:r>
            <a:endParaRPr lang="ru-RU" sz="33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411760" y="3645024"/>
            <a:ext cx="475252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100" dirty="0" smtClean="0">
                <a:solidFill>
                  <a:schemeClr val="bg1"/>
                </a:solidFill>
                <a:latin typeface="Myriad Pro Light" pitchFamily="34" charset="0"/>
              </a:rPr>
              <a:t>Виталий Чибриков </a:t>
            </a:r>
            <a:r>
              <a:rPr lang="en-US" sz="2100" dirty="0" smtClean="0">
                <a:solidFill>
                  <a:schemeClr val="bg1"/>
                </a:solidFill>
                <a:latin typeface="Myriad Pro Light" pitchFamily="34" charset="0"/>
              </a:rPr>
              <a:t>chibrikov@corp.mail.ru</a:t>
            </a:r>
            <a:endParaRPr lang="ru-RU" sz="2100" dirty="0">
              <a:solidFill>
                <a:schemeClr val="bg1"/>
              </a:solidFill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8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Jetty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17562" y="1566156"/>
            <a:ext cx="7378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>
                <a:latin typeface="Myriad Pro"/>
              </a:rPr>
              <a:t>	</a:t>
            </a:r>
            <a:r>
              <a:rPr lang="ru-RU" dirty="0" smtClean="0">
                <a:latin typeface="Myriad Pro"/>
              </a:rPr>
              <a:t>	</a:t>
            </a:r>
            <a:r>
              <a:rPr lang="en-US" dirty="0" smtClean="0">
                <a:latin typeface="Myriad Pro"/>
              </a:rPr>
              <a:t>	</a:t>
            </a:r>
            <a:r>
              <a:rPr lang="en-US" dirty="0" smtClean="0">
                <a:latin typeface="Myriad Pro"/>
              </a:rPr>
              <a:t>	java </a:t>
            </a:r>
            <a:r>
              <a:rPr lang="en-US" dirty="0" smtClean="0">
                <a:latin typeface="Myriad Pro"/>
              </a:rPr>
              <a:t>based</a:t>
            </a:r>
            <a:r>
              <a:rPr lang="ru-RU" dirty="0" smtClean="0">
                <a:latin typeface="Myriad Pro"/>
              </a:rPr>
              <a:t> </a:t>
            </a:r>
            <a:r>
              <a:rPr lang="en-US" dirty="0" smtClean="0">
                <a:latin typeface="Myriad Pro"/>
              </a:rPr>
              <a:t>http server</a:t>
            </a:r>
          </a:p>
          <a:p>
            <a:pPr fontAlgn="base"/>
            <a:endParaRPr lang="en-US" dirty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			</a:t>
            </a:r>
            <a:r>
              <a:rPr lang="en-US" dirty="0" smtClean="0">
                <a:latin typeface="Myriad Pro"/>
              </a:rPr>
              <a:t>	</a:t>
            </a:r>
            <a:r>
              <a:rPr lang="ru-RU" dirty="0" smtClean="0">
                <a:latin typeface="Myriad Pro"/>
              </a:rPr>
              <a:t>создание </a:t>
            </a:r>
            <a:r>
              <a:rPr lang="ru-RU" dirty="0" smtClean="0">
                <a:latin typeface="Myriad Pro"/>
              </a:rPr>
              <a:t>динамических страниц</a:t>
            </a:r>
          </a:p>
          <a:p>
            <a:pPr fontAlgn="base"/>
            <a:endParaRPr lang="ru-RU" dirty="0">
              <a:latin typeface="Myriad Pro"/>
            </a:endParaRPr>
          </a:p>
          <a:p>
            <a:pPr fontAlgn="base"/>
            <a:r>
              <a:rPr lang="ru-RU" dirty="0" smtClean="0">
                <a:latin typeface="Myriad Pro"/>
              </a:rPr>
              <a:t>			</a:t>
            </a:r>
            <a:r>
              <a:rPr lang="en-GB" dirty="0" smtClean="0">
                <a:latin typeface="Myriad Pro"/>
              </a:rPr>
              <a:t>	</a:t>
            </a:r>
            <a:r>
              <a:rPr lang="ru-RU" dirty="0" smtClean="0">
                <a:latin typeface="Myriad Pro"/>
              </a:rPr>
              <a:t>пересылка </a:t>
            </a:r>
            <a:r>
              <a:rPr lang="ru-RU" dirty="0" smtClean="0">
                <a:latin typeface="Myriad Pro"/>
              </a:rPr>
              <a:t>статических файлов 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	</a:t>
            </a:r>
            <a:r>
              <a:rPr lang="en-US" dirty="0" smtClean="0">
                <a:latin typeface="Myriad Pro"/>
              </a:rPr>
              <a:t>		</a:t>
            </a:r>
            <a:r>
              <a:rPr lang="en-US" dirty="0" smtClean="0">
                <a:latin typeface="Myriad Pro"/>
              </a:rPr>
              <a:t>	</a:t>
            </a:r>
            <a:r>
              <a:rPr lang="ru-RU" dirty="0" smtClean="0">
                <a:latin typeface="Myriad Pro"/>
              </a:rPr>
              <a:t>(</a:t>
            </a:r>
            <a:r>
              <a:rPr lang="en-US" dirty="0" smtClean="0">
                <a:latin typeface="Myriad Pro"/>
              </a:rPr>
              <a:t>html </a:t>
            </a:r>
            <a:r>
              <a:rPr lang="ru-RU" dirty="0" smtClean="0">
                <a:latin typeface="Myriad Pro"/>
              </a:rPr>
              <a:t>страницы, </a:t>
            </a:r>
            <a:r>
              <a:rPr lang="ru-RU" dirty="0" smtClean="0">
                <a:latin typeface="Myriad Pro"/>
              </a:rPr>
              <a:t>картинки…)</a:t>
            </a:r>
            <a:endParaRPr lang="en-US" dirty="0">
              <a:latin typeface="Myriad Pro"/>
            </a:endParaRPr>
          </a:p>
        </p:txBody>
      </p:sp>
      <p:pic>
        <p:nvPicPr>
          <p:cNvPr id="7170" name="Picture 2" descr="Jetty_logo.png (240×6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2" y="1566156"/>
            <a:ext cx="22860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Jetty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17562" y="1566156"/>
            <a:ext cx="650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>
                <a:solidFill>
                  <a:schemeClr val="tx2"/>
                </a:solidFill>
                <a:latin typeface="Myriad Pro"/>
              </a:rPr>
              <a:t>connector</a:t>
            </a:r>
            <a:r>
              <a:rPr lang="en-US" dirty="0" smtClean="0">
                <a:latin typeface="Myriad Pro"/>
              </a:rPr>
              <a:t>	</a:t>
            </a:r>
            <a:r>
              <a:rPr lang="ru-RU" dirty="0" smtClean="0">
                <a:latin typeface="Myriad Pro"/>
              </a:rPr>
              <a:t>	</a:t>
            </a:r>
            <a:r>
              <a:rPr lang="ru-RU" dirty="0" smtClean="0">
                <a:latin typeface="Myriad Pro"/>
              </a:rPr>
              <a:t>принимает </a:t>
            </a:r>
            <a:r>
              <a:rPr lang="en-US" dirty="0" smtClean="0">
                <a:latin typeface="Myriad Pro"/>
              </a:rPr>
              <a:t>http </a:t>
            </a:r>
            <a:r>
              <a:rPr lang="ru-RU" dirty="0" smtClean="0">
                <a:latin typeface="Myriad Pro"/>
              </a:rPr>
              <a:t>запросы (</a:t>
            </a:r>
            <a:r>
              <a:rPr lang="en-US" dirty="0" smtClean="0">
                <a:solidFill>
                  <a:schemeClr val="tx2"/>
                </a:solidFill>
                <a:latin typeface="Myriad Pro"/>
              </a:rPr>
              <a:t>request</a:t>
            </a:r>
            <a:r>
              <a:rPr lang="en-US" dirty="0" smtClean="0">
                <a:latin typeface="Myriad Pro"/>
              </a:rPr>
              <a:t>)</a:t>
            </a:r>
            <a:endParaRPr lang="en-US" dirty="0">
              <a:latin typeface="Myriad Pro"/>
            </a:endParaRPr>
          </a:p>
        </p:txBody>
      </p:sp>
      <p:pic>
        <p:nvPicPr>
          <p:cNvPr id="5122" name="Picture 2" descr="JettyUML1.png (326×31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4" y="3290204"/>
            <a:ext cx="31051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7562" y="2087094"/>
            <a:ext cx="529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>
                <a:solidFill>
                  <a:schemeClr val="tx2"/>
                </a:solidFill>
                <a:latin typeface="Myriad Pro"/>
              </a:rPr>
              <a:t>handler(s)</a:t>
            </a:r>
            <a:r>
              <a:rPr lang="en-US" dirty="0" smtClean="0">
                <a:latin typeface="Myriad Pro"/>
              </a:rPr>
              <a:t>		</a:t>
            </a:r>
            <a:r>
              <a:rPr lang="ru-RU" dirty="0" smtClean="0">
                <a:latin typeface="Myriad Pro"/>
              </a:rPr>
              <a:t>возвращают </a:t>
            </a:r>
            <a:r>
              <a:rPr lang="en-US" dirty="0" smtClean="0">
                <a:latin typeface="Myriad Pro"/>
              </a:rPr>
              <a:t>response</a:t>
            </a:r>
            <a:endParaRPr lang="en-US" dirty="0">
              <a:latin typeface="Myriad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62" y="2613538"/>
            <a:ext cx="684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 smtClean="0">
                <a:solidFill>
                  <a:schemeClr val="tx2"/>
                </a:solidFill>
                <a:latin typeface="Myriad Pro"/>
              </a:rPr>
              <a:t>ThreadPool</a:t>
            </a:r>
            <a:r>
              <a:rPr lang="en-US" dirty="0" smtClean="0">
                <a:latin typeface="Myriad Pro"/>
              </a:rPr>
              <a:t>		</a:t>
            </a:r>
            <a:r>
              <a:rPr lang="en-US" dirty="0" smtClean="0">
                <a:latin typeface="Myriad Pro"/>
              </a:rPr>
              <a:t>pool </a:t>
            </a:r>
            <a:r>
              <a:rPr lang="ru-RU" dirty="0" smtClean="0">
                <a:latin typeface="Myriad Pro"/>
              </a:rPr>
              <a:t>потоков для обработки запроса</a:t>
            </a:r>
            <a:endParaRPr lang="en-US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8682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Jetty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76931" y="1487656"/>
            <a:ext cx="6789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solidFill>
                  <a:schemeClr val="tx2"/>
                </a:solidFill>
                <a:latin typeface="Myriad Pro"/>
              </a:rPr>
              <a:t>import </a:t>
            </a:r>
            <a:r>
              <a:rPr lang="en-US" dirty="0" err="1">
                <a:latin typeface="Myriad Pro"/>
              </a:rPr>
              <a:t>org.eclipse.jetty.server.Server</a:t>
            </a:r>
            <a:r>
              <a:rPr lang="en-US" dirty="0" smtClean="0">
                <a:latin typeface="Myriad Pro"/>
              </a:rPr>
              <a:t>;</a:t>
            </a:r>
          </a:p>
          <a:p>
            <a:pPr fontAlgn="base"/>
            <a:endParaRPr lang="en-US" dirty="0">
              <a:solidFill>
                <a:schemeClr val="accent2">
                  <a:lumMod val="50000"/>
                </a:schemeClr>
              </a:solidFill>
              <a:latin typeface="Myriad Pro"/>
            </a:endParaRPr>
          </a:p>
          <a:p>
            <a:pPr fontAlgn="base"/>
            <a:r>
              <a:rPr lang="en-US" dirty="0">
                <a:solidFill>
                  <a:schemeClr val="accent2"/>
                </a:solidFill>
                <a:latin typeface="Myriad Pro"/>
              </a:rPr>
              <a:t>public class </a:t>
            </a:r>
            <a:r>
              <a:rPr lang="en-US" dirty="0">
                <a:latin typeface="Myriad Pro"/>
              </a:rPr>
              <a:t>Main </a:t>
            </a:r>
            <a:r>
              <a:rPr lang="en-US" dirty="0" smtClean="0">
                <a:latin typeface="Myriad Pro"/>
              </a:rPr>
              <a:t>{</a:t>
            </a:r>
            <a:endParaRPr lang="en-US" dirty="0">
              <a:latin typeface="Myriad Pro"/>
            </a:endParaRPr>
          </a:p>
          <a:p>
            <a:pPr fontAlgn="base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yriad Pro"/>
              </a:rPr>
              <a:t>public </a:t>
            </a:r>
            <a:r>
              <a:rPr lang="en-US" dirty="0">
                <a:solidFill>
                  <a:schemeClr val="accent2"/>
                </a:solidFill>
                <a:latin typeface="Myriad Pro"/>
              </a:rPr>
              <a:t>static void </a:t>
            </a:r>
            <a:r>
              <a:rPr lang="en-US" dirty="0">
                <a:latin typeface="Myriad Pro"/>
              </a:rPr>
              <a:t>main(String[] </a:t>
            </a:r>
            <a:r>
              <a:rPr lang="en-US" dirty="0" err="1">
                <a:latin typeface="Myriad Pro"/>
              </a:rPr>
              <a:t>args</a:t>
            </a:r>
            <a:r>
              <a:rPr lang="en-US" dirty="0">
                <a:latin typeface="Myriad Pro"/>
              </a:rPr>
              <a:t>)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throws</a:t>
            </a:r>
            <a:r>
              <a:rPr lang="en-US" dirty="0">
                <a:latin typeface="Myriad Pro"/>
              </a:rPr>
              <a:t> Exception { </a:t>
            </a:r>
          </a:p>
          <a:p>
            <a:pPr lvl="1" fontAlgn="base"/>
            <a:r>
              <a:rPr lang="en-US" dirty="0" smtClean="0">
                <a:latin typeface="Myriad Pro"/>
              </a:rPr>
              <a:t> 		</a:t>
            </a:r>
            <a:r>
              <a:rPr lang="en-US" dirty="0" smtClean="0">
                <a:solidFill>
                  <a:srgbClr val="FF0000"/>
                </a:solidFill>
                <a:latin typeface="Myriad Pro"/>
              </a:rPr>
              <a:t>Server</a:t>
            </a:r>
            <a:r>
              <a:rPr lang="en-US" dirty="0" smtClean="0">
                <a:latin typeface="Myriad Pro"/>
              </a:rPr>
              <a:t> </a:t>
            </a:r>
            <a:r>
              <a:rPr lang="en-US" dirty="0" err="1">
                <a:latin typeface="Myriad Pro"/>
              </a:rPr>
              <a:t>server</a:t>
            </a:r>
            <a:r>
              <a:rPr lang="en-US" dirty="0">
                <a:latin typeface="Myriad Pro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new</a:t>
            </a:r>
            <a:r>
              <a:rPr lang="en-US" dirty="0">
                <a:latin typeface="Myriad Pro"/>
              </a:rPr>
              <a:t> </a:t>
            </a:r>
            <a:r>
              <a:rPr lang="en-US" dirty="0">
                <a:solidFill>
                  <a:srgbClr val="FF0000"/>
                </a:solidFill>
                <a:latin typeface="Myriad Pro"/>
              </a:rPr>
              <a:t>Server</a:t>
            </a:r>
            <a:r>
              <a:rPr lang="en-US" dirty="0">
                <a:latin typeface="Myriad Pro"/>
              </a:rPr>
              <a:t>(8080);</a:t>
            </a:r>
          </a:p>
          <a:p>
            <a:pPr lvl="1" fontAlgn="base"/>
            <a:r>
              <a:rPr lang="en-US" dirty="0" smtClean="0">
                <a:latin typeface="Myriad Pro"/>
              </a:rPr>
              <a:t>		</a:t>
            </a:r>
            <a:r>
              <a:rPr lang="en-US" dirty="0" err="1" smtClean="0">
                <a:latin typeface="Myriad Pro"/>
              </a:rPr>
              <a:t>server.setHandler</a:t>
            </a:r>
            <a:r>
              <a:rPr lang="en-US" dirty="0" smtClean="0">
                <a:latin typeface="Myriad Pro"/>
              </a:rPr>
              <a:t>(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new</a:t>
            </a:r>
            <a:r>
              <a:rPr lang="en-US" dirty="0" smtClean="0">
                <a:latin typeface="Myriad Pro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Myriad Pro"/>
              </a:rPr>
              <a:t>JettyServer</a:t>
            </a:r>
            <a:r>
              <a:rPr lang="en-US" dirty="0" smtClean="0">
                <a:latin typeface="Myriad Pro"/>
              </a:rPr>
              <a:t>());</a:t>
            </a:r>
            <a:endParaRPr lang="ru-RU" dirty="0" smtClean="0">
              <a:latin typeface="Myriad Pro"/>
            </a:endParaRPr>
          </a:p>
          <a:p>
            <a:pPr lvl="1" fontAlgn="base"/>
            <a:endParaRPr lang="en-US" dirty="0">
              <a:latin typeface="Myriad Pro"/>
            </a:endParaRPr>
          </a:p>
          <a:p>
            <a:pPr lvl="1" fontAlgn="base"/>
            <a:r>
              <a:rPr lang="en-US" dirty="0" smtClean="0">
                <a:latin typeface="Myriad Pro"/>
              </a:rPr>
              <a:t>		</a:t>
            </a:r>
            <a:r>
              <a:rPr lang="en-US" dirty="0" err="1" smtClean="0">
                <a:latin typeface="Myriad Pro"/>
              </a:rPr>
              <a:t>server.start</a:t>
            </a:r>
            <a:r>
              <a:rPr lang="en-US" dirty="0">
                <a:latin typeface="Myriad Pro"/>
              </a:rPr>
              <a:t>();</a:t>
            </a:r>
          </a:p>
          <a:p>
            <a:pPr lvl="1" fontAlgn="base"/>
            <a:r>
              <a:rPr lang="en-US" dirty="0" smtClean="0">
                <a:latin typeface="Myriad Pro"/>
              </a:rPr>
              <a:t>		</a:t>
            </a:r>
            <a:r>
              <a:rPr lang="en-US" dirty="0" err="1" smtClean="0">
                <a:latin typeface="Myriad Pro"/>
              </a:rPr>
              <a:t>server.join</a:t>
            </a:r>
            <a:r>
              <a:rPr lang="en-US" dirty="0" smtClean="0">
                <a:latin typeface="Myriad Pro"/>
              </a:rPr>
              <a:t>();</a:t>
            </a:r>
          </a:p>
          <a:p>
            <a:pPr fontAlgn="base"/>
            <a:r>
              <a:rPr lang="en-US" dirty="0" smtClean="0">
                <a:latin typeface="Myriad Pro"/>
              </a:rPr>
              <a:t>	}</a:t>
            </a:r>
          </a:p>
          <a:p>
            <a:pPr fontAlgn="base"/>
            <a:r>
              <a:rPr lang="en-US" dirty="0">
                <a:latin typeface="Myriad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Jetty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44308" y="1641553"/>
            <a:ext cx="73309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solidFill>
                  <a:schemeClr val="tx2"/>
                </a:solidFill>
                <a:latin typeface="Myriad Pro"/>
              </a:rPr>
              <a:t>import </a:t>
            </a:r>
            <a:r>
              <a:rPr lang="en-US" dirty="0" err="1">
                <a:latin typeface="Myriad Pro"/>
              </a:rPr>
              <a:t>org.eclipse.jetty.server.handler.</a:t>
            </a:r>
            <a:r>
              <a:rPr lang="en-US" dirty="0" err="1">
                <a:solidFill>
                  <a:srgbClr val="FF0000"/>
                </a:solidFill>
                <a:latin typeface="Myriad Pro"/>
              </a:rPr>
              <a:t>AbstractHandler</a:t>
            </a:r>
            <a:r>
              <a:rPr lang="en-US" dirty="0">
                <a:latin typeface="Myriad Pro"/>
              </a:rPr>
              <a:t>;</a:t>
            </a:r>
          </a:p>
          <a:p>
            <a:pPr fontAlgn="base"/>
            <a:endParaRPr lang="en-US" dirty="0">
              <a:latin typeface="Myriad Pro"/>
            </a:endParaRPr>
          </a:p>
          <a:p>
            <a:pPr fontAlgn="base"/>
            <a:r>
              <a:rPr lang="en-US" dirty="0">
                <a:solidFill>
                  <a:schemeClr val="accent2"/>
                </a:solidFill>
                <a:latin typeface="Myriad Pro"/>
              </a:rPr>
              <a:t>public class </a:t>
            </a:r>
            <a:r>
              <a:rPr lang="en-US" dirty="0" err="1">
                <a:latin typeface="Myriad Pro"/>
              </a:rPr>
              <a:t>JettyServer</a:t>
            </a:r>
            <a:r>
              <a:rPr lang="en-US" dirty="0">
                <a:latin typeface="Myriad Pro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extends</a:t>
            </a:r>
            <a:r>
              <a:rPr lang="en-US" dirty="0">
                <a:latin typeface="Myriad Pro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Myriad Pro"/>
              </a:rPr>
              <a:t>AbstractHandler</a:t>
            </a:r>
            <a:r>
              <a:rPr lang="en-US" dirty="0">
                <a:latin typeface="Myriad Pro"/>
              </a:rPr>
              <a:t>{</a:t>
            </a:r>
            <a:endParaRPr lang="en-US" dirty="0" smtClean="0">
              <a:latin typeface="Myriad Pro"/>
            </a:endParaRPr>
          </a:p>
          <a:p>
            <a:pPr fontAlgn="base"/>
            <a:endParaRPr lang="en-US" dirty="0">
              <a:solidFill>
                <a:schemeClr val="accent2">
                  <a:lumMod val="50000"/>
                </a:schemeClr>
              </a:solidFill>
              <a:latin typeface="Myriad Pro"/>
            </a:endParaRPr>
          </a:p>
          <a:p>
            <a:pPr fontAlgn="base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yriad Pro"/>
              </a:rPr>
              <a:t>public </a:t>
            </a:r>
            <a:r>
              <a:rPr lang="en-US" dirty="0">
                <a:solidFill>
                  <a:schemeClr val="accent2"/>
                </a:solidFill>
                <a:latin typeface="Myriad Pro"/>
              </a:rPr>
              <a:t>void </a:t>
            </a:r>
            <a:r>
              <a:rPr lang="en-US" dirty="0">
                <a:latin typeface="Myriad Pro"/>
              </a:rPr>
              <a:t>handle(String target</a:t>
            </a:r>
            <a:r>
              <a:rPr lang="en-US" dirty="0" smtClean="0">
                <a:latin typeface="Myriad Pro"/>
              </a:rPr>
              <a:t>, Request </a:t>
            </a:r>
            <a:r>
              <a:rPr lang="en-US" dirty="0" err="1">
                <a:latin typeface="Myriad Pro"/>
              </a:rPr>
              <a:t>baseRequest</a:t>
            </a:r>
            <a:r>
              <a:rPr lang="en-US" dirty="0">
                <a:latin typeface="Myriad Pro"/>
              </a:rPr>
              <a:t>,</a:t>
            </a:r>
          </a:p>
          <a:p>
            <a:pPr fontAlgn="base"/>
            <a:r>
              <a:rPr lang="en-US" dirty="0">
                <a:latin typeface="Myriad Pro"/>
              </a:rPr>
              <a:t>                       </a:t>
            </a:r>
            <a:r>
              <a:rPr lang="en-US" dirty="0" smtClean="0">
                <a:latin typeface="Myriad Pro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Myriad Pro"/>
              </a:rPr>
              <a:t>HttpServletRequest</a:t>
            </a:r>
            <a:r>
              <a:rPr lang="en-US" dirty="0" smtClean="0">
                <a:solidFill>
                  <a:srgbClr val="FF0000"/>
                </a:solidFill>
                <a:latin typeface="Myriad Pro"/>
              </a:rPr>
              <a:t> </a:t>
            </a:r>
            <a:r>
              <a:rPr lang="en-US" dirty="0">
                <a:solidFill>
                  <a:srgbClr val="FF0000"/>
                </a:solidFill>
                <a:latin typeface="Myriad Pro"/>
              </a:rPr>
              <a:t>request</a:t>
            </a:r>
            <a:r>
              <a:rPr lang="en-US" dirty="0">
                <a:latin typeface="Myriad Pro"/>
              </a:rPr>
              <a:t>,</a:t>
            </a:r>
          </a:p>
          <a:p>
            <a:pPr fontAlgn="base"/>
            <a:r>
              <a:rPr lang="en-US" dirty="0">
                <a:latin typeface="Myriad Pro"/>
              </a:rPr>
              <a:t>                       </a:t>
            </a:r>
            <a:r>
              <a:rPr lang="en-US" dirty="0" smtClean="0">
                <a:latin typeface="Myriad Pro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Myriad Pro"/>
              </a:rPr>
              <a:t>HttpServletResponse</a:t>
            </a:r>
            <a:r>
              <a:rPr lang="en-US" dirty="0" smtClean="0">
                <a:solidFill>
                  <a:srgbClr val="FF0000"/>
                </a:solidFill>
                <a:latin typeface="Myriad Pro"/>
              </a:rPr>
              <a:t> </a:t>
            </a:r>
            <a:r>
              <a:rPr lang="en-US" dirty="0">
                <a:solidFill>
                  <a:srgbClr val="FF0000"/>
                </a:solidFill>
                <a:latin typeface="Myriad Pro"/>
              </a:rPr>
              <a:t>response</a:t>
            </a:r>
            <a:r>
              <a:rPr lang="en-US" dirty="0">
                <a:latin typeface="Myriad Pro"/>
              </a:rPr>
              <a:t>)</a:t>
            </a:r>
          </a:p>
          <a:p>
            <a:pPr fontAlgn="base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          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		</a:t>
            </a:r>
            <a:r>
              <a:rPr lang="en-US" dirty="0" smtClean="0">
                <a:solidFill>
                  <a:schemeClr val="accent2"/>
                </a:solidFill>
                <a:latin typeface="Myriad Pro"/>
              </a:rPr>
              <a:t>throws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 </a:t>
            </a:r>
            <a:r>
              <a:rPr lang="en-US" dirty="0" err="1">
                <a:latin typeface="Myriad Pro"/>
              </a:rPr>
              <a:t>IOException</a:t>
            </a:r>
            <a:r>
              <a:rPr lang="en-US" dirty="0">
                <a:latin typeface="Myriad Pro"/>
              </a:rPr>
              <a:t>, </a:t>
            </a:r>
            <a:r>
              <a:rPr lang="en-US" dirty="0" err="1" smtClean="0">
                <a:latin typeface="Myriad Pro"/>
              </a:rPr>
              <a:t>ServletException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  </a:t>
            </a:r>
            <a:r>
              <a:rPr lang="en-US" dirty="0" smtClean="0">
                <a:latin typeface="Myriad Pro"/>
              </a:rPr>
              <a:t> 	{</a:t>
            </a:r>
            <a:endParaRPr lang="en-US" dirty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        </a:t>
            </a:r>
            <a:r>
              <a:rPr lang="en-US" dirty="0" smtClean="0">
                <a:latin typeface="Myriad Pro"/>
              </a:rPr>
              <a:t>		</a:t>
            </a:r>
            <a:r>
              <a:rPr lang="en-US" dirty="0" err="1" smtClean="0">
                <a:latin typeface="Myriad Pro"/>
              </a:rPr>
              <a:t>response.setContentType</a:t>
            </a:r>
            <a:r>
              <a:rPr lang="en-US" dirty="0">
                <a:latin typeface="Myriad Pro"/>
              </a:rPr>
              <a:t>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yriad Pro"/>
              </a:rPr>
              <a:t>"text/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Myriad Pro"/>
              </a:rPr>
              <a:t>html;charset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yriad Pro"/>
              </a:rPr>
              <a:t>=utf-8"</a:t>
            </a:r>
            <a:r>
              <a:rPr lang="en-US" dirty="0">
                <a:latin typeface="Myriad Pro"/>
              </a:rPr>
              <a:t>);</a:t>
            </a:r>
          </a:p>
          <a:p>
            <a:pPr fontAlgn="base"/>
            <a:r>
              <a:rPr lang="en-US" dirty="0">
                <a:latin typeface="Myriad Pro"/>
              </a:rPr>
              <a:t>        </a:t>
            </a:r>
            <a:r>
              <a:rPr lang="en-US" dirty="0" smtClean="0">
                <a:latin typeface="Myriad Pro"/>
              </a:rPr>
              <a:t>		</a:t>
            </a:r>
            <a:r>
              <a:rPr lang="en-US" dirty="0" err="1" smtClean="0">
                <a:latin typeface="Myriad Pro"/>
              </a:rPr>
              <a:t>response.setStatus</a:t>
            </a:r>
            <a:r>
              <a:rPr lang="en-US" dirty="0" smtClean="0">
                <a:latin typeface="Myriad Pro"/>
              </a:rPr>
              <a:t>(</a:t>
            </a:r>
            <a:r>
              <a:rPr lang="en-US" dirty="0" err="1" smtClean="0">
                <a:latin typeface="Myriad Pro"/>
              </a:rPr>
              <a:t>HttpServletResponse.SC_OK</a:t>
            </a:r>
            <a:r>
              <a:rPr lang="en-US" dirty="0">
                <a:latin typeface="Myriad Pro"/>
              </a:rPr>
              <a:t>);</a:t>
            </a:r>
          </a:p>
          <a:p>
            <a:pPr fontAlgn="base"/>
            <a:r>
              <a:rPr lang="en-US" dirty="0">
                <a:latin typeface="Myriad Pro"/>
              </a:rPr>
              <a:t>        </a:t>
            </a:r>
            <a:r>
              <a:rPr lang="en-US" dirty="0" smtClean="0">
                <a:latin typeface="Myriad Pro"/>
              </a:rPr>
              <a:t>		</a:t>
            </a:r>
            <a:r>
              <a:rPr lang="en-US" dirty="0" err="1" smtClean="0">
                <a:latin typeface="Myriad Pro"/>
              </a:rPr>
              <a:t>baseRequest.setHandled</a:t>
            </a:r>
            <a:r>
              <a:rPr lang="en-US" dirty="0" smtClean="0">
                <a:latin typeface="Myriad Pro"/>
              </a:rPr>
              <a:t>(true</a:t>
            </a:r>
            <a:r>
              <a:rPr lang="en-US" dirty="0">
                <a:latin typeface="Myriad Pro"/>
              </a:rPr>
              <a:t>);</a:t>
            </a:r>
          </a:p>
          <a:p>
            <a:pPr fontAlgn="base"/>
            <a:r>
              <a:rPr lang="en-US" dirty="0">
                <a:latin typeface="Myriad Pro"/>
              </a:rPr>
              <a:t>        </a:t>
            </a:r>
            <a:r>
              <a:rPr lang="en-US" dirty="0" smtClean="0">
                <a:latin typeface="Myriad Pro"/>
              </a:rPr>
              <a:t>		</a:t>
            </a:r>
            <a:r>
              <a:rPr lang="en-US" dirty="0" err="1" smtClean="0">
                <a:latin typeface="Myriad Pro"/>
              </a:rPr>
              <a:t>response.getWriter</a:t>
            </a:r>
            <a:r>
              <a:rPr lang="en-US" dirty="0">
                <a:latin typeface="Myriad Pro"/>
              </a:rPr>
              <a:t>().</a:t>
            </a:r>
            <a:r>
              <a:rPr lang="en-US" dirty="0" err="1">
                <a:latin typeface="Myriad Pro"/>
              </a:rPr>
              <a:t>println</a:t>
            </a:r>
            <a:r>
              <a:rPr lang="en-US" dirty="0">
                <a:latin typeface="Myriad Pro"/>
              </a:rPr>
              <a:t>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yriad Pro"/>
              </a:rPr>
              <a:t>"Hello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Myriad Pro"/>
              </a:rPr>
              <a:t>!"</a:t>
            </a:r>
            <a:r>
              <a:rPr lang="en-US" dirty="0" smtClean="0">
                <a:latin typeface="Myriad Pro"/>
              </a:rPr>
              <a:t>);</a:t>
            </a:r>
            <a:endParaRPr lang="en-US" dirty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    </a:t>
            </a:r>
            <a:r>
              <a:rPr lang="en-US" dirty="0" smtClean="0">
                <a:latin typeface="Myriad Pro"/>
              </a:rPr>
              <a:t>	}</a:t>
            </a:r>
          </a:p>
          <a:p>
            <a:pPr fontAlgn="base"/>
            <a:r>
              <a:rPr lang="en-US" dirty="0">
                <a:latin typeface="Myriad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22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План лекции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95536" y="14847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2"/>
                </a:solidFill>
              </a:rPr>
              <a:t>1. </a:t>
            </a:r>
            <a:r>
              <a:rPr lang="en-US" dirty="0" smtClean="0">
                <a:solidFill>
                  <a:schemeClr val="tx2"/>
                </a:solidFill>
              </a:rPr>
              <a:t>Jetty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395536" y="2282793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400" dirty="0" smtClean="0">
                <a:solidFill>
                  <a:srgbClr val="FF0000"/>
                </a:solidFill>
                <a:latin typeface="Myriad Pro Light" pitchFamily="34" charset="0"/>
              </a:rPr>
              <a:t>2</a:t>
            </a:r>
            <a:r>
              <a:rPr lang="ru-RU" sz="2400" dirty="0" smtClean="0">
                <a:solidFill>
                  <a:srgbClr val="FF0000"/>
                </a:solidFill>
                <a:latin typeface="Myriad Pro Light" pitchFamily="34" charset="0"/>
              </a:rPr>
              <a:t>. </a:t>
            </a:r>
            <a:r>
              <a:rPr lang="ru-RU" sz="2400" dirty="0" err="1" smtClean="0">
                <a:solidFill>
                  <a:srgbClr val="FF0000"/>
                </a:solidFill>
                <a:latin typeface="Myriad Pro Light" pitchFamily="34" charset="0"/>
              </a:rPr>
              <a:t>Сервлеты</a:t>
            </a:r>
            <a:endParaRPr lang="ru-RU" sz="2400" dirty="0">
              <a:solidFill>
                <a:srgbClr val="FF0000"/>
              </a:solidFill>
              <a:latin typeface="Myriad Pro Light" pitchFamily="34" charset="0"/>
            </a:endParaRPr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395536" y="3878811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4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ru-RU" sz="2400" dirty="0" err="1" smtClean="0">
                <a:solidFill>
                  <a:schemeClr val="tx2"/>
                </a:solidFill>
                <a:latin typeface="Myriad Pro Light" pitchFamily="34" charset="0"/>
              </a:rPr>
              <a:t>Шаблонизатор</a:t>
            </a:r>
            <a:endParaRPr lang="en-US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395536" y="4676820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5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en-US" sz="2400" dirty="0" err="1" smtClean="0">
                <a:solidFill>
                  <a:schemeClr val="tx2"/>
                </a:solidFill>
                <a:latin typeface="Myriad Pro Light" pitchFamily="34" charset="0"/>
              </a:rPr>
              <a:t>Git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395536" y="308080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3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en-US" sz="2400" dirty="0" err="1" smtClean="0">
                <a:solidFill>
                  <a:schemeClr val="tx2"/>
                </a:solidFill>
                <a:latin typeface="Myriad Pro Light" pitchFamily="34" charset="0"/>
              </a:rPr>
              <a:t>HttpSession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pic>
        <p:nvPicPr>
          <p:cNvPr id="2050" name="Picture 2" descr="overview.png (494×40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1628228"/>
            <a:ext cx="47053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8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Servlet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02059" y="1566155"/>
            <a:ext cx="85398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>
                <a:solidFill>
                  <a:schemeClr val="tx2"/>
                </a:solidFill>
                <a:latin typeface="Myriad Pro"/>
              </a:rPr>
              <a:t>Servlet</a:t>
            </a:r>
            <a:r>
              <a:rPr lang="en-US" dirty="0" smtClean="0">
                <a:latin typeface="Myriad Pro"/>
              </a:rPr>
              <a:t>			</a:t>
            </a:r>
            <a:r>
              <a:rPr lang="ru-RU" dirty="0" smtClean="0">
                <a:latin typeface="Myriad Pro"/>
              </a:rPr>
              <a:t>класс расширяющий возможности сервера</a:t>
            </a:r>
          </a:p>
          <a:p>
            <a:pPr fontAlgn="base"/>
            <a:endParaRPr lang="ru-RU" dirty="0">
              <a:latin typeface="Myriad Pro"/>
            </a:endParaRPr>
          </a:p>
          <a:p>
            <a:pPr fontAlgn="base"/>
            <a:r>
              <a:rPr lang="ru-RU" dirty="0">
                <a:latin typeface="Myriad Pro"/>
              </a:rPr>
              <a:t>		</a:t>
            </a:r>
            <a:r>
              <a:rPr lang="en-US" dirty="0" smtClean="0">
                <a:latin typeface="Myriad Pro"/>
              </a:rPr>
              <a:t>	</a:t>
            </a:r>
            <a:r>
              <a:rPr lang="ru-RU" dirty="0" smtClean="0">
                <a:latin typeface="Myriad Pro"/>
              </a:rPr>
              <a:t>как </a:t>
            </a:r>
            <a:r>
              <a:rPr lang="en-US" dirty="0">
                <a:latin typeface="Myriad Pro"/>
              </a:rPr>
              <a:t>applet</a:t>
            </a:r>
            <a:r>
              <a:rPr lang="ru-RU" dirty="0">
                <a:latin typeface="Myriad Pro"/>
              </a:rPr>
              <a:t>, только на </a:t>
            </a:r>
            <a:r>
              <a:rPr lang="en-US" dirty="0">
                <a:latin typeface="Myriad Pro"/>
              </a:rPr>
              <a:t>web </a:t>
            </a:r>
            <a:r>
              <a:rPr lang="ru-RU" dirty="0" smtClean="0">
                <a:latin typeface="Myriad Pro"/>
              </a:rPr>
              <a:t>сервере</a:t>
            </a:r>
          </a:p>
          <a:p>
            <a:pPr fontAlgn="base"/>
            <a:endParaRPr lang="en-US" dirty="0">
              <a:latin typeface="Myriad Pro"/>
            </a:endParaRPr>
          </a:p>
          <a:p>
            <a:pPr fontAlgn="base"/>
            <a:r>
              <a:rPr lang="ru-RU" dirty="0" smtClean="0">
                <a:latin typeface="Myriad Pro"/>
              </a:rPr>
              <a:t>		</a:t>
            </a:r>
            <a:r>
              <a:rPr lang="en-US" dirty="0" smtClean="0">
                <a:latin typeface="Myriad Pro"/>
              </a:rPr>
              <a:t>	java </a:t>
            </a:r>
            <a:r>
              <a:rPr lang="ru-RU" dirty="0">
                <a:latin typeface="Myriad Pro"/>
              </a:rPr>
              <a:t>решение для создания динамических </a:t>
            </a:r>
            <a:r>
              <a:rPr lang="ru-RU" dirty="0" smtClean="0">
                <a:latin typeface="Myriad Pro"/>
              </a:rPr>
              <a:t>страниц</a:t>
            </a:r>
          </a:p>
          <a:p>
            <a:pPr fontAlgn="base"/>
            <a:endParaRPr lang="ru-RU" dirty="0">
              <a:latin typeface="Myriad Pro"/>
            </a:endParaRPr>
          </a:p>
          <a:p>
            <a:pPr fontAlgn="base"/>
            <a:r>
              <a:rPr lang="ru-RU" dirty="0" smtClean="0">
                <a:latin typeface="Myriad Pro"/>
              </a:rPr>
              <a:t>		</a:t>
            </a:r>
            <a:r>
              <a:rPr lang="en-US" dirty="0" smtClean="0">
                <a:latin typeface="Myriad Pro"/>
              </a:rPr>
              <a:t>	</a:t>
            </a:r>
            <a:r>
              <a:rPr lang="ru-RU" dirty="0" smtClean="0">
                <a:latin typeface="Myriad Pro"/>
              </a:rPr>
              <a:t>объект, который обрабатывает </a:t>
            </a:r>
            <a:r>
              <a:rPr lang="en-US" dirty="0" smtClean="0">
                <a:latin typeface="Myriad Pro"/>
              </a:rPr>
              <a:t>http </a:t>
            </a:r>
            <a:r>
              <a:rPr lang="ru-RU" dirty="0" smtClean="0">
                <a:latin typeface="Myriad Pro"/>
              </a:rPr>
              <a:t>запрос</a:t>
            </a:r>
            <a:r>
              <a:rPr lang="en-US" dirty="0" smtClean="0">
                <a:latin typeface="Myriad Pro"/>
              </a:rPr>
              <a:t> (</a:t>
            </a:r>
            <a:r>
              <a:rPr lang="en-US" dirty="0" smtClean="0">
                <a:solidFill>
                  <a:schemeClr val="tx2"/>
                </a:solidFill>
                <a:latin typeface="Myriad Pro"/>
              </a:rPr>
              <a:t>request</a:t>
            </a:r>
            <a:r>
              <a:rPr lang="en-US" dirty="0" smtClean="0">
                <a:latin typeface="Myriad Pro"/>
              </a:rPr>
              <a:t>)</a:t>
            </a:r>
            <a:r>
              <a:rPr lang="ru-RU" dirty="0" smtClean="0">
                <a:latin typeface="Myriad Pro"/>
              </a:rPr>
              <a:t> 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	</a:t>
            </a:r>
            <a:r>
              <a:rPr lang="en-US" dirty="0" smtClean="0">
                <a:latin typeface="Myriad Pro"/>
              </a:rPr>
              <a:t>		</a:t>
            </a:r>
            <a:r>
              <a:rPr lang="ru-RU" dirty="0" smtClean="0">
                <a:latin typeface="Myriad Pro"/>
              </a:rPr>
              <a:t>и возвращает ответ (</a:t>
            </a:r>
            <a:r>
              <a:rPr lang="en-US" dirty="0" smtClean="0">
                <a:solidFill>
                  <a:schemeClr val="tx2"/>
                </a:solidFill>
                <a:latin typeface="Myriad Pro"/>
              </a:rPr>
              <a:t>response</a:t>
            </a:r>
            <a:r>
              <a:rPr lang="en-US" dirty="0" smtClean="0">
                <a:latin typeface="Myriad Pro"/>
              </a:rPr>
              <a:t>) – html </a:t>
            </a:r>
            <a:r>
              <a:rPr lang="ru-RU" dirty="0" smtClean="0">
                <a:latin typeface="Myriad Pro"/>
              </a:rPr>
              <a:t>станицу</a:t>
            </a:r>
            <a:endParaRPr lang="en-US" dirty="0">
              <a:latin typeface="Myriad Pro"/>
            </a:endParaRPr>
          </a:p>
          <a:p>
            <a:pPr fontAlgn="base"/>
            <a:endParaRPr lang="en-US" dirty="0">
              <a:latin typeface="Myriad Pr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059" y="4549987"/>
            <a:ext cx="754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 smtClean="0">
                <a:solidFill>
                  <a:schemeClr val="tx2"/>
                </a:solidFill>
                <a:latin typeface="Myriad Pro"/>
              </a:rPr>
              <a:t>ServletContainer</a:t>
            </a:r>
            <a:r>
              <a:rPr lang="ru-RU" dirty="0" smtClean="0">
                <a:latin typeface="Myriad Pro"/>
              </a:rPr>
              <a:t>		часть </a:t>
            </a:r>
            <a:r>
              <a:rPr lang="en-US" dirty="0" smtClean="0">
                <a:latin typeface="Myriad Pro"/>
              </a:rPr>
              <a:t>web </a:t>
            </a:r>
            <a:r>
              <a:rPr lang="ru-RU" dirty="0" smtClean="0">
                <a:latin typeface="Myriad Pro"/>
              </a:rPr>
              <a:t>сервера, содержащая </a:t>
            </a:r>
            <a:r>
              <a:rPr lang="ru-RU" dirty="0" err="1" smtClean="0">
                <a:latin typeface="Myriad Pro"/>
              </a:rPr>
              <a:t>сервлеты</a:t>
            </a:r>
            <a:endParaRPr lang="en-US" dirty="0" smtClean="0">
              <a:latin typeface="Myriad Pro"/>
            </a:endParaRPr>
          </a:p>
          <a:p>
            <a:pPr fontAlgn="base"/>
            <a:endParaRPr lang="en-US" dirty="0" smtClean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	</a:t>
            </a:r>
            <a:r>
              <a:rPr lang="en-US" dirty="0" smtClean="0">
                <a:latin typeface="Myriad Pro"/>
              </a:rPr>
              <a:t>		</a:t>
            </a:r>
            <a:r>
              <a:rPr lang="ru-RU" dirty="0">
                <a:latin typeface="Myriad Pro"/>
              </a:rPr>
              <a:t>связывает </a:t>
            </a:r>
            <a:r>
              <a:rPr lang="en-US" dirty="0">
                <a:latin typeface="Myriad Pro"/>
              </a:rPr>
              <a:t>URL</a:t>
            </a:r>
            <a:r>
              <a:rPr lang="ru-RU" dirty="0">
                <a:latin typeface="Myriad Pro"/>
              </a:rPr>
              <a:t> с </a:t>
            </a:r>
            <a:r>
              <a:rPr lang="ru-RU" dirty="0" err="1" smtClean="0">
                <a:latin typeface="Myriad Pro"/>
              </a:rPr>
              <a:t>сервлетом</a:t>
            </a:r>
            <a:endParaRPr lang="en-US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0390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Servlet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86555" y="1468299"/>
            <a:ext cx="47628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latin typeface="Myriad Pro"/>
              </a:rPr>
              <a:t> &lt;dependency&gt;</a:t>
            </a:r>
          </a:p>
          <a:p>
            <a:pPr fontAlgn="base"/>
            <a:r>
              <a:rPr lang="en-US" dirty="0">
                <a:latin typeface="Myriad Pro"/>
              </a:rPr>
              <a:t>            &lt;</a:t>
            </a:r>
            <a:r>
              <a:rPr lang="en-US" dirty="0" err="1">
                <a:latin typeface="Myriad Pro"/>
              </a:rPr>
              <a:t>groupId</a:t>
            </a:r>
            <a:r>
              <a:rPr lang="en-US" dirty="0">
                <a:latin typeface="Myriad Pro"/>
              </a:rPr>
              <a:t>&gt;</a:t>
            </a:r>
            <a:r>
              <a:rPr lang="en-US" dirty="0" err="1">
                <a:latin typeface="Myriad Pro"/>
              </a:rPr>
              <a:t>org.eclipse.jetty</a:t>
            </a:r>
            <a:r>
              <a:rPr lang="en-US" dirty="0">
                <a:latin typeface="Myriad Pro"/>
              </a:rPr>
              <a:t>&lt;/</a:t>
            </a:r>
            <a:r>
              <a:rPr lang="en-US" dirty="0" err="1">
                <a:latin typeface="Myriad Pro"/>
              </a:rPr>
              <a:t>groupId</a:t>
            </a:r>
            <a:r>
              <a:rPr lang="en-US" dirty="0">
                <a:latin typeface="Myriad Pro"/>
              </a:rPr>
              <a:t>&gt;</a:t>
            </a:r>
          </a:p>
          <a:p>
            <a:pPr fontAlgn="base"/>
            <a:r>
              <a:rPr lang="en-US" dirty="0">
                <a:latin typeface="Myriad Pro"/>
              </a:rPr>
              <a:t>            &lt;</a:t>
            </a:r>
            <a:r>
              <a:rPr lang="en-US" dirty="0" err="1">
                <a:latin typeface="Myriad Pro"/>
              </a:rPr>
              <a:t>artifactId</a:t>
            </a:r>
            <a:r>
              <a:rPr lang="en-US" dirty="0">
                <a:latin typeface="Myriad Pro"/>
              </a:rPr>
              <a:t>&gt;jetty-</a:t>
            </a:r>
            <a:r>
              <a:rPr lang="en-US" dirty="0" err="1">
                <a:latin typeface="Myriad Pro"/>
              </a:rPr>
              <a:t>webapp</a:t>
            </a:r>
            <a:r>
              <a:rPr lang="en-US" dirty="0">
                <a:latin typeface="Myriad Pro"/>
              </a:rPr>
              <a:t>&lt;/</a:t>
            </a:r>
            <a:r>
              <a:rPr lang="en-US" dirty="0" err="1">
                <a:latin typeface="Myriad Pro"/>
              </a:rPr>
              <a:t>artifactId</a:t>
            </a:r>
            <a:r>
              <a:rPr lang="en-US" dirty="0">
                <a:latin typeface="Myriad Pro"/>
              </a:rPr>
              <a:t>&gt;</a:t>
            </a:r>
          </a:p>
          <a:p>
            <a:pPr fontAlgn="base"/>
            <a:r>
              <a:rPr lang="en-US" dirty="0">
                <a:latin typeface="Myriad Pro"/>
              </a:rPr>
              <a:t>            &lt;version&gt;9.0.5.v20130815&lt;/version&gt;</a:t>
            </a:r>
          </a:p>
          <a:p>
            <a:pPr fontAlgn="base"/>
            <a:r>
              <a:rPr lang="en-US" dirty="0">
                <a:latin typeface="Myriad Pro"/>
              </a:rPr>
              <a:t>  </a:t>
            </a:r>
            <a:r>
              <a:rPr lang="en-US" dirty="0" smtClean="0">
                <a:latin typeface="Myriad Pro"/>
              </a:rPr>
              <a:t>&lt;/</a:t>
            </a:r>
            <a:r>
              <a:rPr lang="en-US" dirty="0">
                <a:latin typeface="Myriad Pro"/>
              </a:rPr>
              <a:t>dependency&gt;</a:t>
            </a:r>
            <a:endParaRPr lang="en-US" dirty="0" smtClean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3113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6734</TotalTime>
  <Words>312</Words>
  <Application>Microsoft Office PowerPoint</Application>
  <PresentationFormat>Экран (4:3)</PresentationFormat>
  <Paragraphs>192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Тема2</vt:lpstr>
      <vt:lpstr>Углубленное программирование на Java Лекция 1-2. «Frontend» </vt:lpstr>
      <vt:lpstr>План лекции</vt:lpstr>
      <vt:lpstr>Jetty</vt:lpstr>
      <vt:lpstr>Jetty</vt:lpstr>
      <vt:lpstr>Jetty</vt:lpstr>
      <vt:lpstr>Jetty</vt:lpstr>
      <vt:lpstr>План лекции</vt:lpstr>
      <vt:lpstr>Java Servlet</vt:lpstr>
      <vt:lpstr>Java Servlet</vt:lpstr>
      <vt:lpstr>Java Servlet</vt:lpstr>
      <vt:lpstr>Java Servlet</vt:lpstr>
      <vt:lpstr>План лекции</vt:lpstr>
      <vt:lpstr>HttpSession</vt:lpstr>
      <vt:lpstr>План лекции</vt:lpstr>
      <vt:lpstr>&lt;freemarker&gt;</vt:lpstr>
      <vt:lpstr>&lt;freemarker&gt;</vt:lpstr>
      <vt:lpstr>&lt;freemarker&gt;</vt:lpstr>
      <vt:lpstr>План лекции</vt:lpstr>
      <vt:lpstr>Git</vt:lpstr>
      <vt:lpstr>Git</vt:lpstr>
      <vt:lpstr>Git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презентации</dc:title>
  <dc:creator>Home</dc:creator>
  <cp:lastModifiedBy>tully</cp:lastModifiedBy>
  <cp:revision>448</cp:revision>
  <dcterms:created xsi:type="dcterms:W3CDTF">2012-07-10T09:13:32Z</dcterms:created>
  <dcterms:modified xsi:type="dcterms:W3CDTF">2013-09-20T19:14:05Z</dcterms:modified>
</cp:coreProperties>
</file>