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68" r:id="rId3"/>
    <p:sldId id="257" r:id="rId4"/>
    <p:sldId id="265" r:id="rId5"/>
    <p:sldId id="266" r:id="rId6"/>
    <p:sldId id="305" r:id="rId7"/>
    <p:sldId id="307" r:id="rId8"/>
    <p:sldId id="264" r:id="rId9"/>
    <p:sldId id="313" r:id="rId10"/>
    <p:sldId id="267" r:id="rId11"/>
    <p:sldId id="293" r:id="rId12"/>
    <p:sldId id="299" r:id="rId13"/>
    <p:sldId id="308" r:id="rId14"/>
    <p:sldId id="269" r:id="rId15"/>
    <p:sldId id="314" r:id="rId16"/>
    <p:sldId id="271" r:id="rId17"/>
    <p:sldId id="272" r:id="rId18"/>
    <p:sldId id="302" r:id="rId19"/>
    <p:sldId id="273" r:id="rId20"/>
    <p:sldId id="309" r:id="rId21"/>
    <p:sldId id="270" r:id="rId22"/>
    <p:sldId id="274" r:id="rId23"/>
    <p:sldId id="296" r:id="rId24"/>
    <p:sldId id="297" r:id="rId25"/>
    <p:sldId id="298" r:id="rId26"/>
    <p:sldId id="300" r:id="rId27"/>
    <p:sldId id="278" r:id="rId28"/>
    <p:sldId id="310" r:id="rId29"/>
    <p:sldId id="279" r:id="rId30"/>
    <p:sldId id="282" r:id="rId31"/>
    <p:sldId id="283" r:id="rId32"/>
    <p:sldId id="284" r:id="rId33"/>
    <p:sldId id="311" r:id="rId34"/>
    <p:sldId id="285" r:id="rId35"/>
    <p:sldId id="286" r:id="rId36"/>
    <p:sldId id="304" r:id="rId37"/>
    <p:sldId id="287" r:id="rId38"/>
    <p:sldId id="312" r:id="rId39"/>
    <p:sldId id="289" r:id="rId40"/>
    <p:sldId id="288" r:id="rId41"/>
    <p:sldId id="290" r:id="rId42"/>
    <p:sldId id="295" r:id="rId43"/>
    <p:sldId id="294" r:id="rId44"/>
    <p:sldId id="263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40" autoAdjust="0"/>
  </p:normalViewPr>
  <p:slideViewPr>
    <p:cSldViewPr snapToGrid="0" showGuides="1">
      <p:cViewPr>
        <p:scale>
          <a:sx n="90" d="100"/>
          <a:sy n="90" d="100"/>
        </p:scale>
        <p:origin x="-654" y="90"/>
      </p:cViewPr>
      <p:guideLst>
        <p:guide orient="horz" pos="1008"/>
        <p:guide orient="horz" pos="3942"/>
        <p:guide pos="288"/>
        <p:guide pos="5667"/>
        <p:guide pos="470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C9A2-9E11-4808-A176-9786622791BA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4E0D-CD85-4FC1-910E-F9B4FF98D9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0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BB409591-C9FC-4E16-BC99-115392E7C3AB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4882B9B4-0AAF-42B5-9A06-A914BF80AFE7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F721F2D-5AB9-4732-87D8-22C74C8B6C3D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0513C91-0606-4713-A77D-E8E80598ECFB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25BBF695-5006-4CFE-A4C6-70C37730836F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5BF6A31-9CDA-46A8-8668-E2254028CDA7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D8E8E506-B3D3-4ABD-A5FF-FDAC5CF8F393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9795E8DC-83DC-4687-85D5-FD5AC7C23FCA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B0F71E51-6162-4624-B4D7-C1BD5192B26F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Myriad Pro" pitchFamily="34" charset="0"/>
              </a:defRPr>
            </a:lvl1pPr>
            <a:lvl2pPr>
              <a:defRPr sz="2800">
                <a:latin typeface="Myriad Pro" pitchFamily="34" charset="0"/>
              </a:defRPr>
            </a:lvl2pPr>
            <a:lvl3pPr>
              <a:defRPr sz="24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AAEC553B-6D87-4E0C-B261-99DA80F5BBF7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8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Myriad Pro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84AD4137-6533-4A86-830D-DF681F3AA31E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-9525"/>
            <a:ext cx="9158288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634413" cy="465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F311509A-BA81-4958-A6FF-5AB177F86845}" type="datetime1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5976" y="2463031"/>
            <a:ext cx="4788024" cy="1181993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yriad Pro" pitchFamily="34" charset="0"/>
              </a:rPr>
              <a:t>Углубленное программирование на 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b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</a:br>
            <a:r>
              <a:rPr lang="x-none" sz="2400" b="1" smtClean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x-none" sz="2400" b="1" smtClean="0">
                <a:solidFill>
                  <a:schemeClr val="bg1"/>
                </a:solidFill>
              </a:rPr>
              <a:t>. «</a:t>
            </a:r>
            <a:r>
              <a:rPr lang="ru-RU" sz="2400" b="1" dirty="0" smtClean="0">
                <a:solidFill>
                  <a:schemeClr val="bg1"/>
                </a:solidFill>
              </a:rPr>
              <a:t>Многопоточность</a:t>
            </a:r>
            <a:r>
              <a:rPr lang="x-none" sz="2400" b="1" smtClean="0">
                <a:solidFill>
                  <a:schemeClr val="bg1"/>
                </a:solidFill>
              </a:rPr>
              <a:t>»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3573016"/>
            <a:ext cx="4896544" cy="96051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Виталий Чибриков</a:t>
            </a:r>
            <a:endParaRPr lang="ru-RU" sz="2000" b="1" dirty="0">
              <a:solidFill>
                <a:schemeClr val="bg1"/>
              </a:solidFill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41222" y="3680976"/>
            <a:ext cx="8355142" cy="25769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76247" y="3314328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Основные методы класса </a:t>
            </a:r>
            <a:r>
              <a:rPr lang="en-US" sz="2700" dirty="0">
                <a:solidFill>
                  <a:schemeClr val="bg1"/>
                </a:solidFill>
              </a:rPr>
              <a:t>Object </a:t>
            </a:r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229" y="1596059"/>
            <a:ext cx="8535134" cy="160434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class Object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43795" y="3824883"/>
            <a:ext cx="2837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000" dirty="0" smtClean="0"/>
              <a:t> Class&lt;?&gt; </a:t>
            </a:r>
            <a:r>
              <a:rPr lang="en-US" sz="2000" dirty="0" err="1" smtClean="0"/>
              <a:t>getClass</a:t>
            </a:r>
            <a:r>
              <a:rPr lang="en-US" sz="2000" dirty="0" smtClean="0"/>
              <a:t>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748" y="1604417"/>
            <a:ext cx="64363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rial"/>
                <a:cs typeface="Arial"/>
              </a:rPr>
              <a:t>―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класс от которого унаследованны все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остальные классы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687" y="2684537"/>
            <a:ext cx="81316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myFunction</a:t>
            </a:r>
            <a:r>
              <a:rPr lang="en-US" sz="1900" dirty="0" smtClean="0">
                <a:latin typeface="Myriad Pro" pitchFamily="34" charset="0"/>
              </a:rPr>
              <a:t>(Object </a:t>
            </a:r>
            <a:r>
              <a:rPr lang="en-US" sz="1900" dirty="0" err="1" smtClean="0">
                <a:latin typeface="Myriad Pro" pitchFamily="34" charset="0"/>
              </a:rPr>
              <a:t>varName</a:t>
            </a:r>
            <a:r>
              <a:rPr lang="en-US" sz="1900" dirty="0" smtClean="0">
                <a:latin typeface="Myriad Pro" pitchFamily="34" charset="0"/>
              </a:rPr>
              <a:t>) – </a:t>
            </a:r>
            <a:r>
              <a:rPr lang="ru-RU" sz="1900" dirty="0" smtClean="0">
                <a:latin typeface="Myriad Pro" pitchFamily="34" charset="0"/>
              </a:rPr>
              <a:t>может «обработать» любой объект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795" y="4318922"/>
            <a:ext cx="2525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87" y="2144477"/>
            <a:ext cx="62343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class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MyClass</a:t>
            </a:r>
            <a:r>
              <a:rPr lang="en-US" sz="1900" dirty="0" smtClean="0">
                <a:latin typeface="Myriad Pro" pitchFamily="34" charset="0"/>
              </a:rPr>
              <a:t>{…} ==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class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MyClass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extends</a:t>
            </a:r>
            <a:r>
              <a:rPr lang="en-US" sz="1900" dirty="0" smtClean="0">
                <a:latin typeface="Myriad Pro" pitchFamily="34" charset="0"/>
              </a:rPr>
              <a:t> Object{…}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795" y="4812961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boolean </a:t>
            </a:r>
            <a:r>
              <a:rPr lang="en-US" sz="2000" dirty="0" smtClean="0"/>
              <a:t>equals(Object </a:t>
            </a:r>
            <a:r>
              <a:rPr lang="en-US" sz="2000" dirty="0" err="1" smtClean="0"/>
              <a:t>obj</a:t>
            </a:r>
            <a:r>
              <a:rPr lang="en-US" sz="2000" dirty="0" smtClean="0"/>
              <a:t>) 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795" y="5307000"/>
            <a:ext cx="25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/>
              <a:t>hashCode</a:t>
            </a:r>
            <a:r>
              <a:rPr lang="en-US" sz="2000" dirty="0" smtClean="0"/>
              <a:t>()  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795" y="5801037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en-US" sz="2000" dirty="0" smtClean="0"/>
              <a:t> Object clone()  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457200" y="1582154"/>
            <a:ext cx="149443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900" dirty="0">
                <a:solidFill>
                  <a:schemeClr val="tx2"/>
                </a:solidFill>
                <a:latin typeface="Myriad Pro" pitchFamily="34" charset="0"/>
              </a:rPr>
              <a:t>class Object </a:t>
            </a:r>
            <a:endParaRPr lang="ru-RU" sz="19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Обертки простых типов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1221" y="1966848"/>
            <a:ext cx="8364555" cy="18028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76247" y="1600200"/>
            <a:ext cx="8220078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36000" rIns="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300" dirty="0">
                <a:solidFill>
                  <a:schemeClr val="bg1"/>
                </a:solidFill>
              </a:rPr>
              <a:t>boolean, byte, char, short, </a:t>
            </a:r>
            <a:r>
              <a:rPr lang="en-US" sz="2300" dirty="0" err="1">
                <a:solidFill>
                  <a:schemeClr val="bg1"/>
                </a:solidFill>
              </a:rPr>
              <a:t>int</a:t>
            </a:r>
            <a:r>
              <a:rPr lang="en-US" sz="2300" dirty="0">
                <a:solidFill>
                  <a:schemeClr val="bg1"/>
                </a:solidFill>
              </a:rPr>
              <a:t>, float, long, double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57" y="2068200"/>
            <a:ext cx="24497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Примитивные типы</a:t>
            </a:r>
            <a:r>
              <a:rPr lang="en-US" sz="1900" dirty="0" smtClean="0">
                <a:latin typeface="Myriad Pro" pitchFamily="34" charset="0"/>
              </a:rPr>
              <a:t>: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1" name="Rectangle 18"/>
          <p:cNvSpPr/>
          <p:nvPr/>
        </p:nvSpPr>
        <p:spPr>
          <a:xfrm>
            <a:off x="1331221" y="2500248"/>
            <a:ext cx="1572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мало памяти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27" name="Rectangle 19"/>
          <p:cNvSpPr/>
          <p:nvPr/>
        </p:nvSpPr>
        <p:spPr>
          <a:xfrm>
            <a:off x="1331221" y="2923004"/>
            <a:ext cx="214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простая структура</a:t>
            </a:r>
            <a:endParaRPr lang="en-US" dirty="0"/>
          </a:p>
        </p:txBody>
      </p:sp>
      <p:sp>
        <p:nvSpPr>
          <p:cNvPr id="28" name="Rectangle 13"/>
          <p:cNvSpPr/>
          <p:nvPr/>
        </p:nvSpPr>
        <p:spPr>
          <a:xfrm>
            <a:off x="1345681" y="33550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Stack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1221" y="4443348"/>
            <a:ext cx="8364555" cy="18028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476247" y="4076700"/>
            <a:ext cx="8220078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36000" rIns="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300" dirty="0">
                <a:solidFill>
                  <a:schemeClr val="bg1"/>
                </a:solidFill>
              </a:rPr>
              <a:t>Boolean, Byte, Character, Short, Integer, Float, Long, Double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7089" y="4544700"/>
            <a:ext cx="29161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Обертки простых типов</a:t>
            </a:r>
            <a:r>
              <a:rPr lang="en-US" sz="1900" dirty="0" smtClean="0">
                <a:latin typeface="Myriad Pro" pitchFamily="34" charset="0"/>
              </a:rPr>
              <a:t>: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32" name="Rectangle 23"/>
          <p:cNvSpPr/>
          <p:nvPr/>
        </p:nvSpPr>
        <p:spPr>
          <a:xfrm>
            <a:off x="1446626" y="5003440"/>
            <a:ext cx="24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наследники от </a:t>
            </a:r>
            <a:r>
              <a:rPr lang="en-US" dirty="0" smtClean="0">
                <a:latin typeface="Myriad Pro" pitchFamily="34" charset="0"/>
              </a:rPr>
              <a:t>Object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3" name="Rectangle 24"/>
          <p:cNvSpPr/>
          <p:nvPr/>
        </p:nvSpPr>
        <p:spPr>
          <a:xfrm>
            <a:off x="1446626" y="544679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сложные типы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4" name="Rectangle 25"/>
          <p:cNvSpPr/>
          <p:nvPr/>
        </p:nvSpPr>
        <p:spPr>
          <a:xfrm>
            <a:off x="1441150" y="589014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Heap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Простые типы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7072"/>
              </p:ext>
            </p:extLst>
          </p:nvPr>
        </p:nvGraphicFramePr>
        <p:xfrm>
          <a:off x="457199" y="1600202"/>
          <a:ext cx="823912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75"/>
                <a:gridCol w="2746375"/>
                <a:gridCol w="2746375"/>
              </a:tblGrid>
              <a:tr h="855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bits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type</a:t>
                      </a:r>
                      <a:endParaRPr lang="en-US" sz="2800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byte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boolean</a:t>
                      </a:r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short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char</a:t>
                      </a:r>
                      <a:endParaRPr lang="en-US" sz="2800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float</a:t>
                      </a:r>
                      <a:endParaRPr lang="en-US" sz="2800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long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double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9394" name="Picture 2" descr="w31.jpg (450×33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92896"/>
            <a:ext cx="4286250" cy="3219451"/>
          </a:xfrm>
          <a:prstGeom prst="rect">
            <a:avLst/>
          </a:prstGeom>
          <a:noFill/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Myriad Pro" pitchFamily="34" charset="0"/>
              </a:rPr>
              <a:t>1. </a:t>
            </a:r>
            <a:r>
              <a:rPr lang="en-US" dirty="0">
                <a:latin typeface="Myriad Pro" pitchFamily="34" charset="0"/>
              </a:rPr>
              <a:t>abstract, interface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395536" y="2482295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2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Object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395536" y="3479806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3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Generics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95536" y="4477317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Iterable,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Collections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Thread,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Runnable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61229" y="3365027"/>
            <a:ext cx="8535134" cy="289289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229" y="2215355"/>
            <a:ext cx="8535134" cy="104105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229" y="1606549"/>
            <a:ext cx="8535134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generics (templates)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57200" y="1606549"/>
            <a:ext cx="2412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900" dirty="0" smtClean="0">
                <a:solidFill>
                  <a:schemeClr val="tx2"/>
                </a:solidFill>
                <a:latin typeface="Myriad Pro" pitchFamily="34" charset="0"/>
              </a:rPr>
              <a:t>Generic programming</a:t>
            </a:r>
            <a:endParaRPr lang="ru-RU" sz="19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488" y="2492896"/>
            <a:ext cx="6004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N </a:t>
            </a:r>
            <a:r>
              <a:rPr lang="ru-RU" sz="1900" dirty="0" smtClean="0">
                <a:latin typeface="Myriad Pro" pitchFamily="34" charset="0"/>
              </a:rPr>
              <a:t>алгоритмов, </a:t>
            </a:r>
            <a:r>
              <a:rPr lang="en-US" sz="1900" dirty="0" smtClean="0">
                <a:latin typeface="Myriad Pro" pitchFamily="34" charset="0"/>
              </a:rPr>
              <a:t>M </a:t>
            </a:r>
            <a:r>
              <a:rPr lang="ru-RU" sz="1900" dirty="0" smtClean="0">
                <a:latin typeface="Myriad Pro" pitchFamily="34" charset="0"/>
              </a:rPr>
              <a:t>типов данных. </a:t>
            </a:r>
            <a:r>
              <a:rPr lang="en-US" sz="1900" dirty="0" smtClean="0">
                <a:latin typeface="Myriad Pro" pitchFamily="34" charset="0"/>
              </a:rPr>
              <a:t>N * M </a:t>
            </a:r>
            <a:r>
              <a:rPr lang="ru-RU" sz="1900" dirty="0" smtClean="0">
                <a:latin typeface="Myriad Pro" pitchFamily="34" charset="0"/>
              </a:rPr>
              <a:t>реализаций?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488" y="2900263"/>
            <a:ext cx="61673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Алгоритмы работают с шаблонами =</a:t>
            </a:r>
            <a:r>
              <a:rPr lang="en-US" sz="1900" dirty="0" smtClean="0">
                <a:latin typeface="Myriad Pro" pitchFamily="34" charset="0"/>
              </a:rPr>
              <a:t>&gt; N </a:t>
            </a:r>
            <a:r>
              <a:rPr lang="ru-RU" sz="1900" dirty="0" smtClean="0">
                <a:latin typeface="Myriad Pro" pitchFamily="34" charset="0"/>
              </a:rPr>
              <a:t>реализаций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488" y="2133699"/>
            <a:ext cx="33331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1"/>
                </a:solidFill>
                <a:latin typeface="Myriad Pro" pitchFamily="34" charset="0"/>
              </a:rPr>
              <a:t>Универсальные алгоритмы</a:t>
            </a:r>
            <a:endParaRPr lang="ru-RU" sz="1900" dirty="0">
              <a:solidFill>
                <a:schemeClr val="accent1"/>
              </a:solidFill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695" y="3369528"/>
            <a:ext cx="3318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>
                <a:solidFill>
                  <a:schemeClr val="accent1"/>
                </a:solidFill>
                <a:latin typeface="Myriad Pro" pitchFamily="34" charset="0"/>
              </a:rPr>
              <a:t>Примеры</a:t>
            </a:r>
            <a:r>
              <a:rPr lang="en-GB" sz="1900" dirty="0" smtClean="0">
                <a:solidFill>
                  <a:schemeClr val="accent1"/>
                </a:solidFill>
                <a:latin typeface="Myriad Pro" pitchFamily="34" charset="0"/>
              </a:rPr>
              <a:t> </a:t>
            </a:r>
            <a:r>
              <a:rPr lang="ru-RU" sz="1900" dirty="0" smtClean="0">
                <a:solidFill>
                  <a:schemeClr val="accent1"/>
                </a:solidFill>
                <a:latin typeface="Myriad Pro" pitchFamily="34" charset="0"/>
              </a:rPr>
              <a:t>синтаксиса</a:t>
            </a:r>
            <a:endParaRPr lang="ru-RU" sz="1900" dirty="0">
              <a:solidFill>
                <a:schemeClr val="accent1"/>
              </a:solidFill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047" y="3753406"/>
            <a:ext cx="48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pitchFamily="34" charset="0"/>
                <a:cs typeface="Calibri" pitchFamily="34" charset="0"/>
              </a:rPr>
              <a:t>List&lt;String&gt; students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new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ArrayList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&lt;String&gt;();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047" y="4160773"/>
            <a:ext cx="704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pitchFamily="34" charset="0"/>
                <a:cs typeface="Calibri" pitchFamily="34" charset="0"/>
              </a:rPr>
              <a:t>Map&lt;Integer, String&gt;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indexToName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new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HashMap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&lt;Integer, String&gt;();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047" y="4592821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void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printCollection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(List&lt;Integer&gt; collection){…};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047" y="5024869"/>
            <a:ext cx="438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void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printCollection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(List&lt;?&gt; collection) {…};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047" y="5456917"/>
            <a:ext cx="425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void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drawShape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(List&lt;Shape&gt; shapes) {…};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047" y="5888965"/>
            <a:ext cx="521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void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Myriad Pro" pitchFamily="34" charset="0"/>
                <a:cs typeface="Calibri" pitchFamily="34" charset="0"/>
              </a:rPr>
              <a:t>drawShape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(List&lt;?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Calibri" pitchFamily="34" charset="0"/>
              </a:rPr>
              <a:t>extends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 Shape&gt; shapes) {…};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172" y="1630189"/>
            <a:ext cx="60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―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ru-RU" dirty="0" smtClean="0">
                <a:latin typeface="Myriad Pro" pitchFamily="34" charset="0"/>
              </a:rPr>
              <a:t>аглоритмы для типов, которые будут указыны позже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61229" y="3930734"/>
            <a:ext cx="8535134" cy="23424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229" y="1481678"/>
            <a:ext cx="8535134" cy="104105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/>
              <a:t>g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enerics</a:t>
            </a:r>
            <a:r>
              <a:rPr lang="en-GB" sz="2700" dirty="0" smtClean="0"/>
              <a:t> </a:t>
            </a:r>
            <a:r>
              <a:rPr lang="en-GB" sz="2700" dirty="0" err="1" smtClean="0"/>
              <a:t>vs</a:t>
            </a:r>
            <a:r>
              <a:rPr lang="en-GB" sz="2700" dirty="0" smtClean="0"/>
              <a:t> inheritance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5488" y="1599724"/>
            <a:ext cx="19094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Наследование</a:t>
            </a:r>
            <a:endParaRPr lang="ru-RU" sz="19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488" y="2007091"/>
            <a:ext cx="46510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>
                <a:latin typeface="Myriad Pro" pitchFamily="34" charset="0"/>
              </a:rPr>
              <a:t>принцип «разновидность чего-то» (</a:t>
            </a:r>
            <a:r>
              <a:rPr lang="en-GB" sz="1900" dirty="0">
                <a:latin typeface="Myriad Pro" pitchFamily="34" charset="0"/>
              </a:rPr>
              <a:t>is a)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695" y="4084097"/>
            <a:ext cx="3318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>
                <a:solidFill>
                  <a:schemeClr val="accent1"/>
                </a:solidFill>
                <a:latin typeface="Myriad Pro" pitchFamily="34" charset="0"/>
              </a:rPr>
              <a:t>Пример</a:t>
            </a:r>
            <a:endParaRPr lang="ru-RU" sz="1900" dirty="0">
              <a:solidFill>
                <a:schemeClr val="accent1"/>
              </a:solidFill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047" y="4499874"/>
            <a:ext cx="616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itchFamily="34" charset="0"/>
                <a:cs typeface="Calibri" pitchFamily="34" charset="0"/>
              </a:rPr>
              <a:t>c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lass </a:t>
            </a:r>
            <a:r>
              <a:rPr lang="ru-RU" dirty="0" smtClean="0">
                <a:latin typeface="Myriad Pro" pitchFamily="34" charset="0"/>
                <a:cs typeface="Calibri" pitchFamily="34" charset="0"/>
              </a:rPr>
              <a:t>Ветеринар</a:t>
            </a:r>
            <a:r>
              <a:rPr lang="en-GB" dirty="0" smtClean="0">
                <a:latin typeface="Myriad Pro" pitchFamily="34" charset="0"/>
                <a:cs typeface="Calibri" pitchFamily="34" charset="0"/>
              </a:rPr>
              <a:t>&lt;T</a:t>
            </a:r>
            <a:r>
              <a:rPr lang="ru-RU" dirty="0" smtClean="0">
                <a:latin typeface="Myriad Pro" pitchFamily="34" charset="0"/>
                <a:cs typeface="Calibri" pitchFamily="34" charset="0"/>
              </a:rPr>
              <a:t> </a:t>
            </a:r>
            <a:r>
              <a:rPr lang="en-GB" dirty="0" smtClean="0">
                <a:latin typeface="Myriad Pro" pitchFamily="34" charset="0"/>
                <a:cs typeface="Calibri" pitchFamily="34" charset="0"/>
              </a:rPr>
              <a:t>extends </a:t>
            </a:r>
            <a:r>
              <a:rPr lang="ru-RU" dirty="0" smtClean="0">
                <a:latin typeface="Myriad Pro" pitchFamily="34" charset="0"/>
                <a:cs typeface="Calibri" pitchFamily="34" charset="0"/>
              </a:rPr>
              <a:t>Животное</a:t>
            </a:r>
            <a:r>
              <a:rPr lang="en-GB" dirty="0" smtClean="0">
                <a:latin typeface="Myriad Pro" pitchFamily="34" charset="0"/>
                <a:cs typeface="Calibri" pitchFamily="34" charset="0"/>
              </a:rPr>
              <a:t>&gt; </a:t>
            </a:r>
            <a:r>
              <a:rPr lang="en-US" dirty="0" smtClean="0">
                <a:latin typeface="Myriad Pro" pitchFamily="34" charset="0"/>
                <a:cs typeface="Calibri" pitchFamily="34" charset="0"/>
              </a:rPr>
              <a:t>extends </a:t>
            </a:r>
            <a:r>
              <a:rPr lang="ru-RU" dirty="0" smtClean="0">
                <a:latin typeface="Myriad Pro" pitchFamily="34" charset="0"/>
                <a:cs typeface="Calibri" pitchFamily="34" charset="0"/>
              </a:rPr>
              <a:t>Человек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047" y="4907241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Myriad Pro" pitchFamily="34" charset="0"/>
                <a:cs typeface="Calibri" pitchFamily="34" charset="0"/>
              </a:rPr>
              <a:t>T: </a:t>
            </a:r>
            <a:r>
              <a:rPr lang="ru-RU" dirty="0" smtClean="0">
                <a:latin typeface="Myriad Pro" pitchFamily="34" charset="0"/>
                <a:cs typeface="Calibri" pitchFamily="34" charset="0"/>
              </a:rPr>
              <a:t>Слон, Собака, Мышь</a:t>
            </a:r>
            <a:endParaRPr lang="ru-RU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868" y="2676112"/>
            <a:ext cx="8535134" cy="104105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127" y="2794158"/>
            <a:ext cx="10885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Шаблон</a:t>
            </a:r>
            <a:endParaRPr lang="ru-RU" sz="19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127" y="3201525"/>
            <a:ext cx="5511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принцип «специализируется на» (</a:t>
            </a:r>
            <a:r>
              <a:rPr lang="en-GB" sz="1900" dirty="0" smtClean="0">
                <a:latin typeface="Myriad Pro" pitchFamily="34" charset="0"/>
              </a:rPr>
              <a:t>of something)</a:t>
            </a:r>
            <a:endParaRPr lang="ru-RU" sz="19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1229" y="1600200"/>
            <a:ext cx="8535134" cy="465772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generics (templates)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84796" y="1600200"/>
            <a:ext cx="249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Типизация значений</a:t>
            </a:r>
            <a:endParaRPr lang="ru-RU" sz="19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812" y="1952154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 students 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List&lt;Object&gt; students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812" y="2366293"/>
            <a:ext cx="8676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public static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getFirstValue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(List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){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return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listOfNumbers.get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(0);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public static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String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getFirstStringValue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(List&lt;String&gt;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listOfStrings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){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return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listOfStrings.get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(0);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public static void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main(String[]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args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){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List&lt;Integer&gt;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&lt;Integer&gt;();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listOfNumbers.add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String name1 = (String)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getFirstValue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//Runtime error!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String name2 =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getFirstStringValue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listOfNumbers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//Compile error!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}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229" y="1600199"/>
            <a:ext cx="8630384" cy="49625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Класс с шаблонным типом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96537" y="1591742"/>
            <a:ext cx="57854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Создание собственных типизированных классов </a:t>
            </a:r>
            <a:endParaRPr lang="ru-RU" sz="19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006" y="1993669"/>
            <a:ext cx="849694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fr-FR" dirty="0" err="1" smtClean="0"/>
              <a:t>GenericExample</a:t>
            </a:r>
            <a:r>
              <a:rPr lang="fr-FR" dirty="0" smtClean="0">
                <a:solidFill>
                  <a:srgbClr val="FF0000"/>
                </a:solidFill>
              </a:rPr>
              <a:t>&lt;T&gt;</a:t>
            </a:r>
            <a:r>
              <a:rPr lang="fr-FR" dirty="0" smtClean="0"/>
              <a:t> {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value;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GenericExample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value){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this.</a:t>
            </a:r>
            <a:r>
              <a:rPr lang="en-US" dirty="0" err="1" smtClean="0"/>
              <a:t>value</a:t>
            </a:r>
            <a:r>
              <a:rPr lang="en-US" dirty="0" smtClean="0"/>
              <a:t> = value;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}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getT</a:t>
            </a:r>
            <a:r>
              <a:rPr lang="en-US" dirty="0" smtClean="0"/>
              <a:t>(){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value;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 }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GenericExample</a:t>
            </a:r>
            <a:r>
              <a:rPr lang="en-US" dirty="0" smtClean="0">
                <a:solidFill>
                  <a:srgbClr val="FF0000"/>
                </a:solidFill>
              </a:rPr>
              <a:t>&lt;Integer&gt;</a:t>
            </a:r>
            <a:r>
              <a:rPr lang="en-US" dirty="0" smtClean="0"/>
              <a:t> </a:t>
            </a:r>
            <a:r>
              <a:rPr lang="en-US" dirty="0" err="1" smtClean="0"/>
              <a:t>intObject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GenericExample</a:t>
            </a:r>
            <a:r>
              <a:rPr lang="en-US" dirty="0" smtClean="0">
                <a:solidFill>
                  <a:srgbClr val="FF0000"/>
                </a:solidFill>
              </a:rPr>
              <a:t>&lt;Integer&gt;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</a:t>
            </a:r>
            <a:r>
              <a:rPr lang="en-US" dirty="0" err="1" smtClean="0"/>
              <a:t>valueInteger</a:t>
            </a:r>
            <a:r>
              <a:rPr lang="en-US" dirty="0" smtClean="0"/>
              <a:t> = </a:t>
            </a:r>
            <a:r>
              <a:rPr lang="en-US" dirty="0" err="1" smtClean="0"/>
              <a:t>intObject.getT</a:t>
            </a:r>
            <a:r>
              <a:rPr lang="en-US" dirty="0" smtClean="0"/>
              <a:t>();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GenericExample</a:t>
            </a:r>
            <a:r>
              <a:rPr lang="en-US" dirty="0" smtClean="0">
                <a:solidFill>
                  <a:srgbClr val="FF0000"/>
                </a:solidFill>
              </a:rPr>
              <a:t>&lt;String&gt;</a:t>
            </a:r>
            <a:r>
              <a:rPr lang="en-US" dirty="0" smtClean="0"/>
              <a:t> </a:t>
            </a:r>
            <a:r>
              <a:rPr lang="en-US" dirty="0" err="1" smtClean="0"/>
              <a:t>stringObject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GenericExample</a:t>
            </a:r>
            <a:r>
              <a:rPr lang="en-US" dirty="0" smtClean="0">
                <a:solidFill>
                  <a:srgbClr val="FF0000"/>
                </a:solidFill>
              </a:rPr>
              <a:t>&lt;String&gt;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"word"</a:t>
            </a:r>
            <a:r>
              <a:rPr lang="en-US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valueString</a:t>
            </a:r>
            <a:r>
              <a:rPr lang="en-US" dirty="0" smtClean="0"/>
              <a:t> = </a:t>
            </a:r>
            <a:r>
              <a:rPr lang="en-US" dirty="0" err="1" smtClean="0"/>
              <a:t>stringObject.getT</a:t>
            </a:r>
            <a:r>
              <a:rPr lang="en-US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  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228" y="1600199"/>
            <a:ext cx="8535135" cy="49625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Метод с шаблонным типом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99458" y="1590295"/>
            <a:ext cx="57622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Создание собственных типизированных методов</a:t>
            </a:r>
            <a:endParaRPr lang="ru-RU" sz="19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264" y="1986682"/>
            <a:ext cx="8496944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fr-FR" dirty="0" err="1" smtClean="0"/>
              <a:t>GenericExample</a:t>
            </a:r>
            <a:r>
              <a:rPr lang="fr-FR" dirty="0" smtClean="0"/>
              <a:t> {</a:t>
            </a: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&lt;T&gt; T</a:t>
            </a:r>
            <a:r>
              <a:rPr lang="en-US" dirty="0" smtClean="0"/>
              <a:t> </a:t>
            </a:r>
            <a:r>
              <a:rPr lang="en-US" dirty="0" err="1" smtClean="0"/>
              <a:t>getTheFirst</a:t>
            </a:r>
            <a:r>
              <a:rPr lang="en-US" dirty="0" smtClean="0"/>
              <a:t>(List</a:t>
            </a:r>
            <a:r>
              <a:rPr lang="en-US" dirty="0" smtClean="0">
                <a:solidFill>
                  <a:srgbClr val="FF0000"/>
                </a:solidFill>
              </a:rPr>
              <a:t>&lt;T&gt;</a:t>
            </a:r>
            <a:r>
              <a:rPr lang="en-US" dirty="0" smtClean="0"/>
              <a:t> list){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list.get</a:t>
            </a:r>
            <a:r>
              <a:rPr lang="en-US" dirty="0" smtClean="0"/>
              <a:t>(0);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         }</a:t>
            </a:r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ru-RU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List</a:t>
            </a:r>
            <a:r>
              <a:rPr lang="en-US" dirty="0" smtClean="0">
                <a:solidFill>
                  <a:srgbClr val="FF0000"/>
                </a:solidFill>
              </a:rPr>
              <a:t>&lt;Integer&gt;</a:t>
            </a:r>
            <a:r>
              <a:rPr lang="en-US" dirty="0" smtClean="0"/>
              <a:t> </a:t>
            </a:r>
            <a:r>
              <a:rPr lang="en-US" dirty="0" err="1" smtClean="0"/>
              <a:t>listOfInts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>
                <a:solidFill>
                  <a:srgbClr val="FF0000"/>
                </a:solidFill>
              </a:rPr>
              <a:t>&lt;Integer&gt;</a:t>
            </a:r>
            <a:r>
              <a:rPr lang="en-US" dirty="0" smtClean="0"/>
              <a:t>();</a:t>
            </a:r>
          </a:p>
          <a:p>
            <a:pPr lvl="2">
              <a:lnSpc>
                <a:spcPct val="95000"/>
              </a:lnSpc>
            </a:pPr>
            <a:r>
              <a:rPr lang="en-US" dirty="0" err="1" smtClean="0"/>
              <a:t>listOfInts.add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dirty="0" smtClean="0"/>
              <a:t>);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 = </a:t>
            </a:r>
            <a:r>
              <a:rPr lang="en-US" dirty="0" err="1" smtClean="0"/>
              <a:t>getTheFirst</a:t>
            </a:r>
            <a:r>
              <a:rPr lang="en-US" dirty="0" smtClean="0"/>
              <a:t>(</a:t>
            </a:r>
            <a:r>
              <a:rPr lang="en-US" dirty="0" err="1" smtClean="0"/>
              <a:t>listOfInts</a:t>
            </a:r>
            <a:r>
              <a:rPr lang="en-US" dirty="0" smtClean="0"/>
              <a:t>);</a:t>
            </a:r>
          </a:p>
          <a:p>
            <a:pPr lvl="2">
              <a:lnSpc>
                <a:spcPct val="95000"/>
              </a:lnSpc>
            </a:pP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List</a:t>
            </a:r>
            <a:r>
              <a:rPr lang="en-US" dirty="0" smtClean="0">
                <a:solidFill>
                  <a:srgbClr val="FF0000"/>
                </a:solidFill>
              </a:rPr>
              <a:t>&lt;String&gt;</a:t>
            </a:r>
            <a:r>
              <a:rPr lang="en-US" dirty="0" smtClean="0"/>
              <a:t> </a:t>
            </a:r>
            <a:r>
              <a:rPr lang="en-US" dirty="0" err="1" smtClean="0"/>
              <a:t>listOfStrings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>
                <a:solidFill>
                  <a:srgbClr val="FF0000"/>
                </a:solidFill>
              </a:rPr>
              <a:t>&lt;String&gt;</a:t>
            </a:r>
            <a:r>
              <a:rPr lang="en-US" dirty="0" smtClean="0"/>
              <a:t>();</a:t>
            </a:r>
          </a:p>
          <a:p>
            <a:pPr lvl="2">
              <a:lnSpc>
                <a:spcPct val="95000"/>
              </a:lnSpc>
            </a:pPr>
            <a:r>
              <a:rPr lang="en-US" dirty="0" err="1" smtClean="0"/>
              <a:t>listOfStrings.add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“Java is the best!”</a:t>
            </a:r>
            <a:r>
              <a:rPr lang="en-US" dirty="0" smtClean="0"/>
              <a:t>);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stringValue</a:t>
            </a:r>
            <a:r>
              <a:rPr lang="en-US" dirty="0" smtClean="0"/>
              <a:t> = </a:t>
            </a:r>
            <a:r>
              <a:rPr lang="en-US" dirty="0" err="1" smtClean="0"/>
              <a:t>getTheFirst</a:t>
            </a:r>
            <a:r>
              <a:rPr lang="en-US" dirty="0" smtClean="0"/>
              <a:t>(</a:t>
            </a:r>
            <a:r>
              <a:rPr lang="en-US" dirty="0" err="1" smtClean="0"/>
              <a:t>listOfStrings</a:t>
            </a:r>
            <a:r>
              <a:rPr lang="en-US" dirty="0" smtClean="0"/>
              <a:t>);</a:t>
            </a:r>
          </a:p>
          <a:p>
            <a:pPr lvl="2"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          }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}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1229" y="1600199"/>
            <a:ext cx="8535134" cy="49625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class </a:t>
            </a:r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LongId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&lt;T&gt;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2550" y="1599467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dirty="0" err="1" smtClean="0"/>
              <a:t>LongId</a:t>
            </a:r>
            <a:r>
              <a:rPr lang="en-US" dirty="0" smtClean="0"/>
              <a:t>&lt;T&gt; {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long id;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LongId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dirty="0" smtClean="0"/>
              <a:t> id){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.id = id;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long </a:t>
            </a:r>
            <a:r>
              <a:rPr lang="en-US" dirty="0" err="1" smtClean="0"/>
              <a:t>getLong</a:t>
            </a:r>
            <a:r>
              <a:rPr lang="en-US" dirty="0" smtClean="0"/>
              <a:t>(){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id;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>
              <a:latin typeface="Myriad Pro" pitchFamily="34" charset="0"/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err="1" smtClean="0"/>
              <a:t>manyIdsInParams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err="1" smtClean="0"/>
              <a:t>serverId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dirty="0" smtClean="0"/>
              <a:t> address){…}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err="1" smtClean="0"/>
              <a:t>manyIdsInParams</a:t>
            </a:r>
            <a:r>
              <a:rPr lang="en-US" dirty="0" smtClean="0"/>
              <a:t>(</a:t>
            </a:r>
            <a:r>
              <a:rPr lang="en-US" dirty="0" err="1" smtClean="0"/>
              <a:t>LongId</a:t>
            </a:r>
            <a:r>
              <a:rPr lang="en-US" dirty="0" smtClean="0"/>
              <a:t>&lt;User&gt;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	 </a:t>
            </a:r>
            <a:r>
              <a:rPr lang="en-US" dirty="0" err="1" smtClean="0"/>
              <a:t>LongId</a:t>
            </a:r>
            <a:r>
              <a:rPr lang="en-US" dirty="0" smtClean="0"/>
              <a:t>&lt;Server&gt; </a:t>
            </a:r>
            <a:r>
              <a:rPr lang="en-US" dirty="0" err="1" smtClean="0"/>
              <a:t>serverId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	 </a:t>
            </a:r>
            <a:r>
              <a:rPr lang="en-US" dirty="0" err="1" smtClean="0"/>
              <a:t>LongId</a:t>
            </a:r>
            <a:r>
              <a:rPr lang="en-US" dirty="0" smtClean="0"/>
              <a:t>&lt;Address&gt; address){…}</a:t>
            </a:r>
          </a:p>
          <a:p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Abstract-Art-Rod-Seeley.jpg (1024×819)"/>
          <p:cNvPicPr>
            <a:picLocks noChangeAspect="1" noChangeArrowheads="1"/>
          </p:cNvPicPr>
          <p:nvPr/>
        </p:nvPicPr>
        <p:blipFill rotWithShape="1">
          <a:blip r:embed="rId2" cstate="print"/>
          <a:srcRect l="27586"/>
          <a:stretch/>
        </p:blipFill>
        <p:spPr bwMode="auto">
          <a:xfrm>
            <a:off x="4355976" y="1484784"/>
            <a:ext cx="4536504" cy="501053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Myriad Pro" pitchFamily="34" charset="0"/>
              </a:rPr>
              <a:t>1. </a:t>
            </a:r>
            <a:r>
              <a:rPr lang="en-US" dirty="0">
                <a:latin typeface="Myriad Pro" pitchFamily="34" charset="0"/>
              </a:rPr>
              <a:t>abstract, interface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395536" y="2482295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Object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395536" y="3479806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Generics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95536" y="4477317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Iterable,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Collections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Thread,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Runnable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0418" name="Picture 2" descr="typewriter_ribbon_tins_01.jpg (500×49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556792"/>
            <a:ext cx="4762500" cy="4752976"/>
          </a:xfrm>
          <a:prstGeom prst="rect">
            <a:avLst/>
          </a:prstGeom>
          <a:noFill/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Myriad Pro" pitchFamily="34" charset="0"/>
              </a:rPr>
              <a:t>1. </a:t>
            </a:r>
            <a:r>
              <a:rPr lang="en-US" dirty="0">
                <a:latin typeface="Myriad Pro" pitchFamily="34" charset="0"/>
              </a:rPr>
              <a:t>abstract, interface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395536" y="2482295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Object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395536" y="3479806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3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Generics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95536" y="4477317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4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Iterable, Collections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Thread,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Runnable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41222" y="1966848"/>
            <a:ext cx="8355142" cy="7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76247" y="160020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interface Iterable&lt;T&gt;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Iterator &amp; Iterable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12648" y="2154122"/>
            <a:ext cx="23855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Iterator</a:t>
            </a:r>
            <a:r>
              <a:rPr lang="en-US" sz="1900" dirty="0" smtClean="0">
                <a:latin typeface="Myriad Pro" pitchFamily="34" charset="0"/>
              </a:rPr>
              <a:t>&lt;T&gt; </a:t>
            </a:r>
            <a:r>
              <a:rPr lang="en-US" sz="1900" dirty="0" err="1" smtClean="0">
                <a:latin typeface="Myriad Pro" pitchFamily="34" charset="0"/>
              </a:rPr>
              <a:t>iterator</a:t>
            </a:r>
            <a:r>
              <a:rPr lang="en-US" sz="1900" dirty="0" smtClean="0">
                <a:latin typeface="Myriad Pro" pitchFamily="34" charset="0"/>
              </a:rPr>
              <a:t>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222" y="3728972"/>
            <a:ext cx="8355142" cy="21574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476247" y="3362325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interface Iterator&lt;T&gt;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628" y="4040088"/>
            <a:ext cx="22092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boolean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hasNext</a:t>
            </a:r>
            <a:r>
              <a:rPr lang="en-US" sz="1900" dirty="0" smtClean="0">
                <a:latin typeface="Myriad Pro" pitchFamily="34" charset="0"/>
              </a:rPr>
              <a:t>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628" y="5048200"/>
            <a:ext cx="16802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remove()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628" y="4544144"/>
            <a:ext cx="15824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Object next()</a:t>
            </a:r>
            <a:endParaRPr lang="ru-RU" sz="19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Иерархия контейнеров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3074" name="Picture 2" descr="http://www.onlinejava.co.in/images/java-coll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96835"/>
            <a:ext cx="6444000" cy="5013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1222" y="2609428"/>
            <a:ext cx="8348842" cy="370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476247" y="224278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 smtClean="0">
                <a:solidFill>
                  <a:schemeClr val="bg1"/>
                </a:solidFill>
              </a:rPr>
              <a:t>Методы</a:t>
            </a:r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072" y="1600200"/>
            <a:ext cx="8522292" cy="53265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smtClean="0">
                <a:solidFill>
                  <a:schemeClr val="bg1"/>
                </a:solidFill>
                <a:latin typeface="Myriad Pro" pitchFamily="34" charset="0"/>
              </a:rPr>
              <a:t>Collection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1668" y="1666875"/>
            <a:ext cx="23583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extends</a:t>
            </a:r>
            <a:r>
              <a:rPr lang="en-US" sz="190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Iterable</a:t>
            </a:r>
            <a:r>
              <a:rPr lang="en-US" sz="1900" dirty="0" smtClean="0">
                <a:latin typeface="Myriad Pro" pitchFamily="34" charset="0"/>
              </a:rPr>
              <a:t>&lt;T&gt;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395" y="2793984"/>
            <a:ext cx="16213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add(T object)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395" y="3233962"/>
            <a:ext cx="29706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addAll</a:t>
            </a:r>
            <a:r>
              <a:rPr lang="en-US" sz="1900" dirty="0" smtClean="0">
                <a:latin typeface="Myriad Pro" pitchFamily="34" charset="0"/>
              </a:rPr>
              <a:t>(Collection&lt;T&gt; </a:t>
            </a:r>
            <a:r>
              <a:rPr lang="en-US" sz="1900" dirty="0" err="1" smtClean="0">
                <a:latin typeface="Myriad Pro" pitchFamily="34" charset="0"/>
              </a:rPr>
              <a:t>coll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395" y="3673940"/>
            <a:ext cx="8787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clear()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395" y="4113918"/>
            <a:ext cx="21675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contains(Object o)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395" y="4553896"/>
            <a:ext cx="20730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remove(Object o)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395" y="4993874"/>
            <a:ext cx="33778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removeAll</a:t>
            </a:r>
            <a:r>
              <a:rPr lang="en-US" sz="1900" dirty="0" smtClean="0">
                <a:latin typeface="Myriad Pro" pitchFamily="34" charset="0"/>
              </a:rPr>
              <a:t>(Collection&lt;T&gt; </a:t>
            </a:r>
            <a:r>
              <a:rPr lang="en-US" sz="1900" dirty="0" err="1" smtClean="0">
                <a:latin typeface="Myriad Pro" pitchFamily="34" charset="0"/>
              </a:rPr>
              <a:t>coll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395" y="5433852"/>
            <a:ext cx="7825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size()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395" y="5873831"/>
            <a:ext cx="12153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isEmpty</a:t>
            </a:r>
            <a:r>
              <a:rPr lang="en-US" sz="1900" dirty="0" smtClean="0">
                <a:latin typeface="Myriad Pro" pitchFamily="34" charset="0"/>
              </a:rPr>
              <a:t>()</a:t>
            </a:r>
            <a:endParaRPr lang="ru-RU" sz="19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List, Set, Queue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41222" y="1966848"/>
            <a:ext cx="8355142" cy="138595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76247" y="16002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</a:rPr>
              <a:t>List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7477" y="2045990"/>
            <a:ext cx="28714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Список с очередностью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7477" y="2501702"/>
            <a:ext cx="65709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LinkedList</a:t>
            </a:r>
            <a:r>
              <a:rPr lang="en-US" sz="1900" dirty="0" smtClean="0">
                <a:latin typeface="Myriad Pro" pitchFamily="34" charset="0"/>
              </a:rPr>
              <a:t> – </a:t>
            </a:r>
            <a:r>
              <a:rPr lang="ru-RU" sz="1900" dirty="0" smtClean="0">
                <a:latin typeface="Myriad Pro" pitchFamily="34" charset="0"/>
              </a:rPr>
              <a:t>быстрое удаление и добавление элементов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477" y="2957413"/>
            <a:ext cx="45567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ArrayList</a:t>
            </a:r>
            <a:r>
              <a:rPr lang="en-US" sz="1900" dirty="0" smtClean="0">
                <a:latin typeface="Myriad Pro" pitchFamily="34" charset="0"/>
              </a:rPr>
              <a:t> – </a:t>
            </a:r>
            <a:r>
              <a:rPr lang="ru-RU" sz="1900" dirty="0" smtClean="0">
                <a:latin typeface="Myriad Pro" pitchFamily="34" charset="0"/>
              </a:rPr>
              <a:t>быстрый доступ по индексу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1222" y="3948048"/>
            <a:ext cx="8355142" cy="138595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476247" y="35814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</a:rPr>
              <a:t>Set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7477" y="4056583"/>
            <a:ext cx="21003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Без очередности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477" y="4508252"/>
            <a:ext cx="15735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Без индекса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7477" y="4959920"/>
            <a:ext cx="30523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Быстрый поиск элемента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222" y="5967348"/>
            <a:ext cx="8355142" cy="50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76247" y="56007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</a:rPr>
              <a:t>Queue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898" y="6144815"/>
            <a:ext cx="7393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FIFO</a:t>
            </a:r>
            <a:endParaRPr lang="ru-RU" sz="19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1222" y="1966848"/>
            <a:ext cx="8355142" cy="450838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76247" y="160020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Map&lt;key, value&gt;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Map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46125" y="2138809"/>
            <a:ext cx="37233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 smtClean="0">
                <a:latin typeface="Myriad Pro" pitchFamily="34" charset="0"/>
              </a:rPr>
              <a:t>Быстрый поиск по ключу</a:t>
            </a:r>
            <a:r>
              <a:rPr lang="en-US" sz="1700" dirty="0" smtClean="0">
                <a:latin typeface="Myriad Pro" pitchFamily="34" charset="0"/>
              </a:rPr>
              <a:t> – get(key)</a:t>
            </a:r>
            <a:endParaRPr lang="ru-RU" sz="17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6125" y="2642865"/>
            <a:ext cx="80448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 smtClean="0">
                <a:latin typeface="Myriad Pro" pitchFamily="34" charset="0"/>
              </a:rPr>
              <a:t>Объект в качестве </a:t>
            </a:r>
            <a:r>
              <a:rPr lang="en-US" sz="1700" dirty="0" smtClean="0">
                <a:latin typeface="Myriad Pro" pitchFamily="34" charset="0"/>
              </a:rPr>
              <a:t>value. </a:t>
            </a:r>
            <a:r>
              <a:rPr lang="ru-RU" sz="1700" dirty="0" smtClean="0">
                <a:latin typeface="Myriad Pro" pitchFamily="34" charset="0"/>
              </a:rPr>
              <a:t>Например другой контейнер (</a:t>
            </a:r>
            <a:r>
              <a:rPr lang="en-US" sz="1700" dirty="0" smtClean="0">
                <a:latin typeface="Myriad Pro" pitchFamily="34" charset="0"/>
              </a:rPr>
              <a:t>Map&lt;Integer, List&lt;T&gt;&gt;)</a:t>
            </a:r>
            <a:endParaRPr lang="ru-RU" sz="1700" dirty="0">
              <a:latin typeface="Myriad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4339" y="3150285"/>
            <a:ext cx="24536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Myriad Pro" pitchFamily="34" charset="0"/>
              </a:rPr>
              <a:t>Set&lt;</a:t>
            </a:r>
            <a:r>
              <a:rPr lang="en-US" sz="1700" dirty="0" err="1" smtClean="0">
                <a:latin typeface="Myriad Pro" pitchFamily="34" charset="0"/>
              </a:rPr>
              <a:t>keyType</a:t>
            </a:r>
            <a:r>
              <a:rPr lang="en-US" sz="1700" dirty="0" smtClean="0">
                <a:latin typeface="Myriad Pro" pitchFamily="34" charset="0"/>
              </a:rPr>
              <a:t>&gt; </a:t>
            </a:r>
            <a:r>
              <a:rPr lang="en-US" sz="1700" dirty="0" err="1" smtClean="0">
                <a:latin typeface="Myriad Pro" pitchFamily="34" charset="0"/>
              </a:rPr>
              <a:t>keySet</a:t>
            </a:r>
            <a:r>
              <a:rPr lang="en-US" sz="1700" dirty="0" smtClean="0">
                <a:latin typeface="Myriad Pro" pitchFamily="34" charset="0"/>
              </a:rPr>
              <a:t>()</a:t>
            </a:r>
            <a:endParaRPr lang="ru-RU" sz="17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4339" y="3611809"/>
            <a:ext cx="3229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Myriad Pro" pitchFamily="34" charset="0"/>
              </a:rPr>
              <a:t>Collection&lt;</a:t>
            </a:r>
            <a:r>
              <a:rPr lang="en-US" sz="1700" dirty="0" err="1" smtClean="0">
                <a:latin typeface="Myriad Pro" pitchFamily="34" charset="0"/>
              </a:rPr>
              <a:t>valueType</a:t>
            </a:r>
            <a:r>
              <a:rPr lang="en-US" sz="1700" dirty="0" smtClean="0">
                <a:latin typeface="Myriad Pro" pitchFamily="34" charset="0"/>
              </a:rPr>
              <a:t>&gt; values()</a:t>
            </a:r>
            <a:endParaRPr lang="ru-RU" sz="1700" dirty="0">
              <a:latin typeface="Myriad Pro" pitchFamily="34" charset="0"/>
            </a:endParaRPr>
          </a:p>
        </p:txBody>
      </p:sp>
      <p:pic>
        <p:nvPicPr>
          <p:cNvPr id="1026" name="Picture 2" descr="450px-Hash_table_5_0_1_1_1_1_1_LL.svg.png (450×31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76" y="3413955"/>
            <a:ext cx="4094679" cy="28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1222" y="1966848"/>
            <a:ext cx="8355142" cy="428155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76247" y="160020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interface Comparable&lt;T&gt;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Comparable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2243" y="2132856"/>
            <a:ext cx="22323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compareTo</a:t>
            </a:r>
            <a:r>
              <a:rPr lang="en-US" sz="1900" dirty="0" smtClean="0">
                <a:latin typeface="Myriad Pro" pitchFamily="34" charset="0"/>
              </a:rPr>
              <a:t>(T o)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552" y="2800821"/>
            <a:ext cx="67503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Возвращаемое значение типа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может быть </a:t>
            </a:r>
            <a:r>
              <a:rPr lang="en-US" sz="1900" dirty="0" smtClean="0">
                <a:latin typeface="Myriad Pro" pitchFamily="34" charset="0"/>
              </a:rPr>
              <a:t>&gt;, =, &lt; </a:t>
            </a:r>
            <a:r>
              <a:rPr lang="ru-RU" sz="1900" dirty="0" smtClean="0">
                <a:latin typeface="Myriad Pro" pitchFamily="34" charset="0"/>
              </a:rPr>
              <a:t>нуля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1168" y="3425204"/>
            <a:ext cx="58327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Integer </a:t>
            </a:r>
            <a:r>
              <a:rPr lang="en-US" sz="1900" dirty="0" smtClean="0">
                <a:latin typeface="Myriad Pro" pitchFamily="34" charset="0"/>
              </a:rPr>
              <a:t>a =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Myriad Pro" pitchFamily="34" charset="0"/>
              </a:rPr>
              <a:t>1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;</a:t>
            </a:r>
          </a:p>
          <a:p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Myriad Pro" pitchFamily="34" charset="0"/>
            </a:endParaRP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Integer </a:t>
            </a:r>
            <a:r>
              <a:rPr lang="en-US" sz="1900" dirty="0" smtClean="0">
                <a:latin typeface="Myriad Pro" pitchFamily="34" charset="0"/>
              </a:rPr>
              <a:t>b =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Myriad Pro" pitchFamily="34" charset="0"/>
              </a:rPr>
              <a:t>2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;</a:t>
            </a:r>
          </a:p>
          <a:p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Myriad Pro" pitchFamily="34" charset="0"/>
            </a:endParaRPr>
          </a:p>
          <a:p>
            <a:r>
              <a:rPr lang="en-US" sz="1900" dirty="0" err="1" smtClean="0">
                <a:latin typeface="Myriad Pro" pitchFamily="34" charset="0"/>
              </a:rPr>
              <a:t>a.compareTo</a:t>
            </a:r>
            <a:r>
              <a:rPr lang="en-US" sz="1900" dirty="0" smtClean="0">
                <a:latin typeface="Myriad Pro" pitchFamily="34" charset="0"/>
              </a:rPr>
              <a:t>( b ) ==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Myriad Pro" pitchFamily="34" charset="0"/>
              </a:rPr>
              <a:t>-1; </a:t>
            </a:r>
            <a:r>
              <a:rPr lang="en-US" sz="1900" dirty="0" smtClean="0">
                <a:solidFill>
                  <a:schemeClr val="accent3"/>
                </a:solidFill>
                <a:latin typeface="Myriad Pro" pitchFamily="34" charset="0"/>
              </a:rPr>
              <a:t>// true</a:t>
            </a:r>
          </a:p>
          <a:p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Myriad Pro" pitchFamily="34" charset="0"/>
            </a:endParaRPr>
          </a:p>
          <a:p>
            <a:r>
              <a:rPr lang="en-US" sz="1900" dirty="0" err="1" smtClean="0">
                <a:latin typeface="Myriad Pro" pitchFamily="34" charset="0"/>
              </a:rPr>
              <a:t>a.compareTo</a:t>
            </a:r>
            <a:r>
              <a:rPr lang="en-US" sz="1900" dirty="0" smtClean="0">
                <a:latin typeface="Myriad Pro" pitchFamily="34" charset="0"/>
              </a:rPr>
              <a:t>( a ) ==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Myriad Pro" pitchFamily="34" charset="0"/>
              </a:rPr>
              <a:t>0; </a:t>
            </a:r>
            <a:r>
              <a:rPr lang="en-US" sz="1900" dirty="0" smtClean="0">
                <a:solidFill>
                  <a:schemeClr val="accent3"/>
                </a:solidFill>
                <a:latin typeface="Myriad Pro" pitchFamily="34" charset="0"/>
              </a:rPr>
              <a:t>// true</a:t>
            </a:r>
            <a:endParaRPr lang="ru-RU" sz="1900" dirty="0" smtClean="0">
              <a:latin typeface="Myriad Pro" pitchFamily="34" charset="0"/>
            </a:endParaRPr>
          </a:p>
          <a:p>
            <a:endParaRPr lang="en-US" sz="1900" dirty="0" smtClean="0">
              <a:latin typeface="Myriad Pro" pitchFamily="34" charset="0"/>
            </a:endParaRPr>
          </a:p>
          <a:p>
            <a:r>
              <a:rPr lang="en-US" sz="1900" dirty="0" err="1" smtClean="0">
                <a:latin typeface="Myriad Pro" pitchFamily="34" charset="0"/>
              </a:rPr>
              <a:t>b.compareTo</a:t>
            </a:r>
            <a:r>
              <a:rPr lang="en-US" sz="1900" dirty="0" smtClean="0">
                <a:latin typeface="Myriad Pro" pitchFamily="34" charset="0"/>
              </a:rPr>
              <a:t>( a ) ==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Myriad Pro" pitchFamily="34" charset="0"/>
              </a:rPr>
              <a:t>1; </a:t>
            </a:r>
            <a:r>
              <a:rPr lang="en-US" sz="1900" dirty="0" smtClean="0">
                <a:solidFill>
                  <a:schemeClr val="accent3"/>
                </a:solidFill>
                <a:latin typeface="Myriad Pro" pitchFamily="34" charset="0"/>
              </a:rPr>
              <a:t>// true</a:t>
            </a:r>
            <a:endParaRPr lang="ru-RU" sz="19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1222" y="2679576"/>
            <a:ext cx="8355142" cy="366407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476247" y="2312928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</a:rPr>
              <a:t>Основные </a:t>
            </a:r>
            <a:r>
              <a:rPr lang="ru-RU" sz="2300" dirty="0" smtClean="0">
                <a:solidFill>
                  <a:schemeClr val="bg1"/>
                </a:solidFill>
              </a:rPr>
              <a:t>методы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229" y="1606549"/>
            <a:ext cx="8551952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class Collections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8876" y="1620408"/>
            <a:ext cx="80405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160463"/>
            <a:r>
              <a:rPr lang="en-US" sz="1900" dirty="0" smtClean="0">
                <a:latin typeface="Arial"/>
                <a:cs typeface="Arial"/>
              </a:rPr>
              <a:t>― </a:t>
            </a:r>
            <a:r>
              <a:rPr lang="ru-RU" sz="1900" dirty="0" smtClean="0">
                <a:latin typeface="Myriad Pro" pitchFamily="34" charset="0"/>
              </a:rPr>
              <a:t>набор статических методов для работы с контейнерами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86" y="3311567"/>
            <a:ext cx="30909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Object max(Collection </a:t>
            </a:r>
            <a:r>
              <a:rPr lang="en-US" sz="1900" dirty="0" err="1" smtClean="0">
                <a:latin typeface="Myriad Pro" pitchFamily="34" charset="0"/>
              </a:rPr>
              <a:t>coll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86" y="2812827"/>
            <a:ext cx="32906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copy (List </a:t>
            </a:r>
            <a:r>
              <a:rPr lang="en-US" sz="1900" dirty="0" err="1" smtClean="0">
                <a:latin typeface="Myriad Pro" pitchFamily="34" charset="0"/>
              </a:rPr>
              <a:t>dest</a:t>
            </a:r>
            <a:r>
              <a:rPr lang="en-US" sz="1900" dirty="0" smtClean="0">
                <a:latin typeface="Myriad Pro" pitchFamily="34" charset="0"/>
              </a:rPr>
              <a:t>, List </a:t>
            </a:r>
            <a:r>
              <a:rPr lang="en-US" sz="1900" dirty="0" err="1" smtClean="0">
                <a:latin typeface="Myriad Pro" pitchFamily="34" charset="0"/>
              </a:rPr>
              <a:t>src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86" y="3810307"/>
            <a:ext cx="30235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Object min(Collection </a:t>
            </a:r>
            <a:r>
              <a:rPr lang="en-US" sz="1900" dirty="0" err="1" smtClean="0">
                <a:latin typeface="Myriad Pro" pitchFamily="34" charset="0"/>
              </a:rPr>
              <a:t>coll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86" y="4309047"/>
            <a:ext cx="24256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reverse(List </a:t>
            </a:r>
            <a:r>
              <a:rPr lang="en-US" sz="1900" dirty="0" err="1" smtClean="0">
                <a:latin typeface="Myriad Pro" pitchFamily="34" charset="0"/>
              </a:rPr>
              <a:t>list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86" y="4807787"/>
            <a:ext cx="23250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shuffle(List </a:t>
            </a:r>
            <a:r>
              <a:rPr lang="en-US" sz="1900" dirty="0" err="1" smtClean="0">
                <a:latin typeface="Myriad Pro" pitchFamily="34" charset="0"/>
              </a:rPr>
              <a:t>list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486" y="5306527"/>
            <a:ext cx="20168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sort(List </a:t>
            </a:r>
            <a:r>
              <a:rPr lang="en-US" sz="1900" dirty="0" err="1" smtClean="0">
                <a:latin typeface="Myriad Pro" pitchFamily="34" charset="0"/>
              </a:rPr>
              <a:t>list</a:t>
            </a:r>
            <a:r>
              <a:rPr lang="en-US" sz="1900" dirty="0" smtClean="0">
                <a:latin typeface="Myriad Pro" pitchFamily="34" charset="0"/>
              </a:rPr>
              <a:t>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86" y="5805264"/>
            <a:ext cx="32095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void</a:t>
            </a:r>
            <a:r>
              <a:rPr lang="en-US" sz="1900" dirty="0" smtClean="0">
                <a:latin typeface="Myriad Pro" pitchFamily="34" charset="0"/>
              </a:rPr>
              <a:t> swap(List </a:t>
            </a:r>
            <a:r>
              <a:rPr lang="en-US" sz="1900" dirty="0" err="1" smtClean="0">
                <a:latin typeface="Myriad Pro" pitchFamily="34" charset="0"/>
              </a:rPr>
              <a:t>list</a:t>
            </a:r>
            <a:r>
              <a:rPr lang="en-US" sz="1900" dirty="0" smtClean="0">
                <a:latin typeface="Myriad Pro" pitchFamily="34" charset="0"/>
              </a:rPr>
              <a:t>,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en-US" sz="1900" dirty="0" err="1" smtClean="0">
                <a:latin typeface="Myriad Pro" pitchFamily="34" charset="0"/>
              </a:rPr>
              <a:t>i</a:t>
            </a:r>
            <a:r>
              <a:rPr lang="en-US" sz="1900" dirty="0" smtClean="0">
                <a:latin typeface="Myriad Pro" pitchFamily="34" charset="0"/>
              </a:rPr>
              <a:t>,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int</a:t>
            </a:r>
            <a:r>
              <a:rPr lang="en-US" sz="1900" dirty="0" smtClean="0">
                <a:latin typeface="Myriad Pro" pitchFamily="34" charset="0"/>
              </a:rPr>
              <a:t> j)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457199" y="160977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900" dirty="0">
                <a:solidFill>
                  <a:schemeClr val="tx2"/>
                </a:solidFill>
                <a:latin typeface="Myriad Pro" pitchFamily="34" charset="0"/>
              </a:rPr>
              <a:t>Collections</a:t>
            </a:r>
            <a:endParaRPr lang="ru-RU" sz="19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1442" name="Picture 2" descr="Natural_Dyed_Threads_06.jpg (400×3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397" y="2276872"/>
            <a:ext cx="4482075" cy="3361556"/>
          </a:xfrm>
          <a:prstGeom prst="rect">
            <a:avLst/>
          </a:prstGeom>
          <a:noFill/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Myriad Pro" pitchFamily="34" charset="0"/>
              </a:rPr>
              <a:t>1. </a:t>
            </a:r>
            <a:r>
              <a:rPr lang="en-US" dirty="0">
                <a:latin typeface="Myriad Pro" pitchFamily="34" charset="0"/>
              </a:rPr>
              <a:t>abstract, interface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395536" y="2482295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Object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395536" y="3479806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Generics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95536" y="4477317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4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Iterable, Collections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5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Thread, Runnable</a:t>
            </a: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Processes and Threads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41222" y="1966848"/>
            <a:ext cx="8355142" cy="158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476247" y="160020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Процессы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8185" y="2130890"/>
            <a:ext cx="813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Приложение со своим набором </a:t>
            </a:r>
            <a:r>
              <a:rPr lang="en-US" dirty="0" smtClean="0">
                <a:latin typeface="Myriad Pro" pitchFamily="34" charset="0"/>
              </a:rPr>
              <a:t>run-time </a:t>
            </a:r>
            <a:r>
              <a:rPr lang="ru-RU" dirty="0" smtClean="0">
                <a:latin typeface="Myriad Pro" pitchFamily="34" charset="0"/>
              </a:rPr>
              <a:t>ресурсов и собственной памятью</a:t>
            </a:r>
          </a:p>
        </p:txBody>
      </p:sp>
      <p:sp>
        <p:nvSpPr>
          <p:cNvPr id="25" name="Rectangle 16"/>
          <p:cNvSpPr/>
          <p:nvPr/>
        </p:nvSpPr>
        <p:spPr>
          <a:xfrm>
            <a:off x="758185" y="2637995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Взаимодействие через </a:t>
            </a:r>
            <a:r>
              <a:rPr lang="en-US" dirty="0" smtClean="0">
                <a:latin typeface="Myriad Pro" pitchFamily="34" charset="0"/>
              </a:rPr>
              <a:t>Inter Process Communication</a:t>
            </a:r>
            <a:r>
              <a:rPr lang="ru-RU" dirty="0" smtClean="0">
                <a:latin typeface="Myriad Pro" pitchFamily="34" charset="0"/>
              </a:rPr>
              <a:t> ресурсы</a:t>
            </a:r>
            <a:r>
              <a:rPr lang="en-US" dirty="0" smtClean="0">
                <a:latin typeface="Myriad Pro" pitchFamily="34" charset="0"/>
              </a:rPr>
              <a:t> 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758185" y="312971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Можно запускать на нескольких компьютерах</a:t>
            </a:r>
            <a:r>
              <a:rPr lang="en-US" dirty="0" smtClean="0">
                <a:latin typeface="Myriad Pro" pitchFamily="34" charset="0"/>
              </a:rPr>
              <a:t> 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222" y="4252848"/>
            <a:ext cx="8355142" cy="200711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76247" y="3886200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Потоки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185" y="4387750"/>
            <a:ext cx="310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«Живут» в одном процессе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185" y="5379408"/>
            <a:ext cx="477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Старт приложения – создание </a:t>
            </a:r>
            <a:r>
              <a:rPr lang="en-US" dirty="0" smtClean="0">
                <a:latin typeface="Myriad Pro" pitchFamily="34" charset="0"/>
              </a:rPr>
              <a:t>main </a:t>
            </a:r>
            <a:r>
              <a:rPr lang="ru-RU" dirty="0" smtClean="0">
                <a:latin typeface="Myriad Pro" pitchFamily="34" charset="0"/>
              </a:rPr>
              <a:t>потока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185" y="4883579"/>
            <a:ext cx="712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Используют общую память (</a:t>
            </a:r>
            <a:r>
              <a:rPr lang="en-US" dirty="0" smtClean="0">
                <a:latin typeface="Myriad Pro" pitchFamily="34" charset="0"/>
              </a:rPr>
              <a:t>heap)</a:t>
            </a:r>
            <a:r>
              <a:rPr lang="ru-RU" dirty="0" smtClean="0">
                <a:latin typeface="Myriad Pro" pitchFamily="34" charset="0"/>
              </a:rPr>
              <a:t> и другие ресурсы приложения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8185" y="5875237"/>
            <a:ext cx="749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Потоки могут порождать другие потоки и взаимодействовать с ними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1229" y="1600200"/>
            <a:ext cx="8535134" cy="496695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Наследование в 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619433" y="1609750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abstract class </a:t>
            </a:r>
            <a:r>
              <a:rPr lang="en-US" sz="1600" b="1" dirty="0" smtClean="0"/>
              <a:t>Animal {</a:t>
            </a:r>
            <a:endParaRPr lang="ru-RU" sz="1600" b="1" dirty="0" smtClean="0"/>
          </a:p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private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smtClean="0"/>
              <a:t>weight;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public </a:t>
            </a:r>
            <a:r>
              <a:rPr lang="en-US" sz="1600" b="1" dirty="0" smtClean="0"/>
              <a:t>Animal(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weight){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this.</a:t>
            </a:r>
            <a:r>
              <a:rPr lang="en-US" sz="1600" b="1" dirty="0" err="1" smtClean="0"/>
              <a:t>weight</a:t>
            </a:r>
            <a:r>
              <a:rPr lang="en-US" sz="1600" b="1" dirty="0" smtClean="0"/>
              <a:t> = weight;</a:t>
            </a:r>
          </a:p>
          <a:p>
            <a:r>
              <a:rPr lang="en-US" sz="1600" b="1" dirty="0" smtClean="0"/>
              <a:t>      }</a:t>
            </a:r>
          </a:p>
          <a:p>
            <a:endParaRPr lang="en-US" sz="1600" dirty="0" smtClean="0"/>
          </a:p>
          <a:p>
            <a:r>
              <a:rPr lang="ru-RU" sz="1600" b="1" dirty="0" smtClean="0"/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boolean </a:t>
            </a:r>
            <a:r>
              <a:rPr lang="en-US" sz="1600" b="1" dirty="0" err="1" smtClean="0"/>
              <a:t>isDangerous</a:t>
            </a:r>
            <a:r>
              <a:rPr lang="en-US" sz="1600" b="1" dirty="0" smtClean="0"/>
              <a:t>(){</a:t>
            </a:r>
          </a:p>
          <a:p>
            <a:r>
              <a:rPr lang="ru-RU" sz="1600" b="1" dirty="0" smtClean="0"/>
              <a:t>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isPredator</a:t>
            </a:r>
            <a:r>
              <a:rPr lang="en-US" sz="1600" b="1" dirty="0" smtClean="0"/>
              <a:t>() || </a:t>
            </a:r>
            <a:r>
              <a:rPr lang="en-US" sz="1600" b="1" dirty="0" err="1" smtClean="0"/>
              <a:t>getWeight</a:t>
            </a:r>
            <a:r>
              <a:rPr lang="en-US" sz="1600" b="1" dirty="0" smtClean="0"/>
              <a:t>() &gt;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sz="1600" b="1" dirty="0" smtClean="0"/>
              <a:t>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ru-RU" sz="1600" b="1" dirty="0" smtClean="0"/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protected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 smtClean="0"/>
              <a:t>getWeight</a:t>
            </a:r>
            <a:r>
              <a:rPr lang="en-US" sz="1600" b="1" dirty="0" smtClean="0"/>
              <a:t>(){</a:t>
            </a:r>
          </a:p>
          <a:p>
            <a:r>
              <a:rPr lang="ru-RU" sz="1600" b="1" dirty="0" smtClean="0"/>
              <a:t>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1600" b="1" dirty="0" smtClean="0"/>
              <a:t> weight;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}</a:t>
            </a:r>
          </a:p>
          <a:p>
            <a:endParaRPr lang="ru-RU" sz="1600" dirty="0" smtClean="0"/>
          </a:p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abstract boolean </a:t>
            </a:r>
            <a:r>
              <a:rPr lang="en-US" sz="1600" b="1" dirty="0" err="1" smtClean="0"/>
              <a:t>isPredator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17538" y="573615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interface </a:t>
            </a:r>
            <a:r>
              <a:rPr lang="en-US" sz="1600" b="1" dirty="0" smtClean="0"/>
              <a:t>Jumpable {</a:t>
            </a:r>
            <a:endParaRPr lang="ru-RU" sz="1600" b="1" dirty="0" smtClean="0"/>
          </a:p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canJump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724128" y="1628800"/>
            <a:ext cx="2736304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3195" y="2060848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Animal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72200" y="1700808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&lt;&lt;abstract&gt;&gt;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96136" y="2492896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63251" y="2564904"/>
            <a:ext cx="127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- </a:t>
            </a:r>
            <a:r>
              <a:rPr lang="en-US" b="1" dirty="0" err="1" smtClean="0"/>
              <a:t>int</a:t>
            </a:r>
            <a:r>
              <a:rPr lang="en-US" b="1" dirty="0" smtClean="0"/>
              <a:t> weight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96136" y="2996952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3251" y="3059668"/>
            <a:ext cx="24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+ boolean </a:t>
            </a:r>
            <a:r>
              <a:rPr lang="en-US" b="1" dirty="0" err="1" smtClean="0"/>
              <a:t>isDangerous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72623" y="3419708"/>
            <a:ext cx="179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#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getWeight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8437" y="3779748"/>
            <a:ext cx="215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boolean </a:t>
            </a:r>
            <a:r>
              <a:rPr lang="en-US" b="1" i="1" dirty="0" err="1" smtClean="0"/>
              <a:t>isPredator</a:t>
            </a:r>
            <a:r>
              <a:rPr lang="en-US" b="1" i="1" dirty="0" smtClean="0"/>
              <a:t>()</a:t>
            </a:r>
            <a:endParaRPr lang="en-US" i="1" dirty="0"/>
          </a:p>
        </p:txBody>
      </p:sp>
      <p:sp>
        <p:nvSpPr>
          <p:cNvPr id="19" name="Rectangle 18"/>
          <p:cNvSpPr/>
          <p:nvPr/>
        </p:nvSpPr>
        <p:spPr>
          <a:xfrm>
            <a:off x="5724128" y="4581128"/>
            <a:ext cx="2736304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88224" y="501317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Jumpable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689" y="4653136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&lt;&lt;interface&gt;&gt;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96136" y="5445224"/>
            <a:ext cx="2565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6136" y="5589240"/>
            <a:ext cx="2565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68144" y="5651956"/>
            <a:ext cx="2003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boolean </a:t>
            </a:r>
            <a:r>
              <a:rPr lang="en-US" b="1" i="1" dirty="0" err="1" smtClean="0"/>
              <a:t>canJump</a:t>
            </a:r>
            <a:r>
              <a:rPr lang="en-US" b="1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1229" y="3087755"/>
            <a:ext cx="8535134" cy="317017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interface </a:t>
            </a:r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Runnable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10091" y="3073607"/>
            <a:ext cx="835292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public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HelloRunnable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implements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Runnable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{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run() {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itchFamily="34" charset="0"/>
              </a:rPr>
              <a:t>"Hello from a thread!"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public static void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main(String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[]) {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Thread(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itchFamily="34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HelloRunnable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())).start();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}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229" y="1606548"/>
            <a:ext cx="8535134" cy="10604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926" y="1639496"/>
            <a:ext cx="8352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04863"/>
            <a:r>
              <a:rPr lang="en-US" sz="1900" dirty="0" smtClean="0">
                <a:latin typeface="Arial"/>
                <a:cs typeface="Arial"/>
              </a:rPr>
              <a:t>― </a:t>
            </a:r>
            <a:r>
              <a:rPr lang="ru-RU" sz="1900" dirty="0" smtClean="0">
                <a:latin typeface="Myriad Pro" pitchFamily="34" charset="0"/>
              </a:rPr>
              <a:t>это объект, реазизующий интерфейс </a:t>
            </a:r>
            <a:r>
              <a:rPr lang="en-US" sz="1900" dirty="0" smtClean="0">
                <a:latin typeface="Myriad Pro" pitchFamily="34" charset="0"/>
              </a:rPr>
              <a:t>Runnable          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57200" y="1615856"/>
            <a:ext cx="893928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ru-RU" sz="1900" dirty="0">
                <a:solidFill>
                  <a:schemeClr val="tx2"/>
                </a:solidFill>
                <a:latin typeface="Myriad Pro" pitchFamily="34" charset="0"/>
              </a:rPr>
              <a:t>Поток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91" y="2136773"/>
            <a:ext cx="29711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Всего один метод – </a:t>
            </a:r>
            <a:r>
              <a:rPr lang="en-US" sz="1900" dirty="0" smtClean="0">
                <a:latin typeface="Myriad Pro" pitchFamily="34" charset="0"/>
              </a:rPr>
              <a:t>run()</a:t>
            </a:r>
            <a:endParaRPr lang="ru-RU" sz="19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9" y="2935355"/>
            <a:ext cx="8539163" cy="317017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1606548"/>
            <a:ext cx="8539163" cy="10604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class Thread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10091" y="2149996"/>
            <a:ext cx="62068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Thread </a:t>
            </a:r>
            <a:r>
              <a:rPr lang="ru-RU" sz="1900" dirty="0" smtClean="0">
                <a:latin typeface="Myriad Pro" pitchFamily="34" charset="0"/>
              </a:rPr>
              <a:t>содержит метод </a:t>
            </a:r>
            <a:r>
              <a:rPr lang="en-US" sz="1900" dirty="0" smtClean="0">
                <a:latin typeface="Myriad Pro" pitchFamily="34" charset="0"/>
              </a:rPr>
              <a:t>start() – </a:t>
            </a:r>
            <a:r>
              <a:rPr lang="ru-RU" sz="1900" dirty="0" smtClean="0">
                <a:latin typeface="Myriad Pro" pitchFamily="34" charset="0"/>
              </a:rPr>
              <a:t>запуск нового потока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0091" y="158879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с</a:t>
            </a:r>
            <a:r>
              <a:rPr lang="en-US" dirty="0" smtClean="0">
                <a:latin typeface="Myriad Pro" pitchFamily="34" charset="0"/>
              </a:rPr>
              <a:t>lass Thread </a:t>
            </a:r>
            <a:r>
              <a:rPr lang="ru-RU" dirty="0" smtClean="0">
                <a:latin typeface="Myriad Pro" pitchFamily="34" charset="0"/>
              </a:rPr>
              <a:t>реализует интерфейс </a:t>
            </a:r>
            <a:r>
              <a:rPr lang="en-US" dirty="0" err="1" smtClean="0">
                <a:latin typeface="Myriad Pro" pitchFamily="34" charset="0"/>
              </a:rPr>
              <a:t>Runnable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6062" y="2935355"/>
            <a:ext cx="835292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sz="2000" dirty="0" err="1" smtClean="0"/>
              <a:t>HelloThread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2000" dirty="0" smtClean="0"/>
              <a:t> Thread { 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sz="2000" dirty="0" smtClean="0"/>
              <a:t>run() {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 </a:t>
            </a:r>
            <a:r>
              <a:rPr lang="ru-RU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"Hello from a thread!"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sz="2000" dirty="0" smtClean="0"/>
              <a:t>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 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	</a:t>
            </a:r>
            <a:r>
              <a:rPr lang="en-US" sz="2000" dirty="0" smtClean="0"/>
              <a:t>(new </a:t>
            </a:r>
            <a:r>
              <a:rPr lang="en-US" sz="2000" dirty="0" err="1" smtClean="0"/>
              <a:t>HelloThread</a:t>
            </a:r>
            <a:r>
              <a:rPr lang="en-US" sz="2000" dirty="0" smtClean="0"/>
              <a:t>()).start(); 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	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41222" y="4066510"/>
            <a:ext cx="8355142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76247" y="3699862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222" y="1966848"/>
            <a:ext cx="8355142" cy="140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76247" y="16002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Runnable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Runnable</a:t>
            </a:r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vs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 Thread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19679" y="2708479"/>
            <a:ext cx="7517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Runnable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класс нужно передавать в конструктор </a:t>
            </a:r>
            <a:r>
              <a:rPr lang="en-US" sz="1900" dirty="0" smtClean="0">
                <a:latin typeface="Myriad Pro" pitchFamily="34" charset="0"/>
              </a:rPr>
              <a:t>Thread </a:t>
            </a:r>
            <a:r>
              <a:rPr lang="ru-RU" sz="1900" dirty="0" smtClean="0">
                <a:latin typeface="Myriad Pro" pitchFamily="34" charset="0"/>
              </a:rPr>
              <a:t>объекта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9679" y="222880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Можно наследовать класс отличный от </a:t>
            </a:r>
            <a:r>
              <a:rPr lang="en-US" dirty="0" smtClean="0">
                <a:latin typeface="Myriad Pro" pitchFamily="34" charset="0"/>
              </a:rPr>
              <a:t>Thread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52" y="4391503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Содержит методы управления потоком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1222" y="1966848"/>
            <a:ext cx="8355142" cy="95710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76247" y="1600200"/>
            <a:ext cx="684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</a:rPr>
              <a:t>Thread </a:t>
            </a:r>
            <a:r>
              <a:rPr lang="en-US" sz="2700" dirty="0" err="1">
                <a:solidFill>
                  <a:schemeClr val="bg1"/>
                </a:solidFill>
              </a:rPr>
              <a:t>thread</a:t>
            </a:r>
            <a:r>
              <a:rPr lang="en-US" sz="2700" dirty="0">
                <a:solidFill>
                  <a:schemeClr val="bg1"/>
                </a:solidFill>
              </a:rPr>
              <a:t> = </a:t>
            </a:r>
            <a:r>
              <a:rPr lang="en-US" sz="2700" dirty="0" err="1">
                <a:solidFill>
                  <a:schemeClr val="bg1"/>
                </a:solidFill>
              </a:rPr>
              <a:t>Thread.currentThread</a:t>
            </a:r>
            <a:r>
              <a:rPr lang="en-US" sz="27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Доступ к объекту потока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39511" y="22995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Текущий </a:t>
            </a:r>
            <a:r>
              <a:rPr lang="en-US" dirty="0" smtClean="0">
                <a:latin typeface="Myriad Pro" pitchFamily="34" charset="0"/>
              </a:rPr>
              <a:t>Thread object </a:t>
            </a:r>
            <a:r>
              <a:rPr lang="ru-RU" dirty="0" smtClean="0">
                <a:latin typeface="Myriad Pro" pitchFamily="34" charset="0"/>
              </a:rPr>
              <a:t>можно получить в любом месте кода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93" y="3299510"/>
            <a:ext cx="8355142" cy="310128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64315" y="3398253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Некоторые методы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85581" y="3791674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Myriad Pro" pitchFamily="34" charset="0"/>
              </a:rPr>
              <a:t>l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ong</a:t>
            </a:r>
            <a:r>
              <a:rPr lang="en-GB" dirty="0" smtClean="0">
                <a:latin typeface="Myriad Pro" pitchFamily="34" charset="0"/>
              </a:rPr>
              <a:t> </a:t>
            </a:r>
            <a:r>
              <a:rPr lang="en-GB" dirty="0" err="1" smtClean="0">
                <a:latin typeface="Myriad Pro" pitchFamily="34" charset="0"/>
              </a:rPr>
              <a:t>getId</a:t>
            </a:r>
            <a:r>
              <a:rPr lang="en-GB" dirty="0" smtClean="0">
                <a:latin typeface="Myriad Pro" pitchFamily="34" charset="0"/>
              </a:rPr>
              <a:t>()</a:t>
            </a:r>
            <a:endParaRPr lang="en-GB" dirty="0">
              <a:latin typeface="Myriad Pro" pitchFamily="34" charset="0"/>
            </a:endParaRPr>
          </a:p>
          <a:p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String</a:t>
            </a:r>
            <a:r>
              <a:rPr lang="en-GB" dirty="0" smtClean="0">
                <a:latin typeface="Myriad Pro" pitchFamily="34" charset="0"/>
              </a:rPr>
              <a:t> </a:t>
            </a:r>
            <a:r>
              <a:rPr lang="en-GB" dirty="0" err="1" smtClean="0">
                <a:latin typeface="Myriad Pro" pitchFamily="34" charset="0"/>
              </a:rPr>
              <a:t>getName</a:t>
            </a:r>
            <a:r>
              <a:rPr lang="en-GB" dirty="0" smtClean="0">
                <a:latin typeface="Myriad Pro" pitchFamily="34" charset="0"/>
              </a:rPr>
              <a:t>()</a:t>
            </a:r>
          </a:p>
          <a:p>
            <a:r>
              <a:rPr lang="en-GB" dirty="0" err="1" smtClean="0">
                <a:solidFill>
                  <a:schemeClr val="accent2"/>
                </a:solidFill>
                <a:latin typeface="Myriad Pro" pitchFamily="34" charset="0"/>
              </a:rPr>
              <a:t>int</a:t>
            </a:r>
            <a:r>
              <a:rPr lang="en-GB" dirty="0" smtClean="0">
                <a:latin typeface="Myriad Pro" pitchFamily="34" charset="0"/>
              </a:rPr>
              <a:t> </a:t>
            </a:r>
            <a:r>
              <a:rPr lang="en-GB" dirty="0" err="1" smtClean="0">
                <a:latin typeface="Myriad Pro" pitchFamily="34" charset="0"/>
              </a:rPr>
              <a:t>getPriority</a:t>
            </a:r>
            <a:r>
              <a:rPr lang="en-GB" dirty="0" smtClean="0">
                <a:latin typeface="Myriad Pro" pitchFamily="34" charset="0"/>
              </a:rPr>
              <a:t>()</a:t>
            </a:r>
            <a:endParaRPr lang="en-GB" dirty="0">
              <a:latin typeface="Myriad Pro" pitchFamily="34" charset="0"/>
            </a:endParaRPr>
          </a:p>
          <a:p>
            <a:r>
              <a:rPr lang="en-GB" dirty="0">
                <a:solidFill>
                  <a:schemeClr val="accent2"/>
                </a:solidFill>
                <a:latin typeface="Myriad Pro" pitchFamily="34" charset="0"/>
              </a:rPr>
              <a:t>v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oid </a:t>
            </a:r>
            <a:r>
              <a:rPr lang="en-GB" dirty="0" err="1" smtClean="0">
                <a:latin typeface="Myriad Pro" pitchFamily="34" charset="0"/>
              </a:rPr>
              <a:t>setPriority</a:t>
            </a:r>
            <a:r>
              <a:rPr lang="en-GB" dirty="0" smtClean="0">
                <a:latin typeface="Myriad Pro" pitchFamily="34" charset="0"/>
              </a:rPr>
              <a:t>(</a:t>
            </a:r>
            <a:r>
              <a:rPr lang="en-GB" dirty="0" err="1" smtClean="0">
                <a:solidFill>
                  <a:schemeClr val="accent2"/>
                </a:solidFill>
                <a:latin typeface="Myriad Pro" pitchFamily="34" charset="0"/>
              </a:rPr>
              <a:t>int</a:t>
            </a:r>
            <a:r>
              <a:rPr lang="en-GB" dirty="0" smtClean="0">
                <a:latin typeface="Myriad Pro" pitchFamily="34" charset="0"/>
              </a:rPr>
              <a:t> priority)</a:t>
            </a:r>
          </a:p>
          <a:p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static void </a:t>
            </a:r>
            <a:r>
              <a:rPr lang="en-GB" dirty="0" smtClean="0">
                <a:latin typeface="Myriad Pro" pitchFamily="34" charset="0"/>
              </a:rPr>
              <a:t>sleep(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long</a:t>
            </a:r>
            <a:r>
              <a:rPr lang="en-GB" dirty="0" smtClean="0">
                <a:latin typeface="Myriad Pro" pitchFamily="34" charset="0"/>
              </a:rPr>
              <a:t> </a:t>
            </a:r>
            <a:r>
              <a:rPr lang="en-GB" dirty="0" err="1" smtClean="0">
                <a:latin typeface="Myriad Pro" pitchFamily="34" charset="0"/>
              </a:rPr>
              <a:t>ms</a:t>
            </a:r>
            <a:r>
              <a:rPr lang="en-GB" dirty="0" smtClean="0">
                <a:latin typeface="Myriad Pro" pitchFamily="34" charset="0"/>
              </a:rPr>
              <a:t>)</a:t>
            </a:r>
          </a:p>
          <a:p>
            <a:r>
              <a:rPr lang="en-GB" dirty="0">
                <a:solidFill>
                  <a:schemeClr val="accent2"/>
                </a:solidFill>
                <a:latin typeface="Myriad Pro" pitchFamily="34" charset="0"/>
              </a:rPr>
              <a:t>v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oid</a:t>
            </a:r>
            <a:r>
              <a:rPr lang="en-GB" dirty="0" smtClean="0">
                <a:latin typeface="Myriad Pro" pitchFamily="34" charset="0"/>
              </a:rPr>
              <a:t> interrupt()</a:t>
            </a:r>
          </a:p>
          <a:p>
            <a:r>
              <a:rPr lang="en-GB" dirty="0">
                <a:solidFill>
                  <a:schemeClr val="accent2"/>
                </a:solidFill>
                <a:latin typeface="Myriad Pro" pitchFamily="34" charset="0"/>
              </a:rPr>
              <a:t>s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tatic </a:t>
            </a:r>
            <a:r>
              <a:rPr lang="en-GB" dirty="0" err="1">
                <a:solidFill>
                  <a:schemeClr val="accent2"/>
                </a:solidFill>
                <a:latin typeface="Myriad Pro" pitchFamily="34" charset="0"/>
              </a:rPr>
              <a:t>b</a:t>
            </a:r>
            <a:r>
              <a:rPr lang="en-GB" dirty="0" err="1" smtClean="0">
                <a:solidFill>
                  <a:schemeClr val="accent2"/>
                </a:solidFill>
                <a:latin typeface="Myriad Pro" pitchFamily="34" charset="0"/>
              </a:rPr>
              <a:t>oolean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 </a:t>
            </a:r>
            <a:r>
              <a:rPr lang="en-GB" dirty="0" smtClean="0">
                <a:latin typeface="Myriad Pro" pitchFamily="34" charset="0"/>
              </a:rPr>
              <a:t>interrupted()</a:t>
            </a:r>
          </a:p>
          <a:p>
            <a:r>
              <a:rPr lang="en-GB" dirty="0">
                <a:solidFill>
                  <a:schemeClr val="accent2"/>
                </a:solidFill>
                <a:latin typeface="Myriad Pro" pitchFamily="34" charset="0"/>
              </a:rPr>
              <a:t>v</a:t>
            </a:r>
            <a:r>
              <a:rPr lang="en-GB" dirty="0" smtClean="0">
                <a:solidFill>
                  <a:schemeClr val="accent2"/>
                </a:solidFill>
                <a:latin typeface="Myriad Pro" pitchFamily="34" charset="0"/>
              </a:rPr>
              <a:t>oid</a:t>
            </a:r>
            <a:r>
              <a:rPr lang="en-GB" dirty="0" smtClean="0">
                <a:latin typeface="Myriad Pro" pitchFamily="34" charset="0"/>
              </a:rPr>
              <a:t> join()</a:t>
            </a:r>
            <a:endParaRPr lang="ru-RU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sleep and interrupt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41222" y="1966848"/>
            <a:ext cx="8355141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76247" y="1600200"/>
            <a:ext cx="7344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Если нужно остановить выполнение потока</a:t>
            </a:r>
          </a:p>
        </p:txBody>
      </p:sp>
      <p:sp>
        <p:nvSpPr>
          <p:cNvPr id="14" name="Rectangle 17"/>
          <p:cNvSpPr/>
          <p:nvPr/>
        </p:nvSpPr>
        <p:spPr>
          <a:xfrm>
            <a:off x="736919" y="209958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yriad Pro" pitchFamily="34" charset="0"/>
              </a:rPr>
              <a:t>Thread.sleep</a:t>
            </a:r>
            <a:r>
              <a:rPr lang="en-US" dirty="0" smtClean="0">
                <a:latin typeface="Myriad Pro" pitchFamily="34" charset="0"/>
              </a:rPr>
              <a:t>(1000) – </a:t>
            </a:r>
            <a:r>
              <a:rPr lang="ru-RU" dirty="0" smtClean="0">
                <a:latin typeface="Myriad Pro" pitchFamily="34" charset="0"/>
              </a:rPr>
              <a:t>остановит выполнение потока на 1 секунду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1222" y="3014598"/>
            <a:ext cx="8355141" cy="350050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476247" y="2647950"/>
            <a:ext cx="7344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Если нужно прервать выполнение потока</a:t>
            </a:r>
          </a:p>
        </p:txBody>
      </p:sp>
      <p:sp>
        <p:nvSpPr>
          <p:cNvPr id="17" name="Rectangle 17"/>
          <p:cNvSpPr/>
          <p:nvPr/>
        </p:nvSpPr>
        <p:spPr>
          <a:xfrm>
            <a:off x="896427" y="311461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yriad Pro" pitchFamily="34" charset="0"/>
              </a:rPr>
              <a:t>thread</a:t>
            </a:r>
            <a:r>
              <a:rPr lang="en-US" dirty="0" err="1" smtClean="0">
                <a:latin typeface="Myriad Pro" pitchFamily="34" charset="0"/>
              </a:rPr>
              <a:t>.interrupt</a:t>
            </a:r>
            <a:r>
              <a:rPr lang="en-US" dirty="0" smtClean="0">
                <a:latin typeface="Myriad Pro" pitchFamily="34" charset="0"/>
              </a:rPr>
              <a:t>() – </a:t>
            </a:r>
            <a:r>
              <a:rPr lang="ru-RU" dirty="0" smtClean="0">
                <a:latin typeface="Myriad Pro" pitchFamily="34" charset="0"/>
              </a:rPr>
              <a:t>пошлет прерывание потоку </a:t>
            </a:r>
            <a:r>
              <a:rPr lang="en-US" dirty="0" smtClean="0">
                <a:latin typeface="Myriad Pro" pitchFamily="34" charset="0"/>
              </a:rPr>
              <a:t>thread</a:t>
            </a:r>
            <a:r>
              <a:rPr lang="ru-RU" dirty="0" smtClean="0">
                <a:latin typeface="Myriad Pro" pitchFamily="34" charset="0"/>
              </a:rPr>
              <a:t> 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896427" y="3509470"/>
            <a:ext cx="6336704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dirty="0" smtClean="0"/>
              <a:t> { </a:t>
            </a: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     </a:t>
            </a:r>
            <a:r>
              <a:rPr lang="en-US" dirty="0" err="1" smtClean="0"/>
              <a:t>Thread.sleep</a:t>
            </a:r>
            <a:r>
              <a:rPr lang="en-US" dirty="0" smtClean="0"/>
              <a:t>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dirty="0" smtClean="0"/>
              <a:t>); </a:t>
            </a: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InterruptedException</a:t>
            </a:r>
            <a:r>
              <a:rPr lang="en-US" dirty="0" smtClean="0"/>
              <a:t> e) {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We've been interrupted.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r>
              <a:rPr lang="ru-RU" dirty="0" smtClean="0"/>
              <a:t>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; </a:t>
            </a: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inputs.length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     </a:t>
            </a:r>
            <a:r>
              <a:rPr lang="en-US" dirty="0" err="1" smtClean="0"/>
              <a:t>heavyTask</a:t>
            </a:r>
            <a:r>
              <a:rPr lang="en-US" dirty="0" smtClean="0"/>
              <a:t>(inputs[</a:t>
            </a:r>
            <a:r>
              <a:rPr lang="en-US" dirty="0" err="1" smtClean="0"/>
              <a:t>i</a:t>
            </a:r>
            <a:r>
              <a:rPr lang="en-US" dirty="0" smtClean="0"/>
              <a:t>]); </a:t>
            </a:r>
            <a:endParaRPr lang="ru-RU" dirty="0" smtClean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     </a:t>
            </a:r>
            <a:r>
              <a:rPr lang="en-US" dirty="0" smtClean="0"/>
              <a:t>if (</a:t>
            </a:r>
            <a:r>
              <a:rPr lang="en-US" dirty="0" err="1" smtClean="0"/>
              <a:t>Thread.interrupted</a:t>
            </a:r>
            <a:r>
              <a:rPr lang="en-US" dirty="0" smtClean="0"/>
              <a:t>()) {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We've been interrupted.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      return; 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     } 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1222" y="1966848"/>
            <a:ext cx="8352928" cy="429107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76247" y="1600200"/>
            <a:ext cx="8064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Если надо остановить текущий поток до окончания другого потока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join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6919" y="2515528"/>
            <a:ext cx="60254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Текущий поток ждет пока завершиться поток </a:t>
            </a:r>
            <a:r>
              <a:rPr lang="en-US" sz="1900" dirty="0" smtClean="0">
                <a:solidFill>
                  <a:srgbClr val="FF0000"/>
                </a:solidFill>
                <a:latin typeface="Myriad Pro" pitchFamily="34" charset="0"/>
              </a:rPr>
              <a:t>thread</a:t>
            </a:r>
            <a:endParaRPr lang="ru-RU" sz="1900" dirty="0" smtClean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6919" y="2115379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В текущем потоке вызываем </a:t>
            </a:r>
            <a:r>
              <a:rPr lang="en-US" dirty="0" err="1" smtClean="0">
                <a:latin typeface="Myriad Pro" pitchFamily="34" charset="0"/>
              </a:rPr>
              <a:t>thread.join</a:t>
            </a:r>
            <a:r>
              <a:rPr lang="en-US" dirty="0" smtClean="0">
                <a:latin typeface="Myriad Pro" pitchFamily="34" charset="0"/>
              </a:rPr>
              <a:t>()</a:t>
            </a:r>
            <a:r>
              <a:rPr lang="ru-RU" dirty="0" smtClean="0">
                <a:latin typeface="Myriad Pro" pitchFamily="34" charset="0"/>
              </a:rPr>
              <a:t>.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6919" y="3007539"/>
            <a:ext cx="835292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dirty="0" err="1" smtClean="0"/>
              <a:t>HelloThread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Thread { </a:t>
            </a:r>
            <a:r>
              <a:rPr lang="ru-RU" dirty="0" smtClean="0"/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run() {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“1. Hello from a thread!"</a:t>
            </a:r>
            <a:r>
              <a:rPr lang="en-US" dirty="0" smtClean="0"/>
              <a:t>); 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dirty="0" smtClean="0"/>
              <a:t>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		</a:t>
            </a:r>
            <a:r>
              <a:rPr lang="en-US" dirty="0" smtClean="0"/>
              <a:t>Thread </a:t>
            </a:r>
            <a:r>
              <a:rPr lang="en-US" dirty="0" err="1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 = new </a:t>
            </a:r>
            <a:r>
              <a:rPr lang="en-US" dirty="0" err="1" smtClean="0"/>
              <a:t>HelloThread</a:t>
            </a:r>
            <a:r>
              <a:rPr lang="en-US" dirty="0" smtClean="0"/>
              <a:t>();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thread.start</a:t>
            </a:r>
            <a:r>
              <a:rPr lang="en-US" dirty="0" smtClean="0"/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thread.join</a:t>
            </a:r>
            <a:r>
              <a:rPr lang="en-US" dirty="0" smtClean="0"/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“2. Hello from the main!"</a:t>
            </a:r>
            <a:r>
              <a:rPr lang="en-US" dirty="0" smtClean="0"/>
              <a:t>); 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}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1222" y="1988840"/>
            <a:ext cx="8353922" cy="429107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Взаимодействие потоков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36919" y="210757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У потоков общий </a:t>
            </a:r>
            <a:r>
              <a:rPr lang="en-US" dirty="0" smtClean="0">
                <a:latin typeface="Myriad Pro" pitchFamily="34" charset="0"/>
              </a:rPr>
              <a:t>Heap 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919" y="257848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Можно передать в два потока ссылку на один объект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19" y="304939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Потоки смогут менять общий объект и взаимодействовать через него</a:t>
            </a:r>
            <a:endParaRPr lang="ru-RU" dirty="0">
              <a:latin typeface="Myriad Pro" pitchFamily="34" charset="0"/>
            </a:endParaRPr>
          </a:p>
        </p:txBody>
      </p:sp>
      <p:pic>
        <p:nvPicPr>
          <p:cNvPr id="9218" name="Picture 2" descr="original_1337155093.jpg (634×33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673" y="3604439"/>
            <a:ext cx="4858655" cy="2544281"/>
          </a:xfrm>
          <a:prstGeom prst="rect">
            <a:avLst/>
          </a:prstGeom>
          <a:noFill/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476247" y="1600200"/>
            <a:ext cx="8064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500" dirty="0">
                <a:solidFill>
                  <a:schemeClr val="bg1"/>
                </a:solidFill>
              </a:rPr>
              <a:t>Как осуществить взаимодействие между потоками?</a:t>
            </a: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1222" y="1988840"/>
            <a:ext cx="8355141" cy="429107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76247" y="16002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Java memory model 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Memory model 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05212" y="5283363"/>
            <a:ext cx="663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volatile</a:t>
            </a:r>
            <a:r>
              <a:rPr lang="en-US" dirty="0" smtClean="0">
                <a:latin typeface="Myriad Pro" pitchFamily="34" charset="0"/>
              </a:rPr>
              <a:t> –</a:t>
            </a:r>
            <a:r>
              <a:rPr lang="ru-RU" dirty="0" smtClean="0">
                <a:latin typeface="Myriad Pro" pitchFamily="34" charset="0"/>
              </a:rPr>
              <a:t> не кэшировать, всегда считывать из общей памяти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429" y="2113168"/>
            <a:ext cx="827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Описывает то, как потоки должны взаимодействовать через общую память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178" y="3025162"/>
            <a:ext cx="591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Кэширование значений в многопроцессорных средах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6178" y="3526019"/>
            <a:ext cx="533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Изменение порядка операций для оптимизации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021" y="2592543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Myriad Pro" pitchFamily="34" charset="0"/>
              </a:rPr>
              <a:t>Основные проблемы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5212" y="4760688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final</a:t>
            </a:r>
            <a:r>
              <a:rPr lang="en-US" dirty="0" smtClean="0">
                <a:latin typeface="Myriad Pro" pitchFamily="34" charset="0"/>
              </a:rPr>
              <a:t> –</a:t>
            </a:r>
            <a:r>
              <a:rPr lang="ru-RU" dirty="0" smtClean="0">
                <a:latin typeface="Myriad Pro" pitchFamily="34" charset="0"/>
              </a:rPr>
              <a:t> не изменять значение переменной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212" y="5806039"/>
            <a:ext cx="77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synchronized</a:t>
            </a:r>
            <a:r>
              <a:rPr lang="en-US" dirty="0" smtClean="0">
                <a:latin typeface="Myriad Pro" pitchFamily="34" charset="0"/>
              </a:rPr>
              <a:t> –</a:t>
            </a:r>
            <a:r>
              <a:rPr lang="ru-RU" dirty="0" smtClean="0">
                <a:latin typeface="Myriad Pro" pitchFamily="34" charset="0"/>
              </a:rPr>
              <a:t> отметить участок кода доступный только одному треду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021" y="4238013"/>
            <a:ext cx="310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Myriad Pro" pitchFamily="34" charset="0"/>
              </a:rPr>
              <a:t>Инструменты для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4093866"/>
            <a:ext cx="8539164" cy="121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222" y="1988841"/>
            <a:ext cx="8355142" cy="121156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76247" y="1600200"/>
            <a:ext cx="72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500" dirty="0">
                <a:solidFill>
                  <a:schemeClr val="bg1"/>
                </a:solidFill>
              </a:rPr>
              <a:t>Возможные ошибки одновременного доступа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Synchronization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34203" y="2171624"/>
            <a:ext cx="47407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Thread Interference – </a:t>
            </a:r>
            <a:r>
              <a:rPr lang="ru-RU" sz="1900" dirty="0" smtClean="0">
                <a:latin typeface="Myriad Pro" pitchFamily="34" charset="0"/>
              </a:rPr>
              <a:t>потеря результата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203" y="2675680"/>
            <a:ext cx="76722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Memory Consistency Errors – </a:t>
            </a:r>
            <a:r>
              <a:rPr lang="ru-RU" sz="1900" dirty="0" smtClean="0">
                <a:latin typeface="Myriad Pro" pitchFamily="34" charset="0"/>
              </a:rPr>
              <a:t>ошибочное состояние общей памяти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7923" y="4375610"/>
            <a:ext cx="852844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Демонстрация работы кода </a:t>
            </a:r>
            <a:r>
              <a:rPr lang="en-US" sz="2800" dirty="0" err="1" smtClean="0"/>
              <a:t>ThreadInterference.</a:t>
            </a:r>
            <a:r>
              <a:rPr lang="en-US" sz="2800" i="1" dirty="0" err="1" smtClean="0"/>
              <a:t>example</a:t>
            </a:r>
            <a:r>
              <a:rPr lang="en-US" sz="2800" i="1" dirty="0" smtClean="0"/>
              <a:t>();</a:t>
            </a:r>
            <a:endParaRPr lang="ru-RU" sz="27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41222" y="3765370"/>
            <a:ext cx="8355142" cy="222585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76247" y="3376731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Synchronized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222" y="1988840"/>
            <a:ext cx="8355142" cy="115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76247" y="1600200"/>
            <a:ext cx="540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Synchronized methods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Synchronization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47552" y="2135389"/>
            <a:ext cx="83529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synchronized void </a:t>
            </a:r>
            <a:r>
              <a:rPr lang="en-US" dirty="0" smtClean="0"/>
              <a:t>increment()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7552" y="3867213"/>
            <a:ext cx="83529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err="1" smtClean="0"/>
              <a:t>addName</a:t>
            </a:r>
            <a:r>
              <a:rPr lang="en-US" dirty="0" smtClean="0"/>
              <a:t>(String name)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synchronized</a:t>
            </a:r>
            <a:r>
              <a:rPr lang="en-US" dirty="0" smtClean="0"/>
              <a:t>(</a:t>
            </a:r>
            <a:r>
              <a:rPr lang="en-US" dirty="0" err="1" smtClean="0"/>
              <a:t>lockObject</a:t>
            </a:r>
            <a:r>
              <a:rPr lang="en-US" dirty="0" smtClean="0"/>
              <a:t>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lastName</a:t>
            </a:r>
            <a:r>
              <a:rPr lang="en-US" dirty="0" smtClean="0"/>
              <a:t> = name;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nameCount</a:t>
            </a:r>
            <a:r>
              <a:rPr lang="en-US" dirty="0" smtClean="0"/>
              <a:t>++;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err="1" smtClean="0"/>
              <a:t>nameList.add</a:t>
            </a:r>
            <a:r>
              <a:rPr lang="en-US" dirty="0" smtClean="0"/>
              <a:t>(name);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1229" y="1600200"/>
            <a:ext cx="8535134" cy="496695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Наследование в 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618529" y="1600200"/>
            <a:ext cx="71287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sz="1600" b="1" dirty="0" err="1" smtClean="0"/>
              <a:t>Elefant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600" b="1" dirty="0" smtClean="0"/>
              <a:t> Animal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implements</a:t>
            </a:r>
            <a:r>
              <a:rPr lang="en-US" sz="1600" b="1" dirty="0" smtClean="0"/>
              <a:t> Jumpable {</a:t>
            </a:r>
            <a:endParaRPr lang="ru-RU" sz="1600" b="1" dirty="0" smtClean="0"/>
          </a:p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canJump</a:t>
            </a:r>
            <a:r>
              <a:rPr lang="en-US" sz="1600" b="1" dirty="0" smtClean="0"/>
              <a:t> = false;</a:t>
            </a:r>
          </a:p>
          <a:p>
            <a:endParaRPr lang="en-US" sz="1600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Elefant</a:t>
            </a:r>
            <a:r>
              <a:rPr lang="en-US" sz="1600" b="1" dirty="0" smtClean="0"/>
              <a:t>(){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en-US" sz="1600" b="1" dirty="0" smtClean="0"/>
              <a:t>(200);</a:t>
            </a:r>
          </a:p>
          <a:p>
            <a:r>
              <a:rPr lang="en-US" sz="1600" b="1" dirty="0" smtClean="0"/>
              <a:t>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</a:t>
            </a:r>
            <a:r>
              <a:rPr lang="ru-RU" sz="1600" dirty="0" smtClean="0"/>
              <a:t>определение метода</a:t>
            </a:r>
            <a:endParaRPr lang="en-US" sz="1600" dirty="0" smtClean="0"/>
          </a:p>
          <a:p>
            <a:r>
              <a:rPr lang="ru-RU" sz="1600" b="1" dirty="0" smtClean="0"/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boolean </a:t>
            </a:r>
            <a:r>
              <a:rPr lang="en-US" sz="1600" b="1" dirty="0" err="1" smtClean="0"/>
              <a:t>isPerdator</a:t>
            </a:r>
            <a:r>
              <a:rPr lang="en-US" sz="1600" b="1" dirty="0" smtClean="0"/>
              <a:t>(){</a:t>
            </a:r>
          </a:p>
          <a:p>
            <a:r>
              <a:rPr lang="ru-RU" sz="1600" b="1" dirty="0" smtClean="0"/>
              <a:t>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1600" b="1" dirty="0" smtClean="0"/>
              <a:t> false;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ru-RU" sz="1600" b="1" dirty="0" smtClean="0"/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bolean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 smtClean="0"/>
              <a:t>canJump</a:t>
            </a:r>
            <a:r>
              <a:rPr lang="en-US" sz="1600" b="1" dirty="0" smtClean="0"/>
              <a:t>(){</a:t>
            </a:r>
            <a:endParaRPr lang="ru-RU" sz="1600" b="1" dirty="0" smtClean="0"/>
          </a:p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canJump</a:t>
            </a:r>
            <a:r>
              <a:rPr lang="en-US" sz="1600" b="1" dirty="0" smtClean="0"/>
              <a:t>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6717" y="2825502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54789" y="3257550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Aminal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8765" y="2897510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&lt;&lt;abstract&gt;&gt;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78725" y="368959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78725" y="397763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26397" y="2825502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58839" y="3257550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Jumpable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58445" y="2897510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&lt;&lt;interface&gt;&gt;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698405" y="368959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98405" y="397763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38565" y="4913734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24612" y="5192474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Elefant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10573" y="577783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10573" y="606586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7118785" y="4301666"/>
            <a:ext cx="648072" cy="57606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4778525" y="4265663"/>
            <a:ext cx="648072" cy="64807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00198"/>
            <a:ext cx="8539164" cy="478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Lock 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object (</a:t>
            </a:r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mutex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)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18300" y="1601023"/>
            <a:ext cx="8352928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dirty="0" err="1" smtClean="0"/>
              <a:t>TwoLocks</a:t>
            </a:r>
            <a:r>
              <a:rPr lang="en-US" dirty="0" smtClean="0"/>
              <a:t> {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 long </a:t>
            </a:r>
            <a:r>
              <a:rPr lang="en-US" dirty="0" smtClean="0"/>
              <a:t>c1 = 0;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 long </a:t>
            </a:r>
            <a:r>
              <a:rPr lang="en-US" dirty="0" smtClean="0"/>
              <a:t>c2 = 0;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Object lock1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Object();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//the first lock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Object lock2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Object();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//the second lock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c1Up() {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synchronized</a:t>
            </a:r>
            <a:r>
              <a:rPr lang="en-US" dirty="0" smtClean="0"/>
              <a:t>(lock1) {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c1++;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}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}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c2Up() {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synchronized</a:t>
            </a:r>
            <a:r>
              <a:rPr lang="en-US" dirty="0" smtClean="0"/>
              <a:t>(lock2) {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c2++;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}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 } 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1600198"/>
            <a:ext cx="8506047" cy="478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Deadlock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372896" y="1544324"/>
            <a:ext cx="835292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c1c2Up()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synchronized</a:t>
            </a:r>
            <a:r>
              <a:rPr lang="en-US" dirty="0" smtClean="0"/>
              <a:t>(lock1)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c1++;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synchronized</a:t>
            </a:r>
            <a:r>
              <a:rPr lang="en-US" dirty="0" smtClean="0"/>
              <a:t>(lock2)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	c2++;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c2c1Up()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synchronized</a:t>
            </a:r>
            <a:r>
              <a:rPr lang="en-US" dirty="0" smtClean="0"/>
              <a:t>(lock2)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c2++;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synchronized</a:t>
            </a:r>
            <a:r>
              <a:rPr lang="en-US" dirty="0" smtClean="0"/>
              <a:t>(lock1)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	c1++;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 } </a:t>
            </a:r>
          </a:p>
        </p:txBody>
      </p:sp>
      <p:pic>
        <p:nvPicPr>
          <p:cNvPr id="5122" name="Picture 2" descr="frDeadlock.jpg (800×49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9341" y="2754285"/>
            <a:ext cx="4032448" cy="2474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1600198"/>
            <a:ext cx="8539164" cy="478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Служба в отдельном потоке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6062" y="1760750"/>
            <a:ext cx="83529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private boolean </a:t>
            </a:r>
            <a:r>
              <a:rPr lang="en-US" dirty="0" err="1" smtClean="0"/>
              <a:t>needDoSomething</a:t>
            </a:r>
            <a:r>
              <a:rPr lang="en-US" dirty="0" smtClean="0"/>
              <a:t>;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smtClean="0"/>
              <a:t>run()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 smtClean="0"/>
              <a:t>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if(</a:t>
            </a:r>
            <a:r>
              <a:rPr lang="en-US" dirty="0" err="1" smtClean="0"/>
              <a:t>needDoSomething</a:t>
            </a:r>
            <a:r>
              <a:rPr lang="en-US" dirty="0" smtClean="0"/>
              <a:t>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	</a:t>
            </a:r>
            <a:r>
              <a:rPr lang="en-US" dirty="0" err="1" smtClean="0"/>
              <a:t>doSomething</a:t>
            </a:r>
            <a:r>
              <a:rPr lang="en-US" dirty="0" smtClean="0"/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	</a:t>
            </a:r>
            <a:r>
              <a:rPr lang="en-US" dirty="0" err="1" smtClean="0"/>
              <a:t>Thread.sleep</a:t>
            </a:r>
            <a:r>
              <a:rPr lang="en-US" dirty="0" smtClean="0"/>
              <a:t>(1000);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1600198"/>
            <a:ext cx="8539164" cy="213360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481513"/>
            <a:ext cx="8539164" cy="121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wait() and notify()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9010" y="1705000"/>
            <a:ext cx="54391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wait(), notify() </a:t>
            </a:r>
            <a:r>
              <a:rPr lang="ru-RU" sz="1900" dirty="0" smtClean="0">
                <a:latin typeface="Myriad Pro" pitchFamily="34" charset="0"/>
              </a:rPr>
              <a:t>и </a:t>
            </a:r>
            <a:r>
              <a:rPr lang="en-US" sz="1900" dirty="0" err="1" smtClean="0">
                <a:latin typeface="Myriad Pro" pitchFamily="34" charset="0"/>
              </a:rPr>
              <a:t>notifyAll</a:t>
            </a:r>
            <a:r>
              <a:rPr lang="en-US" sz="1900" dirty="0" smtClean="0">
                <a:latin typeface="Myriad Pro" pitchFamily="34" charset="0"/>
              </a:rPr>
              <a:t>() </a:t>
            </a:r>
            <a:r>
              <a:rPr lang="en-US" sz="1900" dirty="0" smtClean="0">
                <a:latin typeface="Arial"/>
                <a:cs typeface="Arial"/>
              </a:rPr>
              <a:t>―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методы класса </a:t>
            </a:r>
            <a:r>
              <a:rPr lang="en-US" sz="1900" dirty="0" smtClean="0">
                <a:latin typeface="Myriad Pro" pitchFamily="34" charset="0"/>
              </a:rPr>
              <a:t>Object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10" y="2224832"/>
            <a:ext cx="68434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object.wait</a:t>
            </a:r>
            <a:r>
              <a:rPr lang="en-US" sz="1900" dirty="0" smtClean="0">
                <a:latin typeface="Myriad Pro" pitchFamily="34" charset="0"/>
              </a:rPr>
              <a:t>() </a:t>
            </a:r>
            <a:r>
              <a:rPr lang="en-US" sz="1900" dirty="0">
                <a:latin typeface="Myriad Pro" pitchFamily="34" charset="0"/>
              </a:rPr>
              <a:t>― </a:t>
            </a:r>
            <a:r>
              <a:rPr lang="ru-RU" sz="1900" dirty="0" smtClean="0">
                <a:latin typeface="Myriad Pro" pitchFamily="34" charset="0"/>
              </a:rPr>
              <a:t>ждать в текущем потоке, пока не придет </a:t>
            </a:r>
            <a:r>
              <a:rPr lang="en-US" sz="1900" dirty="0" smtClean="0">
                <a:latin typeface="Myriad Pro" pitchFamily="34" charset="0"/>
              </a:rPr>
              <a:t>notify()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010" y="2744664"/>
            <a:ext cx="6886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object.notify</a:t>
            </a:r>
            <a:r>
              <a:rPr lang="en-US" sz="1900" dirty="0" smtClean="0">
                <a:latin typeface="Myriad Pro" pitchFamily="34" charset="0"/>
              </a:rPr>
              <a:t>() </a:t>
            </a:r>
            <a:r>
              <a:rPr lang="en-US" sz="1900" dirty="0">
                <a:latin typeface="Myriad Pro" pitchFamily="34" charset="0"/>
              </a:rPr>
              <a:t>― </a:t>
            </a:r>
            <a:r>
              <a:rPr lang="ru-RU" sz="1900" dirty="0" smtClean="0">
                <a:latin typeface="Myriad Pro" pitchFamily="34" charset="0"/>
              </a:rPr>
              <a:t>сигнал «продолжить» первому кто начал </a:t>
            </a:r>
            <a:r>
              <a:rPr lang="en-US" sz="1900" dirty="0" smtClean="0">
                <a:latin typeface="Myriad Pro" pitchFamily="34" charset="0"/>
              </a:rPr>
              <a:t>wait()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010" y="3264495"/>
            <a:ext cx="67417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object.notifyAll</a:t>
            </a:r>
            <a:r>
              <a:rPr lang="en-US" sz="1900" dirty="0" smtClean="0">
                <a:latin typeface="Myriad Pro" pitchFamily="34" charset="0"/>
              </a:rPr>
              <a:t>() </a:t>
            </a:r>
            <a:r>
              <a:rPr lang="en-US" sz="1900" dirty="0">
                <a:latin typeface="Myriad Pro" pitchFamily="34" charset="0"/>
              </a:rPr>
              <a:t>― </a:t>
            </a:r>
            <a:r>
              <a:rPr lang="ru-RU" sz="1900" dirty="0" smtClean="0">
                <a:latin typeface="Myriad Pro" pitchFamily="34" charset="0"/>
              </a:rPr>
              <a:t>сигнал «продолжить» всем кто начал </a:t>
            </a:r>
            <a:r>
              <a:rPr lang="en-US" sz="1900" dirty="0" smtClean="0">
                <a:latin typeface="Myriad Pro" pitchFamily="34" charset="0"/>
              </a:rPr>
              <a:t>wait()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7108" y="4763257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Демонстрация работы кода </a:t>
            </a:r>
            <a:r>
              <a:rPr lang="en-US" sz="2400" dirty="0" err="1" smtClean="0"/>
              <a:t>RandomRunExample.example</a:t>
            </a:r>
            <a:r>
              <a:rPr lang="en-US" sz="2400" dirty="0" smtClean="0"/>
              <a:t>();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35696" y="2780928"/>
            <a:ext cx="5832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smtClean="0">
                <a:solidFill>
                  <a:schemeClr val="bg1"/>
                </a:solidFill>
                <a:latin typeface="Myriad Pro" pitchFamily="34" charset="0"/>
              </a:rPr>
              <a:t>Спасибо за внимание</a:t>
            </a:r>
            <a:endParaRPr lang="ru-RU" sz="33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11760" y="3645024"/>
            <a:ext cx="47525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100" dirty="0" smtClean="0">
                <a:solidFill>
                  <a:schemeClr val="bg1"/>
                </a:solidFill>
                <a:latin typeface="Myriad Pro" pitchFamily="34" charset="0"/>
              </a:rPr>
              <a:t>Виталий Чибриков </a:t>
            </a:r>
            <a:r>
              <a:rPr lang="en-US" sz="2100" dirty="0" smtClean="0">
                <a:solidFill>
                  <a:schemeClr val="bg1"/>
                </a:solidFill>
                <a:latin typeface="Myriad Pro" pitchFamily="34" charset="0"/>
              </a:rPr>
              <a:t>chibrikov@corp.mail.ru</a:t>
            </a:r>
            <a:endParaRPr lang="ru-RU" sz="210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1229" y="1600200"/>
            <a:ext cx="8535134" cy="496695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Наследование в </a:t>
            </a:r>
            <a:r>
              <a:rPr lang="en-US" sz="2700" b="1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6695" y="1600200"/>
            <a:ext cx="8136904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//Animal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animal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new Animal(); -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ошибка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/>
              <a:t>Elefant</a:t>
            </a:r>
            <a:r>
              <a:rPr lang="en-US" dirty="0" smtClean="0"/>
              <a:t> </a:t>
            </a:r>
            <a:r>
              <a:rPr lang="en-US" dirty="0" err="1" smtClean="0"/>
              <a:t>elefant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Elefant</a:t>
            </a:r>
            <a:r>
              <a:rPr lang="en-US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isDangerous</a:t>
            </a:r>
            <a:r>
              <a:rPr lang="en-US" dirty="0" smtClean="0"/>
              <a:t> = </a:t>
            </a:r>
            <a:r>
              <a:rPr lang="en-US" dirty="0" err="1" smtClean="0"/>
              <a:t>elefant.isDangerous</a:t>
            </a:r>
            <a:r>
              <a:rPr lang="en-US" dirty="0" smtClean="0"/>
              <a:t>();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if(</a:t>
            </a:r>
            <a:r>
              <a:rPr lang="en-US" dirty="0" err="1" smtClean="0"/>
              <a:t>elefant.canJump</a:t>
            </a:r>
            <a:r>
              <a:rPr lang="en-US" dirty="0" smtClean="0"/>
              <a:t>())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/>
              <a:t>       jump(</a:t>
            </a:r>
            <a:r>
              <a:rPr lang="en-US" dirty="0" err="1" smtClean="0"/>
              <a:t>elefant</a:t>
            </a:r>
            <a:r>
              <a:rPr lang="en-US" dirty="0" smtClean="0"/>
              <a:t>);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/>
              <a:t>Jumpable mouse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Mouse();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//boolean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isMouseDangerous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mouse.isDangerous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(); -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ошибка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if(</a:t>
            </a:r>
            <a:r>
              <a:rPr lang="en-US" dirty="0" err="1" smtClean="0"/>
              <a:t>mouse.canJump</a:t>
            </a:r>
            <a:r>
              <a:rPr lang="en-US" dirty="0" smtClean="0"/>
              <a:t>())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       </a:t>
            </a:r>
            <a:r>
              <a:rPr lang="en-US" dirty="0" smtClean="0"/>
              <a:t>jump(mouse);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US" dirty="0" smtClean="0"/>
              <a:t>jump(Jumpable object){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//Animal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animal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object; -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ошибка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//boolean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isDangerous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object.isDangerous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(); -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ошибка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if(</a:t>
            </a:r>
            <a:r>
              <a:rPr lang="en-US" dirty="0" err="1" smtClean="0"/>
              <a:t>object.canJump</a:t>
            </a:r>
            <a:r>
              <a:rPr lang="en-US" dirty="0" smtClean="0"/>
              <a:t>()){…}	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61229" y="1600200"/>
            <a:ext cx="8535134" cy="496695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Множественное наследование 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616695" y="160020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dirty="0" err="1" smtClean="0"/>
              <a:t>Elefant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Animal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implements</a:t>
            </a:r>
            <a:r>
              <a:rPr lang="en-US" dirty="0" smtClean="0"/>
              <a:t> Jumpable, Movable{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4168" y="2820169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2240" y="3098909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Animal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56176" y="368426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56176" y="397229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3848" y="2820169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6290" y="3252217"/>
            <a:ext cx="102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Movable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5896" y="2892177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&lt;&lt;interface&gt;&gt;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75856" y="368426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5856" y="397229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16016" y="4908401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48164" y="5187141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Elefant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88024" y="577249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88024" y="6060529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6696236" y="4296333"/>
            <a:ext cx="648072" cy="57606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V="1">
            <a:off x="4355976" y="4260330"/>
            <a:ext cx="648072" cy="648072"/>
          </a:xfrm>
          <a:prstGeom prst="bentConnector3">
            <a:avLst>
              <a:gd name="adj1" fmla="val 44121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1560" y="2820169"/>
            <a:ext cx="230425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3252217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Jumpable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3608" y="2892177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&lt;&lt;interface&gt;&gt;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3568" y="368426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3568" y="397229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763689" y="4260329"/>
            <a:ext cx="3168352" cy="360040"/>
          </a:xfrm>
          <a:prstGeom prst="bentConnector3">
            <a:avLst>
              <a:gd name="adj1" fmla="val 99905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blue-ball.jpg (610×458)"/>
          <p:cNvPicPr>
            <a:picLocks noChangeAspect="1" noChangeArrowheads="1"/>
          </p:cNvPicPr>
          <p:nvPr/>
        </p:nvPicPr>
        <p:blipFill rotWithShape="1">
          <a:blip r:embed="rId2" cstate="print"/>
          <a:srcRect l="12597" r="8060" b="3585"/>
          <a:stretch/>
        </p:blipFill>
        <p:spPr bwMode="auto">
          <a:xfrm>
            <a:off x="4295775" y="1916832"/>
            <a:ext cx="4610100" cy="420606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Myriad Pro" pitchFamily="34" charset="0"/>
              </a:rPr>
              <a:t>1. </a:t>
            </a:r>
            <a:r>
              <a:rPr lang="en-US" dirty="0">
                <a:latin typeface="Myriad Pro" pitchFamily="34" charset="0"/>
              </a:rPr>
              <a:t>abstract, interface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95536" y="2482295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Myriad Pro" pitchFamily="34" charset="0"/>
              </a:rPr>
              <a:t>2</a:t>
            </a:r>
            <a:r>
              <a:rPr lang="ru-RU" dirty="0">
                <a:latin typeface="Myriad Pro" pitchFamily="34" charset="0"/>
              </a:rPr>
              <a:t>. </a:t>
            </a:r>
            <a:r>
              <a:rPr lang="en-US" dirty="0">
                <a:latin typeface="Myriad Pro" pitchFamily="34" charset="0"/>
              </a:rPr>
              <a:t>Object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95536" y="3479806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Generics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5536" y="4477317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Iterable,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Collections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" pitchFamily="34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Myriad Pro" pitchFamily="34" charset="0"/>
              </a:rPr>
              <a:t>Thread, </a:t>
            </a:r>
            <a:r>
              <a:rPr lang="en-US" sz="2400" dirty="0" smtClean="0">
                <a:solidFill>
                  <a:schemeClr val="tx2"/>
                </a:solidFill>
                <a:latin typeface="Myriad Pro" pitchFamily="34" charset="0"/>
              </a:rPr>
              <a:t>Runnable</a:t>
            </a:r>
            <a:endParaRPr lang="en-US" sz="24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java.lang.Class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99405"/>
              </p:ext>
            </p:extLst>
          </p:nvPr>
        </p:nvGraphicFramePr>
        <p:xfrm>
          <a:off x="1596008" y="2189088"/>
          <a:ext cx="6144344" cy="3544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172"/>
                <a:gridCol w="3072172"/>
              </a:tblGrid>
              <a:tr h="1772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2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43735" y="4726885"/>
            <a:ext cx="2016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Myriad Pro" pitchFamily="34" charset="0"/>
              </a:rPr>
              <a:t>чертеж самолета</a:t>
            </a:r>
          </a:p>
          <a:p>
            <a:pPr algn="ctr"/>
            <a:r>
              <a:rPr lang="ru-RU" b="1" dirty="0" smtClean="0">
                <a:latin typeface="Myriad Pro" pitchFamily="34" charset="0"/>
              </a:rPr>
              <a:t>на бумаге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4828" y="2926685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Myriad Pro" pitchFamily="34" charset="0"/>
              </a:rPr>
              <a:t>Понятие </a:t>
            </a:r>
          </a:p>
          <a:p>
            <a:pPr algn="ctr"/>
            <a:r>
              <a:rPr lang="ru-RU" b="1" dirty="0" smtClean="0">
                <a:latin typeface="Myriad Pro" pitchFamily="34" charset="0"/>
              </a:rPr>
              <a:t>«абстрактный самолет»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4987" y="2924944"/>
            <a:ext cx="2634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Myriad Pro" pitchFamily="34" charset="0"/>
              </a:rPr>
              <a:t>Понятие </a:t>
            </a:r>
          </a:p>
          <a:p>
            <a:pPr algn="ctr"/>
            <a:r>
              <a:rPr lang="ru-RU" b="1" dirty="0" smtClean="0">
                <a:latin typeface="Myriad Pro" pitchFamily="34" charset="0"/>
              </a:rPr>
              <a:t>«абстрактный чертеж»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5402" y="4787860"/>
            <a:ext cx="106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Myriad Pro" pitchFamily="34" charset="0"/>
              </a:rPr>
              <a:t>самолет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0409" y="2492896"/>
            <a:ext cx="170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java.lang.Class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5782" y="4285545"/>
            <a:ext cx="25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Class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clazz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getClass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();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71781" y="2494637"/>
            <a:ext cx="197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class Airplane{…}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4286" y="4365104"/>
            <a:ext cx="244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Airplane plane = new 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1221" y="2623700"/>
            <a:ext cx="8338495" cy="360564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76247" y="2257053"/>
            <a:ext cx="57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>
                <a:solidFill>
                  <a:schemeClr val="bg1"/>
                </a:solidFill>
              </a:rPr>
              <a:t>Основные методы класса </a:t>
            </a:r>
            <a:r>
              <a:rPr lang="en-US" sz="2700" dirty="0">
                <a:solidFill>
                  <a:schemeClr val="bg1"/>
                </a:solidFill>
              </a:rPr>
              <a:t>Class  </a:t>
            </a:r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228" y="1596059"/>
            <a:ext cx="8649445" cy="40419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solidFill>
                  <a:schemeClr val="bg1"/>
                </a:solidFill>
                <a:latin typeface="Myriad Pro" pitchFamily="34" charset="0"/>
              </a:rPr>
              <a:t>java.lang.Class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1279" y="1596059"/>
            <a:ext cx="829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Class   </a:t>
            </a:r>
            <a:r>
              <a:rPr lang="en-US" dirty="0" smtClean="0">
                <a:latin typeface="Arial"/>
                <a:cs typeface="Arial"/>
              </a:rPr>
              <a:t>―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ru-RU" dirty="0" smtClean="0">
                <a:latin typeface="Myriad Pro" pitchFamily="34" charset="0"/>
              </a:rPr>
              <a:t>объект, который представляет в </a:t>
            </a:r>
            <a:r>
              <a:rPr lang="en-US" dirty="0" smtClean="0">
                <a:latin typeface="Myriad Pro" pitchFamily="34" charset="0"/>
              </a:rPr>
              <a:t>runtime </a:t>
            </a:r>
            <a:r>
              <a:rPr lang="ru-RU" dirty="0" smtClean="0">
                <a:latin typeface="Myriad Pro" pitchFamily="34" charset="0"/>
              </a:rPr>
              <a:t>данные о классе объекта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165" y="2772544"/>
            <a:ext cx="5544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000" dirty="0" smtClean="0"/>
              <a:t> Class&lt;T&gt; </a:t>
            </a:r>
            <a:r>
              <a:rPr lang="en-US" sz="2000" dirty="0" err="1" smtClean="0"/>
              <a:t>forName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getCanonicalName</a:t>
            </a:r>
            <a:r>
              <a:rPr lang="en-US" sz="2000" dirty="0" smtClean="0"/>
              <a:t>() </a:t>
            </a:r>
          </a:p>
          <a:p>
            <a:endParaRPr lang="en-US" sz="2000" dirty="0" smtClean="0">
              <a:latin typeface="Myriad Pro" pitchFamily="34" charset="0"/>
            </a:endParaRPr>
          </a:p>
          <a:p>
            <a:r>
              <a:rPr lang="en-US" sz="2000" dirty="0" smtClean="0"/>
              <a:t>Fields[] </a:t>
            </a:r>
            <a:r>
              <a:rPr lang="en-US" sz="2000" dirty="0" err="1" smtClean="0"/>
              <a:t>getField</a:t>
            </a:r>
            <a:r>
              <a:rPr lang="en-US" sz="2000" dirty="0" smtClean="0"/>
              <a:t>(String name) </a:t>
            </a:r>
          </a:p>
          <a:p>
            <a:endParaRPr lang="en-US" sz="2000" dirty="0" smtClean="0">
              <a:latin typeface="Myriad Pro" pitchFamily="34" charset="0"/>
            </a:endParaRPr>
          </a:p>
          <a:p>
            <a:r>
              <a:rPr lang="en-US" sz="2000" dirty="0" smtClean="0"/>
              <a:t>Class[] </a:t>
            </a:r>
            <a:r>
              <a:rPr lang="en-US" sz="2000" dirty="0" err="1" smtClean="0"/>
              <a:t>getInterfaces</a:t>
            </a:r>
            <a:r>
              <a:rPr lang="en-US" sz="2000" dirty="0" smtClean="0"/>
              <a:t>() </a:t>
            </a:r>
          </a:p>
          <a:p>
            <a:endParaRPr lang="en-US" sz="2000" dirty="0" smtClean="0">
              <a:latin typeface="Myriad Pro" pitchFamily="34" charset="0"/>
            </a:endParaRPr>
          </a:p>
          <a:p>
            <a:r>
              <a:rPr lang="en-US" sz="2000" dirty="0" smtClean="0"/>
              <a:t>Method[] </a:t>
            </a:r>
            <a:r>
              <a:rPr lang="en-US" sz="2000" dirty="0" err="1" smtClean="0"/>
              <a:t>getMethods</a:t>
            </a:r>
            <a:r>
              <a:rPr lang="en-US" sz="2000" dirty="0" smtClean="0"/>
              <a:t>() </a:t>
            </a:r>
          </a:p>
          <a:p>
            <a:endParaRPr lang="en-US" sz="2000" dirty="0" smtClean="0">
              <a:latin typeface="Myriad Pro" pitchFamily="34" charset="0"/>
            </a:endParaRPr>
          </a:p>
          <a:p>
            <a:r>
              <a:rPr lang="en-US" sz="2000" dirty="0" smtClean="0"/>
              <a:t>Constructor[] </a:t>
            </a:r>
            <a:r>
              <a:rPr lang="en-US" sz="2000" dirty="0" err="1" smtClean="0"/>
              <a:t>getConstructors</a:t>
            </a:r>
            <a:r>
              <a:rPr lang="en-US" sz="2000" dirty="0" smtClean="0"/>
              <a:t>() 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57200" y="1582154"/>
            <a:ext cx="1010093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yriad Pro" pitchFamily="34" charset="0"/>
              </a:rPr>
              <a:t>Class</a:t>
            </a:r>
            <a:endParaRPr lang="ru-RU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9590</TotalTime>
  <Words>1463</Words>
  <Application>Microsoft Office PowerPoint</Application>
  <PresentationFormat>Экран (4:3)</PresentationFormat>
  <Paragraphs>552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Тема2</vt:lpstr>
      <vt:lpstr>Углубленное программирование на Java Лекция 2. «Многопоточность» </vt:lpstr>
      <vt:lpstr>План лекции</vt:lpstr>
      <vt:lpstr>Наследование в Java</vt:lpstr>
      <vt:lpstr>Наследование в Java</vt:lpstr>
      <vt:lpstr>Наследование в Java</vt:lpstr>
      <vt:lpstr>Множественное наследование </vt:lpstr>
      <vt:lpstr>План лекции</vt:lpstr>
      <vt:lpstr>java.lang.Class</vt:lpstr>
      <vt:lpstr>java.lang.Class</vt:lpstr>
      <vt:lpstr>class Object</vt:lpstr>
      <vt:lpstr>Обертки простых типов</vt:lpstr>
      <vt:lpstr>Простые типы</vt:lpstr>
      <vt:lpstr>План лекции</vt:lpstr>
      <vt:lpstr>generics (templates)</vt:lpstr>
      <vt:lpstr>generics vs inheritance</vt:lpstr>
      <vt:lpstr>generics (templates)</vt:lpstr>
      <vt:lpstr>Класс с шаблонным типом</vt:lpstr>
      <vt:lpstr>Метод с шаблонным типом</vt:lpstr>
      <vt:lpstr>class LongId&lt;T&gt;</vt:lpstr>
      <vt:lpstr>План лекции</vt:lpstr>
      <vt:lpstr>Iterator &amp; Iterable</vt:lpstr>
      <vt:lpstr>Иерархия контейнеров</vt:lpstr>
      <vt:lpstr>Collection</vt:lpstr>
      <vt:lpstr>List, Set, Queue</vt:lpstr>
      <vt:lpstr>Map</vt:lpstr>
      <vt:lpstr>Comparable</vt:lpstr>
      <vt:lpstr>class Collections</vt:lpstr>
      <vt:lpstr>План лекции</vt:lpstr>
      <vt:lpstr>Processes and Threads</vt:lpstr>
      <vt:lpstr>interface Runnable</vt:lpstr>
      <vt:lpstr>class Thread</vt:lpstr>
      <vt:lpstr>Runnable vs Thread</vt:lpstr>
      <vt:lpstr>Доступ к объекту потока</vt:lpstr>
      <vt:lpstr>sleep and interrupt</vt:lpstr>
      <vt:lpstr>join</vt:lpstr>
      <vt:lpstr>Взаимодействие потоков</vt:lpstr>
      <vt:lpstr>Memory model </vt:lpstr>
      <vt:lpstr>Synchronization</vt:lpstr>
      <vt:lpstr>Synchronization</vt:lpstr>
      <vt:lpstr>Lock object (mutex)</vt:lpstr>
      <vt:lpstr>Deadlock</vt:lpstr>
      <vt:lpstr>Служба в отдельном потоке</vt:lpstr>
      <vt:lpstr>wait() and notify()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презентации</dc:title>
  <dc:creator>Home</dc:creator>
  <cp:lastModifiedBy>tully</cp:lastModifiedBy>
  <cp:revision>625</cp:revision>
  <dcterms:created xsi:type="dcterms:W3CDTF">2012-07-10T09:13:32Z</dcterms:created>
  <dcterms:modified xsi:type="dcterms:W3CDTF">2013-10-04T20:27:27Z</dcterms:modified>
</cp:coreProperties>
</file>