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337" r:id="rId3"/>
    <p:sldId id="303" r:id="rId4"/>
    <p:sldId id="340" r:id="rId5"/>
    <p:sldId id="341" r:id="rId6"/>
    <p:sldId id="308" r:id="rId7"/>
    <p:sldId id="309" r:id="rId8"/>
    <p:sldId id="310" r:id="rId9"/>
    <p:sldId id="338" r:id="rId10"/>
    <p:sldId id="315" r:id="rId11"/>
    <p:sldId id="318" r:id="rId12"/>
    <p:sldId id="317" r:id="rId13"/>
    <p:sldId id="319" r:id="rId14"/>
    <p:sldId id="33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6" r:id="rId30"/>
    <p:sldId id="298" r:id="rId31"/>
  </p:sldIdLst>
  <p:sldSz cx="9144000" cy="6858000" type="screen4x3"/>
  <p:notesSz cx="6858000" cy="9144000"/>
  <p:embeddedFontLst>
    <p:embeddedFont>
      <p:font typeface="PF Isotext Pro" pitchFamily="2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3" autoAdjust="0"/>
  </p:normalViewPr>
  <p:slideViewPr>
    <p:cSldViewPr snapToGrid="0" showGuides="1">
      <p:cViewPr varScale="1">
        <p:scale>
          <a:sx n="77" d="100"/>
          <a:sy n="77" d="100"/>
        </p:scale>
        <p:origin x="-1014" y="-102"/>
      </p:cViewPr>
      <p:guideLst>
        <p:guide orient="horz" pos="1008"/>
        <p:guide orient="horz" pos="4031"/>
        <p:guide orient="horz" pos="61"/>
        <p:guide orient="horz" pos="2760"/>
        <p:guide orient="horz" pos="1266"/>
        <p:guide orient="horz" pos="22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11.10.2013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ru-RU" dirty="0" smtClean="0"/>
              <a:t>3 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/>
              <a:t>Message System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40964" name="Picture 4" descr="bottle_mail_ltd__sending_your_message_in_a_bottle_by_entangled_minds-d4yfqlt.png (900×506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2021" r="2021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275" y="1609724"/>
            <a:ext cx="8843963" cy="49339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68275" y="1609665"/>
            <a:ext cx="3062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java.util.concurrent.atomic</a:t>
            </a:r>
            <a:endParaRPr lang="en-US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0323" y="2041713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AtomicBoolean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00323" y="2536477"/>
            <a:ext cx="1722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AtomicInteger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00323" y="3009755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AtomicLong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408635" y="2185729"/>
            <a:ext cx="469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Реализованы без использования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8463" y="3585731"/>
            <a:ext cx="75608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kern="0" dirty="0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public final </a:t>
            </a:r>
            <a:r>
              <a:rPr lang="en-US" sz="1600" kern="0" dirty="0" err="1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kern="0" dirty="0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incrementAndGet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() {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while (</a:t>
            </a:r>
            <a:r>
              <a:rPr lang="en-US" sz="1600" kern="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) {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600" kern="0" dirty="0" err="1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current = get(); </a:t>
            </a:r>
            <a:r>
              <a:rPr lang="en-US" sz="1600" kern="0" dirty="0" smtClean="0">
                <a:solidFill>
                  <a:sysClr val="window" lastClr="FFFFFF">
                    <a:lumMod val="50000"/>
                  </a:sysClr>
                </a:solidFill>
                <a:latin typeface="Calibri" pitchFamily="34" charset="0"/>
                <a:cs typeface="Calibri" pitchFamily="34" charset="0"/>
              </a:rPr>
              <a:t>//get()</a:t>
            </a:r>
            <a:r>
              <a:rPr lang="ru-RU" sz="1600" kern="0" dirty="0" smtClean="0">
                <a:solidFill>
                  <a:sysClr val="window" lastClr="FFFFFF">
                    <a:lumMod val="50000"/>
                  </a:sysClr>
                </a:solidFill>
                <a:latin typeface="Calibri" pitchFamily="34" charset="0"/>
                <a:cs typeface="Calibri" pitchFamily="34" charset="0"/>
              </a:rPr>
              <a:t> возвращает </a:t>
            </a:r>
            <a:r>
              <a:rPr lang="en-US" sz="1600" kern="0" dirty="0" smtClean="0">
                <a:solidFill>
                  <a:sysClr val="window" lastClr="FFFFFF">
                    <a:lumMod val="50000"/>
                  </a:sys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kern="0" dirty="0" smtClean="0">
                <a:solidFill>
                  <a:sysClr val="window" lastClr="FFFFFF">
                    <a:lumMod val="50000"/>
                  </a:sysClr>
                </a:solidFill>
                <a:latin typeface="Calibri" pitchFamily="34" charset="0"/>
                <a:cs typeface="Calibri" pitchFamily="34" charset="0"/>
              </a:rPr>
              <a:t>текущее значение</a:t>
            </a:r>
            <a:r>
              <a:rPr lang="en-US" sz="1600" kern="0" dirty="0" smtClean="0">
                <a:solidFill>
                  <a:sysClr val="window" lastClr="FFFFFF">
                    <a:lumMod val="50000"/>
                  </a:sysClr>
                </a:solidFill>
                <a:latin typeface="Calibri" pitchFamily="34" charset="0"/>
                <a:cs typeface="Calibri" pitchFamily="34" charset="0"/>
              </a:rPr>
              <a:t> (volatile)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600" kern="0" dirty="0" err="1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next = current + 1;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600" kern="0" dirty="0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if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compareAndSet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(current, </a:t>
            </a:r>
            <a:r>
              <a:rPr lang="ru-RU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next))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        </a:t>
            </a:r>
            <a:r>
              <a:rPr lang="en-US" sz="1600" kern="0" dirty="0" smtClean="0">
                <a:solidFill>
                  <a:srgbClr val="C0504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return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next;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}</a:t>
            </a:r>
          </a:p>
          <a:p>
            <a:pPr lvl="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boolean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compareAndSet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expect,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update)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return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unsafe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.compareAndSwapInt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valueOffset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expect,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update);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Правая фигурная скобка 21"/>
          <p:cNvSpPr/>
          <p:nvPr/>
        </p:nvSpPr>
        <p:spPr>
          <a:xfrm>
            <a:off x="2616547" y="2113721"/>
            <a:ext cx="504056" cy="1224136"/>
          </a:xfrm>
          <a:prstGeom prst="rightBrac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848795" y="2689785"/>
            <a:ext cx="1906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optimistic locking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70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275" y="5038725"/>
            <a:ext cx="8820000" cy="12382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275" y="3324225"/>
            <a:ext cx="8820000" cy="12382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5" y="1609725"/>
            <a:ext cx="8820000" cy="12382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Synchronized vs. Concurrent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8463" y="1758663"/>
            <a:ext cx="7678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0" indent="-1524000"/>
            <a:r>
              <a:rPr lang="en-US" sz="2000" dirty="0" smtClean="0">
                <a:solidFill>
                  <a:schemeClr val="accent6"/>
                </a:solidFill>
                <a:latin typeface="PF Isotext Pro" pitchFamily="2" charset="0"/>
              </a:rPr>
              <a:t>Concurrent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F Isotext Pro" pitchFamily="2" charset="0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―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предназначена для работы с несколькими потоками</a:t>
            </a:r>
            <a:r>
              <a:rPr lang="en-US" sz="2000" dirty="0" smtClean="0">
                <a:latin typeface="PF Isotext Pro" pitchFamily="2" charset="0"/>
              </a:rPr>
              <a:t>,</a:t>
            </a:r>
            <a:br>
              <a:rPr lang="en-US" sz="2000" dirty="0" smtClean="0">
                <a:latin typeface="PF Isotext Pro" pitchFamily="2" charset="0"/>
              </a:rPr>
            </a:br>
            <a:r>
              <a:rPr lang="ru-RU" sz="2000" dirty="0">
                <a:latin typeface="PF Isotext Pro" pitchFamily="2" charset="0"/>
              </a:rPr>
              <a:t>но не синхронная (без использования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PF Isotext Pro" pitchFamily="2" charset="0"/>
              </a:rPr>
              <a:t>synchronized</a:t>
            </a:r>
            <a:r>
              <a:rPr lang="en-US" sz="2000" dirty="0">
                <a:latin typeface="PF Isotext Pro" pitchFamily="2" charset="0"/>
              </a:rPr>
              <a:t>)</a:t>
            </a:r>
            <a:endParaRPr lang="ru-RU" sz="2000" dirty="0">
              <a:latin typeface="PF Isotext Pro" pitchFamily="2" charset="0"/>
            </a:endParaRPr>
          </a:p>
          <a:p>
            <a:pPr marL="1438275"/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380" y="3461767"/>
            <a:ext cx="383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ConcurrentHashMap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―</a:t>
            </a:r>
            <a:r>
              <a:rPr lang="en-US" sz="2000" dirty="0" smtClean="0">
                <a:latin typeface="PF Isotext Pro" pitchFamily="2" charset="0"/>
              </a:rPr>
              <a:t> concurrent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380" y="4037831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java.util.Hashtable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―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smtClean="0">
                <a:solidFill>
                  <a:srgbClr val="953735"/>
                </a:solidFill>
                <a:latin typeface="PF Isotext Pro" pitchFamily="2" charset="0"/>
              </a:rPr>
              <a:t>synchronized</a:t>
            </a:r>
            <a:endParaRPr lang="ru-RU" sz="2000" dirty="0" smtClean="0">
              <a:solidFill>
                <a:srgbClr val="953735"/>
              </a:solidFill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442" y="5217393"/>
            <a:ext cx="791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53735"/>
                </a:solidFill>
                <a:latin typeface="PF Isotext Pro" pitchFamily="2" charset="0"/>
              </a:rPr>
              <a:t>synchronized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PF Isotext Pro" pitchFamily="2" charset="0"/>
              </a:rPr>
              <a:t> </a:t>
            </a:r>
            <a:r>
              <a:rPr lang="ru-RU" sz="2000" dirty="0" smtClean="0">
                <a:latin typeface="Arial"/>
                <a:cs typeface="Arial"/>
              </a:rPr>
              <a:t>―</a:t>
            </a:r>
            <a:r>
              <a:rPr lang="ru-RU" sz="2000" dirty="0" smtClean="0">
                <a:latin typeface="PF Isotext Pro" pitchFamily="2" charset="0"/>
              </a:rPr>
              <a:t> гарантия, что только один поток работает с элементом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463" y="5753387"/>
            <a:ext cx="782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Concurrent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PF Isotext Pro" pitchFamily="2" charset="0"/>
              </a:rPr>
              <a:t> </a:t>
            </a:r>
            <a:r>
              <a:rPr lang="ru-RU" sz="2000" dirty="0" smtClean="0">
                <a:latin typeface="Arial"/>
                <a:cs typeface="Arial"/>
              </a:rPr>
              <a:t>―</a:t>
            </a:r>
            <a:r>
              <a:rPr lang="ru-RU" sz="2000" dirty="0" smtClean="0">
                <a:latin typeface="PF Isotext Pro" pitchFamily="2" charset="0"/>
              </a:rPr>
              <a:t> 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разрешено одновременное чтение и безопасная запись</a:t>
            </a:r>
          </a:p>
        </p:txBody>
      </p:sp>
    </p:spTree>
    <p:extLst>
      <p:ext uri="{BB962C8B-B14F-4D97-AF65-F5344CB8AC3E}">
        <p14:creationId xmlns:p14="http://schemas.microsoft.com/office/powerpoint/2010/main" xmlns="" val="8499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9"/>
            <a:ext cx="8597901" cy="451326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Collections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8463" y="2600316"/>
            <a:ext cx="790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  <a:latin typeface="PF Isotext Pro" pitchFamily="2" charset="0"/>
              </a:rPr>
              <a:t>CopyOnWriteArrayList</a:t>
            </a:r>
            <a:r>
              <a:rPr lang="ru-RU" sz="2000" dirty="0" smtClean="0">
                <a:latin typeface="PF Isotext Pro" pitchFamily="2" charset="0"/>
              </a:rPr>
              <a:t>	</a:t>
            </a:r>
            <a:r>
              <a:rPr lang="ru-RU" sz="2000" dirty="0" smtClean="0">
                <a:latin typeface="PF Isotext Pro" pitchFamily="2" charset="0"/>
              </a:rPr>
              <a:t>	</a:t>
            </a:r>
            <a:r>
              <a:rPr lang="ru-RU" sz="2000" dirty="0" smtClean="0">
                <a:latin typeface="PF Isotext Pro" pitchFamily="2" charset="0"/>
              </a:rPr>
              <a:t>копирование при вставке в </a:t>
            </a:r>
            <a:r>
              <a:rPr lang="en-US" sz="2000" dirty="0" err="1" smtClean="0">
                <a:latin typeface="PF Isotext Pro" pitchFamily="2" charset="0"/>
              </a:rPr>
              <a:t>ArrayList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463" y="3272411"/>
            <a:ext cx="841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  <a:latin typeface="PF Isotext Pro" pitchFamily="2" charset="0"/>
              </a:rPr>
              <a:t>CopyOnWriteArraySet</a:t>
            </a:r>
            <a:r>
              <a:rPr lang="ru-RU" sz="2000" dirty="0" smtClean="0">
                <a:latin typeface="PF Isotext Pro" pitchFamily="2" charset="0"/>
              </a:rPr>
              <a:t>		</a:t>
            </a:r>
            <a:r>
              <a:rPr lang="en-US" sz="2000" dirty="0" smtClean="0">
                <a:latin typeface="PF Isotext Pro" pitchFamily="2" charset="0"/>
              </a:rPr>
              <a:t>Set </a:t>
            </a:r>
            <a:r>
              <a:rPr lang="ru-RU" sz="2000" dirty="0" smtClean="0">
                <a:latin typeface="PF Isotext Pro" pitchFamily="2" charset="0"/>
              </a:rPr>
              <a:t>интерфейс над </a:t>
            </a:r>
            <a:r>
              <a:rPr lang="en-US" sz="2000" dirty="0" err="1" smtClean="0">
                <a:latin typeface="PF Isotext Pro" pitchFamily="2" charset="0"/>
              </a:rPr>
              <a:t>CopyOnWriteArrayList</a:t>
            </a:r>
            <a:r>
              <a:rPr lang="ru-RU" sz="2000" dirty="0" smtClean="0">
                <a:latin typeface="PF Isotext Pro" pitchFamily="2" charset="0"/>
              </a:rPr>
              <a:t> 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463" y="3944506"/>
            <a:ext cx="6133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  <a:latin typeface="PF Isotext Pro" pitchFamily="2" charset="0"/>
              </a:rPr>
              <a:t>ConcurrentHashMap</a:t>
            </a:r>
            <a:r>
              <a:rPr lang="ru-RU" sz="2000" dirty="0" smtClean="0">
                <a:latin typeface="PF Isotext Pro" pitchFamily="2" charset="0"/>
              </a:rPr>
              <a:t>		</a:t>
            </a:r>
            <a:r>
              <a:rPr lang="en-US" sz="2000" dirty="0" smtClean="0">
                <a:latin typeface="PF Isotext Pro" pitchFamily="2" charset="0"/>
              </a:rPr>
              <a:t>thread safe </a:t>
            </a:r>
            <a:r>
              <a:rPr lang="en-US" sz="2000" dirty="0" err="1" smtClean="0">
                <a:latin typeface="PF Isotext Pro" pitchFamily="2" charset="0"/>
              </a:rPr>
              <a:t>HashMap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463" y="4616601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  <a:latin typeface="PF Isotext Pro" pitchFamily="2" charset="0"/>
              </a:rPr>
              <a:t>ConcurrentSkipListMap</a:t>
            </a:r>
            <a:r>
              <a:rPr lang="en-US" sz="2000" dirty="0" smtClean="0">
                <a:latin typeface="PF Isotext Pro" pitchFamily="2" charset="0"/>
              </a:rPr>
              <a:t>		</a:t>
            </a:r>
            <a:r>
              <a:rPr lang="ru-RU" sz="2000" dirty="0" smtClean="0">
                <a:latin typeface="PF Isotext Pro" pitchFamily="2" charset="0"/>
              </a:rPr>
              <a:t>ключи уникальны и отсортированы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5288697"/>
            <a:ext cx="763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  <a:latin typeface="PF Isotext Pro" pitchFamily="2" charset="0"/>
              </a:rPr>
              <a:t>ConcurrentSkipListSet</a:t>
            </a:r>
            <a:r>
              <a:rPr lang="ru-RU" sz="2000" dirty="0" smtClean="0">
                <a:latin typeface="PF Isotext Pro" pitchFamily="2" charset="0"/>
              </a:rPr>
              <a:t>		</a:t>
            </a:r>
            <a:r>
              <a:rPr lang="en-US" sz="2000" dirty="0" smtClean="0">
                <a:latin typeface="PF Isotext Pro" pitchFamily="2" charset="0"/>
              </a:rPr>
              <a:t>set </a:t>
            </a:r>
            <a:r>
              <a:rPr lang="ru-RU" sz="2000" dirty="0" smtClean="0">
                <a:latin typeface="PF Isotext Pro" pitchFamily="2" charset="0"/>
              </a:rPr>
              <a:t>на базе </a:t>
            </a:r>
            <a:r>
              <a:rPr lang="en-US" sz="2000" dirty="0" err="1" smtClean="0">
                <a:latin typeface="PF Isotext Pro" pitchFamily="2" charset="0"/>
              </a:rPr>
              <a:t>ConcurrentSkipListMap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71450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Контейнеры </a:t>
            </a:r>
            <a:r>
              <a:rPr lang="ru-RU" dirty="0" smtClean="0"/>
              <a:t>безопасные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/>
              <a:t>многопоточного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xmlns="" val="14880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8463" y="1885949"/>
            <a:ext cx="8597901" cy="451326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Очереди безопасные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для многопоточного доступа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Queues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8463" y="3282250"/>
            <a:ext cx="839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BlockingQueue</a:t>
            </a:r>
            <a:r>
              <a:rPr lang="ru-RU" sz="2000" dirty="0" smtClean="0">
                <a:latin typeface="PF Isotext Pro" pitchFamily="2" charset="0"/>
              </a:rPr>
              <a:t>				</a:t>
            </a:r>
            <a:r>
              <a:rPr lang="ru-RU" sz="2000" dirty="0" smtClean="0">
                <a:latin typeface="PF Isotext Pro" pitchFamily="2" charset="0"/>
              </a:rPr>
              <a:t>очередь с ограничениме размера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463" y="2611532"/>
            <a:ext cx="698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  <a:latin typeface="PF Isotext Pro" pitchFamily="2" charset="0"/>
              </a:rPr>
              <a:t>ConcurrentLinkedQueue</a:t>
            </a:r>
            <a:r>
              <a:rPr lang="en-US" sz="2000" dirty="0" smtClean="0">
                <a:solidFill>
                  <a:schemeClr val="accent6"/>
                </a:solidFill>
                <a:latin typeface="PF Isotext Pro" pitchFamily="2" charset="0"/>
              </a:rPr>
              <a:t>			</a:t>
            </a:r>
            <a:r>
              <a:rPr lang="en-US" sz="2000" dirty="0" smtClean="0">
                <a:latin typeface="PF Isotext Pro" pitchFamily="2" charset="0"/>
              </a:rPr>
              <a:t>thread safe </a:t>
            </a:r>
            <a:r>
              <a:rPr lang="ru-RU" sz="2000" dirty="0" smtClean="0">
                <a:latin typeface="PF Isotext Pro" pitchFamily="2" charset="0"/>
              </a:rPr>
              <a:t>очередь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742" y="4075777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LinkedBlockingQueue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0742" y="3643729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ArrayBlockingQueue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63" y="4794418"/>
            <a:ext cx="757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BlockingDeque</a:t>
            </a:r>
            <a:r>
              <a:rPr lang="ru-RU" sz="2000" dirty="0" smtClean="0">
                <a:latin typeface="PF Isotext Pro" pitchFamily="2" charset="0"/>
              </a:rPr>
              <a:t>				двухсторонняя «очередь»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0742" y="5155897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ArrayBlockingDeque</a:t>
            </a:r>
            <a:endParaRPr lang="ru-RU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4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None/>
            </a:pPr>
            <a:endParaRPr lang="ru-RU" sz="3200" dirty="0">
              <a:latin typeface="PF Isotext Pro" pitchFamily="2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PF Isotext Pro" pitchFamily="2" charset="0"/>
              </a:rPr>
              <a:t>Frontend </a:t>
            </a:r>
            <a:r>
              <a:rPr lang="ru-RU" sz="3200" dirty="0">
                <a:latin typeface="PF Isotext Pro" pitchFamily="2" charset="0"/>
              </a:rPr>
              <a:t>и </a:t>
            </a:r>
            <a:r>
              <a:rPr lang="en-US" sz="3200" dirty="0">
                <a:latin typeface="PF Isotext Pro" pitchFamily="2" charset="0"/>
              </a:rPr>
              <a:t>Account Service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PF Isotext Pro" pitchFamily="2" charset="0"/>
              </a:rPr>
              <a:t>Concurrent </a:t>
            </a:r>
            <a:r>
              <a:rPr lang="en-US" sz="3200" dirty="0" smtClean="0">
                <a:latin typeface="PF Isotext Pro" pitchFamily="2" charset="0"/>
              </a:rPr>
              <a:t>Collections</a:t>
            </a:r>
            <a:endParaRPr lang="ru-RU" sz="3200" dirty="0" smtClean="0">
              <a:latin typeface="PF Isotext Pro" pitchFamily="2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F Isotext Pro" pitchFamily="2" charset="0"/>
              </a:rPr>
              <a:t>Message System</a:t>
            </a:r>
            <a:endParaRPr lang="ru-RU" sz="3200" dirty="0" smtClean="0">
              <a:solidFill>
                <a:srgbClr val="C00000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Picture 2" descr="messaging.jpg (280×3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1611213"/>
            <a:ext cx="4468801" cy="47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982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8463" y="1885949"/>
            <a:ext cx="8597901" cy="115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463" y="5714020"/>
            <a:ext cx="8596800" cy="68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168275" y="5347374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Thread-local </a:t>
            </a:r>
            <a:r>
              <a:rPr lang="ru-RU" dirty="0"/>
              <a:t>объекты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Основная идея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Обмен сообщениями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8463" y="2081386"/>
            <a:ext cx="489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Один поток кладет сообщение в коллекцию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463" y="2560761"/>
            <a:ext cx="555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Второй поток достает сообщение и исполняет его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68275" y="3482138"/>
            <a:ext cx="8826988" cy="1421048"/>
            <a:chOff x="168275" y="3321878"/>
            <a:chExt cx="8826988" cy="1421048"/>
          </a:xfrm>
        </p:grpSpPr>
        <p:sp>
          <p:nvSpPr>
            <p:cNvPr id="17" name="TextBox 16"/>
            <p:cNvSpPr txBox="1"/>
            <p:nvPr/>
          </p:nvSpPr>
          <p:spPr>
            <a:xfrm>
              <a:off x="398463" y="3590926"/>
              <a:ext cx="8596800" cy="11520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ffectLst>
              <a:outerShdw blurRad="2413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defRPr>
                  <a:latin typeface="Myriad Pro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F Isotext Pro" pitchFamily="2" charset="0"/>
              </a:endParaRPr>
            </a:p>
          </p:txBody>
        </p:sp>
        <p:sp>
          <p:nvSpPr>
            <p:cNvPr id="18" name="Заголовок 1"/>
            <p:cNvSpPr txBox="1">
              <a:spLocks/>
            </p:cNvSpPr>
            <p:nvPr/>
          </p:nvSpPr>
          <p:spPr>
            <a:xfrm>
              <a:off x="168275" y="3321878"/>
              <a:ext cx="6480000" cy="46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" h="6350"/>
            </a:sp3d>
          </p:spPr>
          <p:txBody>
            <a:bodyPr vert="horz" lIns="72000" tIns="36000" rIns="72000" bIns="36000" rtlCol="0" anchor="ctr"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buFont typeface="Wingdings" pitchFamily="2" charset="2"/>
                <a:buNone/>
                <a:defRPr sz="2400" b="1">
                  <a:latin typeface="PF Isotext Pro" pitchFamily="2" charset="0"/>
                  <a:cs typeface="Arial" pitchFamily="34" charset="0"/>
                </a:defRPr>
              </a:lvl1pPr>
            </a:lstStyle>
            <a:p>
              <a:r>
                <a:rPr lang="en-US" dirty="0"/>
                <a:t>Thread-Safe </a:t>
              </a:r>
              <a:r>
                <a:rPr lang="ru-RU" dirty="0"/>
                <a:t>коллекции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463" y="3803898"/>
              <a:ext cx="4927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latin typeface="PF Isotext Pro" pitchFamily="2" charset="0"/>
                </a:rPr>
                <a:t>Безопасная работа с элементами коллекции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463" y="4235946"/>
              <a:ext cx="2388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latin typeface="PF Isotext Pro" pitchFamily="2" charset="0"/>
                </a:rPr>
                <a:t>Оптимальная работа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8463" y="5822875"/>
            <a:ext cx="651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Объекты на которые есть ссылки только из одного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xmlns="" val="16410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8463" y="1885949"/>
            <a:ext cx="8597901" cy="451326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err="1"/>
              <a:t>MessageSystem</a:t>
            </a:r>
            <a:r>
              <a:rPr lang="ru-RU" dirty="0"/>
              <a:t> ―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объект для обмена данными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System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8463" y="2414146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Одна система сообщений на процесс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463" y="2980365"/>
            <a:ext cx="629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Е</a:t>
            </a:r>
            <a:r>
              <a:rPr lang="ru-RU" sz="2000" dirty="0" smtClean="0">
                <a:latin typeface="PF Isotext Pro" pitchFamily="2" charset="0"/>
              </a:rPr>
              <a:t>динственный </a:t>
            </a:r>
            <a:r>
              <a:rPr lang="ru-RU" sz="2000" dirty="0" smtClean="0">
                <a:latin typeface="PF Isotext Pro" pitchFamily="2" charset="0"/>
              </a:rPr>
              <a:t>объект доступный из нескольких потоков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3" y="3546584"/>
            <a:ext cx="4378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По одной очереди сообщений на поток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463" y="4112803"/>
            <a:ext cx="819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Каждый поток берет свою очередь из потока и выполняет сообщения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63" y="4679022"/>
            <a:ext cx="367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Каждый поток имеет свой адрес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63" y="5245239"/>
            <a:ext cx="861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Из любого места потока можно положить сообщение в очередь по адресу</a:t>
            </a:r>
          </a:p>
        </p:txBody>
      </p:sp>
    </p:spTree>
    <p:extLst>
      <p:ext uri="{BB962C8B-B14F-4D97-AF65-F5344CB8AC3E}">
        <p14:creationId xmlns:p14="http://schemas.microsoft.com/office/powerpoint/2010/main" xmlns="" val="20422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Обмен сообщениями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80194" y="2085966"/>
            <a:ext cx="8583613" cy="3640996"/>
            <a:chOff x="214282" y="2143116"/>
            <a:chExt cx="8715436" cy="3500462"/>
          </a:xfrm>
        </p:grpSpPr>
        <p:sp>
          <p:nvSpPr>
            <p:cNvPr id="25" name="Rounded Rectangle 24"/>
            <p:cNvSpPr/>
            <p:nvPr/>
          </p:nvSpPr>
          <p:spPr>
            <a:xfrm>
              <a:off x="214282" y="3643314"/>
              <a:ext cx="2071702" cy="20002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PF Isotext Pro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858016" y="3643314"/>
              <a:ext cx="2071702" cy="200026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PF Isotext Pro" pitchFamily="2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43174" y="3643314"/>
              <a:ext cx="4000528" cy="200026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PF Isotext Pro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0364" y="3857628"/>
              <a:ext cx="1285884" cy="12144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PF Isotext Pro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00628" y="3857628"/>
              <a:ext cx="1285884" cy="12144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PF Isotext Pro" pitchFamily="2" charset="0"/>
              </a:endParaRPr>
            </a:p>
          </p:txBody>
        </p:sp>
        <p:cxnSp>
          <p:nvCxnSpPr>
            <p:cNvPr id="35" name="Curved Connector 34"/>
            <p:cNvCxnSpPr>
              <a:stCxn id="25" idx="0"/>
              <a:endCxn id="33" idx="0"/>
            </p:cNvCxnSpPr>
            <p:nvPr/>
          </p:nvCxnSpPr>
          <p:spPr>
            <a:xfrm rot="16200000" flipH="1">
              <a:off x="3339694" y="1553753"/>
              <a:ext cx="214314" cy="4393437"/>
            </a:xfrm>
            <a:prstGeom prst="curvedConnector3">
              <a:avLst>
                <a:gd name="adj1" fmla="val -471108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71510" y="4258725"/>
              <a:ext cx="1108736" cy="36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 smtClean="0">
                  <a:latin typeface="PF Isotext Pro" pitchFamily="2" charset="0"/>
                </a:rPr>
                <a:t>Frontend</a:t>
              </a:r>
              <a:endParaRPr lang="ru-RU" sz="1900" dirty="0" smtClean="0">
                <a:latin typeface="PF Isotext Pro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66660" y="4109214"/>
              <a:ext cx="1061535" cy="650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PF Isotext Pro" pitchFamily="2" charset="0"/>
                </a:rPr>
                <a:t>Account </a:t>
              </a:r>
            </a:p>
            <a:p>
              <a:pPr algn="ctr"/>
              <a:r>
                <a:rPr lang="en-US" sz="1900" dirty="0" smtClean="0">
                  <a:latin typeface="PF Isotext Pro" pitchFamily="2" charset="0"/>
                </a:rPr>
                <a:t>Service</a:t>
              </a:r>
              <a:endParaRPr lang="ru-RU" sz="1900" dirty="0" smtClean="0">
                <a:latin typeface="PF Isotext Pro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44960" y="4109214"/>
              <a:ext cx="1061535" cy="650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PF Isotext Pro" pitchFamily="2" charset="0"/>
                </a:rPr>
                <a:t>Account </a:t>
              </a:r>
            </a:p>
            <a:p>
              <a:pPr algn="ctr"/>
              <a:r>
                <a:rPr lang="en-US" sz="1900" dirty="0" smtClean="0">
                  <a:latin typeface="PF Isotext Pro" pitchFamily="2" charset="0"/>
                </a:rPr>
                <a:t>Queue</a:t>
              </a:r>
              <a:endParaRPr lang="ru-RU" sz="1900" dirty="0" smtClean="0">
                <a:latin typeface="PF Isotext Pro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63665" y="4143380"/>
              <a:ext cx="1181979" cy="650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PF Isotext Pro" pitchFamily="2" charset="0"/>
                </a:rPr>
                <a:t>Frontend </a:t>
              </a:r>
            </a:p>
            <a:p>
              <a:pPr algn="ctr"/>
              <a:r>
                <a:rPr lang="en-US" sz="1900" dirty="0" smtClean="0">
                  <a:latin typeface="PF Isotext Pro" pitchFamily="2" charset="0"/>
                </a:rPr>
                <a:t>Queue</a:t>
              </a:r>
              <a:endParaRPr lang="ru-RU" sz="1900" dirty="0" smtClean="0">
                <a:latin typeface="PF Isotext Pro" pitchFamily="2" charset="0"/>
              </a:endParaRPr>
            </a:p>
          </p:txBody>
        </p:sp>
        <p:cxnSp>
          <p:nvCxnSpPr>
            <p:cNvPr id="48" name="Curved Connector 47"/>
            <p:cNvCxnSpPr>
              <a:stCxn id="26" idx="0"/>
              <a:endCxn id="32" idx="0"/>
            </p:cNvCxnSpPr>
            <p:nvPr/>
          </p:nvCxnSpPr>
          <p:spPr>
            <a:xfrm rot="16200000" flipH="1" flipV="1">
              <a:off x="5661430" y="1625190"/>
              <a:ext cx="214314" cy="4250561"/>
            </a:xfrm>
            <a:prstGeom prst="curvedConnector3">
              <a:avLst>
                <a:gd name="adj1" fmla="val -48444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3" idx="2"/>
            </p:cNvCxnSpPr>
            <p:nvPr/>
          </p:nvCxnSpPr>
          <p:spPr>
            <a:xfrm rot="16200000" flipH="1">
              <a:off x="6107917" y="4607727"/>
              <a:ext cx="285752" cy="121444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3"/>
            <p:cNvCxnSpPr>
              <a:stCxn id="32" idx="2"/>
            </p:cNvCxnSpPr>
            <p:nvPr/>
          </p:nvCxnSpPr>
          <p:spPr>
            <a:xfrm rot="5400000">
              <a:off x="2821769" y="4536289"/>
              <a:ext cx="285752" cy="135732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14546" y="2143116"/>
              <a:ext cx="2383163" cy="36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 err="1" smtClean="0">
                  <a:latin typeface="PF Isotext Pro" pitchFamily="2" charset="0"/>
                </a:rPr>
                <a:t>MsgToAccountService</a:t>
              </a:r>
              <a:endParaRPr lang="ru-RU" sz="1900" dirty="0" smtClean="0">
                <a:latin typeface="PF Isotext Pro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29190" y="2143116"/>
              <a:ext cx="1753274" cy="36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 err="1" smtClean="0">
                  <a:latin typeface="PF Isotext Pro" pitchFamily="2" charset="0"/>
                </a:rPr>
                <a:t>MsgToFrontend</a:t>
              </a:r>
              <a:endParaRPr lang="ru-RU" sz="1900" dirty="0" smtClean="0">
                <a:latin typeface="PF Isotext Pro" pitchFamily="2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86182" y="5143512"/>
              <a:ext cx="1810240" cy="36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 err="1" smtClean="0">
                  <a:latin typeface="PF Isotext Pro" pitchFamily="2" charset="0"/>
                </a:rPr>
                <a:t>MessageSystem</a:t>
              </a:r>
              <a:endParaRPr lang="ru-RU" sz="1900" dirty="0" smtClean="0">
                <a:latin typeface="PF Isotext Pr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51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</a:t>
            </a:r>
            <a:r>
              <a:rPr lang="ru-RU" smtClean="0"/>
              <a:t>и </a:t>
            </a:r>
            <a:r>
              <a:rPr lang="en-US" smtClean="0"/>
              <a:t>Abonent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8463" y="1590675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Address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static private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AtomicInteger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abonentIdCreator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new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AtomicInteger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private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Address(){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abonentIdCreator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.incrementAndGet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hashCode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63" y="5335091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Address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getAddress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6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1598774"/>
            <a:ext cx="8496944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abstract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Address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Address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(Address from, Address to){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from;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to;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protected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Address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getFrom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(){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protected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Address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getTo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(){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abstract void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exec(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2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sz="3200" dirty="0" smtClean="0">
              <a:solidFill>
                <a:srgbClr val="C00000"/>
              </a:solidFill>
              <a:latin typeface="PF Isotext Pro" pitchFamily="2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  <a:latin typeface="PF Isotext Pro" pitchFamily="2" charset="0"/>
              </a:rPr>
              <a:t>Frontend </a:t>
            </a:r>
            <a:r>
              <a:rPr lang="ru-RU" sz="3200" dirty="0">
                <a:solidFill>
                  <a:srgbClr val="C00000"/>
                </a:solidFill>
                <a:latin typeface="PF Isotext Pro" pitchFamily="2" charset="0"/>
              </a:rPr>
              <a:t>и </a:t>
            </a:r>
            <a:r>
              <a:rPr lang="en-US" sz="3200" dirty="0">
                <a:solidFill>
                  <a:srgbClr val="C00000"/>
                </a:solidFill>
                <a:latin typeface="PF Isotext Pro" pitchFamily="2" charset="0"/>
              </a:rPr>
              <a:t>Account Service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PF Isotext Pro" pitchFamily="2" charset="0"/>
              </a:rPr>
              <a:t>Concurrent </a:t>
            </a:r>
            <a:r>
              <a:rPr lang="en-US" sz="3200" dirty="0" smtClean="0">
                <a:latin typeface="PF Isotext Pro" pitchFamily="2" charset="0"/>
              </a:rPr>
              <a:t>Collections</a:t>
            </a:r>
            <a:endParaRPr lang="ru-RU" sz="3200" dirty="0" smtClean="0">
              <a:latin typeface="PF Isotext Pro" pitchFamily="2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PF Isotext Pro" pitchFamily="2" charset="0"/>
              </a:rPr>
              <a:t>Message System</a:t>
            </a:r>
            <a:endParaRPr lang="ru-RU" sz="3200" dirty="0" smtClean="0"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1746" name="Picture 2" descr="panda-team-work.jpg (426×64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996" y="1421027"/>
            <a:ext cx="3323661" cy="5047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982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r>
              <a:rPr lang="ru-RU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Account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16002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public abstract class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MsgToAS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extends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0">
              <a:defRPr/>
            </a:pP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public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MsgToAS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(Address from, Address to)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super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(from, to);		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 lvl="0">
              <a:defRPr/>
            </a:pP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exec(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Abonent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abonent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if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abonent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instanceof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	exec((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abonent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}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 lvl="0">
              <a:defRPr/>
            </a:pP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abstract void 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exec(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94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r>
              <a:rPr lang="ru-RU" dirty="0" smtClean="0"/>
              <a:t> </a:t>
            </a:r>
            <a:r>
              <a:rPr lang="en-US" dirty="0" smtClean="0"/>
              <a:t>to Account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160020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MsgGetUserId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extends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MsgToAS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private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String name;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private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sessionId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public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MsgGetUserId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(Address from, Address to, String name, String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sessionId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super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(from, to);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this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.name= name;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kern="0" dirty="0" err="1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this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.sessionId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sessionId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 lvl="0">
              <a:defRPr/>
            </a:pP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void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exec(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Long id =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accountService.getUserId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(name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kern="0" dirty="0" smtClean="0">
                <a:solidFill>
                  <a:srgbClr val="953735"/>
                </a:solidFill>
                <a:latin typeface="Calibri" pitchFamily="34" charset="0"/>
                <a:cs typeface="Calibri" pitchFamily="34" charset="0"/>
              </a:rPr>
              <a:t>new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MsgUpdateUserId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getTo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(),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getFrom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(),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sessionId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, id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);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accountService.getMessageSystem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().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sendMessage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);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1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Иерархия сообщений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500166" y="3467099"/>
            <a:ext cx="2304256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F Isotext Pro" pitchFamily="2" charset="0"/>
            </a:endParaRPr>
          </a:p>
        </p:txBody>
      </p:sp>
      <p:cxnSp>
        <p:nvCxnSpPr>
          <p:cNvPr id="7" name="Elbow Connector 6"/>
          <p:cNvCxnSpPr>
            <a:stCxn id="6" idx="0"/>
            <a:endCxn id="16" idx="2"/>
          </p:cNvCxnSpPr>
          <p:nvPr/>
        </p:nvCxnSpPr>
        <p:spPr>
          <a:xfrm rot="5400000" flipH="1" flipV="1">
            <a:off x="3295236" y="2324091"/>
            <a:ext cx="500066" cy="1785950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86116" y="1681149"/>
            <a:ext cx="2304256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F Isotext Pr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3504" y="3467099"/>
            <a:ext cx="2304256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F Isotext Pro" pitchFamily="2" charset="0"/>
            </a:endParaRPr>
          </a:p>
        </p:txBody>
      </p:sp>
      <p:cxnSp>
        <p:nvCxnSpPr>
          <p:cNvPr id="18" name="Elbow Connector 17"/>
          <p:cNvCxnSpPr>
            <a:stCxn id="17" idx="0"/>
            <a:endCxn id="16" idx="2"/>
          </p:cNvCxnSpPr>
          <p:nvPr/>
        </p:nvCxnSpPr>
        <p:spPr>
          <a:xfrm rot="16200000" flipV="1">
            <a:off x="5116905" y="2288372"/>
            <a:ext cx="500066" cy="1857388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0166" y="5253049"/>
            <a:ext cx="2304256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F Isotext Pro" pitchFamily="2" charset="0"/>
            </a:endParaRPr>
          </a:p>
        </p:txBody>
      </p:sp>
      <p:cxnSp>
        <p:nvCxnSpPr>
          <p:cNvPr id="26" name="Elbow Connector 25"/>
          <p:cNvCxnSpPr>
            <a:stCxn id="25" idx="0"/>
            <a:endCxn id="6" idx="2"/>
          </p:cNvCxnSpPr>
          <p:nvPr/>
        </p:nvCxnSpPr>
        <p:spPr>
          <a:xfrm rot="5400000" flipH="1" flipV="1">
            <a:off x="2402261" y="5003016"/>
            <a:ext cx="500066" cy="1588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43504" y="5253049"/>
            <a:ext cx="2304256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F Isotext Pro" pitchFamily="2" charset="0"/>
            </a:endParaRPr>
          </a:p>
        </p:txBody>
      </p:sp>
      <p:cxnSp>
        <p:nvCxnSpPr>
          <p:cNvPr id="30" name="Elbow Connector 29"/>
          <p:cNvCxnSpPr>
            <a:stCxn id="29" idx="0"/>
            <a:endCxn id="17" idx="2"/>
          </p:cNvCxnSpPr>
          <p:nvPr/>
        </p:nvCxnSpPr>
        <p:spPr>
          <a:xfrm rot="5400000" flipH="1" flipV="1">
            <a:off x="6045599" y="5003016"/>
            <a:ext cx="500066" cy="1588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3372" y="1681149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PF Isotext Pro" pitchFamily="2" charset="0"/>
              </a:rPr>
              <a:t>Msg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71670" y="3538537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PF Isotext Pro" pitchFamily="2" charset="0"/>
              </a:rPr>
              <a:t>MsgToAS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00694" y="3538537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PF Isotext Pro" pitchFamily="2" charset="0"/>
              </a:rPr>
              <a:t>MsgToFrontend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57818" y="5324487"/>
            <a:ext cx="19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PF Isotext Pro" pitchFamily="2" charset="0"/>
              </a:rPr>
              <a:t>MsgUpdateUserId</a:t>
            </a:r>
            <a:endParaRPr lang="ru-RU" b="1" dirty="0">
              <a:latin typeface="PF Isotext Pro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57356" y="5395925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PF Isotext Pro" pitchFamily="2" charset="0"/>
              </a:rPr>
              <a:t>MsgGetUserId</a:t>
            </a:r>
            <a:endParaRPr lang="ru-RU" b="1" dirty="0">
              <a:latin typeface="PF Isotext Pro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357554" y="210977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71604" y="389572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214942" y="389572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571604" y="575311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14942" y="568167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57554" y="2181215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F Isotext Pro" pitchFamily="2" charset="0"/>
              </a:rPr>
              <a:t>- Address from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7554" y="2466967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F Isotext Pro" pitchFamily="2" charset="0"/>
              </a:rPr>
              <a:t>- Address to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3042" y="5883849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F Isotext Pro" pitchFamily="2" charset="0"/>
              </a:rPr>
              <a:t>- String name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3042" y="6221989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F Isotext Pro" pitchFamily="2" charset="0"/>
              </a:rPr>
              <a:t>- Integer </a:t>
            </a:r>
            <a:r>
              <a:rPr lang="en-US" b="1" dirty="0" err="1" smtClean="0">
                <a:latin typeface="PF Isotext Pro" pitchFamily="2" charset="0"/>
              </a:rPr>
              <a:t>sessionId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86380" y="5824553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F Isotext Pro" pitchFamily="2" charset="0"/>
              </a:rPr>
              <a:t>- Integer </a:t>
            </a:r>
            <a:r>
              <a:rPr lang="en-US" b="1" dirty="0" err="1" smtClean="0">
                <a:latin typeface="PF Isotext Pro" pitchFamily="2" charset="0"/>
              </a:rPr>
              <a:t>sessionId</a:t>
            </a:r>
            <a:endParaRPr lang="en-US" dirty="0">
              <a:latin typeface="PF Isotext Pro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86380" y="6162693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F Isotext Pro" pitchFamily="2" charset="0"/>
              </a:rPr>
              <a:t>- Integer </a:t>
            </a:r>
            <a:r>
              <a:rPr lang="en-US" b="1" dirty="0" err="1" smtClean="0">
                <a:latin typeface="PF Isotext Pro" pitchFamily="2" charset="0"/>
              </a:rPr>
              <a:t>userId</a:t>
            </a:r>
            <a:endParaRPr lang="en-US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8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</a:t>
            </a:r>
            <a:r>
              <a:rPr lang="ru-RU" smtClean="0"/>
              <a:t> </a:t>
            </a:r>
            <a:r>
              <a:rPr lang="en-US" smtClean="0"/>
              <a:t>System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1609725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Map&lt;Address,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ConcurrentLinkedQueue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&gt;&gt;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HashMap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&lt;Address,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ConcurrentLinkedQueue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&gt;&gt;();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sendMessage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message){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Queue&lt;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messageQueue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.get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message.getTo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messageQueue.add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(message);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execForAbonent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Queue&lt;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messageQueue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.get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abonent.getAddress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while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(!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messageQueue.isEmpty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Msg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message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messageQueue.poll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message.exec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876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8275" y="1609725"/>
            <a:ext cx="8820000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400" dirty="0" err="1">
                <a:solidFill>
                  <a:schemeClr val="accent6"/>
                </a:solidFill>
                <a:latin typeface="PF Isotext Pro" pitchFamily="2" charset="0"/>
              </a:rPr>
              <a:t>MessageSystem</a:t>
            </a:r>
            <a:r>
              <a:rPr lang="en-US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PF Isotext Pro" pitchFamily="2" charset="0"/>
              </a:rPr>
              <a:t>ничего не знает о</a:t>
            </a:r>
            <a:r>
              <a:rPr lang="ru-RU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PF Isotext Pro" pitchFamily="2" charset="0"/>
              </a:rPr>
              <a:t>Frontend</a:t>
            </a:r>
            <a:r>
              <a:rPr lang="en-US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PF Isotext Pro" pitchFamily="2" charset="0"/>
              </a:rPr>
              <a:t>и</a:t>
            </a:r>
            <a:r>
              <a:rPr lang="en-US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PF Isotext Pro" pitchFamily="2" charset="0"/>
              </a:rPr>
              <a:t>AccountService</a:t>
            </a:r>
            <a:endParaRPr lang="ru-RU" sz="24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275" y="2879005"/>
            <a:ext cx="8820000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400" dirty="0">
                <a:solidFill>
                  <a:prstClr val="black"/>
                </a:solidFill>
                <a:latin typeface="PF Isotext Pro" pitchFamily="2" charset="0"/>
              </a:rPr>
              <a:t>Все что нужно </a:t>
            </a:r>
            <a:r>
              <a:rPr lang="en-US" sz="2400" dirty="0" err="1">
                <a:solidFill>
                  <a:schemeClr val="accent6"/>
                </a:solidFill>
                <a:latin typeface="PF Isotext Pro" pitchFamily="2" charset="0"/>
              </a:rPr>
              <a:t>MessageSystem</a:t>
            </a:r>
            <a:r>
              <a:rPr lang="en-US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PF Isotext Pro" pitchFamily="2" charset="0"/>
              </a:rPr>
              <a:t>это</a:t>
            </a:r>
            <a:r>
              <a:rPr lang="ru-RU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PF Isotext Pro" pitchFamily="2" charset="0"/>
              </a:rPr>
              <a:t>Address, </a:t>
            </a:r>
            <a:r>
              <a:rPr lang="en-US" sz="2400" dirty="0" err="1">
                <a:solidFill>
                  <a:schemeClr val="accent6"/>
                </a:solidFill>
                <a:latin typeface="PF Isotext Pro" pitchFamily="2" charset="0"/>
              </a:rPr>
              <a:t>Abonent</a:t>
            </a:r>
            <a:r>
              <a:rPr lang="en-US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PF Isotext Pro" pitchFamily="2" charset="0"/>
              </a:rPr>
              <a:t>и</a:t>
            </a:r>
            <a:r>
              <a:rPr lang="en-US" sz="2400" dirty="0">
                <a:solidFill>
                  <a:srgbClr val="5F5F5F">
                    <a:lumMod val="75000"/>
                  </a:srgbClr>
                </a:solidFill>
                <a:latin typeface="PF Isotext Pro" pitchFamily="2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PF Isotext Pro" pitchFamily="2" charset="0"/>
              </a:rPr>
              <a:t>Msg</a:t>
            </a:r>
            <a:endParaRPr lang="ru-RU" sz="24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5" y="4148286"/>
            <a:ext cx="8820000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400" dirty="0">
                <a:solidFill>
                  <a:prstClr val="black"/>
                </a:solidFill>
                <a:latin typeface="PF Isotext Pro" pitchFamily="2" charset="0"/>
              </a:rPr>
              <a:t>Можно добавлять дополнительные сервисы</a:t>
            </a:r>
            <a:endParaRPr lang="ru-RU" sz="2400" dirty="0">
              <a:solidFill>
                <a:srgbClr val="5F5F5F">
                  <a:lumMod val="75000"/>
                </a:srgbClr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56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199"/>
            <a:ext cx="8843963" cy="23050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8275" y="1600200"/>
            <a:ext cx="6310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Часть </a:t>
            </a:r>
            <a:r>
              <a:rPr lang="en-US" sz="2000" dirty="0" smtClean="0">
                <a:latin typeface="PF Isotext Pro" pitchFamily="2" charset="0"/>
              </a:rPr>
              <a:t>Message System </a:t>
            </a:r>
            <a:r>
              <a:rPr lang="ru-RU" sz="2000" dirty="0" smtClean="0">
                <a:latin typeface="PF Isotext Pro" pitchFamily="2" charset="0"/>
              </a:rPr>
              <a:t>которая знает адреса абонентов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275" y="2156229"/>
            <a:ext cx="5668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Может вернуть адрес </a:t>
            </a:r>
            <a:r>
              <a:rPr lang="en-US" sz="2000" dirty="0" smtClean="0">
                <a:latin typeface="PF Isotext Pro" pitchFamily="2" charset="0"/>
              </a:rPr>
              <a:t>Account </a:t>
            </a:r>
            <a:r>
              <a:rPr lang="ru-RU" sz="2000" dirty="0" smtClean="0">
                <a:latin typeface="PF Isotext Pro" pitchFamily="2" charset="0"/>
              </a:rPr>
              <a:t>сервиса и 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275" y="2712258"/>
            <a:ext cx="5957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Производит балансировку</a:t>
            </a:r>
            <a:r>
              <a:rPr lang="en-US" sz="2000" dirty="0" smtClean="0">
                <a:latin typeface="PF Isotext Pro" pitchFamily="2" charset="0"/>
              </a:rPr>
              <a:t>,</a:t>
            </a:r>
            <a:r>
              <a:rPr lang="ru-RU" sz="2000" dirty="0" smtClean="0">
                <a:latin typeface="PF Isotext Pro" pitchFamily="2" charset="0"/>
              </a:rPr>
              <a:t> если сервисов несколько</a:t>
            </a:r>
          </a:p>
        </p:txBody>
      </p:sp>
    </p:spTree>
    <p:extLst>
      <p:ext uri="{BB962C8B-B14F-4D97-AF65-F5344CB8AC3E}">
        <p14:creationId xmlns:p14="http://schemas.microsoft.com/office/powerpoint/2010/main" xmlns="" val="40366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8463" y="1590675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public class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AddressService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	private Address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lvl="0">
              <a:defRPr/>
            </a:pP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public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Address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getAccountService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()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return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0">
              <a:defRPr/>
            </a:pPr>
            <a:endParaRPr lang="en-US" kern="0" dirty="0" smtClean="0">
              <a:latin typeface="Calibri" pitchFamily="34" charset="0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public void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setAccountService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(Address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) {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kern="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this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.accountService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kern="0" dirty="0" err="1" smtClean="0">
                <a:latin typeface="Calibri" pitchFamily="34" charset="0"/>
                <a:cs typeface="Calibri" pitchFamily="34" charset="0"/>
              </a:rPr>
              <a:t>accountService</a:t>
            </a:r>
            <a:r>
              <a:rPr lang="en-US" kern="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0">
              <a:defRPr/>
            </a:pPr>
            <a:r>
              <a:rPr lang="en-US" kern="0" dirty="0" smtClean="0">
                <a:latin typeface="Calibri" pitchFamily="34" charset="0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26" y="4812907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PF Isotext Pro" pitchFamily="2" charset="0"/>
              </a:rPr>
              <a:t>AddressService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можно хранить в </a:t>
            </a:r>
            <a:r>
              <a:rPr lang="en-US" sz="2000" dirty="0" err="1" smtClean="0">
                <a:latin typeface="PF Isotext Pro" pitchFamily="2" charset="0"/>
              </a:rPr>
              <a:t>MessageSystem</a:t>
            </a:r>
            <a:endParaRPr lang="en-US" sz="2000" dirty="0" smtClean="0">
              <a:latin typeface="PF Isotext Pro" pitchFamily="2" charset="0"/>
            </a:endParaRPr>
          </a:p>
          <a:p>
            <a:endParaRPr lang="en-US" sz="2000" dirty="0" smtClean="0">
              <a:latin typeface="PF Isotext Pro" pitchFamily="2" charset="0"/>
            </a:endParaRPr>
          </a:p>
          <a:p>
            <a:r>
              <a:rPr lang="en-US" sz="2000" dirty="0" smtClean="0">
                <a:latin typeface="PF Isotext Pro" pitchFamily="2" charset="0"/>
              </a:rPr>
              <a:t>Address </a:t>
            </a:r>
            <a:r>
              <a:rPr lang="ru-RU" sz="2000" dirty="0" smtClean="0">
                <a:latin typeface="PF Isotext Pro" pitchFamily="2" charset="0"/>
              </a:rPr>
              <a:t>аккаунт сервера для пользователя можно хранить в </a:t>
            </a:r>
            <a:r>
              <a:rPr lang="en-US" sz="2000" dirty="0" err="1" smtClean="0">
                <a:latin typeface="PF Isotext Pro" pitchFamily="2" charset="0"/>
              </a:rPr>
              <a:t>UserSession</a:t>
            </a:r>
            <a:endParaRPr lang="ru-RU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98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Обмен сообщениями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7" name="Rectangle 22"/>
          <p:cNvSpPr/>
          <p:nvPr/>
        </p:nvSpPr>
        <p:spPr>
          <a:xfrm>
            <a:off x="2996215" y="4284712"/>
            <a:ext cx="45719" cy="1524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2996215" y="314096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Straight Arrow Connector 24"/>
          <p:cNvCxnSpPr/>
          <p:nvPr/>
        </p:nvCxnSpPr>
        <p:spPr>
          <a:xfrm>
            <a:off x="3041934" y="2780928"/>
            <a:ext cx="0" cy="30963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Straight Arrow Connector 25"/>
          <p:cNvCxnSpPr/>
          <p:nvPr/>
        </p:nvCxnSpPr>
        <p:spPr>
          <a:xfrm>
            <a:off x="6282294" y="2852936"/>
            <a:ext cx="0" cy="3024336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465870" y="2276872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frontend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8198" y="2276872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account service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3" name="Straight Arrow Connector 28"/>
          <p:cNvCxnSpPr/>
          <p:nvPr/>
        </p:nvCxnSpPr>
        <p:spPr>
          <a:xfrm>
            <a:off x="3041934" y="3284984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462822" y="3861048"/>
            <a:ext cx="2375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get Id from Storage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5" name="Straight Arrow Connector 30"/>
          <p:cNvCxnSpPr/>
          <p:nvPr/>
        </p:nvCxnSpPr>
        <p:spPr>
          <a:xfrm flipH="1">
            <a:off x="3041934" y="4581128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 rot="341024">
            <a:off x="3776297" y="3093197"/>
            <a:ext cx="1939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Myriad Pro" pitchFamily="34" charset="0"/>
              </a:rPr>
              <a:t>MsgGetUserId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1294845">
            <a:off x="3522728" y="4371109"/>
            <a:ext cx="240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MsgUpdateUserId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cxnSp>
        <p:nvCxnSpPr>
          <p:cNvPr id="58" name="Straight Arrow Connector 33"/>
          <p:cNvCxnSpPr/>
          <p:nvPr/>
        </p:nvCxnSpPr>
        <p:spPr>
          <a:xfrm flipH="1">
            <a:off x="467544" y="5439720"/>
            <a:ext cx="2520280" cy="293536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rot="21212630">
            <a:off x="1132386" y="5242145"/>
            <a:ext cx="1532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Hello user!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0" name="Straight Arrow Connector 35"/>
          <p:cNvCxnSpPr/>
          <p:nvPr/>
        </p:nvCxnSpPr>
        <p:spPr>
          <a:xfrm>
            <a:off x="467544" y="2924944"/>
            <a:ext cx="2520280" cy="22940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 rot="341024">
            <a:off x="1092319" y="2672081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submit name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2" name="Straight Arrow Connector 37"/>
          <p:cNvCxnSpPr/>
          <p:nvPr/>
        </p:nvCxnSpPr>
        <p:spPr>
          <a:xfrm flipH="1">
            <a:off x="467544" y="3312351"/>
            <a:ext cx="2520280" cy="29353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 rot="21239968">
            <a:off x="1184454" y="3034356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wait for auth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4" name="Straight Arrow Connector 39"/>
          <p:cNvCxnSpPr/>
          <p:nvPr/>
        </p:nvCxnSpPr>
        <p:spPr>
          <a:xfrm>
            <a:off x="467544" y="4077072"/>
            <a:ext cx="2520280" cy="22940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 rot="341024">
            <a:off x="1256560" y="3873206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check state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6" name="Straight Arrow Connector 41"/>
          <p:cNvCxnSpPr/>
          <p:nvPr/>
        </p:nvCxnSpPr>
        <p:spPr>
          <a:xfrm flipH="1">
            <a:off x="467544" y="4464479"/>
            <a:ext cx="2520280" cy="29353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 rot="21239968">
            <a:off x="1184454" y="4186484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wait for auth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8" name="Straight Arrow Connector 43"/>
          <p:cNvCxnSpPr/>
          <p:nvPr/>
        </p:nvCxnSpPr>
        <p:spPr>
          <a:xfrm>
            <a:off x="467544" y="5085184"/>
            <a:ext cx="2520280" cy="22940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 rot="341024">
            <a:off x="1256560" y="4881318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check state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70" name="Rectangle 45"/>
          <p:cNvSpPr/>
          <p:nvPr/>
        </p:nvSpPr>
        <p:spPr>
          <a:xfrm>
            <a:off x="2996215" y="530120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 </a:t>
            </a:r>
            <a:r>
              <a:rPr lang="en-US" smtClean="0"/>
              <a:t>run()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199"/>
            <a:ext cx="8843963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8463" y="1600200"/>
            <a:ext cx="552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run()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while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messageSystem.execForAbonent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Thread.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sleep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TICK_TIME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2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8276" y="1608533"/>
            <a:ext cx="8820150" cy="1737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accent6"/>
                </a:solidFill>
                <a:latin typeface="PF Isotext Pro" pitchFamily="2" charset="0"/>
              </a:rPr>
              <a:t>Переключаемся на код и смотрим как он работает</a:t>
            </a:r>
          </a:p>
        </p:txBody>
      </p:sp>
    </p:spTree>
    <p:extLst>
      <p:ext uri="{BB962C8B-B14F-4D97-AF65-F5344CB8AC3E}">
        <p14:creationId xmlns:p14="http://schemas.microsoft.com/office/powerpoint/2010/main" xmlns="" val="21393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8275" y="1609725"/>
            <a:ext cx="8872537" cy="478948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UserSession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68275" y="3005683"/>
            <a:ext cx="263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UserSession</a:t>
            </a:r>
            <a:r>
              <a:rPr lang="en-US" sz="2000" dirty="0" smtClean="0"/>
              <a:t> </a:t>
            </a:r>
            <a:r>
              <a:rPr lang="ru-RU" sz="2000" dirty="0" smtClean="0"/>
              <a:t>содержит: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275" y="158115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Каждому, кто пришел на сервер - </a:t>
            </a:r>
            <a:r>
              <a:rPr lang="en-US" sz="2000" dirty="0" err="1" smtClean="0"/>
              <a:t>UserSession</a:t>
            </a:r>
            <a:endParaRPr lang="ru-RU" sz="2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8275" y="2132533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Каждой </a:t>
            </a:r>
            <a:r>
              <a:rPr lang="en-US" sz="2000" dirty="0" err="1" smtClean="0"/>
              <a:t>UserSession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(из</a:t>
            </a:r>
            <a:r>
              <a:rPr lang="ru-RU" sz="2000" dirty="0" smtClean="0"/>
              <a:t> </a:t>
            </a:r>
            <a:r>
              <a:rPr lang="en-US" sz="2000" dirty="0" err="1" smtClean="0"/>
              <a:t>HttpSession</a:t>
            </a:r>
            <a:r>
              <a:rPr lang="ru-RU" sz="2000" dirty="0" smtClean="0"/>
              <a:t>)</a:t>
            </a:r>
            <a:endParaRPr lang="ru-RU" sz="2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53281" y="3493963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solidFill>
                  <a:srgbClr val="C0504D">
                    <a:lumMod val="75000"/>
                  </a:srgbClr>
                </a:solidFill>
              </a:rPr>
              <a:t>String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281" y="3982243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String </a:t>
            </a:r>
            <a:r>
              <a:rPr lang="en-US" sz="2000" dirty="0" err="1" smtClean="0"/>
              <a:t>userName</a:t>
            </a:r>
            <a:endParaRPr lang="ru-RU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53281" y="4470524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C0504D">
                    <a:lumMod val="75000"/>
                  </a:srgbClr>
                </a:solidFill>
              </a:rPr>
              <a:t>Long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userId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0283" y="534965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На </a:t>
            </a:r>
            <a:r>
              <a:rPr lang="en-US" sz="2000" dirty="0" smtClean="0"/>
              <a:t>Frontend-</a:t>
            </a:r>
            <a:r>
              <a:rPr lang="ru-RU" sz="2000" dirty="0" smtClean="0"/>
              <a:t>е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90" y="5781699"/>
            <a:ext cx="516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Map&lt;String, </a:t>
            </a:r>
            <a:r>
              <a:rPr lang="en-US" sz="2000" dirty="0" err="1" smtClean="0"/>
              <a:t>UserSession</a:t>
            </a:r>
            <a:r>
              <a:rPr lang="en-US" sz="2000" dirty="0" smtClean="0"/>
              <a:t>&gt; </a:t>
            </a:r>
            <a:r>
              <a:rPr lang="en-US" sz="2000" dirty="0" err="1" smtClean="0"/>
              <a:t>sessionIdToSession</a:t>
            </a:r>
            <a:r>
              <a:rPr lang="en-US" sz="2000" dirty="0" smtClean="0"/>
              <a:t>;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8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xmlns="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8463" y="1885949"/>
            <a:ext cx="8597901" cy="451326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smtClean="0"/>
              <a:t>одном потоке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8463" y="2085950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Назначаем </a:t>
            </a:r>
            <a:r>
              <a:rPr lang="en-US" sz="2000" dirty="0" smtClean="0">
                <a:latin typeface="PF Isotext Pro" pitchFamily="2" charset="0"/>
              </a:rPr>
              <a:t>Id</a:t>
            </a:r>
            <a:r>
              <a:rPr lang="ru-RU" sz="2000" dirty="0" smtClean="0">
                <a:latin typeface="PF Isotext Pro" pitchFamily="2" charset="0"/>
              </a:rPr>
              <a:t> для пользовательской сес</a:t>
            </a:r>
            <a:r>
              <a:rPr lang="en-US" sz="2000" dirty="0" smtClean="0">
                <a:latin typeface="PF Isotext Pro" pitchFamily="2" charset="0"/>
              </a:rPr>
              <a:t>c</a:t>
            </a:r>
            <a:r>
              <a:rPr lang="ru-RU" sz="2000" dirty="0" smtClean="0">
                <a:latin typeface="PF Isotext Pro" pitchFamily="2" charset="0"/>
              </a:rPr>
              <a:t>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463" y="3758102"/>
            <a:ext cx="672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В методе </a:t>
            </a:r>
            <a:r>
              <a:rPr lang="en-US" sz="2000" dirty="0" smtClean="0">
                <a:latin typeface="PF Isotext Pro" pitchFamily="2" charset="0"/>
              </a:rPr>
              <a:t>handle() </a:t>
            </a:r>
            <a:r>
              <a:rPr lang="ru-RU" sz="2000" dirty="0" smtClean="0">
                <a:latin typeface="PF Isotext Pro" pitchFamily="2" charset="0"/>
              </a:rPr>
              <a:t>спрашиваем у </a:t>
            </a:r>
            <a:r>
              <a:rPr lang="en-US" sz="2000" dirty="0" err="1" smtClean="0">
                <a:latin typeface="PF Isotext Pro" pitchFamily="2" charset="0"/>
              </a:rPr>
              <a:t>Accounter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err="1" smtClean="0">
                <a:latin typeface="PF Isotext Pro" pitchFamily="2" charset="0"/>
              </a:rPr>
              <a:t>userId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по имени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3" y="3200718"/>
            <a:ext cx="746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Создаем объект </a:t>
            </a:r>
            <a:r>
              <a:rPr lang="en-US" sz="2000" dirty="0" err="1" smtClean="0">
                <a:latin typeface="PF Isotext Pro" pitchFamily="2" charset="0"/>
              </a:rPr>
              <a:t>Accounter</a:t>
            </a:r>
            <a:r>
              <a:rPr lang="ru-RU" sz="2000" dirty="0" smtClean="0">
                <a:latin typeface="PF Isotext Pro" pitchFamily="2" charset="0"/>
              </a:rPr>
              <a:t>, который будет скрывать авторизацию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463" y="4315486"/>
            <a:ext cx="719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Ждем пока </a:t>
            </a:r>
            <a:r>
              <a:rPr lang="en-US" sz="2000" dirty="0" err="1" smtClean="0">
                <a:latin typeface="PF Isotext Pro" pitchFamily="2" charset="0"/>
              </a:rPr>
              <a:t>Accounter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прочитает эти данные из файла или базы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63" y="5430256"/>
            <a:ext cx="6556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Создаем на основе сес</a:t>
            </a:r>
            <a:r>
              <a:rPr lang="en-US" sz="2000" dirty="0" smtClean="0">
                <a:latin typeface="PF Isotext Pro" pitchFamily="2" charset="0"/>
              </a:rPr>
              <a:t>c</a:t>
            </a:r>
            <a:r>
              <a:rPr lang="ru-RU" sz="2000" dirty="0" err="1" smtClean="0">
                <a:latin typeface="PF Isotext Pro" pitchFamily="2" charset="0"/>
              </a:rPr>
              <a:t>ии</a:t>
            </a:r>
            <a:r>
              <a:rPr lang="ru-RU" sz="2000" dirty="0" smtClean="0">
                <a:latin typeface="PF Isotext Pro" pitchFamily="2" charset="0"/>
              </a:rPr>
              <a:t> страницу и отдаем ее браузеру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63" y="4872870"/>
            <a:ext cx="5872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Сохраняем в объекте сессии данные о пользователе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463" y="2643334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Спрашиваем у пользователя имя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smtClean="0"/>
              <a:t>Авторизация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89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/>
          <p:cNvSpPr txBox="1">
            <a:spLocks/>
          </p:cNvSpPr>
          <p:nvPr/>
        </p:nvSpPr>
        <p:spPr>
          <a:xfrm>
            <a:off x="168275" y="1601183"/>
            <a:ext cx="88138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smtClean="0"/>
              <a:t>Временная диаграмма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 dirty="0"/>
          </a:p>
        </p:txBody>
      </p:sp>
      <p:cxnSp>
        <p:nvCxnSpPr>
          <p:cNvPr id="28" name="Straight Arrow Connector 15"/>
          <p:cNvCxnSpPr/>
          <p:nvPr/>
        </p:nvCxnSpPr>
        <p:spPr>
          <a:xfrm>
            <a:off x="3014117" y="2780928"/>
            <a:ext cx="0" cy="30963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Straight Arrow Connector 17"/>
          <p:cNvCxnSpPr/>
          <p:nvPr/>
        </p:nvCxnSpPr>
        <p:spPr>
          <a:xfrm>
            <a:off x="6254477" y="2852936"/>
            <a:ext cx="0" cy="3024336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053" y="2276872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browser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2429" y="2276872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server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44" name="Straight Connector 23"/>
          <p:cNvCxnSpPr/>
          <p:nvPr/>
        </p:nvCxnSpPr>
        <p:spPr>
          <a:xfrm>
            <a:off x="6110461" y="3068960"/>
            <a:ext cx="288032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542509" y="2924944"/>
            <a:ext cx="277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start on localhost:8080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46" name="Straight Connector 25"/>
          <p:cNvCxnSpPr/>
          <p:nvPr/>
        </p:nvCxnSpPr>
        <p:spPr>
          <a:xfrm>
            <a:off x="2870101" y="3284984"/>
            <a:ext cx="288032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1829" y="3068960"/>
            <a:ext cx="32403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http://localhost:8080/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48" name="Straight Arrow Connector 28"/>
          <p:cNvCxnSpPr/>
          <p:nvPr/>
        </p:nvCxnSpPr>
        <p:spPr>
          <a:xfrm>
            <a:off x="3014117" y="3284984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542509" y="3429000"/>
            <a:ext cx="277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generate </a:t>
            </a:r>
            <a:r>
              <a:rPr lang="en-US" sz="1900" dirty="0" err="1" smtClean="0">
                <a:latin typeface="Myriad Pro" pitchFamily="34" charset="0"/>
              </a:rPr>
              <a:t>sessionId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0" name="Straight Arrow Connector 34"/>
          <p:cNvCxnSpPr/>
          <p:nvPr/>
        </p:nvCxnSpPr>
        <p:spPr>
          <a:xfrm flipH="1">
            <a:off x="3014117" y="3717032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 rot="341024">
            <a:off x="3893705" y="2995668"/>
            <a:ext cx="14473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first access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21294845">
            <a:off x="3495476" y="3527424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enter your name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3" name="Straight Arrow Connector 37"/>
          <p:cNvCxnSpPr/>
          <p:nvPr/>
        </p:nvCxnSpPr>
        <p:spPr>
          <a:xfrm>
            <a:off x="3014117" y="4162464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 rot="341024">
            <a:off x="4109061" y="3945214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submit name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2509" y="4725144"/>
            <a:ext cx="2771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load </a:t>
            </a:r>
            <a:r>
              <a:rPr lang="en-US" sz="1900" dirty="0" err="1" smtClean="0">
                <a:latin typeface="Myriad Pro" pitchFamily="34" charset="0"/>
              </a:rPr>
              <a:t>userId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6" name="Straight Arrow Connector 41"/>
          <p:cNvCxnSpPr/>
          <p:nvPr/>
        </p:nvCxnSpPr>
        <p:spPr>
          <a:xfrm flipH="1">
            <a:off x="3014117" y="5301208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 rot="21294845">
            <a:off x="3820241" y="5085861"/>
            <a:ext cx="1532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Hello user!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8" name="Rectangle 29"/>
          <p:cNvSpPr/>
          <p:nvPr/>
        </p:nvSpPr>
        <p:spPr>
          <a:xfrm>
            <a:off x="2942109" y="4221088"/>
            <a:ext cx="72008" cy="12961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1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9725"/>
            <a:ext cx="8843963" cy="478948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 </a:t>
            </a:r>
            <a:r>
              <a:rPr lang="ru-RU" smtClean="0"/>
              <a:t>и</a:t>
            </a:r>
            <a:r>
              <a:rPr lang="en-US" smtClean="0"/>
              <a:t> Account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68275" y="3817292"/>
            <a:ext cx="78357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Frontend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создает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пользовательскую сессию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kern="0" dirty="0">
                <a:solidFill>
                  <a:schemeClr val="accent6"/>
                </a:solidFill>
              </a:rPr>
              <a:t>Frontend</a:t>
            </a: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ru-RU" sz="2000" kern="0" dirty="0">
                <a:solidFill>
                  <a:sysClr val="windowText" lastClr="000000"/>
                </a:solidFill>
              </a:rPr>
              <a:t>возвращает страницу созданную на основе </a:t>
            </a:r>
            <a:r>
              <a:rPr lang="ru-RU" sz="2000" kern="0" dirty="0" err="1">
                <a:solidFill>
                  <a:sysClr val="windowText" lastClr="000000"/>
                </a:solidFill>
              </a:rPr>
              <a:t>сес</a:t>
            </a:r>
            <a:r>
              <a:rPr lang="en-US" sz="2000" kern="0" dirty="0">
                <a:solidFill>
                  <a:sysClr val="windowText" lastClr="000000"/>
                </a:solidFill>
              </a:rPr>
              <a:t>c</a:t>
            </a:r>
            <a:r>
              <a:rPr lang="ru-RU" sz="2000" kern="0" dirty="0" err="1">
                <a:solidFill>
                  <a:sysClr val="windowText" lastClr="000000"/>
                </a:solidFill>
              </a:rPr>
              <a:t>ии</a:t>
            </a:r>
            <a:r>
              <a:rPr lang="ru-RU" sz="2000" kern="0" dirty="0">
                <a:solidFill>
                  <a:sysClr val="windowText" lastClr="000000"/>
                </a:solidFill>
              </a:rPr>
              <a:t> в браузер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Frontend </a:t>
            </a:r>
            <a:r>
              <a:rPr lang="ru-RU" sz="2000" kern="0" dirty="0">
                <a:solidFill>
                  <a:sysClr val="windowText" lastClr="000000"/>
                </a:solidFill>
              </a:rPr>
              <a:t>запрашивает у </a:t>
            </a:r>
            <a:r>
              <a:rPr lang="en-US" sz="2000" kern="0" dirty="0">
                <a:solidFill>
                  <a:schemeClr val="accent6"/>
                </a:solidFill>
              </a:rPr>
              <a:t>Account Service </a:t>
            </a:r>
            <a:r>
              <a:rPr lang="ru-RU" sz="2000" kern="0" dirty="0">
                <a:solidFill>
                  <a:sysClr val="windowText" lastClr="000000"/>
                </a:solidFill>
              </a:rPr>
              <a:t>данные по авторизации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2000" kern="0" dirty="0">
                <a:solidFill>
                  <a:sysClr val="windowText" lastClr="000000"/>
                </a:solidFill>
              </a:rPr>
              <a:t>Когда данные приходят</a:t>
            </a:r>
            <a:r>
              <a:rPr lang="en-US" sz="2000" kern="0" dirty="0">
                <a:solidFill>
                  <a:sysClr val="windowText" lastClr="000000"/>
                </a:solidFill>
              </a:rPr>
              <a:t>,</a:t>
            </a:r>
            <a:r>
              <a:rPr lang="ru-RU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>
                <a:solidFill>
                  <a:schemeClr val="accent6"/>
                </a:solidFill>
              </a:rPr>
              <a:t>Frontend</a:t>
            </a: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ru-RU" sz="2000" kern="0" dirty="0">
                <a:solidFill>
                  <a:sysClr val="windowText" lastClr="000000"/>
                </a:solidFill>
              </a:rPr>
              <a:t>меняет состояние 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сессии</a:t>
            </a:r>
            <a:endParaRPr lang="ru-RU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275" y="1600200"/>
            <a:ext cx="73853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/>
              <a:t>Разведем работу с пользователем и </a:t>
            </a:r>
            <a:r>
              <a:rPr lang="en-US" sz="2000" dirty="0" err="1" smtClean="0"/>
              <a:t>Accounter</a:t>
            </a:r>
            <a:r>
              <a:rPr lang="en-US" sz="2000" dirty="0" smtClean="0"/>
              <a:t> </a:t>
            </a:r>
            <a:r>
              <a:rPr lang="ru-RU" sz="2000" dirty="0" smtClean="0"/>
              <a:t>по разным потокам</a:t>
            </a:r>
            <a:endParaRPr lang="en-US" sz="2000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000" kern="0" dirty="0">
                <a:solidFill>
                  <a:schemeClr val="accent6"/>
                </a:solidFill>
              </a:rPr>
              <a:t>Frontend</a:t>
            </a: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―</a:t>
            </a: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ru-RU" sz="2000" kern="0" dirty="0">
                <a:solidFill>
                  <a:sysClr val="windowText" lastClr="000000"/>
                </a:solidFill>
              </a:rPr>
              <a:t>поток который работает с пользователями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000" kern="0" dirty="0">
                <a:solidFill>
                  <a:schemeClr val="accent6"/>
                </a:solidFill>
              </a:rPr>
              <a:t>Account Service </a:t>
            </a:r>
            <a:r>
              <a:rPr lang="en-US"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―</a:t>
            </a: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ru-RU" sz="2000" kern="0" dirty="0">
                <a:solidFill>
                  <a:sysClr val="windowText" lastClr="000000"/>
                </a:solidFill>
              </a:rPr>
              <a:t>поток который работает с 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авторизацией</a:t>
            </a:r>
            <a:endParaRPr lang="ru-RU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0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68275" y="5272481"/>
            <a:ext cx="8843963" cy="12241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68275" y="3004293"/>
            <a:ext cx="8843963" cy="2088232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68275" y="1600200"/>
            <a:ext cx="8843963" cy="12241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098" y="4600868"/>
            <a:ext cx="475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chemeClr val="accent6"/>
                </a:solidFill>
              </a:rPr>
              <a:t>Ответ 2: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«Ждите авторизации»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5626" y="1768599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 0: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Первый запрос страницы.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626" y="4168820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chemeClr val="accent6"/>
                </a:solidFill>
              </a:rPr>
              <a:t>Запрос 2: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626" y="5439143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chemeClr val="accent6"/>
                </a:solidFill>
              </a:rPr>
              <a:t>Запрос 3: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7106" y="5895872"/>
            <a:ext cx="742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chemeClr val="accent6"/>
                </a:solidFill>
              </a:rPr>
              <a:t>Ответ 3: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«Ваше имя»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« ваш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Id: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»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userId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082" y="2200647"/>
            <a:ext cx="397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Ответ 0: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«Введите имя»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5626" y="3016692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chemeClr val="accent6"/>
                </a:solidFill>
              </a:rPr>
              <a:t>Запрос 1: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Имя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4612" y="3448740"/>
            <a:ext cx="475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chemeClr val="accent6"/>
                </a:solidFill>
              </a:rPr>
              <a:t>Ответ 1: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«Ждите авторизации»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8307" y="3136751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Запрос на </a:t>
            </a:r>
            <a:r>
              <a:rPr lang="en-US" sz="2000" dirty="0" err="1" smtClean="0">
                <a:solidFill>
                  <a:srgbClr val="FF0000"/>
                </a:solidFill>
              </a:rPr>
              <a:t>AccountServer</a:t>
            </a:r>
            <a:endParaRPr lang="ru-RU" sz="2000" dirty="0" smtClean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1107" y="4282039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Ответ не пришел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80315" y="5425047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Ответ пришел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191194" y="2899518"/>
            <a:ext cx="8748000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</a:ln>
          <a:effectLst/>
        </p:spPr>
      </p:cxnSp>
      <p:cxnSp>
        <p:nvCxnSpPr>
          <p:cNvPr id="41" name="Прямая соединительная линия 40"/>
          <p:cNvCxnSpPr/>
          <p:nvPr/>
        </p:nvCxnSpPr>
        <p:spPr>
          <a:xfrm>
            <a:off x="191194" y="5204568"/>
            <a:ext cx="8748000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3534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 txBox="1">
            <a:spLocks/>
          </p:cNvSpPr>
          <p:nvPr/>
        </p:nvSpPr>
        <p:spPr>
          <a:xfrm>
            <a:off x="168275" y="1601183"/>
            <a:ext cx="88138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Frontend </a:t>
            </a:r>
            <a:r>
              <a:rPr lang="ru-RU" dirty="0"/>
              <a:t>и </a:t>
            </a:r>
            <a:r>
              <a:rPr lang="en-US" dirty="0"/>
              <a:t>Account Service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в 2 потока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1" name="Rectangle 57"/>
          <p:cNvSpPr/>
          <p:nvPr/>
        </p:nvSpPr>
        <p:spPr>
          <a:xfrm>
            <a:off x="3302145" y="4284712"/>
            <a:ext cx="45719" cy="1524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56"/>
          <p:cNvSpPr/>
          <p:nvPr/>
        </p:nvSpPr>
        <p:spPr>
          <a:xfrm>
            <a:off x="3302145" y="314096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15"/>
          <p:cNvCxnSpPr/>
          <p:nvPr/>
        </p:nvCxnSpPr>
        <p:spPr>
          <a:xfrm>
            <a:off x="3347864" y="2780928"/>
            <a:ext cx="0" cy="3096344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0" name="Straight Arrow Connector 17"/>
          <p:cNvCxnSpPr/>
          <p:nvPr/>
        </p:nvCxnSpPr>
        <p:spPr>
          <a:xfrm>
            <a:off x="6588224" y="2852936"/>
            <a:ext cx="0" cy="3024336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771800" y="2276872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frontend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4128" y="2276872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account service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47" name="Straight Arrow Connector 28"/>
          <p:cNvCxnSpPr/>
          <p:nvPr/>
        </p:nvCxnSpPr>
        <p:spPr>
          <a:xfrm>
            <a:off x="3347864" y="3284984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768752" y="3861048"/>
            <a:ext cx="2375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get Id from Storage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5" name="Straight Arrow Connector 34"/>
          <p:cNvCxnSpPr/>
          <p:nvPr/>
        </p:nvCxnSpPr>
        <p:spPr>
          <a:xfrm flipH="1">
            <a:off x="3347864" y="4581128"/>
            <a:ext cx="3240360" cy="288032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 rot="341024">
            <a:off x="4082227" y="3020041"/>
            <a:ext cx="1939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get Id by name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21294845">
            <a:off x="3828658" y="4378804"/>
            <a:ext cx="24003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return Id for name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1" name="Straight Arrow Connector 41"/>
          <p:cNvCxnSpPr/>
          <p:nvPr/>
        </p:nvCxnSpPr>
        <p:spPr>
          <a:xfrm flipH="1">
            <a:off x="773474" y="5439720"/>
            <a:ext cx="2520280" cy="293536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 rot="21212630">
            <a:off x="1438316" y="5242145"/>
            <a:ext cx="1532738" cy="3847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Hello user!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3" name="Straight Arrow Connector 31"/>
          <p:cNvCxnSpPr/>
          <p:nvPr/>
        </p:nvCxnSpPr>
        <p:spPr>
          <a:xfrm>
            <a:off x="773474" y="2924944"/>
            <a:ext cx="2520280" cy="22940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 rot="341024">
            <a:off x="1398249" y="2672081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submit name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5" name="Straight Arrow Connector 43"/>
          <p:cNvCxnSpPr/>
          <p:nvPr/>
        </p:nvCxnSpPr>
        <p:spPr>
          <a:xfrm flipH="1">
            <a:off x="773474" y="3312351"/>
            <a:ext cx="2520280" cy="29353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 rot="21239968">
            <a:off x="1490384" y="3034356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wait for auth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7" name="Straight Arrow Connector 48"/>
          <p:cNvCxnSpPr/>
          <p:nvPr/>
        </p:nvCxnSpPr>
        <p:spPr>
          <a:xfrm>
            <a:off x="773474" y="4077072"/>
            <a:ext cx="2520280" cy="22940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 rot="341024">
            <a:off x="1562490" y="3873206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check state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9" name="Straight Arrow Connector 50"/>
          <p:cNvCxnSpPr/>
          <p:nvPr/>
        </p:nvCxnSpPr>
        <p:spPr>
          <a:xfrm flipH="1">
            <a:off x="773474" y="4464479"/>
            <a:ext cx="2520280" cy="293537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 rot="21239968">
            <a:off x="1490384" y="4186484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wait for auth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71" name="Straight Arrow Connector 52"/>
          <p:cNvCxnSpPr/>
          <p:nvPr/>
        </p:nvCxnSpPr>
        <p:spPr>
          <a:xfrm>
            <a:off x="773474" y="5085184"/>
            <a:ext cx="2520280" cy="22940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 rot="341024">
            <a:off x="1562490" y="4881318"/>
            <a:ext cx="1718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check state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73" name="Rectangle 59"/>
          <p:cNvSpPr/>
          <p:nvPr/>
        </p:nvSpPr>
        <p:spPr>
          <a:xfrm>
            <a:off x="3302145" y="530120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None/>
            </a:pPr>
            <a:endParaRPr lang="ru-RU" sz="3200" dirty="0" smtClean="0">
              <a:latin typeface="PF Isotext Pro" pitchFamily="2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latin typeface="PF Isotext Pro" pitchFamily="2" charset="0"/>
              </a:rPr>
              <a:t>Frontend </a:t>
            </a:r>
            <a:r>
              <a:rPr lang="ru-RU" sz="3200" dirty="0">
                <a:latin typeface="PF Isotext Pro" pitchFamily="2" charset="0"/>
              </a:rPr>
              <a:t>и </a:t>
            </a:r>
            <a:r>
              <a:rPr lang="en-US" sz="3200" dirty="0">
                <a:latin typeface="PF Isotext Pro" pitchFamily="2" charset="0"/>
              </a:rPr>
              <a:t>Account Service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F Isotext Pro" pitchFamily="2" charset="0"/>
              </a:rPr>
              <a:t>Concurrent </a:t>
            </a:r>
            <a:r>
              <a:rPr lang="en-US" sz="3200" dirty="0" smtClean="0">
                <a:solidFill>
                  <a:srgbClr val="C00000"/>
                </a:solidFill>
                <a:latin typeface="PF Isotext Pro" pitchFamily="2" charset="0"/>
              </a:rPr>
              <a:t>Collections</a:t>
            </a:r>
            <a:endParaRPr lang="ru-RU" sz="3200" dirty="0" smtClean="0">
              <a:solidFill>
                <a:srgbClr val="C00000"/>
              </a:solidFill>
              <a:latin typeface="PF Isotext Pro" pitchFamily="2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PF Isotext Pro" pitchFamily="2" charset="0"/>
              </a:rPr>
              <a:t>Message System</a:t>
            </a:r>
            <a:endParaRPr lang="ru-RU" sz="3200" dirty="0" smtClean="0"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7" name="Picture 2" descr="Cricket_Loom.jpg (900×66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263" y="2461186"/>
            <a:ext cx="4252020" cy="3132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982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3969</TotalTime>
  <Words>779</Words>
  <Application>Microsoft Office PowerPoint</Application>
  <PresentationFormat>On-screen Show (4:3)</PresentationFormat>
  <Paragraphs>318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PF Isotext Pro</vt:lpstr>
      <vt:lpstr>Wingdings</vt:lpstr>
      <vt:lpstr>Myriad Pro</vt:lpstr>
      <vt:lpstr>Calibri</vt:lpstr>
      <vt:lpstr>Mail</vt:lpstr>
      <vt:lpstr>Углубленное программирование на Java Лекция 3  «Message System»</vt:lpstr>
      <vt:lpstr>План лекции</vt:lpstr>
      <vt:lpstr>UserSession</vt:lpstr>
      <vt:lpstr>В одном потоке</vt:lpstr>
      <vt:lpstr>Авторизация</vt:lpstr>
      <vt:lpstr>Frontend и Account Service</vt:lpstr>
      <vt:lpstr>Состояния</vt:lpstr>
      <vt:lpstr>Решение в 2 потока</vt:lpstr>
      <vt:lpstr>План лекции</vt:lpstr>
      <vt:lpstr>Atomic</vt:lpstr>
      <vt:lpstr>Synchronized vs. Concurrent</vt:lpstr>
      <vt:lpstr>Concurrent Collections</vt:lpstr>
      <vt:lpstr>Concurrent Queues</vt:lpstr>
      <vt:lpstr>План лекции</vt:lpstr>
      <vt:lpstr>Обмен сообщениями</vt:lpstr>
      <vt:lpstr>Message System</vt:lpstr>
      <vt:lpstr>Обмен сообщениями</vt:lpstr>
      <vt:lpstr>Address и Abonent</vt:lpstr>
      <vt:lpstr>Message</vt:lpstr>
      <vt:lpstr>Message to Account Service</vt:lpstr>
      <vt:lpstr>Message to Account Service</vt:lpstr>
      <vt:lpstr>Иерархия сообщений</vt:lpstr>
      <vt:lpstr>Message System</vt:lpstr>
      <vt:lpstr>Абстракция</vt:lpstr>
      <vt:lpstr>Address Service</vt:lpstr>
      <vt:lpstr>Address Service</vt:lpstr>
      <vt:lpstr>Обмен сообщениями</vt:lpstr>
      <vt:lpstr>Метод run()</vt:lpstr>
      <vt:lpstr>Демонстрация кода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Samsung</cp:lastModifiedBy>
  <cp:revision>86</cp:revision>
  <dcterms:created xsi:type="dcterms:W3CDTF">2013-09-11T09:19:56Z</dcterms:created>
  <dcterms:modified xsi:type="dcterms:W3CDTF">2013-10-11T20:13:19Z</dcterms:modified>
</cp:coreProperties>
</file>