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45"/>
  </p:notesMasterIdLst>
  <p:sldIdLst>
    <p:sldId id="256" r:id="rId2"/>
    <p:sldId id="300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1" r:id="rId13"/>
    <p:sldId id="349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21" r:id="rId22"/>
    <p:sldId id="323" r:id="rId23"/>
    <p:sldId id="324" r:id="rId24"/>
    <p:sldId id="351" r:id="rId25"/>
    <p:sldId id="329" r:id="rId26"/>
    <p:sldId id="330" r:id="rId27"/>
    <p:sldId id="331" r:id="rId28"/>
    <p:sldId id="332" r:id="rId29"/>
    <p:sldId id="333" r:id="rId30"/>
    <p:sldId id="334" r:id="rId31"/>
    <p:sldId id="335" r:id="rId32"/>
    <p:sldId id="336" r:id="rId33"/>
    <p:sldId id="337" r:id="rId34"/>
    <p:sldId id="338" r:id="rId35"/>
    <p:sldId id="339" r:id="rId36"/>
    <p:sldId id="352" r:id="rId37"/>
    <p:sldId id="341" r:id="rId38"/>
    <p:sldId id="342" r:id="rId39"/>
    <p:sldId id="343" r:id="rId40"/>
    <p:sldId id="344" r:id="rId41"/>
    <p:sldId id="345" r:id="rId42"/>
    <p:sldId id="346" r:id="rId43"/>
    <p:sldId id="298" r:id="rId44"/>
  </p:sldIdLst>
  <p:sldSz cx="9144000" cy="6858000" type="screen4x3"/>
  <p:notesSz cx="6858000" cy="9144000"/>
  <p:embeddedFontLst>
    <p:embeddedFont>
      <p:font typeface="PF Isotext Pro" pitchFamily="2" charset="0"/>
      <p:regular r:id="rId46"/>
      <p:bold r:id="rId47"/>
      <p:italic r:id="rId48"/>
      <p:boldItalic r:id="rId49"/>
    </p:embeddedFont>
    <p:embeddedFont>
      <p:font typeface="Calibri" pitchFamily="34" charset="0"/>
      <p:regular r:id="rId50"/>
      <p:bold r:id="rId51"/>
      <p:italic r:id="rId52"/>
      <p:boldItalic r:id="rId53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3735"/>
    <a:srgbClr val="D9A83E"/>
    <a:srgbClr val="FFFFDD"/>
    <a:srgbClr val="FFFFCC"/>
    <a:srgbClr val="DDE9F7"/>
    <a:srgbClr val="FFCC99"/>
    <a:srgbClr val="0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743" autoAdjust="0"/>
  </p:normalViewPr>
  <p:slideViewPr>
    <p:cSldViewPr snapToGrid="0" showGuides="1">
      <p:cViewPr varScale="1">
        <p:scale>
          <a:sx n="76" d="100"/>
          <a:sy n="76" d="100"/>
        </p:scale>
        <p:origin x="-1008" y="-96"/>
      </p:cViewPr>
      <p:guideLst>
        <p:guide orient="horz" pos="4152"/>
        <p:guide orient="horz" pos="1013"/>
        <p:guide orient="horz" pos="61"/>
        <p:guide orient="horz" pos="2880"/>
        <p:guide orient="horz" pos="1266"/>
        <p:guide orient="horz" pos="3654"/>
        <p:guide orient="horz" pos="1344"/>
        <p:guide orient="horz" pos="4038"/>
        <p:guide pos="106"/>
        <p:guide pos="5677"/>
        <p:guide pos="2847"/>
        <p:guide pos="251"/>
        <p:guide pos="410"/>
        <p:guide pos="376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759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6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983BED-76C7-4F16-8872-9C384C0B6986}" type="datetimeFigureOut">
              <a:rPr lang="ru-RU" smtClean="0"/>
              <a:pPr/>
              <a:t>22.11.2013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E4ADA3-08D7-45BA-8E0A-3E1762224E5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71318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1E9694-7487-4332-A912-B253C755E73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1E9694-7487-4332-A912-B253C755E73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0" y="1624960"/>
            <a:ext cx="9144000" cy="360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bg1"/>
              </a:solidFill>
              <a:latin typeface="PF Isotext Pro" pitchFamily="2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8275" y="2237729"/>
            <a:ext cx="4403725" cy="2374463"/>
          </a:xfrm>
        </p:spPr>
        <p:txBody>
          <a:bodyPr>
            <a:normAutofit/>
          </a:bodyPr>
          <a:lstStyle>
            <a:lvl1pPr algn="ctr">
              <a:defRPr sz="4000" b="1">
                <a:solidFill>
                  <a:schemeClr val="bg1"/>
                </a:solidFill>
                <a:latin typeface="PF Isotext Pro" pitchFamily="2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72816"/>
          <a:stretch/>
        </p:blipFill>
        <p:spPr>
          <a:xfrm>
            <a:off x="3329126" y="312946"/>
            <a:ext cx="2485748" cy="1029794"/>
          </a:xfrm>
          <a:prstGeom prst="rect">
            <a:avLst/>
          </a:prstGeom>
        </p:spPr>
      </p:pic>
      <p:sp>
        <p:nvSpPr>
          <p:cNvPr id="6" name="Рисунок 5"/>
          <p:cNvSpPr>
            <a:spLocks noGrp="1"/>
          </p:cNvSpPr>
          <p:nvPr>
            <p:ph type="pic" sz="quarter" idx="10"/>
          </p:nvPr>
        </p:nvSpPr>
        <p:spPr>
          <a:xfrm>
            <a:off x="4891088" y="2217738"/>
            <a:ext cx="4121150" cy="2414587"/>
          </a:xfrm>
        </p:spPr>
        <p:txBody>
          <a:bodyPr/>
          <a:lstStyle>
            <a:lvl1pPr>
              <a:defRPr>
                <a:latin typeface="PF Isotext Pro" pitchFamily="2" charset="0"/>
              </a:defRPr>
            </a:lvl1pPr>
          </a:lstStyle>
          <a:p>
            <a:r>
              <a:rPr lang="ru-RU" dirty="0" smtClean="0"/>
              <a:t>Вставка рисунка</a:t>
            </a:r>
            <a:endParaRPr lang="ru-RU" dirty="0"/>
          </a:p>
        </p:txBody>
      </p:sp>
      <p:sp>
        <p:nvSpPr>
          <p:cNvPr id="10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5224960"/>
            <a:ext cx="6400800" cy="706056"/>
          </a:xfrm>
        </p:spPr>
        <p:txBody>
          <a:bodyPr anchor="ctr"/>
          <a:lstStyle>
            <a:lvl1pPr marL="0" indent="0" algn="ctr">
              <a:buNone/>
              <a:defRPr b="1">
                <a:solidFill>
                  <a:schemeClr val="tx1"/>
                </a:solidFill>
                <a:latin typeface="PF Isotext Pro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102920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PF Isotext Pro" pitchFamily="2" charset="0"/>
              </a:defRPr>
            </a:lvl1pPr>
          </a:lstStyle>
          <a:p>
            <a:fld id="{B04BA8DE-D719-47C8-8AA3-6508A485956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761962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КОНТ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 userDrawn="1"/>
        </p:nvCxnSpPr>
        <p:spPr>
          <a:xfrm>
            <a:off x="159556" y="1224368"/>
            <a:ext cx="8820000" cy="0"/>
          </a:xfrm>
          <a:prstGeom prst="line">
            <a:avLst/>
          </a:prstGeom>
          <a:ln w="190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72816"/>
          <a:stretch/>
        </p:blipFill>
        <p:spPr>
          <a:xfrm>
            <a:off x="3329126" y="75446"/>
            <a:ext cx="2485748" cy="1029794"/>
          </a:xfrm>
          <a:prstGeom prst="rect">
            <a:avLst/>
          </a:prstGeom>
        </p:spPr>
      </p:pic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163586" y="2222664"/>
            <a:ext cx="8815969" cy="629086"/>
          </a:xfrm>
        </p:spPr>
        <p:txBody>
          <a:bodyPr>
            <a:noAutofit/>
          </a:bodyPr>
          <a:lstStyle>
            <a:lvl1pPr algn="ctr">
              <a:defRPr sz="4400" baseline="0">
                <a:solidFill>
                  <a:schemeClr val="tx1"/>
                </a:solidFill>
                <a:latin typeface="PF Isotext Pro" pitchFamily="2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2626519" y="3916363"/>
            <a:ext cx="3890962" cy="19669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latin typeface="PF Isotext Pro" pitchFamily="2" charset="0"/>
              </a:defRPr>
            </a:lvl1pPr>
            <a:lvl2pPr marL="0" indent="0" algn="ctr">
              <a:buNone/>
              <a:defRPr sz="1800">
                <a:latin typeface="PF Isotext Pro" pitchFamily="2" charset="0"/>
              </a:defRPr>
            </a:lvl2pPr>
            <a:lvl3pPr marL="914400" indent="0" algn="ctr">
              <a:buNone/>
              <a:defRPr sz="1800">
                <a:latin typeface="PF Isotext Pro" pitchFamily="2" charset="0"/>
              </a:defRPr>
            </a:lvl3pPr>
            <a:lvl4pPr marL="1371600" indent="0" algn="ctr">
              <a:buNone/>
              <a:defRPr sz="1600">
                <a:latin typeface="PF Isotext Pro" pitchFamily="2" charset="0"/>
              </a:defRPr>
            </a:lvl4pPr>
            <a:lvl5pPr marL="1828800" indent="0" algn="ctr">
              <a:buNone/>
              <a:defRPr sz="1600">
                <a:latin typeface="PF Isotext Pro" pitchFamily="2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084623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PF Isotext Pro" pitchFamily="2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itchFamily="2" charset="2"/>
              <a:buChar char="§"/>
              <a:defRPr>
                <a:latin typeface="PF Isotext Pro" pitchFamily="2" charset="0"/>
              </a:defRPr>
            </a:lvl1pPr>
            <a:lvl2pPr marL="742950" indent="-285750">
              <a:buFont typeface="Wingdings" pitchFamily="2" charset="2"/>
              <a:buChar char="§"/>
              <a:defRPr>
                <a:latin typeface="PF Isotext Pro" pitchFamily="2" charset="0"/>
              </a:defRPr>
            </a:lvl2pPr>
            <a:lvl3pPr marL="1143000" indent="-228600">
              <a:buFont typeface="Wingdings" pitchFamily="2" charset="2"/>
              <a:buChar char="§"/>
              <a:defRPr>
                <a:latin typeface="PF Isotext Pro" pitchFamily="2" charset="0"/>
              </a:defRPr>
            </a:lvl3pPr>
            <a:lvl4pPr marL="1600200" indent="-228600">
              <a:buFont typeface="Wingdings" pitchFamily="2" charset="2"/>
              <a:buChar char="§"/>
              <a:defRPr>
                <a:latin typeface="PF Isotext Pro" pitchFamily="2" charset="0"/>
              </a:defRPr>
            </a:lvl4pPr>
            <a:lvl5pPr marL="2057400" indent="-228600">
              <a:buFont typeface="Wingdings" pitchFamily="2" charset="2"/>
              <a:buChar char="§"/>
              <a:defRPr>
                <a:latin typeface="PF Isotext Pro" pitchFamily="2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PF Isotext Pro" pitchFamily="2" charset="0"/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PF Isotext Pro" pitchFamily="2" charset="0"/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PF Isotext Pro" pitchFamily="2" charset="0"/>
              </a:defRPr>
            </a:lvl1pPr>
          </a:lstStyle>
          <a:p>
            <a:fld id="{B04BA8DE-D719-47C8-8AA3-6508A485956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290706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4567512" y="0"/>
            <a:ext cx="457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bg1"/>
              </a:solidFill>
              <a:latin typeface="PF Isotext Pro" pitchFamily="2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PF Isotext Pro" pitchFamily="2" charset="0"/>
              </a:defRPr>
            </a:lvl1pPr>
          </a:lstStyle>
          <a:p>
            <a:fld id="{B04BA8DE-D719-47C8-8AA3-6508A485956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168275" y="1600199"/>
            <a:ext cx="4179888" cy="4788000"/>
          </a:xfrm>
        </p:spPr>
        <p:txBody>
          <a:bodyPr anchor="ctr">
            <a:normAutofit/>
          </a:bodyPr>
          <a:lstStyle>
            <a:lvl1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  <a:defRPr sz="3200" b="1">
                <a:latin typeface="PF Isotext Pro" pitchFamily="2" charset="0"/>
              </a:defRPr>
            </a:lvl1pPr>
            <a:lvl2pPr marL="914400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  <a:defRPr sz="2800" b="1">
                <a:latin typeface="PF Isotext Pro" pitchFamily="2" charset="0"/>
              </a:defRPr>
            </a:lvl2pPr>
            <a:lvl3pPr marL="1371600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  <a:defRPr sz="2800" b="1">
                <a:latin typeface="PF Isotext Pro" pitchFamily="2" charset="0"/>
              </a:defRPr>
            </a:lvl3pPr>
            <a:lvl4pPr marL="1828800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  <a:defRPr sz="2400" b="1">
                <a:latin typeface="PF Isotext Pro" pitchFamily="2" charset="0"/>
              </a:defRPr>
            </a:lvl4pPr>
            <a:lvl5pPr marL="2286000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  <a:defRPr sz="2400" b="1">
                <a:latin typeface="PF Isotext Pro" pitchFamily="2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1" name="Рисунок 10"/>
          <p:cNvSpPr>
            <a:spLocks noGrp="1"/>
          </p:cNvSpPr>
          <p:nvPr>
            <p:ph type="pic" sz="quarter" idx="14"/>
          </p:nvPr>
        </p:nvSpPr>
        <p:spPr>
          <a:xfrm>
            <a:off x="4666891" y="1600199"/>
            <a:ext cx="4345347" cy="4788000"/>
          </a:xfrm>
        </p:spPr>
        <p:txBody>
          <a:bodyPr/>
          <a:lstStyle>
            <a:lvl1pPr>
              <a:defRPr>
                <a:latin typeface="PF Isotext Pro" pitchFamily="2" charset="0"/>
              </a:defRPr>
            </a:lvl1pPr>
          </a:lstStyle>
          <a:p>
            <a:r>
              <a:rPr lang="ru-RU" dirty="0" smtClean="0"/>
              <a:t>Вставка рисунка</a:t>
            </a:r>
            <a:endParaRPr lang="ru-RU" dirty="0"/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72816"/>
          <a:stretch/>
        </p:blipFill>
        <p:spPr>
          <a:xfrm>
            <a:off x="1206000" y="381664"/>
            <a:ext cx="2160000" cy="894843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496" t="10875" r="70550" b="10590"/>
          <a:stretch/>
        </p:blipFill>
        <p:spPr>
          <a:xfrm>
            <a:off x="5773512" y="217851"/>
            <a:ext cx="2160000" cy="122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91049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д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PF Isotext Pro" pitchFamily="2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PF Isotext Pro" pitchFamily="2" charset="0"/>
              </a:defRPr>
            </a:lvl1pPr>
          </a:lstStyle>
          <a:p>
            <a:fld id="{B04BA8DE-D719-47C8-8AA3-6508A485956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Объект 9"/>
          <p:cNvSpPr>
            <a:spLocks noGrp="1"/>
          </p:cNvSpPr>
          <p:nvPr>
            <p:ph sz="quarter" idx="12"/>
          </p:nvPr>
        </p:nvSpPr>
        <p:spPr>
          <a:xfrm>
            <a:off x="396875" y="2320506"/>
            <a:ext cx="8604000" cy="4078707"/>
          </a:xfrm>
        </p:spPr>
        <p:txBody>
          <a:bodyPr>
            <a:normAutofit/>
          </a:bodyPr>
          <a:lstStyle>
            <a:lvl1pPr>
              <a:defRPr sz="2400" b="0">
                <a:latin typeface="PF Isotext Pro" pitchFamily="2" charset="0"/>
              </a:defRPr>
            </a:lvl1pPr>
            <a:lvl2pPr>
              <a:defRPr sz="2000" b="0">
                <a:latin typeface="PF Isotext Pro" pitchFamily="2" charset="0"/>
              </a:defRPr>
            </a:lvl2pPr>
            <a:lvl3pPr>
              <a:defRPr sz="2000" b="0">
                <a:latin typeface="PF Isotext Pro" pitchFamily="2" charset="0"/>
              </a:defRPr>
            </a:lvl3pPr>
            <a:lvl4pPr>
              <a:defRPr sz="1800" b="0">
                <a:latin typeface="PF Isotext Pro" pitchFamily="2" charset="0"/>
              </a:defRPr>
            </a:lvl4pPr>
            <a:lvl5pPr>
              <a:defRPr sz="1800" b="0">
                <a:latin typeface="PF Isotext Pro" pitchFamily="2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3"/>
          </p:nvPr>
        </p:nvSpPr>
        <p:spPr>
          <a:xfrm>
            <a:off x="168275" y="1600200"/>
            <a:ext cx="8843963" cy="576000"/>
          </a:xfrm>
        </p:spPr>
        <p:txBody>
          <a:bodyPr tIns="0" anchor="ctr"/>
          <a:lstStyle>
            <a:lvl1pPr marL="0" indent="0">
              <a:buNone/>
              <a:defRPr>
                <a:latin typeface="PF Isotext Pro" pitchFamily="2" charset="0"/>
              </a:defRPr>
            </a:lvl1pPr>
          </a:lstStyle>
          <a:p>
            <a:pPr lvl="0"/>
            <a:r>
              <a:rPr lang="ru-RU" dirty="0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xmlns="" val="593349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 Вертикальны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PF Isotext Pro" pitchFamily="2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68275" y="1600200"/>
            <a:ext cx="4320000" cy="4799013"/>
          </a:xfrm>
        </p:spPr>
        <p:txBody>
          <a:bodyPr/>
          <a:lstStyle>
            <a:lvl1pPr marL="0" indent="0">
              <a:buNone/>
              <a:defRPr sz="2800">
                <a:latin typeface="PF Isotext Pro" pitchFamily="2" charset="0"/>
              </a:defRPr>
            </a:lvl1pPr>
            <a:lvl2pPr>
              <a:defRPr sz="2400">
                <a:latin typeface="PF Isotext Pro" pitchFamily="2" charset="0"/>
              </a:defRPr>
            </a:lvl2pPr>
            <a:lvl3pPr>
              <a:defRPr sz="2000">
                <a:latin typeface="PF Isotext Pro" pitchFamily="2" charset="0"/>
              </a:defRPr>
            </a:lvl3pPr>
            <a:lvl4pPr>
              <a:defRPr sz="1800">
                <a:latin typeface="PF Isotext Pro" pitchFamily="2" charset="0"/>
              </a:defRPr>
            </a:lvl4pPr>
            <a:lvl5pPr>
              <a:defRPr sz="1800">
                <a:latin typeface="PF Isotext Pro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74078" y="1600200"/>
            <a:ext cx="4320000" cy="4799013"/>
          </a:xfrm>
        </p:spPr>
        <p:txBody>
          <a:bodyPr/>
          <a:lstStyle>
            <a:lvl1pPr marL="0" indent="0">
              <a:buNone/>
              <a:defRPr sz="2800">
                <a:latin typeface="PF Isotext Pro" pitchFamily="2" charset="0"/>
              </a:defRPr>
            </a:lvl1pPr>
            <a:lvl2pPr>
              <a:defRPr sz="2400">
                <a:latin typeface="PF Isotext Pro" pitchFamily="2" charset="0"/>
              </a:defRPr>
            </a:lvl2pPr>
            <a:lvl3pPr>
              <a:defRPr sz="2000">
                <a:latin typeface="PF Isotext Pro" pitchFamily="2" charset="0"/>
              </a:defRPr>
            </a:lvl3pPr>
            <a:lvl4pPr>
              <a:defRPr sz="1800">
                <a:latin typeface="PF Isotext Pro" pitchFamily="2" charset="0"/>
              </a:defRPr>
            </a:lvl4pPr>
            <a:lvl5pPr>
              <a:defRPr sz="1800">
                <a:latin typeface="PF Isotext Pro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PF Isotext Pro" pitchFamily="2" charset="0"/>
              </a:defRPr>
            </a:lvl1pPr>
          </a:lstStyle>
          <a:p>
            <a:fld id="{B04BA8DE-D719-47C8-8AA3-6508A485956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043912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 Горизонтальны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PF Isotext Pro" pitchFamily="2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PF Isotext Pro" pitchFamily="2" charset="0"/>
              </a:defRPr>
            </a:lvl1pPr>
          </a:lstStyle>
          <a:p>
            <a:fld id="{B04BA8DE-D719-47C8-8AA3-6508A485956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Объект 2"/>
          <p:cNvSpPr>
            <a:spLocks noGrp="1"/>
          </p:cNvSpPr>
          <p:nvPr>
            <p:ph sz="half" idx="1"/>
          </p:nvPr>
        </p:nvSpPr>
        <p:spPr>
          <a:xfrm>
            <a:off x="168274" y="1600200"/>
            <a:ext cx="8843963" cy="2232000"/>
          </a:xfrm>
        </p:spPr>
        <p:txBody>
          <a:bodyPr/>
          <a:lstStyle>
            <a:lvl1pPr marL="0" indent="0">
              <a:buNone/>
              <a:defRPr sz="2800">
                <a:latin typeface="PF Isotext Pro" pitchFamily="2" charset="0"/>
              </a:defRPr>
            </a:lvl1pPr>
            <a:lvl2pPr>
              <a:defRPr sz="2400">
                <a:latin typeface="PF Isotext Pro" pitchFamily="2" charset="0"/>
              </a:defRPr>
            </a:lvl2pPr>
            <a:lvl3pPr>
              <a:defRPr sz="2000">
                <a:latin typeface="PF Isotext Pro" pitchFamily="2" charset="0"/>
              </a:defRPr>
            </a:lvl3pPr>
            <a:lvl4pPr>
              <a:defRPr sz="1800">
                <a:latin typeface="PF Isotext Pro" pitchFamily="2" charset="0"/>
              </a:defRPr>
            </a:lvl4pPr>
            <a:lvl5pPr>
              <a:defRPr sz="1800">
                <a:latin typeface="PF Isotext Pro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Объект 2"/>
          <p:cNvSpPr>
            <a:spLocks noGrp="1"/>
          </p:cNvSpPr>
          <p:nvPr>
            <p:ph sz="half" idx="11"/>
          </p:nvPr>
        </p:nvSpPr>
        <p:spPr>
          <a:xfrm>
            <a:off x="168274" y="4161215"/>
            <a:ext cx="8843963" cy="2232000"/>
          </a:xfrm>
        </p:spPr>
        <p:txBody>
          <a:bodyPr/>
          <a:lstStyle>
            <a:lvl1pPr marL="0" indent="0">
              <a:buNone/>
              <a:defRPr sz="2800">
                <a:latin typeface="PF Isotext Pro" pitchFamily="2" charset="0"/>
              </a:defRPr>
            </a:lvl1pPr>
            <a:lvl2pPr>
              <a:defRPr sz="2400">
                <a:latin typeface="PF Isotext Pro" pitchFamily="2" charset="0"/>
              </a:defRPr>
            </a:lvl2pPr>
            <a:lvl3pPr>
              <a:defRPr sz="2000">
                <a:latin typeface="PF Isotext Pro" pitchFamily="2" charset="0"/>
              </a:defRPr>
            </a:lvl3pPr>
            <a:lvl4pPr>
              <a:defRPr sz="1800">
                <a:latin typeface="PF Isotext Pro" pitchFamily="2" charset="0"/>
              </a:defRPr>
            </a:lvl4pPr>
            <a:lvl5pPr>
              <a:defRPr sz="1800">
                <a:latin typeface="PF Isotext Pro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159556" y="3996708"/>
            <a:ext cx="8820000" cy="0"/>
          </a:xfrm>
          <a:prstGeom prst="line">
            <a:avLst/>
          </a:prstGeom>
          <a:ln w="190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040707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д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PF Isotext Pro" pitchFamily="2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PF Isotext Pro" pitchFamily="2" charset="0"/>
              </a:defRPr>
            </a:lvl1pPr>
          </a:lstStyle>
          <a:p>
            <a:fld id="{B04BA8DE-D719-47C8-8AA3-6508A485956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68275" y="1600200"/>
            <a:ext cx="8843963" cy="4799013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1"/>
          </p:nvPr>
        </p:nvSpPr>
        <p:spPr>
          <a:xfrm>
            <a:off x="168275" y="1600200"/>
            <a:ext cx="8820000" cy="479901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PF Isotext Pro" pitchFamily="2" charset="0"/>
              </a:defRPr>
            </a:lvl1pPr>
            <a:lvl2pPr>
              <a:defRPr sz="2000">
                <a:latin typeface="PF Isotext Pro" pitchFamily="2" charset="0"/>
              </a:defRPr>
            </a:lvl2pPr>
            <a:lvl3pPr>
              <a:defRPr sz="2000">
                <a:latin typeface="PF Isotext Pro" pitchFamily="2" charset="0"/>
              </a:defRPr>
            </a:lvl3pPr>
            <a:lvl4pPr>
              <a:defRPr sz="1800">
                <a:latin typeface="PF Isotext Pro" pitchFamily="2" charset="0"/>
              </a:defRPr>
            </a:lvl4pPr>
            <a:lvl5pPr>
              <a:defRPr sz="1800">
                <a:latin typeface="PF Isotext Pro" pitchFamily="2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999681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PF Isotext Pro" pitchFamily="2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PF Isotext Pro" pitchFamily="2" charset="0"/>
              </a:defRPr>
            </a:lvl1pPr>
          </a:lstStyle>
          <a:p>
            <a:fld id="{B04BA8DE-D719-47C8-8AA3-6508A485956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67500" y="1602490"/>
            <a:ext cx="4464000" cy="792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000" b="0">
                <a:solidFill>
                  <a:schemeClr val="lt1"/>
                </a:solidFill>
                <a:latin typeface="Myriad Pro" pitchFamily="34" charset="0"/>
                <a:cs typeface="Arial" pitchFamily="34" charset="0"/>
              </a:defRPr>
            </a:lvl1pPr>
          </a:lstStyle>
          <a:p>
            <a:endParaRPr lang="ru-RU" sz="2700" b="1" dirty="0">
              <a:solidFill>
                <a:schemeClr val="bg1"/>
              </a:solidFill>
              <a:latin typeface="PF Isotext Pro" pitchFamily="2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239500" y="1674490"/>
            <a:ext cx="4320000" cy="648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  <a:effectLst/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000" b="0">
                <a:solidFill>
                  <a:schemeClr val="lt1"/>
                </a:solidFill>
                <a:latin typeface="Myriad Pro" pitchFamily="34" charset="0"/>
                <a:cs typeface="Arial" pitchFamily="34" charset="0"/>
              </a:defRPr>
            </a:lvl1pPr>
          </a:lstStyle>
          <a:p>
            <a:endParaRPr lang="ru-RU" sz="2700" b="1" dirty="0">
              <a:solidFill>
                <a:schemeClr val="bg1"/>
              </a:solidFill>
              <a:latin typeface="PF Isotext Pro" pitchFamily="2" charset="0"/>
            </a:endParaRP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1"/>
          </p:nvPr>
        </p:nvSpPr>
        <p:spPr>
          <a:xfrm>
            <a:off x="258077" y="1643330"/>
            <a:ext cx="4309161" cy="651294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  <a:latin typeface="PF Isotext Pro" pitchFamily="2" charset="0"/>
              </a:defRPr>
            </a:lvl1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10" name="Объект 9"/>
          <p:cNvSpPr>
            <a:spLocks noGrp="1"/>
          </p:cNvSpPr>
          <p:nvPr>
            <p:ph sz="quarter" idx="12"/>
          </p:nvPr>
        </p:nvSpPr>
        <p:spPr>
          <a:xfrm>
            <a:off x="396875" y="2501659"/>
            <a:ext cx="8604000" cy="3897554"/>
          </a:xfrm>
        </p:spPr>
        <p:txBody>
          <a:bodyPr>
            <a:normAutofit/>
          </a:bodyPr>
          <a:lstStyle>
            <a:lvl1pPr>
              <a:defRPr sz="2400" b="0">
                <a:latin typeface="PF Isotext Pro" pitchFamily="2" charset="0"/>
              </a:defRPr>
            </a:lvl1pPr>
            <a:lvl2pPr>
              <a:defRPr sz="2000" b="0">
                <a:latin typeface="PF Isotext Pro" pitchFamily="2" charset="0"/>
              </a:defRPr>
            </a:lvl2pPr>
            <a:lvl3pPr>
              <a:defRPr sz="2000" b="0">
                <a:latin typeface="PF Isotext Pro" pitchFamily="2" charset="0"/>
              </a:defRPr>
            </a:lvl3pPr>
            <a:lvl4pPr>
              <a:defRPr sz="1800" b="0">
                <a:latin typeface="PF Isotext Pro" pitchFamily="2" charset="0"/>
              </a:defRPr>
            </a:lvl4pPr>
            <a:lvl5pPr>
              <a:defRPr sz="1800" b="0">
                <a:latin typeface="PF Isotext Pro" pitchFamily="2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005144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PF Isotext Pro" pitchFamily="2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PF Isotext Pro" pitchFamily="2" charset="0"/>
              </a:defRPr>
            </a:lvl1pPr>
          </a:lstStyle>
          <a:p>
            <a:fld id="{B04BA8DE-D719-47C8-8AA3-6508A485956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039439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6789" r="51468"/>
          <a:stretch/>
        </p:blipFill>
        <p:spPr>
          <a:xfrm>
            <a:off x="8329732" y="6462508"/>
            <a:ext cx="779764" cy="395492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0" y="10917"/>
            <a:ext cx="9144000" cy="108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  <a:latin typeface="PF Isotext Pro" pitchFamily="2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8275" y="1600200"/>
            <a:ext cx="8820000" cy="4799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893346" y="6517309"/>
            <a:ext cx="2084388" cy="2731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PF Isotext Pro" pitchFamily="2" charset="0"/>
              </a:defRPr>
            </a:lvl1pPr>
          </a:lstStyle>
          <a:p>
            <a:fld id="{B04BA8DE-D719-47C8-8AA3-6508A4859564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496" t="10875" r="70550" b="10590"/>
          <a:stretch/>
        </p:blipFill>
        <p:spPr>
          <a:xfrm>
            <a:off x="7567659" y="119492"/>
            <a:ext cx="1524585" cy="86285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3586" y="92367"/>
            <a:ext cx="7455829" cy="917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105484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50" r:id="rId2"/>
    <p:sldLayoutId id="2147483651" r:id="rId3"/>
    <p:sldLayoutId id="2147483682" r:id="rId4"/>
    <p:sldLayoutId id="2147483652" r:id="rId5"/>
    <p:sldLayoutId id="2147483667" r:id="rId6"/>
    <p:sldLayoutId id="2147483679" r:id="rId7"/>
    <p:sldLayoutId id="2147483681" r:id="rId8"/>
    <p:sldLayoutId id="2147483654" r:id="rId9"/>
    <p:sldLayoutId id="2147483683" r:id="rId10"/>
    <p:sldLayoutId id="2147483662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bg1"/>
          </a:solidFill>
          <a:latin typeface="PF Isotext Pro" pitchFamily="2" charset="0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spcBef>
          <a:spcPts val="600"/>
        </a:spcBef>
        <a:spcAft>
          <a:spcPts val="300"/>
        </a:spcAft>
        <a:buFont typeface="Wingdings" pitchFamily="2" charset="2"/>
        <a:buChar char="§"/>
        <a:defRPr sz="2800" b="1" kern="1200">
          <a:solidFill>
            <a:schemeClr val="tx1"/>
          </a:solidFill>
          <a:latin typeface="PF Isotext Pro" pitchFamily="2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spcAft>
          <a:spcPts val="300"/>
        </a:spcAft>
        <a:buFont typeface="Wingdings" pitchFamily="2" charset="2"/>
        <a:buChar char="§"/>
        <a:defRPr sz="2400" kern="1200">
          <a:solidFill>
            <a:schemeClr val="tx1"/>
          </a:solidFill>
          <a:latin typeface="PF Isotext Pro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spcAft>
          <a:spcPts val="300"/>
        </a:spcAft>
        <a:buFont typeface="Wingdings" pitchFamily="2" charset="2"/>
        <a:buChar char="§"/>
        <a:defRPr sz="2400" kern="1200">
          <a:solidFill>
            <a:schemeClr val="tx1"/>
          </a:solidFill>
          <a:latin typeface="PF Isotext Pro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spcAft>
          <a:spcPts val="300"/>
        </a:spcAft>
        <a:buFont typeface="Wingdings" pitchFamily="2" charset="2"/>
        <a:buChar char="§"/>
        <a:defRPr sz="2000" kern="1200">
          <a:solidFill>
            <a:schemeClr val="tx1"/>
          </a:solidFill>
          <a:latin typeface="PF Isotext Pro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spcAft>
          <a:spcPts val="300"/>
        </a:spcAft>
        <a:buFont typeface="Wingdings" pitchFamily="2" charset="2"/>
        <a:buChar char="§"/>
        <a:defRPr sz="2000" kern="1200">
          <a:solidFill>
            <a:schemeClr val="tx1"/>
          </a:solidFill>
          <a:latin typeface="PF Isotext Pro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Углубленное программирование на Java</a:t>
            </a:r>
            <a:br>
              <a:rPr lang="ru-RU" dirty="0"/>
            </a:br>
            <a:r>
              <a:rPr lang="ru-RU" dirty="0"/>
              <a:t>Лекция </a:t>
            </a:r>
            <a:r>
              <a:rPr lang="ru-RU" dirty="0" smtClean="0"/>
              <a:t>7 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«</a:t>
            </a:r>
            <a:r>
              <a:rPr lang="en-US" dirty="0"/>
              <a:t>Resource System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1371600" y="5693157"/>
            <a:ext cx="6400800" cy="706056"/>
          </a:xfrm>
        </p:spPr>
        <p:txBody>
          <a:bodyPr/>
          <a:lstStyle/>
          <a:p>
            <a:r>
              <a:rPr lang="ru-RU" dirty="0"/>
              <a:t>Виталий </a:t>
            </a:r>
            <a:r>
              <a:rPr lang="ru-RU" dirty="0" err="1" smtClean="0"/>
              <a:t>Чибриков</a:t>
            </a:r>
            <a:endParaRPr lang="ru-RU" dirty="0"/>
          </a:p>
        </p:txBody>
      </p:sp>
      <p:pic>
        <p:nvPicPr>
          <p:cNvPr id="49158" name="Picture 6" descr="203465-large.png (460×238)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 cstate="print"/>
          <a:srcRect l="5847" r="5847"/>
          <a:stretch>
            <a:fillRect/>
          </a:stretch>
        </p:blipFill>
        <p:spPr bwMode="auto"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67960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Запись в файл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168275" y="1600200"/>
            <a:ext cx="8820000" cy="4799013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9" name="Rectangle 9"/>
          <p:cNvSpPr/>
          <p:nvPr/>
        </p:nvSpPr>
        <p:spPr>
          <a:xfrm>
            <a:off x="399853" y="1598613"/>
            <a:ext cx="86409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SerializationObject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object =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new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SerializationObject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"Zoe"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, </a:t>
            </a: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31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);</a:t>
            </a:r>
            <a:endParaRPr kumimoji="0" lang="ru-RU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FileOutputStream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fileOut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=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new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FileOutputStream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"test.bin"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);</a:t>
            </a:r>
            <a:endParaRPr kumimoji="0" lang="ru-RU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ObjectOutputStream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out =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new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ObjectOutputStream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fileOut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);</a:t>
            </a:r>
            <a:endParaRPr kumimoji="0" lang="ru-RU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out.writeObject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(object);</a:t>
            </a:r>
            <a:endParaRPr kumimoji="0" lang="ru-RU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out.close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xmlns="" val="112720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serialVersionUID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168275" y="1600200"/>
            <a:ext cx="8820000" cy="4799013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8275" y="1597938"/>
            <a:ext cx="60228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/>
              <a:t>serialVersionUID</a:t>
            </a:r>
            <a:r>
              <a:rPr lang="en-US" sz="2200" dirty="0" smtClean="0"/>
              <a:t> – </a:t>
            </a:r>
            <a:r>
              <a:rPr lang="ru-RU" sz="2200" dirty="0" smtClean="0"/>
              <a:t>идентификатор версии класса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8275" y="2797393"/>
            <a:ext cx="67986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UID</a:t>
            </a:r>
            <a:r>
              <a:rPr lang="ru-RU" sz="2200" dirty="0" smtClean="0"/>
              <a:t> нужно менять при каждом изменении полей класса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8275" y="3301449"/>
            <a:ext cx="87623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/>
              <a:t>Если </a:t>
            </a:r>
            <a:r>
              <a:rPr lang="en-US" sz="2200" dirty="0" smtClean="0"/>
              <a:t>UID</a:t>
            </a:r>
            <a:r>
              <a:rPr lang="ru-RU" sz="2200" dirty="0" smtClean="0"/>
              <a:t> не задать явно – он будет вычислен в </a:t>
            </a:r>
            <a:r>
              <a:rPr lang="en-US" sz="2200" dirty="0" smtClean="0"/>
              <a:t>runtime</a:t>
            </a:r>
            <a:r>
              <a:rPr lang="ru-RU" sz="2200" dirty="0" smtClean="0"/>
              <a:t>, из хэша класса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8463" y="2133600"/>
            <a:ext cx="80057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private static final long </a:t>
            </a:r>
            <a:r>
              <a:rPr kumimoji="0" lang="en-US" sz="2200" b="0" i="1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serialVersionUID</a:t>
            </a:r>
            <a:r>
              <a:rPr kumimoji="0" lang="en-US" sz="22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= </a:t>
            </a:r>
            <a:r>
              <a:rPr kumimoji="0" lang="en-US" sz="2200" b="0" i="1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-3895203507200457730L</a:t>
            </a:r>
            <a:r>
              <a:rPr kumimoji="0" lang="en-US" sz="22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;</a:t>
            </a:r>
            <a:endParaRPr kumimoji="0" lang="ru-RU" sz="2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4619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68275" y="1600200"/>
            <a:ext cx="8820000" cy="4799013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Десериализация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168275" y="1597026"/>
            <a:ext cx="6003951" cy="43704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spcBef>
                <a:spcPts val="600"/>
              </a:spcBef>
              <a:spcAft>
                <a:spcPts val="600"/>
              </a:spcAft>
              <a:defRPr sz="2200">
                <a:solidFill>
                  <a:schemeClr val="accent6"/>
                </a:solidFill>
                <a:latin typeface="PF Isotext Pro" pitchFamily="2" charset="0"/>
              </a:defRPr>
            </a:lvl1pPr>
            <a:lvl2pPr lvl="1">
              <a:spcBef>
                <a:spcPts val="600"/>
              </a:spcBef>
              <a:spcAft>
                <a:spcPts val="600"/>
              </a:spcAft>
              <a:defRPr sz="2200">
                <a:latin typeface="PF Isotext Pro" pitchFamily="2" charset="0"/>
              </a:defRPr>
            </a:lvl2pPr>
          </a:lstStyle>
          <a:p>
            <a:r>
              <a:rPr lang="ru-RU" dirty="0"/>
              <a:t>Чтение происходит в обратном порядке</a:t>
            </a:r>
          </a:p>
          <a:p>
            <a:pPr lvl="1"/>
            <a:r>
              <a:rPr lang="en-US" dirty="0" err="1"/>
              <a:t>serialVersionUID</a:t>
            </a:r>
            <a:endParaRPr lang="ru-RU" dirty="0"/>
          </a:p>
          <a:p>
            <a:pPr lvl="1"/>
            <a:r>
              <a:rPr lang="ru-RU" dirty="0"/>
              <a:t>родительские классы</a:t>
            </a:r>
          </a:p>
          <a:p>
            <a:pPr lvl="1"/>
            <a:r>
              <a:rPr lang="ru-RU" dirty="0"/>
              <a:t>классы переменных родительских классов</a:t>
            </a:r>
          </a:p>
          <a:p>
            <a:pPr lvl="1"/>
            <a:r>
              <a:rPr lang="ru-RU" dirty="0"/>
              <a:t>объекты родительских классов</a:t>
            </a:r>
          </a:p>
          <a:p>
            <a:pPr lvl="1"/>
            <a:r>
              <a:rPr lang="ru-RU" dirty="0"/>
              <a:t>значения переменных родительских классов </a:t>
            </a:r>
          </a:p>
          <a:p>
            <a:pPr lvl="1"/>
            <a:r>
              <a:rPr lang="ru-RU" dirty="0"/>
              <a:t>классы переменных</a:t>
            </a:r>
          </a:p>
          <a:p>
            <a:pPr lvl="1"/>
            <a:r>
              <a:rPr lang="ru-RU" dirty="0"/>
              <a:t>значения переменных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5552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План лекции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2840038" y="1598613"/>
            <a:ext cx="424847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400">
                <a:solidFill>
                  <a:srgbClr val="FF0000"/>
                </a:solidFill>
                <a:latin typeface="Myriad Pro Light" pitchFamily="34" charset="0"/>
                <a:ea typeface="+mj-ea"/>
                <a:cs typeface="+mj-cs"/>
              </a:defRPr>
            </a:lvl1pPr>
          </a:lstStyle>
          <a:p>
            <a:endParaRPr lang="en-US" dirty="0">
              <a:latin typeface="PF Isotext Pro" pitchFamily="2" charset="0"/>
            </a:endParaRPr>
          </a:p>
        </p:txBody>
      </p:sp>
      <p:sp>
        <p:nvSpPr>
          <p:cNvPr id="10" name="Текст 3"/>
          <p:cNvSpPr txBox="1">
            <a:spLocks/>
          </p:cNvSpPr>
          <p:nvPr/>
        </p:nvSpPr>
        <p:spPr>
          <a:xfrm>
            <a:off x="168274" y="1601788"/>
            <a:ext cx="4351339" cy="47879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61950" indent="-3619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3200" dirty="0" smtClean="0"/>
              <a:t>Serialization</a:t>
            </a:r>
            <a:endParaRPr lang="en-US" sz="3200" dirty="0"/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3200" dirty="0" smtClean="0">
                <a:solidFill>
                  <a:srgbClr val="C00000"/>
                </a:solidFill>
              </a:rPr>
              <a:t>Reflection </a:t>
            </a:r>
            <a:endParaRPr lang="en-US" sz="3200" dirty="0"/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3200" dirty="0"/>
              <a:t>SAX &amp; DOM</a:t>
            </a: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3200" dirty="0"/>
              <a:t>Resource System</a:t>
            </a:r>
            <a:endParaRPr lang="ru-RU" sz="3200" dirty="0" smtClean="0"/>
          </a:p>
        </p:txBody>
      </p:sp>
      <p:pic>
        <p:nvPicPr>
          <p:cNvPr id="7" name="Picture 2" descr="75.jpg (458×602)"/>
          <p:cNvPicPr>
            <a:picLocks noChangeAspect="1" noChangeArrowheads="1"/>
          </p:cNvPicPr>
          <p:nvPr/>
        </p:nvPicPr>
        <p:blipFill rotWithShape="1">
          <a:blip r:embed="rId2" cstate="print"/>
          <a:srcRect l="6685" t="4616" r="5606" b="4647"/>
          <a:stretch/>
        </p:blipFill>
        <p:spPr bwMode="auto">
          <a:xfrm>
            <a:off x="4962524" y="1598613"/>
            <a:ext cx="3521119" cy="478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7332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68275" y="3025527"/>
            <a:ext cx="8843963" cy="2160000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8274" y="1600200"/>
            <a:ext cx="8820000" cy="1044000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>
              <a:spcBef>
                <a:spcPts val="600"/>
              </a:spcBef>
              <a:spcAft>
                <a:spcPts val="0"/>
              </a:spcAft>
              <a:buClrTx/>
            </a:pPr>
            <a:r>
              <a:rPr lang="ru-RU" sz="2200" dirty="0">
                <a:solidFill>
                  <a:prstClr val="black"/>
                </a:solidFill>
                <a:latin typeface="PF Isotext Pro" pitchFamily="2" charset="0"/>
              </a:rPr>
              <a:t>Возможность проверить структуру объекта в </a:t>
            </a:r>
            <a:r>
              <a:rPr lang="en-US" sz="2200" dirty="0" smtClean="0">
                <a:solidFill>
                  <a:prstClr val="black"/>
                </a:solidFill>
                <a:latin typeface="PF Isotext Pro" pitchFamily="2" charset="0"/>
              </a:rPr>
              <a:t>runtime</a:t>
            </a:r>
            <a:endParaRPr lang="ru-RU" sz="2200" dirty="0" smtClean="0">
              <a:solidFill>
                <a:prstClr val="black"/>
              </a:solidFill>
              <a:latin typeface="PF Isotext Pro" pitchFamily="2" charset="0"/>
            </a:endParaRPr>
          </a:p>
          <a:p>
            <a:pPr lvl="0">
              <a:spcBef>
                <a:spcPts val="600"/>
              </a:spcBef>
              <a:spcAft>
                <a:spcPts val="0"/>
              </a:spcAft>
              <a:buClrTx/>
            </a:pPr>
            <a:r>
              <a:rPr lang="ru-RU" sz="2200" dirty="0">
                <a:solidFill>
                  <a:prstClr val="black"/>
                </a:solidFill>
                <a:latin typeface="PF Isotext Pro" pitchFamily="2" charset="0"/>
              </a:rPr>
              <a:t>Возможность изменить поведение объекта в </a:t>
            </a:r>
            <a:r>
              <a:rPr lang="ru-RU" sz="2200" dirty="0" err="1" smtClean="0">
                <a:solidFill>
                  <a:prstClr val="black"/>
                </a:solidFill>
                <a:latin typeface="PF Isotext Pro" pitchFamily="2" charset="0"/>
              </a:rPr>
              <a:t>runtime</a:t>
            </a:r>
            <a:endParaRPr lang="ru-RU" sz="2200" dirty="0">
              <a:solidFill>
                <a:prstClr val="black"/>
              </a:solidFill>
              <a:latin typeface="PF Isotext Pro" pitchFamily="2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Reflection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68275" y="3054102"/>
            <a:ext cx="7802008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spcBef>
                <a:spcPts val="600"/>
              </a:spcBef>
              <a:spcAft>
                <a:spcPts val="600"/>
              </a:spcAft>
              <a:defRPr sz="2200">
                <a:solidFill>
                  <a:schemeClr val="accent6"/>
                </a:solidFill>
                <a:latin typeface="PF Isotext Pro" pitchFamily="2" charset="0"/>
              </a:defRPr>
            </a:lvl1pPr>
            <a:lvl2pPr lvl="1">
              <a:spcBef>
                <a:spcPts val="600"/>
              </a:spcBef>
              <a:spcAft>
                <a:spcPts val="600"/>
              </a:spcAft>
              <a:defRPr sz="2200">
                <a:latin typeface="PF Isotext Pro" pitchFamily="2" charset="0"/>
              </a:defRPr>
            </a:lvl2pPr>
          </a:lstStyle>
          <a:p>
            <a:r>
              <a:rPr lang="ru-RU" dirty="0" err="1"/>
              <a:t>Сериализация</a:t>
            </a:r>
            <a:endParaRPr lang="ru-RU" dirty="0"/>
          </a:p>
          <a:p>
            <a:pPr lvl="1"/>
            <a:r>
              <a:rPr lang="en-US" dirty="0" err="1"/>
              <a:t>Serializable</a:t>
            </a:r>
            <a:r>
              <a:rPr lang="en-US" dirty="0"/>
              <a:t> – </a:t>
            </a:r>
            <a:r>
              <a:rPr lang="ru-RU" dirty="0"/>
              <a:t>пустой интерфейс</a:t>
            </a:r>
          </a:p>
          <a:p>
            <a:pPr lvl="1"/>
            <a:r>
              <a:rPr lang="ru-RU" dirty="0"/>
              <a:t>Мы не написали ни строчки кода для </a:t>
            </a:r>
            <a:r>
              <a:rPr lang="ru-RU" dirty="0" err="1"/>
              <a:t>сериализации</a:t>
            </a:r>
            <a:r>
              <a:rPr lang="ru-RU" dirty="0"/>
              <a:t> объекта</a:t>
            </a:r>
          </a:p>
          <a:p>
            <a:pPr lvl="1"/>
            <a:r>
              <a:rPr lang="en-US" dirty="0"/>
              <a:t>Reflection </a:t>
            </a:r>
            <a:r>
              <a:rPr lang="ru-RU" dirty="0"/>
              <a:t>разбирает объект и переводит его в массив байт</a:t>
            </a:r>
          </a:p>
        </p:txBody>
      </p:sp>
    </p:spTree>
    <p:extLst>
      <p:ext uri="{BB962C8B-B14F-4D97-AF65-F5344CB8AC3E}">
        <p14:creationId xmlns:p14="http://schemas.microsoft.com/office/powerpoint/2010/main" xmlns="" val="33742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68275" y="1600200"/>
            <a:ext cx="8820000" cy="4799013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Используя </a:t>
            </a:r>
            <a:r>
              <a:rPr lang="en-US" smtClean="0"/>
              <a:t>Reflection</a:t>
            </a:r>
            <a:r>
              <a:rPr lang="ru-RU" smtClean="0"/>
              <a:t> можно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168275" y="1598613"/>
            <a:ext cx="651691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spcBef>
                <a:spcPts val="600"/>
              </a:spcBef>
              <a:spcAft>
                <a:spcPts val="600"/>
              </a:spcAft>
              <a:defRPr sz="2200"/>
            </a:lvl1pPr>
          </a:lstStyle>
          <a:p>
            <a:r>
              <a:rPr lang="ru-RU" dirty="0"/>
              <a:t>Получить список переменных класса</a:t>
            </a:r>
          </a:p>
          <a:p>
            <a:r>
              <a:rPr lang="ru-RU" dirty="0"/>
              <a:t>Получить список методов класса</a:t>
            </a:r>
          </a:p>
          <a:p>
            <a:r>
              <a:rPr lang="ru-RU" dirty="0"/>
              <a:t>Получить список конструкторов класса</a:t>
            </a:r>
          </a:p>
          <a:p>
            <a:r>
              <a:rPr lang="ru-RU" dirty="0"/>
              <a:t>Создать объект, вызвав его конструктор</a:t>
            </a:r>
          </a:p>
          <a:p>
            <a:r>
              <a:rPr lang="ru-RU" dirty="0"/>
              <a:t>Вызвать метод</a:t>
            </a:r>
          </a:p>
          <a:p>
            <a:r>
              <a:rPr lang="ru-RU" dirty="0"/>
              <a:t>Поменять область видимости переменной или метода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73873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68275" y="1600200"/>
            <a:ext cx="8820000" cy="4799013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Используя </a:t>
            </a:r>
            <a:r>
              <a:rPr lang="en-US" smtClean="0"/>
              <a:t>Reflection</a:t>
            </a:r>
            <a:r>
              <a:rPr lang="ru-RU" smtClean="0"/>
              <a:t> нельзя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168275" y="1587501"/>
            <a:ext cx="564007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spcBef>
                <a:spcPts val="600"/>
              </a:spcBef>
              <a:spcAft>
                <a:spcPts val="600"/>
              </a:spcAft>
              <a:defRPr sz="2200"/>
            </a:lvl1pPr>
          </a:lstStyle>
          <a:p>
            <a:r>
              <a:rPr lang="ru-RU" dirty="0"/>
              <a:t>Добавить или удалить переменную или метод</a:t>
            </a:r>
          </a:p>
          <a:p>
            <a:r>
              <a:rPr lang="ru-RU" dirty="0"/>
              <a:t>Поменять область видимости до компиляции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77672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68275" y="1600200"/>
            <a:ext cx="8820000" cy="4799013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Reflection</a:t>
            </a:r>
            <a:r>
              <a:rPr lang="ru-RU" smtClean="0"/>
              <a:t> и тестирование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68275" y="1597026"/>
            <a:ext cx="6385081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spcBef>
                <a:spcPts val="600"/>
              </a:spcBef>
              <a:spcAft>
                <a:spcPts val="600"/>
              </a:spcAft>
              <a:defRPr sz="2200">
                <a:solidFill>
                  <a:schemeClr val="accent6"/>
                </a:solidFill>
                <a:latin typeface="PF Isotext Pro" pitchFamily="2" charset="0"/>
              </a:defRPr>
            </a:lvl1pPr>
            <a:lvl2pPr lvl="1">
              <a:spcBef>
                <a:spcPts val="600"/>
              </a:spcBef>
              <a:spcAft>
                <a:spcPts val="600"/>
              </a:spcAft>
              <a:defRPr sz="2200">
                <a:latin typeface="PF Isotext Pro" pitchFamily="2" charset="0"/>
              </a:defRPr>
            </a:lvl2pPr>
          </a:lstStyle>
          <a:p>
            <a:r>
              <a:rPr lang="ru-RU" dirty="0"/>
              <a:t>Тестирование «белого ящика»</a:t>
            </a:r>
          </a:p>
          <a:p>
            <a:pPr lvl="1"/>
            <a:r>
              <a:rPr lang="ru-RU" dirty="0"/>
              <a:t>Возможность проверить значения </a:t>
            </a:r>
            <a:r>
              <a:rPr lang="en-US" dirty="0"/>
              <a:t>private </a:t>
            </a:r>
            <a:r>
              <a:rPr lang="ru-RU" dirty="0"/>
              <a:t>полей</a:t>
            </a:r>
          </a:p>
          <a:p>
            <a:pPr lvl="1"/>
            <a:r>
              <a:rPr lang="ru-RU" dirty="0"/>
              <a:t>Возможность поменять значения </a:t>
            </a:r>
            <a:r>
              <a:rPr lang="en-US" dirty="0"/>
              <a:t>private </a:t>
            </a:r>
            <a:r>
              <a:rPr lang="ru-RU" dirty="0"/>
              <a:t>полей</a:t>
            </a:r>
          </a:p>
          <a:p>
            <a:pPr lvl="1"/>
            <a:r>
              <a:rPr lang="ru-RU" dirty="0"/>
              <a:t>Создание «облака» объектов 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19049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68275" y="1600200"/>
            <a:ext cx="8820000" cy="4799013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Минусы </a:t>
            </a:r>
            <a:r>
              <a:rPr lang="en-US" smtClean="0"/>
              <a:t>Reflection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168275" y="1598613"/>
            <a:ext cx="54890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>
                <a:solidFill>
                  <a:schemeClr val="accent6"/>
                </a:solidFill>
                <a:latin typeface="PF Isotext Pro" pitchFamily="2" charset="0"/>
              </a:rPr>
              <a:t>Если задачу можно решить без </a:t>
            </a:r>
            <a:r>
              <a:rPr lang="en-US" sz="2200" dirty="0" smtClean="0">
                <a:solidFill>
                  <a:schemeClr val="accent6"/>
                </a:solidFill>
                <a:latin typeface="PF Isotext Pro" pitchFamily="2" charset="0"/>
              </a:rPr>
              <a:t>reflection</a:t>
            </a:r>
            <a:r>
              <a:rPr lang="ru-RU" sz="2200" dirty="0" smtClean="0">
                <a:solidFill>
                  <a:schemeClr val="accent6"/>
                </a:solidFill>
                <a:latin typeface="PF Isotext Pro" pitchFamily="2" charset="0"/>
              </a:rPr>
              <a:t> ―</a:t>
            </a:r>
            <a:br>
              <a:rPr lang="ru-RU" sz="2200" dirty="0" smtClean="0">
                <a:solidFill>
                  <a:schemeClr val="accent6"/>
                </a:solidFill>
                <a:latin typeface="PF Isotext Pro" pitchFamily="2" charset="0"/>
              </a:rPr>
            </a:br>
            <a:r>
              <a:rPr lang="ru-RU" sz="2200" dirty="0" smtClean="0">
                <a:solidFill>
                  <a:schemeClr val="accent6"/>
                </a:solidFill>
                <a:latin typeface="PF Isotext Pro" pitchFamily="2" charset="0"/>
              </a:rPr>
              <a:t>ее лучше решить без </a:t>
            </a:r>
            <a:r>
              <a:rPr lang="en-US" sz="2200" dirty="0" smtClean="0">
                <a:solidFill>
                  <a:schemeClr val="accent6"/>
                </a:solidFill>
                <a:latin typeface="PF Isotext Pro" pitchFamily="2" charset="0"/>
              </a:rPr>
              <a:t>reflection</a:t>
            </a:r>
            <a:endParaRPr lang="ru-RU" sz="2200" dirty="0" smtClean="0">
              <a:solidFill>
                <a:schemeClr val="accent6"/>
              </a:solidFill>
              <a:latin typeface="PF Isotext Pro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8275" y="2842284"/>
            <a:ext cx="805650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spcBef>
                <a:spcPts val="600"/>
              </a:spcBef>
              <a:spcAft>
                <a:spcPts val="600"/>
              </a:spcAft>
              <a:defRPr sz="2200"/>
            </a:lvl1pPr>
          </a:lstStyle>
          <a:p>
            <a:r>
              <a:rPr lang="ru-RU" dirty="0"/>
              <a:t>Потеря производительности</a:t>
            </a:r>
          </a:p>
          <a:p>
            <a:r>
              <a:rPr lang="ru-RU" dirty="0"/>
              <a:t>Не работает в окружении с повышенной безопасностью (</a:t>
            </a:r>
            <a:r>
              <a:rPr lang="en-US" dirty="0"/>
              <a:t>applet-</a:t>
            </a:r>
            <a:r>
              <a:rPr lang="ru-RU" dirty="0"/>
              <a:t>ы)</a:t>
            </a:r>
          </a:p>
          <a:p>
            <a:r>
              <a:rPr lang="ru-RU" dirty="0"/>
              <a:t>Разрушение ОО архитектуры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06297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98464" y="2698042"/>
            <a:ext cx="8597900" cy="3615446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Заголовок 1"/>
          <p:cNvSpPr txBox="1">
            <a:spLocks/>
          </p:cNvSpPr>
          <p:nvPr/>
        </p:nvSpPr>
        <p:spPr>
          <a:xfrm>
            <a:off x="168275" y="2400300"/>
            <a:ext cx="7200000" cy="46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400" b="1">
                <a:latin typeface="PF Isotext Pro" pitchFamily="2" charset="0"/>
                <a:cs typeface="Arial" pitchFamily="34" charset="0"/>
              </a:defRPr>
            </a:lvl1pPr>
          </a:lstStyle>
          <a:p>
            <a:r>
              <a:rPr lang="ru-RU" dirty="0"/>
              <a:t>Основные методы класса </a:t>
            </a:r>
            <a:r>
              <a:rPr lang="en-US" dirty="0"/>
              <a:t>Class 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398463" y="2937069"/>
            <a:ext cx="5544616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static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Class&lt;T&gt;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forName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(String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className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String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getCanonicalName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() 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Fields[]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getField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(String name) 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Class[]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getInterfaces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() 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Method[]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getMethods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() 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Constructor[]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getConstructors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() </a:t>
            </a:r>
            <a:endParaRPr lang="ru-RU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java.lang.Class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DFA6D-C532-469F-849C-776AA2547B17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73890" y="1611914"/>
            <a:ext cx="8838347" cy="432000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55941" y="1611914"/>
            <a:ext cx="7856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cs typeface="Arial"/>
              </a:rPr>
              <a:t>―</a:t>
            </a:r>
            <a:r>
              <a:rPr lang="en-US" sz="2000" dirty="0" smtClean="0"/>
              <a:t> </a:t>
            </a:r>
            <a:r>
              <a:rPr lang="ru-RU" sz="2000" dirty="0"/>
              <a:t>объект, который представляет в </a:t>
            </a:r>
            <a:r>
              <a:rPr lang="ru-RU" sz="2000" dirty="0" err="1"/>
              <a:t>runtime</a:t>
            </a:r>
            <a:r>
              <a:rPr lang="ru-RU" sz="2000" dirty="0"/>
              <a:t> </a:t>
            </a:r>
            <a:r>
              <a:rPr lang="ru-RU" sz="2000" dirty="0" smtClean="0"/>
              <a:t>данные о </a:t>
            </a:r>
            <a:r>
              <a:rPr lang="ru-RU" sz="2000" dirty="0"/>
              <a:t>классе объекта</a:t>
            </a: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>
            <a:off x="169862" y="1611914"/>
            <a:ext cx="962025" cy="43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400" b="1">
                <a:solidFill>
                  <a:schemeClr val="tx1"/>
                </a:solidFill>
                <a:latin typeface="PF Isotext Pro" pitchFamily="2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dirty="0">
                <a:solidFill>
                  <a:schemeClr val="accent6"/>
                </a:solidFill>
              </a:rPr>
              <a:t>Class</a:t>
            </a:r>
            <a:endParaRPr lang="ru-RU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0089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План лекции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2</a:t>
            </a:fld>
            <a:endParaRPr lang="ru-RU"/>
          </a:p>
        </p:txBody>
      </p:sp>
      <p:pic>
        <p:nvPicPr>
          <p:cNvPr id="3" name="Picture 2" descr="7117-3aada38d.jpg (503×768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83982" y="1390650"/>
            <a:ext cx="3504442" cy="5350718"/>
          </a:xfrm>
          <a:prstGeom prst="rect">
            <a:avLst/>
          </a:prstGeom>
          <a:noFill/>
        </p:spPr>
      </p:pic>
      <p:sp>
        <p:nvSpPr>
          <p:cNvPr id="22" name="Заголовок 1"/>
          <p:cNvSpPr txBox="1">
            <a:spLocks/>
          </p:cNvSpPr>
          <p:nvPr/>
        </p:nvSpPr>
        <p:spPr>
          <a:xfrm>
            <a:off x="2840038" y="1598613"/>
            <a:ext cx="424847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400">
                <a:solidFill>
                  <a:srgbClr val="FF0000"/>
                </a:solidFill>
                <a:latin typeface="Myriad Pro Light" pitchFamily="34" charset="0"/>
                <a:ea typeface="+mj-ea"/>
                <a:cs typeface="+mj-cs"/>
              </a:defRPr>
            </a:lvl1pPr>
          </a:lstStyle>
          <a:p>
            <a:endParaRPr lang="en-US" dirty="0">
              <a:latin typeface="PF Isotext Pro" pitchFamily="2" charset="0"/>
            </a:endParaRPr>
          </a:p>
        </p:txBody>
      </p:sp>
      <p:sp>
        <p:nvSpPr>
          <p:cNvPr id="10" name="Текст 3"/>
          <p:cNvSpPr txBox="1">
            <a:spLocks/>
          </p:cNvSpPr>
          <p:nvPr/>
        </p:nvSpPr>
        <p:spPr>
          <a:xfrm>
            <a:off x="168274" y="1601788"/>
            <a:ext cx="4351339" cy="47879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61950" indent="-3619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3200" dirty="0" smtClean="0">
                <a:solidFill>
                  <a:srgbClr val="C00000"/>
                </a:solidFill>
              </a:rPr>
              <a:t>Serialization</a:t>
            </a:r>
            <a:endParaRPr lang="en-US" sz="3200" dirty="0">
              <a:solidFill>
                <a:srgbClr val="C00000"/>
              </a:solidFill>
            </a:endParaRP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3200" dirty="0" smtClean="0"/>
              <a:t>Reflection </a:t>
            </a:r>
            <a:endParaRPr lang="en-US" sz="3200" dirty="0"/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3200" dirty="0" smtClean="0"/>
              <a:t>SAX </a:t>
            </a:r>
            <a:r>
              <a:rPr lang="en-US" sz="3200" dirty="0"/>
              <a:t>&amp; DOM</a:t>
            </a: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3200" dirty="0"/>
              <a:t>Resource System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xmlns="" val="195428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98463" y="1885947"/>
            <a:ext cx="8597901" cy="4524377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sz="1700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168275" y="1601183"/>
            <a:ext cx="6480000" cy="46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400" b="1">
                <a:latin typeface="PF Isotext Pro" pitchFamily="2" charset="0"/>
                <a:cs typeface="Arial" pitchFamily="34" charset="0"/>
              </a:defRPr>
            </a:lvl1pPr>
          </a:lstStyle>
          <a:p>
            <a:r>
              <a:rPr lang="ru-RU" dirty="0"/>
              <a:t>Как получить </a:t>
            </a:r>
            <a:r>
              <a:rPr lang="en-US" dirty="0"/>
              <a:t>Class&lt;?&gt; </a:t>
            </a:r>
            <a:r>
              <a:rPr lang="ru-RU" dirty="0"/>
              <a:t>объект 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java.lang.Class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20</a:t>
            </a:fld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392886" y="2095500"/>
            <a:ext cx="40783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Class&lt;?&gt; </a:t>
            </a:r>
            <a:r>
              <a:rPr lang="en-US" sz="2200" dirty="0" err="1" smtClean="0"/>
              <a:t>clazz</a:t>
            </a:r>
            <a:r>
              <a:rPr lang="en-US" sz="2200" dirty="0" smtClean="0"/>
              <a:t> = </a:t>
            </a:r>
            <a:r>
              <a:rPr lang="en-US" sz="2200" dirty="0" err="1" smtClean="0"/>
              <a:t>object.getClass</a:t>
            </a:r>
            <a:r>
              <a:rPr lang="en-US" sz="2200" dirty="0" smtClean="0"/>
              <a:t>()</a:t>
            </a:r>
            <a:endParaRPr lang="ru-RU" sz="2200" dirty="0"/>
          </a:p>
        </p:txBody>
      </p:sp>
      <p:sp>
        <p:nvSpPr>
          <p:cNvPr id="16" name="TextBox 15"/>
          <p:cNvSpPr txBox="1"/>
          <p:nvPr/>
        </p:nvSpPr>
        <p:spPr>
          <a:xfrm>
            <a:off x="392886" y="2575553"/>
            <a:ext cx="87511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Class&lt;?&gt; </a:t>
            </a:r>
            <a:r>
              <a:rPr kumimoji="0" lang="en-US" sz="2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clazz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= </a:t>
            </a:r>
            <a:r>
              <a:rPr kumimoji="0" lang="en-US" sz="2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className.class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ru-RU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	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</a:rPr>
              <a:t>//</a:t>
            </a:r>
            <a:r>
              <a:rPr kumimoji="0" lang="ru-RU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</a:rPr>
              <a:t>в том числе для простых типов</a:t>
            </a:r>
            <a:endParaRPr kumimoji="0" lang="ru-RU" sz="2200" b="0" i="0" u="none" strike="noStrike" kern="0" cap="none" spc="0" normalizeH="0" baseline="0" noProof="0" dirty="0">
              <a:ln>
                <a:noFill/>
              </a:ln>
              <a:solidFill>
                <a:sysClr val="window" lastClr="FFFFFF">
                  <a:lumMod val="50000"/>
                </a:sysClr>
              </a:solidFill>
              <a:effectLst/>
              <a:uLnTx/>
              <a:uFillTx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2886" y="3055606"/>
            <a:ext cx="63514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Class&lt;?&gt; </a:t>
            </a:r>
            <a:r>
              <a:rPr kumimoji="0" lang="en-US" sz="2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clazz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= </a:t>
            </a:r>
            <a:r>
              <a:rPr kumimoji="0" lang="en-US" sz="2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Class.forName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</a:rPr>
              <a:t>“</a:t>
            </a:r>
            <a:r>
              <a:rPr kumimoji="0" lang="en-US" sz="2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</a:rPr>
              <a:t>java.io.Serializable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</a:rPr>
              <a:t>”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)</a:t>
            </a:r>
            <a:endParaRPr kumimoji="0" lang="ru-RU" sz="2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2886" y="3535660"/>
            <a:ext cx="44903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Class[] </a:t>
            </a:r>
            <a:r>
              <a:rPr kumimoji="0" lang="en-US" sz="2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clases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= </a:t>
            </a:r>
            <a:r>
              <a:rPr kumimoji="0" lang="en-US" sz="2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clazz.getInterfaces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() </a:t>
            </a:r>
            <a:endParaRPr kumimoji="0" lang="ru-RU" sz="2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8540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68275" y="1600200"/>
            <a:ext cx="8820000" cy="4799013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java.lang.reflect.Member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21</a:t>
            </a:fld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68275" y="1598613"/>
            <a:ext cx="63145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PF Isotext Pro" pitchFamily="2" charset="0"/>
              </a:rPr>
              <a:t>java.lang.reflect.Member – </a:t>
            </a:r>
            <a:r>
              <a:rPr lang="ru-RU" sz="2200" dirty="0" smtClean="0">
                <a:latin typeface="PF Isotext Pro" pitchFamily="2" charset="0"/>
              </a:rPr>
              <a:t>интерфейс членов класса</a:t>
            </a:r>
            <a:endParaRPr lang="ru-RU" sz="2200" dirty="0">
              <a:latin typeface="PF Isotext Pro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8275" y="2174677"/>
            <a:ext cx="50193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>
                <a:latin typeface="PF Isotext Pro" pitchFamily="2" charset="0"/>
              </a:rPr>
              <a:t>Классы реализующие интерфейс </a:t>
            </a:r>
            <a:r>
              <a:rPr lang="en-US" sz="2200" dirty="0" smtClean="0">
                <a:latin typeface="PF Isotext Pro" pitchFamily="2" charset="0"/>
              </a:rPr>
              <a:t>Member</a:t>
            </a:r>
            <a:endParaRPr lang="ru-RU" sz="2200" dirty="0">
              <a:latin typeface="PF Isotext Pro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8377" y="2654052"/>
            <a:ext cx="7617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PF Isotext Pro" pitchFamily="2" charset="0"/>
              </a:rPr>
              <a:t>Field</a:t>
            </a:r>
            <a:endParaRPr lang="ru-RU" sz="2200" dirty="0">
              <a:latin typeface="PF Isotext Pro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6307" y="3110781"/>
            <a:ext cx="10294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PF Isotext Pro" pitchFamily="2" charset="0"/>
              </a:rPr>
              <a:t>Method</a:t>
            </a:r>
            <a:endParaRPr lang="ru-RU" sz="2200" dirty="0">
              <a:latin typeface="PF Isotext Pro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6307" y="3590156"/>
            <a:ext cx="15600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PF Isotext Pro" pitchFamily="2" charset="0"/>
              </a:rPr>
              <a:t>Constructor</a:t>
            </a:r>
            <a:endParaRPr lang="ru-RU" sz="2200" dirty="0">
              <a:latin typeface="PF Isotext Pr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9301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ReflectionHelper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22</a:t>
            </a:fld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68275" y="1600200"/>
            <a:ext cx="8820000" cy="4799013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9" name="Rectangle 4"/>
          <p:cNvSpPr/>
          <p:nvPr/>
        </p:nvSpPr>
        <p:spPr>
          <a:xfrm>
            <a:off x="398463" y="1606551"/>
            <a:ext cx="84249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public static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Object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createIntance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(String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className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){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try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{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return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Class.</a:t>
            </a:r>
            <a:r>
              <a:rPr kumimoji="0" lang="en-US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forName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</a:t>
            </a:r>
            <a:r>
              <a:rPr kumimoji="0" lang="en-US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className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).</a:t>
            </a:r>
            <a:r>
              <a:rPr kumimoji="0" lang="en-US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newInstance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();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}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catch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(…){…}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}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2" descr="image2.png (301×296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61973" y="3379987"/>
            <a:ext cx="2913764" cy="28653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5801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ReflectionHelper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23</a:t>
            </a:fld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68275" y="1424836"/>
            <a:ext cx="8820000" cy="4799013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9" name="Rectangle 5"/>
          <p:cNvSpPr/>
          <p:nvPr/>
        </p:nvSpPr>
        <p:spPr>
          <a:xfrm>
            <a:off x="400050" y="1434361"/>
            <a:ext cx="828092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public static void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setFieldValue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(Object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object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, String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fieldName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, String value){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try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{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	Field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field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=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object.getClass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().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getDeclaredField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fieldName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);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	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field.setAccessible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4BACC6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true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);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	if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field.getType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().equals(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String.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BACC6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class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)){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	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field.set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(object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, value);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	}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else if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field.getType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().equals(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int.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BACC6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class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)){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	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field.set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(object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,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Integer.</a:t>
            </a:r>
            <a:r>
              <a:rPr kumimoji="0" lang="en-US" sz="2000" b="0" i="1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decode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(value));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	}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	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field.setAccessible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4BACC6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false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);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}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catch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(…){…}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}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0687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План лекции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24</a:t>
            </a:fld>
            <a:endParaRPr lang="ru-RU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2840038" y="1598613"/>
            <a:ext cx="424847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400">
                <a:solidFill>
                  <a:srgbClr val="FF0000"/>
                </a:solidFill>
                <a:latin typeface="Myriad Pro Light" pitchFamily="34" charset="0"/>
                <a:ea typeface="+mj-ea"/>
                <a:cs typeface="+mj-cs"/>
              </a:defRPr>
            </a:lvl1pPr>
          </a:lstStyle>
          <a:p>
            <a:endParaRPr lang="en-US" dirty="0">
              <a:latin typeface="PF Isotext Pro" pitchFamily="2" charset="0"/>
            </a:endParaRPr>
          </a:p>
        </p:txBody>
      </p:sp>
      <p:sp>
        <p:nvSpPr>
          <p:cNvPr id="10" name="Текст 3"/>
          <p:cNvSpPr txBox="1">
            <a:spLocks/>
          </p:cNvSpPr>
          <p:nvPr/>
        </p:nvSpPr>
        <p:spPr>
          <a:xfrm>
            <a:off x="168274" y="1601788"/>
            <a:ext cx="4351339" cy="47879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61950" indent="-3619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3200" dirty="0" smtClean="0"/>
              <a:t>Serialization</a:t>
            </a:r>
            <a:endParaRPr lang="en-US" sz="3200" dirty="0"/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3200" dirty="0" smtClean="0"/>
              <a:t>Reflection </a:t>
            </a:r>
            <a:endParaRPr lang="en-US" sz="3200" dirty="0"/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3200" dirty="0">
                <a:solidFill>
                  <a:srgbClr val="C00000"/>
                </a:solidFill>
              </a:rPr>
              <a:t>SAX &amp; DOM</a:t>
            </a: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3200" dirty="0"/>
              <a:t>Resource System</a:t>
            </a:r>
            <a:endParaRPr lang="ru-RU" sz="3200" dirty="0" smtClean="0"/>
          </a:p>
        </p:txBody>
      </p:sp>
      <p:pic>
        <p:nvPicPr>
          <p:cNvPr id="7" name="Picture 2" descr="JAS-769GLJupiter769AltoSaxSaxophone.jpg (400×500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572791"/>
            <a:ext cx="3810000" cy="4762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7332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68275" y="4572000"/>
            <a:ext cx="8820000" cy="1080000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8275" y="1600201"/>
            <a:ext cx="8820000" cy="2520000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XML Serialization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25</a:t>
            </a:fld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68312" y="1628800"/>
            <a:ext cx="8496175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200" dirty="0" smtClean="0">
                <a:solidFill>
                  <a:schemeClr val="accent6"/>
                </a:solidFill>
                <a:latin typeface="PF Isotext Pro" pitchFamily="2" charset="0"/>
              </a:rPr>
              <a:t>Данные объекта </a:t>
            </a:r>
            <a:r>
              <a:rPr lang="ru-RU" sz="2200" dirty="0" smtClean="0">
                <a:solidFill>
                  <a:schemeClr val="accent6"/>
                </a:solidFill>
                <a:latin typeface="Arial"/>
                <a:cs typeface="Arial"/>
              </a:rPr>
              <a:t>―</a:t>
            </a:r>
            <a:r>
              <a:rPr lang="ru-RU" sz="2200" dirty="0" smtClean="0">
                <a:solidFill>
                  <a:schemeClr val="accent6"/>
                </a:solidFill>
                <a:latin typeface="PF Isotext Pro" pitchFamily="2" charset="0"/>
              </a:rPr>
              <a:t> иерархически упорядоченные поля </a:t>
            </a:r>
            <a:br>
              <a:rPr lang="ru-RU" sz="2200" dirty="0" smtClean="0">
                <a:solidFill>
                  <a:schemeClr val="accent6"/>
                </a:solidFill>
                <a:latin typeface="PF Isotext Pro" pitchFamily="2" charset="0"/>
              </a:rPr>
            </a:br>
            <a:r>
              <a:rPr lang="ru-RU" sz="2200" dirty="0" smtClean="0">
                <a:solidFill>
                  <a:schemeClr val="accent6"/>
                </a:solidFill>
                <a:latin typeface="PF Isotext Pro" pitchFamily="2" charset="0"/>
              </a:rPr>
              <a:t>простых типов </a:t>
            </a:r>
            <a:endParaRPr lang="ru-RU" sz="2200" dirty="0">
              <a:solidFill>
                <a:schemeClr val="accent6"/>
              </a:solidFill>
              <a:latin typeface="PF Isotext Pro" pitchFamily="2" charset="0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468312" y="3429000"/>
            <a:ext cx="8496175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 smtClean="0">
                <a:solidFill>
                  <a:schemeClr val="accent6"/>
                </a:solidFill>
                <a:latin typeface="PF Isotext Pro" pitchFamily="2" charset="0"/>
              </a:rPr>
              <a:t>XML </a:t>
            </a:r>
            <a:r>
              <a:rPr lang="ru-RU" sz="2200" dirty="0" smtClean="0">
                <a:solidFill>
                  <a:schemeClr val="accent6"/>
                </a:solidFill>
                <a:latin typeface="PF Isotext Pro" pitchFamily="2" charset="0"/>
              </a:rPr>
              <a:t>документ </a:t>
            </a:r>
            <a:r>
              <a:rPr lang="ru-RU" sz="2200" dirty="0" smtClean="0">
                <a:solidFill>
                  <a:schemeClr val="accent6"/>
                </a:solidFill>
                <a:latin typeface="Arial"/>
                <a:cs typeface="Arial"/>
              </a:rPr>
              <a:t>―</a:t>
            </a:r>
            <a:r>
              <a:rPr lang="ru-RU" sz="2200" dirty="0" smtClean="0">
                <a:solidFill>
                  <a:schemeClr val="accent6"/>
                </a:solidFill>
                <a:latin typeface="PF Isotext Pro" pitchFamily="2" charset="0"/>
              </a:rPr>
              <a:t> иерархически упорядоченные тэги со строками</a:t>
            </a:r>
            <a:endParaRPr lang="ru-RU" sz="2200" dirty="0">
              <a:solidFill>
                <a:schemeClr val="accent6"/>
              </a:solidFill>
              <a:latin typeface="PF Isotext Pro" pitchFamily="2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3059832" y="2492896"/>
            <a:ext cx="432048" cy="720080"/>
          </a:xfrm>
          <a:prstGeom prst="downArrow">
            <a:avLst/>
          </a:prstGeom>
          <a:gradFill>
            <a:gsLst>
              <a:gs pos="0">
                <a:srgbClr val="2E8DBE"/>
              </a:gs>
              <a:gs pos="100000">
                <a:srgbClr val="004F8D"/>
              </a:gs>
            </a:gsLst>
            <a:lin ang="13800000" scaled="0"/>
          </a:gra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/>
          <a:p>
            <a:pPr algn="ctr">
              <a:spcAft>
                <a:spcPts val="600"/>
              </a:spcAft>
              <a:buClr>
                <a:schemeClr val="tx2"/>
              </a:buClr>
            </a:pPr>
            <a:endParaRPr lang="en-US" b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Down Arrow 8"/>
          <p:cNvSpPr/>
          <p:nvPr/>
        </p:nvSpPr>
        <p:spPr>
          <a:xfrm rot="10800000">
            <a:off x="5436096" y="2492896"/>
            <a:ext cx="432048" cy="720080"/>
          </a:xfrm>
          <a:prstGeom prst="downArrow">
            <a:avLst/>
          </a:prstGeom>
          <a:gradFill>
            <a:gsLst>
              <a:gs pos="0">
                <a:srgbClr val="2E8DBE"/>
              </a:gs>
              <a:gs pos="100000">
                <a:srgbClr val="004F8D"/>
              </a:gs>
            </a:gsLst>
            <a:lin ang="13800000" scaled="0"/>
          </a:gra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/>
          <a:p>
            <a:pPr algn="ctr">
              <a:spcAft>
                <a:spcPts val="600"/>
              </a:spcAft>
              <a:buClr>
                <a:schemeClr val="tx2"/>
              </a:buClr>
            </a:pPr>
            <a:endParaRPr lang="en-US" b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8275" y="4572000"/>
            <a:ext cx="62393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200">
                <a:latin typeface="PF Isotext Pro" pitchFamily="2" charset="0"/>
              </a:defRPr>
            </a:lvl1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dirty="0"/>
              <a:t>Имя переменной ― имя тэга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dirty="0"/>
              <a:t>Значение переменной ― строковое значение тэга</a:t>
            </a:r>
          </a:p>
        </p:txBody>
      </p:sp>
    </p:spTree>
    <p:extLst>
      <p:ext uri="{BB962C8B-B14F-4D97-AF65-F5344CB8AC3E}">
        <p14:creationId xmlns:p14="http://schemas.microsoft.com/office/powerpoint/2010/main" xmlns="" val="425758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68275" y="4572000"/>
            <a:ext cx="8820000" cy="1080000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8275" y="1600201"/>
            <a:ext cx="8820000" cy="2520000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Отличия </a:t>
            </a:r>
            <a:r>
              <a:rPr lang="en-US" smtClean="0"/>
              <a:t>XML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26</a:t>
            </a:fld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168275" y="1608138"/>
            <a:ext cx="451117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spcBef>
                <a:spcPts val="600"/>
              </a:spcBef>
              <a:spcAft>
                <a:spcPts val="600"/>
              </a:spcAft>
              <a:defRPr sz="2200">
                <a:latin typeface="PF Isotext Pro" pitchFamily="2" charset="0"/>
              </a:defRPr>
            </a:lvl1pPr>
          </a:lstStyle>
          <a:p>
            <a:r>
              <a:rPr lang="ru-RU" dirty="0"/>
              <a:t>Занчительно проще редактировать</a:t>
            </a:r>
          </a:p>
          <a:p>
            <a:r>
              <a:rPr lang="ru-RU" dirty="0" smtClean="0"/>
              <a:t>Значительно </a:t>
            </a:r>
            <a:r>
              <a:rPr lang="ru-RU" dirty="0"/>
              <a:t>проще версионировать</a:t>
            </a:r>
          </a:p>
          <a:p>
            <a:r>
              <a:rPr lang="ru-RU" dirty="0"/>
              <a:t>Нет привязки к типу</a:t>
            </a:r>
          </a:p>
          <a:p>
            <a:r>
              <a:rPr lang="ru-RU" dirty="0"/>
              <a:t>Нет привязки к особенностям </a:t>
            </a:r>
            <a:r>
              <a:rPr lang="ru-RU" dirty="0" smtClean="0"/>
              <a:t>языка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168275" y="4572000"/>
            <a:ext cx="34499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spcBef>
                <a:spcPts val="600"/>
              </a:spcBef>
              <a:spcAft>
                <a:spcPts val="600"/>
              </a:spcAft>
              <a:defRPr sz="2200">
                <a:latin typeface="PF Isotext Pro" pitchFamily="2" charset="0"/>
              </a:defRPr>
            </a:lvl1pPr>
          </a:lstStyle>
          <a:p>
            <a:r>
              <a:rPr lang="ru-RU" dirty="0"/>
              <a:t>Избыточна</a:t>
            </a:r>
          </a:p>
          <a:p>
            <a:r>
              <a:rPr lang="ru-RU" dirty="0"/>
              <a:t>Медленное чтение и </a:t>
            </a:r>
            <a:r>
              <a:rPr lang="ru-RU" dirty="0" smtClean="0"/>
              <a:t>запись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6172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98463" y="2600322"/>
            <a:ext cx="8597901" cy="3420000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sz="1700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68275" y="2352710"/>
            <a:ext cx="7200000" cy="46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400" b="1">
                <a:latin typeface="PF Isotext Pro" pitchFamily="2" charset="0"/>
                <a:cs typeface="Arial" pitchFamily="34" charset="0"/>
              </a:defRPr>
            </a:lvl1pPr>
          </a:lstStyle>
          <a:p>
            <a:r>
              <a:rPr lang="ru-RU" dirty="0"/>
              <a:t>Стандартное средство обработки XML документов</a:t>
            </a: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168275" y="1608138"/>
            <a:ext cx="7200000" cy="46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400" b="1">
                <a:latin typeface="PF Isotext Pro" pitchFamily="2" charset="0"/>
                <a:cs typeface="Arial" pitchFamily="34" charset="0"/>
              </a:defRPr>
            </a:lvl1pPr>
          </a:lstStyle>
          <a:p>
            <a:r>
              <a:rPr lang="en-US" dirty="0"/>
              <a:t>Simple API for XML (SAX)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SAX parser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27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398463" y="2840288"/>
            <a:ext cx="499245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spcBef>
                <a:spcPts val="600"/>
              </a:spcBef>
              <a:spcAft>
                <a:spcPts val="600"/>
              </a:spcAft>
              <a:defRPr sz="2200">
                <a:latin typeface="PF Isotext Pro" pitchFamily="2" charset="0"/>
              </a:defRPr>
            </a:lvl1pPr>
          </a:lstStyle>
          <a:p>
            <a:r>
              <a:rPr lang="ru-RU" dirty="0"/>
              <a:t>Обходит </a:t>
            </a:r>
            <a:r>
              <a:rPr lang="en-US" dirty="0"/>
              <a:t>XML</a:t>
            </a:r>
            <a:r>
              <a:rPr lang="ru-RU" dirty="0"/>
              <a:t> дерево</a:t>
            </a:r>
          </a:p>
          <a:p>
            <a:r>
              <a:rPr lang="ru-RU" dirty="0"/>
              <a:t>Посещает каждую </a:t>
            </a:r>
            <a:r>
              <a:rPr lang="ru-RU" dirty="0" err="1"/>
              <a:t>ноду</a:t>
            </a:r>
            <a:r>
              <a:rPr lang="ru-RU" dirty="0"/>
              <a:t> дерева</a:t>
            </a:r>
          </a:p>
          <a:p>
            <a:r>
              <a:rPr lang="ru-RU" dirty="0"/>
              <a:t>Для каждой </a:t>
            </a:r>
            <a:r>
              <a:rPr lang="ru-RU" dirty="0" err="1"/>
              <a:t>ноды</a:t>
            </a:r>
            <a:r>
              <a:rPr lang="ru-RU" dirty="0"/>
              <a:t> вызывает </a:t>
            </a:r>
            <a:r>
              <a:rPr lang="en-US" dirty="0"/>
              <a:t>3 callback</a:t>
            </a:r>
            <a:r>
              <a:rPr lang="ru-RU" dirty="0"/>
              <a:t>-а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67297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68275" y="1600201"/>
            <a:ext cx="8820000" cy="4810124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SAX parser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28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68275" y="1608138"/>
            <a:ext cx="8759706" cy="3847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spcBef>
                <a:spcPts val="600"/>
              </a:spcBef>
              <a:spcAft>
                <a:spcPts val="600"/>
              </a:spcAft>
              <a:defRPr sz="2200">
                <a:solidFill>
                  <a:schemeClr val="accent6"/>
                </a:solidFill>
                <a:latin typeface="PF Isotext Pro" pitchFamily="2" charset="0"/>
              </a:defRPr>
            </a:lvl1pPr>
            <a:lvl2pPr lvl="1">
              <a:spcBef>
                <a:spcPts val="600"/>
              </a:spcBef>
              <a:spcAft>
                <a:spcPts val="600"/>
              </a:spcAft>
              <a:defRPr sz="2200">
                <a:latin typeface="PF Isotext Pro" pitchFamily="2" charset="0"/>
              </a:defRPr>
            </a:lvl2pPr>
          </a:lstStyle>
          <a:p>
            <a:r>
              <a:rPr lang="ru-RU" dirty="0"/>
              <a:t>Порядок работы:</a:t>
            </a:r>
          </a:p>
          <a:p>
            <a:pPr lvl="1"/>
            <a:r>
              <a:rPr lang="ru-RU" dirty="0"/>
              <a:t>Читаем формат документа</a:t>
            </a:r>
          </a:p>
          <a:p>
            <a:pPr lvl="1"/>
            <a:r>
              <a:rPr lang="ru-RU" dirty="0"/>
              <a:t>Читаем первый тэг ― сообщаем приложению, что обработка начата</a:t>
            </a:r>
          </a:p>
          <a:p>
            <a:pPr lvl="1"/>
            <a:r>
              <a:rPr lang="ru-RU" dirty="0"/>
              <a:t>Читаем содержимое тэга</a:t>
            </a:r>
          </a:p>
          <a:p>
            <a:pPr lvl="1"/>
            <a:r>
              <a:rPr lang="ru-RU" dirty="0"/>
              <a:t>Сообщаем приложению содержимое тэга</a:t>
            </a:r>
          </a:p>
          <a:p>
            <a:pPr lvl="1"/>
            <a:r>
              <a:rPr lang="ru-RU" dirty="0"/>
              <a:t>Рекурсивно </a:t>
            </a:r>
            <a:r>
              <a:rPr lang="ru-RU" dirty="0" smtClean="0"/>
              <a:t>обращаемся </a:t>
            </a:r>
            <a:r>
              <a:rPr lang="ru-RU" dirty="0"/>
              <a:t>ко всем вложенным тэгам</a:t>
            </a:r>
          </a:p>
          <a:p>
            <a:pPr lvl="1"/>
            <a:r>
              <a:rPr lang="ru-RU" dirty="0"/>
              <a:t>Сообщаем приложению, что обработка завершена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93892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68275" y="1600201"/>
            <a:ext cx="8820000" cy="4810124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SAX parser</a:t>
            </a:r>
            <a:r>
              <a:rPr lang="ru-RU" smtClean="0"/>
              <a:t> методы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29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98463" y="1611456"/>
            <a:ext cx="410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org.xml.sax.helpers.DefaultHandler</a:t>
            </a:r>
            <a:endParaRPr lang="ru-RU" sz="19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8275" y="2155582"/>
            <a:ext cx="78755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>
                <a:latin typeface="PF Isotext Pro" pitchFamily="2" charset="0"/>
              </a:rPr>
              <a:t>Методы для обработки тегов во время обхода документа:</a:t>
            </a:r>
            <a:endParaRPr lang="ru-RU" sz="2200" dirty="0">
              <a:latin typeface="PF Isotext Pro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6307" y="2691576"/>
            <a:ext cx="6768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startDocument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()</a:t>
            </a:r>
            <a:endParaRPr lang="ru-RU" sz="19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6307" y="3195632"/>
            <a:ext cx="6768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startElement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(…)</a:t>
            </a:r>
            <a:endParaRPr lang="ru-RU" sz="19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6307" y="3667750"/>
            <a:ext cx="6768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characters(…)</a:t>
            </a:r>
            <a:endParaRPr lang="ru-RU" sz="19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6307" y="4131736"/>
            <a:ext cx="6768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endElement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(…)</a:t>
            </a:r>
            <a:endParaRPr lang="ru-RU" sz="19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6307" y="4635792"/>
            <a:ext cx="6768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endDocument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()</a:t>
            </a:r>
            <a:endParaRPr lang="ru-RU" sz="19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42" name="Picture 2" descr="img_0020.jpg (500×375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27426" y="2891631"/>
            <a:ext cx="4186436" cy="3139827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369019" y="5477162"/>
            <a:ext cx="1872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000">
                <a:latin typeface="Myriad Pro" pitchFamily="34" charset="0"/>
              </a:defRPr>
            </a:lvl1pPr>
          </a:lstStyle>
          <a:p>
            <a:r>
              <a:rPr lang="ru-RU" sz="2200" dirty="0">
                <a:latin typeface="PF Isotext Pro" pitchFamily="2" charset="0"/>
              </a:rPr>
              <a:t>Обход дерева</a:t>
            </a:r>
          </a:p>
        </p:txBody>
      </p:sp>
      <p:sp>
        <p:nvSpPr>
          <p:cNvPr id="13" name="Down Arrow 12"/>
          <p:cNvSpPr/>
          <p:nvPr/>
        </p:nvSpPr>
        <p:spPr>
          <a:xfrm rot="16200000">
            <a:off x="2839764" y="5333146"/>
            <a:ext cx="432048" cy="720080"/>
          </a:xfrm>
          <a:prstGeom prst="downArrow">
            <a:avLst/>
          </a:prstGeom>
          <a:gradFill>
            <a:gsLst>
              <a:gs pos="0">
                <a:srgbClr val="2E8DBE"/>
              </a:gs>
              <a:gs pos="100000">
                <a:srgbClr val="004F8D"/>
              </a:gs>
            </a:gsLst>
            <a:lin ang="13800000" scaled="0"/>
          </a:gra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/>
          <a:p>
            <a:pPr algn="ctr">
              <a:spcAft>
                <a:spcPts val="600"/>
              </a:spcAft>
              <a:buClr>
                <a:schemeClr val="tx2"/>
              </a:buClr>
            </a:pPr>
            <a:endParaRPr lang="en-US" b="1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855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68274" y="2368740"/>
            <a:ext cx="8820000" cy="576000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lvl="0">
              <a:spcAft>
                <a:spcPts val="0"/>
              </a:spcAft>
              <a:buClrTx/>
              <a:defRPr sz="2200">
                <a:solidFill>
                  <a:prstClr val="black"/>
                </a:solidFill>
                <a:latin typeface="PF Isotext Pro" pitchFamily="2" charset="0"/>
              </a:defRPr>
            </a:lvl1pPr>
          </a:lstStyle>
          <a:p>
            <a:r>
              <a:rPr lang="ru-RU" dirty="0"/>
              <a:t>Процесс должен быть обратимым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8275" y="1598613"/>
            <a:ext cx="8820000" cy="576000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>
              <a:spcAft>
                <a:spcPts val="0"/>
              </a:spcAft>
              <a:buClrTx/>
            </a:pPr>
            <a:r>
              <a:rPr lang="ru-RU" sz="2200" dirty="0">
                <a:solidFill>
                  <a:prstClr val="black"/>
                </a:solidFill>
                <a:latin typeface="PF Isotext Pro" pitchFamily="2" charset="0"/>
              </a:rPr>
              <a:t>Перевод объекта в формат</a:t>
            </a:r>
            <a:r>
              <a:rPr lang="en-US" sz="2200" dirty="0">
                <a:solidFill>
                  <a:prstClr val="black"/>
                </a:solidFill>
                <a:latin typeface="PF Isotext Pro" pitchFamily="2" charset="0"/>
              </a:rPr>
              <a:t> </a:t>
            </a:r>
            <a:r>
              <a:rPr lang="ru-RU" sz="2200" dirty="0">
                <a:solidFill>
                  <a:prstClr val="black"/>
                </a:solidFill>
                <a:latin typeface="PF Isotext Pro" pitchFamily="2" charset="0"/>
              </a:rPr>
              <a:t>данных удобный для хранения и передачи 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Сериализация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14" name="Oval 13"/>
          <p:cNvSpPr/>
          <p:nvPr/>
        </p:nvSpPr>
        <p:spPr>
          <a:xfrm>
            <a:off x="1475656" y="3933056"/>
            <a:ext cx="2304256" cy="1152128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5364088" y="3933056"/>
            <a:ext cx="2232248" cy="1080120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4067944" y="4149080"/>
            <a:ext cx="1008112" cy="360040"/>
          </a:xfrm>
          <a:prstGeom prst="rightArrow">
            <a:avLst/>
          </a:prstGeom>
          <a:gradFill>
            <a:gsLst>
              <a:gs pos="0">
                <a:srgbClr val="2E8DBE"/>
              </a:gs>
              <a:gs pos="100000">
                <a:srgbClr val="004F8D"/>
              </a:gs>
            </a:gsLst>
            <a:lin ang="13800000" scaled="0"/>
          </a:gra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/>
          <a:p>
            <a:pPr algn="ctr">
              <a:spcAft>
                <a:spcPts val="600"/>
              </a:spcAft>
              <a:buClr>
                <a:schemeClr val="tx2"/>
              </a:buClr>
            </a:pPr>
            <a:endParaRPr lang="en-US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ight Arrow 17"/>
          <p:cNvSpPr/>
          <p:nvPr/>
        </p:nvSpPr>
        <p:spPr>
          <a:xfrm rot="10800000">
            <a:off x="4067944" y="4581128"/>
            <a:ext cx="1008112" cy="360040"/>
          </a:xfrm>
          <a:prstGeom prst="rightArrow">
            <a:avLst/>
          </a:prstGeom>
          <a:gradFill>
            <a:gsLst>
              <a:gs pos="0">
                <a:srgbClr val="2E8DBE"/>
              </a:gs>
              <a:gs pos="100000">
                <a:srgbClr val="004F8D"/>
              </a:gs>
            </a:gsLst>
            <a:lin ang="13800000" scaled="0"/>
          </a:gra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/>
          <a:p>
            <a:pPr algn="ctr">
              <a:spcAft>
                <a:spcPts val="600"/>
              </a:spcAft>
              <a:buClr>
                <a:schemeClr val="tx2"/>
              </a:buClr>
            </a:pPr>
            <a:endParaRPr lang="en-US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15728" y="4293096"/>
            <a:ext cx="10374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>
                <a:solidFill>
                  <a:schemeClr val="bg1"/>
                </a:solidFill>
                <a:latin typeface="PF Isotext Pro" pitchFamily="2" charset="0"/>
              </a:rPr>
              <a:t>Объект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24128" y="4293096"/>
            <a:ext cx="16124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>
                <a:latin typeface="PF Isotext Pro" pitchFamily="2" charset="0"/>
              </a:rPr>
              <a:t>Метаданные</a:t>
            </a:r>
          </a:p>
        </p:txBody>
      </p:sp>
    </p:spTree>
    <p:extLst>
      <p:ext uri="{BB962C8B-B14F-4D97-AF65-F5344CB8AC3E}">
        <p14:creationId xmlns:p14="http://schemas.microsoft.com/office/powerpoint/2010/main" xmlns="" val="50269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68275" y="1600201"/>
            <a:ext cx="8820000" cy="4810124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Десериализация </a:t>
            </a:r>
            <a:r>
              <a:rPr lang="en-US" smtClean="0"/>
              <a:t>XML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30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979088" y="2109192"/>
            <a:ext cx="18473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sz="1900" dirty="0">
              <a:latin typeface="PF Isotext Pro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8275" y="1606551"/>
            <a:ext cx="7513082" cy="3877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200" dirty="0" smtClean="0">
                <a:solidFill>
                  <a:schemeClr val="accent6"/>
                </a:solidFill>
                <a:latin typeface="PF Isotext Pro" pitchFamily="2" charset="0"/>
              </a:rPr>
              <a:t>Задача: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ru-RU" sz="2200" dirty="0">
                <a:latin typeface="PF Isotext Pro" pitchFamily="2" charset="0"/>
              </a:rPr>
              <a:t>Разработать </a:t>
            </a:r>
            <a:r>
              <a:rPr lang="en-US" sz="2200" dirty="0">
                <a:latin typeface="PF Isotext Pro" pitchFamily="2" charset="0"/>
              </a:rPr>
              <a:t>XML</a:t>
            </a:r>
            <a:r>
              <a:rPr lang="ru-RU" sz="2200" dirty="0">
                <a:latin typeface="PF Isotext Pro" pitchFamily="2" charset="0"/>
              </a:rPr>
              <a:t> формат для документа так чтобы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ru-RU" sz="2200" dirty="0">
                <a:latin typeface="PF Isotext Pro" pitchFamily="2" charset="0"/>
              </a:rPr>
              <a:t>Можно было понять класс </a:t>
            </a:r>
            <a:r>
              <a:rPr lang="ru-RU" sz="2200" dirty="0" err="1">
                <a:latin typeface="PF Isotext Pro" pitchFamily="2" charset="0"/>
              </a:rPr>
              <a:t>десериализуемого</a:t>
            </a:r>
            <a:r>
              <a:rPr lang="ru-RU" sz="2200" dirty="0">
                <a:latin typeface="PF Isotext Pro" pitchFamily="2" charset="0"/>
              </a:rPr>
              <a:t> объекта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ru-RU" sz="2200" dirty="0">
                <a:latin typeface="PF Isotext Pro" pitchFamily="2" charset="0"/>
              </a:rPr>
              <a:t>Тэг с именем переменной содержал </a:t>
            </a:r>
          </a:p>
          <a:p>
            <a:pPr lvl="3">
              <a:spcBef>
                <a:spcPts val="600"/>
              </a:spcBef>
              <a:spcAft>
                <a:spcPts val="600"/>
              </a:spcAft>
            </a:pPr>
            <a:r>
              <a:rPr lang="ru-RU" sz="2200" dirty="0">
                <a:latin typeface="PF Isotext Pro" pitchFamily="2" charset="0"/>
              </a:rPr>
              <a:t>Атрибуты для восстановления переменной</a:t>
            </a:r>
          </a:p>
          <a:p>
            <a:pPr lvl="3">
              <a:spcBef>
                <a:spcPts val="600"/>
              </a:spcBef>
              <a:spcAft>
                <a:spcPts val="600"/>
              </a:spcAft>
            </a:pPr>
            <a:r>
              <a:rPr lang="ru-RU" sz="2200" dirty="0" smtClean="0">
                <a:latin typeface="PF Isotext Pro" pitchFamily="2" charset="0"/>
              </a:rPr>
              <a:t>Значение </a:t>
            </a:r>
            <a:r>
              <a:rPr lang="ru-RU" sz="2200" dirty="0" smtClean="0">
                <a:latin typeface="PF Isotext Pro" pitchFamily="2" charset="0"/>
              </a:rPr>
              <a:t>переменной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ru-RU" sz="2200" dirty="0">
                <a:latin typeface="PF Isotext Pro" pitchFamily="2" charset="0"/>
              </a:rPr>
              <a:t>Записать ресурсы игры в </a:t>
            </a:r>
            <a:r>
              <a:rPr lang="ru-RU" sz="2200" dirty="0" smtClean="0">
                <a:latin typeface="PF Isotext Pro" pitchFamily="2" charset="0"/>
              </a:rPr>
              <a:t>выбранном </a:t>
            </a:r>
            <a:r>
              <a:rPr lang="ru-RU" sz="2200" dirty="0" smtClean="0">
                <a:latin typeface="PF Isotext Pro" pitchFamily="2" charset="0"/>
              </a:rPr>
              <a:t>формате</a:t>
            </a:r>
            <a:endParaRPr lang="ru-RU" sz="2200" dirty="0">
              <a:latin typeface="PF Isotext Pro" pitchFamily="2" charset="0"/>
            </a:endParaRPr>
          </a:p>
          <a:p>
            <a:pPr lvl="3">
              <a:spcBef>
                <a:spcPts val="600"/>
              </a:spcBef>
              <a:spcAft>
                <a:spcPts val="600"/>
              </a:spcAft>
            </a:pPr>
            <a:endParaRPr lang="ru-RU" sz="2200" dirty="0">
              <a:solidFill>
                <a:schemeClr val="accent1">
                  <a:lumMod val="75000"/>
                </a:schemeClr>
              </a:solidFill>
              <a:latin typeface="PF Isotext Pr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5060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Простой </a:t>
            </a:r>
            <a:r>
              <a:rPr lang="en-US" smtClean="0"/>
              <a:t>XML</a:t>
            </a:r>
            <a:r>
              <a:rPr lang="ru-RU" smtClean="0"/>
              <a:t> документ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31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168275" y="1600200"/>
            <a:ext cx="8820000" cy="4799013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18" name="Rectangle 3"/>
          <p:cNvSpPr/>
          <p:nvPr/>
        </p:nvSpPr>
        <p:spPr>
          <a:xfrm>
            <a:off x="398463" y="1598613"/>
            <a:ext cx="561662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&lt;class</a:t>
            </a:r>
            <a:r>
              <a:rPr kumimoji="0" 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type=“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main.SerializationObject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”&gt;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&lt;name&gt;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Zully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&lt;/name&gt;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&lt;age&gt;23&lt;/age&gt;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&lt;/class&gt;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8422" y="3518148"/>
            <a:ext cx="18066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Myriad Pro" pitchFamily="34" charset="0"/>
              </a:rPr>
              <a:t>startDocument</a:t>
            </a:r>
            <a:endParaRPr lang="ru-RU" sz="2000" dirty="0">
              <a:latin typeface="Myriad Pro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05420" y="3853507"/>
            <a:ext cx="21085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Myriad Pro" pitchFamily="34" charset="0"/>
              </a:rPr>
              <a:t>startElement</a:t>
            </a:r>
            <a:r>
              <a:rPr lang="en-US" sz="2000" dirty="0" smtClean="0">
                <a:latin typeface="Myriad Pro" pitchFamily="34" charset="0"/>
              </a:rPr>
              <a:t> class</a:t>
            </a:r>
            <a:endParaRPr lang="ru-RU" sz="2000" dirty="0">
              <a:latin typeface="Myriad Pro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19940" y="4213547"/>
            <a:ext cx="2214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Myriad Pro" pitchFamily="34" charset="0"/>
              </a:rPr>
              <a:t>startElement</a:t>
            </a:r>
            <a:r>
              <a:rPr lang="en-US" sz="2000" dirty="0" smtClean="0">
                <a:latin typeface="Myriad Pro" pitchFamily="34" charset="0"/>
              </a:rPr>
              <a:t> name</a:t>
            </a:r>
            <a:endParaRPr lang="ru-RU" sz="2000" dirty="0">
              <a:latin typeface="Myriad Pro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38502" y="4573587"/>
            <a:ext cx="2145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Myriad Pro" pitchFamily="34" charset="0"/>
              </a:rPr>
              <a:t>endElement</a:t>
            </a:r>
            <a:r>
              <a:rPr lang="en-US" sz="2000" dirty="0" smtClean="0">
                <a:latin typeface="Myriad Pro" pitchFamily="34" charset="0"/>
              </a:rPr>
              <a:t> name</a:t>
            </a:r>
            <a:endParaRPr lang="ru-RU" sz="2000" dirty="0">
              <a:latin typeface="Myriad Pro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35843" y="4933627"/>
            <a:ext cx="2001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Myriad Pro" pitchFamily="34" charset="0"/>
              </a:rPr>
              <a:t>startElement</a:t>
            </a:r>
            <a:r>
              <a:rPr lang="en-US" sz="2000" dirty="0" smtClean="0">
                <a:latin typeface="Myriad Pro" pitchFamily="34" charset="0"/>
              </a:rPr>
              <a:t> age</a:t>
            </a:r>
            <a:endParaRPr lang="ru-RU" sz="2000" dirty="0">
              <a:latin typeface="Myriad Pro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54405" y="5293667"/>
            <a:ext cx="19325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Myriad Pro" pitchFamily="34" charset="0"/>
              </a:rPr>
              <a:t>endElement</a:t>
            </a:r>
            <a:r>
              <a:rPr lang="en-US" sz="2000" dirty="0" smtClean="0">
                <a:latin typeface="Myriad Pro" pitchFamily="34" charset="0"/>
              </a:rPr>
              <a:t> age</a:t>
            </a:r>
            <a:endParaRPr lang="ru-RU" sz="2000" dirty="0">
              <a:latin typeface="Myriad Pro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50470" y="5653707"/>
            <a:ext cx="2039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Myriad Pro" pitchFamily="34" charset="0"/>
              </a:rPr>
              <a:t>endElement</a:t>
            </a:r>
            <a:r>
              <a:rPr lang="en-US" sz="2000" dirty="0" smtClean="0">
                <a:latin typeface="Myriad Pro" pitchFamily="34" charset="0"/>
              </a:rPr>
              <a:t> class</a:t>
            </a:r>
            <a:endParaRPr lang="ru-RU" sz="2000" dirty="0">
              <a:latin typeface="Myriad Pro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90430" y="5966420"/>
            <a:ext cx="17379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Myriad Pro" pitchFamily="34" charset="0"/>
              </a:rPr>
              <a:t>endDocument</a:t>
            </a:r>
            <a:endParaRPr lang="ru-RU" sz="2000" dirty="0">
              <a:latin typeface="Myriad Pro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8275" y="3110781"/>
            <a:ext cx="44919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Myriad Pro" pitchFamily="34" charset="0"/>
              </a:rPr>
              <a:t>Порядок обработки 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Myriad Pro" pitchFamily="34" charset="0"/>
              </a:rPr>
              <a:t>SAX</a:t>
            </a:r>
            <a:r>
              <a:rPr kumimoji="0" lang="ru-RU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Myriad Pro" pitchFamily="34" charset="0"/>
              </a:rPr>
              <a:t> парсером:</a:t>
            </a:r>
            <a:endParaRPr kumimoji="0" lang="ru-RU" sz="22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359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Handler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68275" y="1600200"/>
            <a:ext cx="8820000" cy="5220000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9" name="Rectangle 3"/>
          <p:cNvSpPr/>
          <p:nvPr/>
        </p:nvSpPr>
        <p:spPr>
          <a:xfrm>
            <a:off x="398463" y="1609725"/>
            <a:ext cx="8568952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public class </a:t>
            </a:r>
            <a:r>
              <a:rPr kumimoji="0" lang="en-US" sz="15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SaxEmptyHandler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extends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15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DefaultHandler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{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private 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static 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String </a:t>
            </a:r>
            <a:r>
              <a:rPr kumimoji="0" lang="en-US" sz="1500" b="0" i="1" u="none" strike="noStrike" kern="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CLASSNAME</a:t>
            </a:r>
            <a:r>
              <a:rPr kumimoji="0" lang="en-US" sz="15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= </a:t>
            </a:r>
            <a:r>
              <a:rPr kumimoji="0" lang="en-US" sz="1500" b="0" i="1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"class"</a:t>
            </a:r>
            <a:r>
              <a:rPr kumimoji="0" lang="en-US" sz="15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; </a:t>
            </a:r>
            <a:endParaRPr kumimoji="0" lang="en-US" sz="15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private </a:t>
            </a:r>
            <a:r>
              <a:rPr kumimoji="0" lang="en-US" sz="15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boolean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15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inElement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= false;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public 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void </a:t>
            </a:r>
            <a:r>
              <a:rPr kumimoji="0" lang="en-US" sz="15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startElement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(String </a:t>
            </a:r>
            <a:r>
              <a:rPr kumimoji="0" lang="en-US" sz="15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uri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, String </a:t>
            </a:r>
            <a:r>
              <a:rPr kumimoji="0" lang="en-US" sz="15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localName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, String </a:t>
            </a:r>
            <a:r>
              <a:rPr kumimoji="0" lang="en-US" sz="15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qName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, Attributes </a:t>
            </a:r>
            <a:r>
              <a:rPr kumimoji="0" lang="en-US" sz="15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attributes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) {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	</a:t>
            </a:r>
            <a:r>
              <a:rPr kumimoji="0" lang="en-US" sz="15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System.</a:t>
            </a:r>
            <a:r>
              <a:rPr kumimoji="0" lang="en-US" sz="1500" b="0" i="1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out.println</a:t>
            </a:r>
            <a:r>
              <a:rPr kumimoji="0" lang="en-US" sz="15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</a:t>
            </a:r>
            <a:r>
              <a:rPr kumimoji="0" lang="en-US" sz="1500" b="0" i="1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"Start element: " </a:t>
            </a:r>
            <a:r>
              <a:rPr kumimoji="0" lang="en-US" sz="15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+ </a:t>
            </a:r>
            <a:r>
              <a:rPr kumimoji="0" lang="en-US" sz="1500" b="0" i="1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qName</a:t>
            </a:r>
            <a:r>
              <a:rPr kumimoji="0" lang="en-US" sz="15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);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	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if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</a:t>
            </a:r>
            <a:r>
              <a:rPr kumimoji="0" lang="en-US" sz="15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qName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!= </a:t>
            </a:r>
            <a:r>
              <a:rPr kumimoji="0" lang="en-US" sz="1500" b="0" i="1" u="none" strike="noStrike" kern="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CLASSNAME</a:t>
            </a:r>
            <a:r>
              <a:rPr kumimoji="0" lang="en-US" sz="15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)</a:t>
            </a:r>
          </a:p>
          <a:p>
            <a:pPr marL="0" marR="0" lvl="3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		</a:t>
            </a:r>
            <a:r>
              <a:rPr kumimoji="0" lang="en-US" sz="15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inElement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= true;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	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else</a:t>
            </a:r>
            <a:endParaRPr kumimoji="0" lang="en-US" sz="1500" b="0" i="0" u="none" strike="noStrike" kern="0" cap="none" spc="0" normalizeH="0" baseline="0" noProof="0" dirty="0" smtClean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3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		</a:t>
            </a:r>
            <a:r>
              <a:rPr kumimoji="0" lang="en-US" sz="15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System.</a:t>
            </a:r>
            <a:r>
              <a:rPr kumimoji="0" lang="en-US" sz="1500" b="0" i="1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out.println</a:t>
            </a:r>
            <a:r>
              <a:rPr kumimoji="0" lang="en-US" sz="15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</a:t>
            </a:r>
            <a:r>
              <a:rPr kumimoji="0" lang="en-US" sz="1500" b="0" i="1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"Class name: "</a:t>
            </a:r>
            <a:r>
              <a:rPr kumimoji="0" lang="en-US" sz="15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+ </a:t>
            </a:r>
            <a:r>
              <a:rPr kumimoji="0" lang="en-US" sz="1500" b="0" i="1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attributes.getValue</a:t>
            </a:r>
            <a:r>
              <a:rPr kumimoji="0" lang="en-US" sz="15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</a:t>
            </a:r>
            <a:r>
              <a:rPr kumimoji="0" lang="en-US" sz="1500" b="0" i="1" u="none" strike="noStrike" kern="0" cap="none" spc="0" normalizeH="0" baseline="0" noProof="0" dirty="0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0</a:t>
            </a:r>
            <a:r>
              <a:rPr kumimoji="0" lang="en-US" sz="15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));</a:t>
            </a:r>
            <a:endParaRPr kumimoji="0" lang="en-US" sz="15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}</a:t>
            </a:r>
            <a:endParaRPr kumimoji="0" lang="en-US" sz="15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public 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void </a:t>
            </a:r>
            <a:r>
              <a:rPr kumimoji="0" lang="en-US" sz="15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endElement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(String </a:t>
            </a:r>
            <a:r>
              <a:rPr kumimoji="0" lang="en-US" sz="15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uri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, String </a:t>
            </a:r>
            <a:r>
              <a:rPr kumimoji="0" lang="en-US" sz="15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localName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, String </a:t>
            </a:r>
            <a:r>
              <a:rPr kumimoji="0" lang="en-US" sz="15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qName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) {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	</a:t>
            </a:r>
            <a:r>
              <a:rPr kumimoji="0" lang="en-US" sz="15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System.</a:t>
            </a:r>
            <a:r>
              <a:rPr kumimoji="0" lang="en-US" sz="1500" b="0" i="1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out.println</a:t>
            </a:r>
            <a:r>
              <a:rPr kumimoji="0" lang="en-US" sz="15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</a:t>
            </a:r>
            <a:r>
              <a:rPr kumimoji="0" lang="en-US" sz="1500" b="0" i="1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"End element: "</a:t>
            </a:r>
            <a:r>
              <a:rPr kumimoji="0" lang="en-US" sz="15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+ </a:t>
            </a:r>
            <a:r>
              <a:rPr kumimoji="0" lang="en-US" sz="1500" b="0" i="1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qName</a:t>
            </a:r>
            <a:r>
              <a:rPr kumimoji="0" lang="en-US" sz="15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);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	</a:t>
            </a:r>
            <a:r>
              <a:rPr kumimoji="0" lang="en-US" sz="15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inElement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= false;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}</a:t>
            </a:r>
            <a:endParaRPr kumimoji="0" lang="en-US" sz="15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public 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void 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characters(char </a:t>
            </a:r>
            <a:r>
              <a:rPr kumimoji="0" lang="en-US" sz="15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ch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[], </a:t>
            </a:r>
            <a:r>
              <a:rPr kumimoji="0" lang="en-US" sz="15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int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start, </a:t>
            </a:r>
            <a:r>
              <a:rPr kumimoji="0" lang="en-US" sz="15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int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length) {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	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if(</a:t>
            </a:r>
            <a:r>
              <a:rPr kumimoji="0" lang="en-US" sz="15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inElement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)</a:t>
            </a:r>
          </a:p>
          <a:p>
            <a:pPr marL="0" marR="0" lvl="3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	</a:t>
            </a:r>
            <a:r>
              <a:rPr kumimoji="0" lang="en-US" sz="15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System.</a:t>
            </a:r>
            <a:r>
              <a:rPr kumimoji="0" lang="en-US" sz="1500" b="0" i="1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out.println</a:t>
            </a:r>
            <a:r>
              <a:rPr kumimoji="0" lang="en-US" sz="15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</a:t>
            </a:r>
            <a:r>
              <a:rPr kumimoji="0" lang="en-US" sz="1500" b="0" i="1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"Process : "</a:t>
            </a:r>
            <a:r>
              <a:rPr kumimoji="0" lang="en-US" sz="15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+ new String(</a:t>
            </a:r>
            <a:r>
              <a:rPr kumimoji="0" lang="en-US" sz="1500" b="0" i="1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ch</a:t>
            </a:r>
            <a:r>
              <a:rPr kumimoji="0" lang="en-US" sz="15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, start, length));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}</a:t>
            </a:r>
            <a:endParaRPr kumimoji="0" lang="en-US" sz="15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}</a:t>
            </a: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6789" r="51468"/>
          <a:stretch/>
        </p:blipFill>
        <p:spPr>
          <a:xfrm>
            <a:off x="8329732" y="6462508"/>
            <a:ext cx="779764" cy="395492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1640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Используем </a:t>
            </a:r>
            <a:r>
              <a:rPr lang="en-US" smtClean="0"/>
              <a:t>Reflection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68275" y="1600199"/>
            <a:ext cx="8820000" cy="5220000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29" name="Rectangle 3"/>
          <p:cNvSpPr/>
          <p:nvPr/>
        </p:nvSpPr>
        <p:spPr>
          <a:xfrm>
            <a:off x="398463" y="1597943"/>
            <a:ext cx="8496944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public void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15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startElement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(String </a:t>
            </a:r>
            <a:r>
              <a:rPr kumimoji="0" lang="en-US" sz="15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uri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, String </a:t>
            </a:r>
            <a:r>
              <a:rPr kumimoji="0" lang="en-US" sz="15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localName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, String </a:t>
            </a:r>
            <a:r>
              <a:rPr kumimoji="0" lang="en-US" sz="15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qName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, Attributes </a:t>
            </a:r>
            <a:r>
              <a:rPr kumimoji="0" lang="en-US" sz="15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attributes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) {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if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</a:t>
            </a:r>
            <a:r>
              <a:rPr kumimoji="0" lang="en-US" sz="15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qName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!= </a:t>
            </a:r>
            <a:r>
              <a:rPr kumimoji="0" lang="en-US" sz="1500" b="0" i="1" u="none" strike="noStrike" kern="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CLASSNAME</a:t>
            </a:r>
            <a:r>
              <a:rPr kumimoji="0" lang="en-US" sz="15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){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</a:t>
            </a:r>
            <a:r>
              <a:rPr kumimoji="0" lang="ru-RU" sz="1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element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= </a:t>
            </a:r>
            <a:r>
              <a:rPr kumimoji="0" lang="en-US" sz="15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qName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;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}</a:t>
            </a:r>
            <a:r>
              <a:rPr lang="ru-RU" sz="1500" kern="0" dirty="0" smtClean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else</a:t>
            </a:r>
            <a:r>
              <a:rPr kumimoji="0" lang="ru-RU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{</a:t>
            </a:r>
            <a:endParaRPr kumimoji="0" lang="en-US" sz="15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	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String </a:t>
            </a:r>
            <a:r>
              <a:rPr kumimoji="0" lang="en-US" sz="15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className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= </a:t>
            </a:r>
            <a:r>
              <a:rPr kumimoji="0" lang="en-US" sz="15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attributes.getValue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(0);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	</a:t>
            </a:r>
            <a:r>
              <a:rPr kumimoji="0" lang="en-US" sz="15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System.</a:t>
            </a:r>
            <a:r>
              <a:rPr kumimoji="0" lang="en-US" sz="1500" b="0" i="1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out.println</a:t>
            </a:r>
            <a:r>
              <a:rPr kumimoji="0" lang="en-US" sz="15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("Class name: " + </a:t>
            </a:r>
            <a:r>
              <a:rPr kumimoji="0" lang="en-US" sz="1500" b="0" i="1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className</a:t>
            </a:r>
            <a:r>
              <a:rPr kumimoji="0" lang="en-US" sz="15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);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	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object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= </a:t>
            </a:r>
            <a:r>
              <a:rPr kumimoji="0" lang="en-US" sz="15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ReflectionHelper.</a:t>
            </a:r>
            <a:r>
              <a:rPr kumimoji="0" lang="en-US" sz="1500" b="0" i="1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createIntance</a:t>
            </a:r>
            <a:r>
              <a:rPr kumimoji="0" lang="en-US" sz="15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</a:t>
            </a:r>
            <a:r>
              <a:rPr kumimoji="0" lang="en-US" sz="1500" b="0" i="1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className</a:t>
            </a:r>
            <a:r>
              <a:rPr kumimoji="0" lang="en-US" sz="15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);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}</a:t>
            </a:r>
            <a:endParaRPr kumimoji="0" lang="en-US" sz="15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public void </a:t>
            </a:r>
            <a:r>
              <a:rPr kumimoji="0" lang="en-US" sz="15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endElement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(String </a:t>
            </a:r>
            <a:r>
              <a:rPr kumimoji="0" lang="en-US" sz="15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uri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, String </a:t>
            </a:r>
            <a:r>
              <a:rPr kumimoji="0" lang="en-US" sz="15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localName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, String </a:t>
            </a:r>
            <a:r>
              <a:rPr kumimoji="0" lang="en-US" sz="15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qName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) {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element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= null;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}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public void 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characters(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char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15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ch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[], </a:t>
            </a:r>
            <a:r>
              <a:rPr kumimoji="0" lang="en-US" sz="15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int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start, </a:t>
            </a:r>
            <a:r>
              <a:rPr kumimoji="0" lang="en-US" sz="15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int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length) {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if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element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!= null){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	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String 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value = new String(</a:t>
            </a:r>
            <a:r>
              <a:rPr kumimoji="0" lang="en-US" sz="15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ch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, start, length);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	</a:t>
            </a:r>
            <a:r>
              <a:rPr kumimoji="0" lang="en-US" sz="15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System.</a:t>
            </a:r>
            <a:r>
              <a:rPr kumimoji="0" lang="en-US" sz="1500" b="0" i="1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out.println</a:t>
            </a:r>
            <a:r>
              <a:rPr kumimoji="0" lang="en-US" sz="15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</a:t>
            </a:r>
            <a:r>
              <a:rPr kumimoji="0" lang="en-US" sz="1500" b="0" i="1" u="none" strike="noStrike" kern="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element</a:t>
            </a:r>
            <a:r>
              <a:rPr kumimoji="0" lang="en-US" sz="15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15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+ " = " + value);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	</a:t>
            </a:r>
            <a:r>
              <a:rPr kumimoji="0" lang="en-US" sz="15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ReflectionHelper.</a:t>
            </a:r>
            <a:r>
              <a:rPr kumimoji="0" lang="en-US" sz="1500" b="0" i="1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setFieldValue</a:t>
            </a:r>
            <a:r>
              <a:rPr kumimoji="0" lang="en-US" sz="15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</a:t>
            </a:r>
            <a:r>
              <a:rPr kumimoji="0" lang="en-US" sz="1500" b="0" i="1" u="none" strike="noStrike" kern="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object</a:t>
            </a:r>
            <a:r>
              <a:rPr kumimoji="0" lang="en-US" sz="1500" b="0" i="1" u="none" strike="noStrike" kern="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, element</a:t>
            </a:r>
            <a:r>
              <a:rPr kumimoji="0" lang="en-US" sz="15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, value);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}</a:t>
            </a:r>
            <a:endParaRPr kumimoji="0" lang="en-US" sz="15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}</a:t>
            </a: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0" name="Рисунок 2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6789" r="51468"/>
          <a:stretch/>
        </p:blipFill>
        <p:spPr>
          <a:xfrm>
            <a:off x="8329732" y="6462508"/>
            <a:ext cx="779764" cy="395492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9027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68276" y="1564968"/>
            <a:ext cx="8843962" cy="1080000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8275" y="3068484"/>
            <a:ext cx="8843962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8276" y="4572000"/>
            <a:ext cx="8843962" cy="16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DOM parser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34</a:t>
            </a:fld>
            <a:endParaRPr lang="ru-RU"/>
          </a:p>
        </p:txBody>
      </p:sp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398463" y="3099112"/>
            <a:ext cx="7848872" cy="110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cs typeface="Arial" pitchFamily="34" charset="0"/>
              </a:rPr>
              <a:t>javax.xml.parsers.DocumentBuilderFactory</a:t>
            </a:r>
            <a:endParaRPr lang="ru-RU" sz="2000" dirty="0" smtClean="0">
              <a:solidFill>
                <a:srgbClr val="006699"/>
              </a:solidFill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cs typeface="Arial" pitchFamily="34" charset="0"/>
              </a:rPr>
              <a:t>javax.xml.parsers.DocumentBuilder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cs typeface="Arial" pitchFamily="34" charset="0"/>
              </a:rPr>
              <a:t>org.w3c.dom.Document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398463" y="4799731"/>
            <a:ext cx="8195833" cy="1412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3399"/>
                </a:solidFill>
                <a:effectLst/>
                <a:cs typeface="Courier New" pitchFamily="49" charset="0"/>
              </a:rPr>
              <a:t>File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Courier New" pitchFamily="49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Courier New" pitchFamily="49" charset="0"/>
              </a:rPr>
              <a:t>fXmlFile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Courier New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cs typeface="Courier New" pitchFamily="49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Courier New" pitchFamily="49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new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Courier New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3399"/>
                </a:solidFill>
                <a:effectLst/>
                <a:cs typeface="Courier New" pitchFamily="49" charset="0"/>
              </a:rPr>
              <a:t>File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cs typeface="Courier New" pitchFamily="49" charset="0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Courier New" pitchFamily="49" charset="0"/>
              </a:rPr>
              <a:t>“test.xml</a:t>
            </a:r>
            <a:r>
              <a:rPr lang="en-US" sz="2000" dirty="0" smtClean="0">
                <a:solidFill>
                  <a:srgbClr val="0000FF"/>
                </a:solidFill>
                <a:cs typeface="Courier New" pitchFamily="49" charset="0"/>
              </a:rPr>
              <a:t>”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cs typeface="Courier New" pitchFamily="49" charset="0"/>
              </a:rPr>
              <a:t>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cs typeface="Courier New" pitchFamily="49" charset="0"/>
              </a:rPr>
              <a:t>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Courier New" pitchFamily="49" charset="0"/>
              </a:rPr>
              <a:t> 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Courier New" pitchFamily="49" charset="0"/>
              </a:rPr>
              <a:t>DocumentBuilderFactory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Courier New" pitchFamily="49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Courier New" pitchFamily="49" charset="0"/>
              </a:rPr>
              <a:t>dbFactory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Courier New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cs typeface="Courier New" pitchFamily="49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Courier New" pitchFamily="49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Courier New" pitchFamily="49" charset="0"/>
              </a:rPr>
              <a:t>DocumentBuilderFactory.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6633"/>
                </a:solidFill>
                <a:effectLst/>
                <a:cs typeface="Courier New" pitchFamily="49" charset="0"/>
              </a:rPr>
              <a:t>newInstance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cs typeface="Courier New" pitchFamily="49" charset="0"/>
              </a:rPr>
              <a:t>()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cs typeface="Courier New" pitchFamily="49" charset="0"/>
              </a:rPr>
              <a:t>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Courier New" pitchFamily="49" charset="0"/>
              </a:rPr>
              <a:t> 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Courier New" pitchFamily="49" charset="0"/>
              </a:rPr>
              <a:t>DocumentBuilder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Courier New" pitchFamily="49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Courier New" pitchFamily="49" charset="0"/>
              </a:rPr>
              <a:t>dBuilder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Courier New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cs typeface="Courier New" pitchFamily="49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Courier New" pitchFamily="49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Courier New" pitchFamily="49" charset="0"/>
              </a:rPr>
              <a:t>dbFactory.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6633"/>
                </a:solidFill>
                <a:effectLst/>
                <a:cs typeface="Courier New" pitchFamily="49" charset="0"/>
              </a:rPr>
              <a:t>newDocumentBuilder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cs typeface="Courier New" pitchFamily="49" charset="0"/>
              </a:rPr>
              <a:t>()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cs typeface="Courier New" pitchFamily="49" charset="0"/>
              </a:rPr>
              <a:t>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Courier New" pitchFamily="49" charset="0"/>
              </a:rPr>
              <a:t> 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3399"/>
                </a:solidFill>
                <a:effectLst/>
                <a:cs typeface="Courier New" pitchFamily="49" charset="0"/>
              </a:rPr>
              <a:t>Document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Courier New" pitchFamily="49" charset="0"/>
              </a:rPr>
              <a:t> doc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cs typeface="Courier New" pitchFamily="49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Courier New" pitchFamily="49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Courier New" pitchFamily="49" charset="0"/>
              </a:rPr>
              <a:t>dBuilder.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6633"/>
                </a:solidFill>
                <a:effectLst/>
                <a:cs typeface="Courier New" pitchFamily="49" charset="0"/>
              </a:rPr>
              <a:t>parse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cs typeface="Courier New" pitchFamily="49" charset="0"/>
              </a:rPr>
              <a:t>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Courier New" pitchFamily="49" charset="0"/>
              </a:rPr>
              <a:t>fXmlFile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cs typeface="Courier New" pitchFamily="49" charset="0"/>
              </a:rPr>
              <a:t>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cs typeface="Courier New" pitchFamily="49" charset="0"/>
              </a:rPr>
              <a:t>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8275" y="1608138"/>
            <a:ext cx="66767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PF Isotext Pro" pitchFamily="2" charset="0"/>
              </a:rPr>
              <a:t>Document Object Model</a:t>
            </a:r>
            <a:endParaRPr lang="ru-RU" sz="2200" dirty="0" smtClean="0">
              <a:latin typeface="PF Isotext Pro" pitchFamily="2" charset="0"/>
            </a:endParaRPr>
          </a:p>
          <a:p>
            <a:r>
              <a:rPr lang="ru-RU" sz="2200" dirty="0">
                <a:latin typeface="PF Isotext Pro" pitchFamily="2" charset="0"/>
              </a:rPr>
              <a:t>Сначала прочитаем весь </a:t>
            </a:r>
            <a:r>
              <a:rPr lang="en-US" sz="2200" dirty="0">
                <a:latin typeface="PF Isotext Pro" pitchFamily="2" charset="0"/>
              </a:rPr>
              <a:t>XML</a:t>
            </a:r>
            <a:r>
              <a:rPr lang="ru-RU" sz="2200" dirty="0">
                <a:latin typeface="PF Isotext Pro" pitchFamily="2" charset="0"/>
              </a:rPr>
              <a:t>, потом обойдем все </a:t>
            </a:r>
            <a:r>
              <a:rPr lang="ru-RU" sz="2200" dirty="0" err="1" smtClean="0">
                <a:latin typeface="PF Isotext Pro" pitchFamily="2" charset="0"/>
              </a:rPr>
              <a:t>ноды</a:t>
            </a:r>
            <a:endParaRPr lang="ru-RU" sz="2200" dirty="0">
              <a:latin typeface="PF Isotext Pr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60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SAX &amp; DOM </a:t>
            </a:r>
            <a:r>
              <a:rPr lang="ru-RU" smtClean="0"/>
              <a:t>сравнение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35</a:t>
            </a:fld>
            <a:endParaRPr lang="ru-RU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78468678"/>
              </p:ext>
            </p:extLst>
          </p:nvPr>
        </p:nvGraphicFramePr>
        <p:xfrm>
          <a:off x="168273" y="1608139"/>
          <a:ext cx="8843964" cy="480218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21982"/>
                <a:gridCol w="4421982"/>
              </a:tblGrid>
              <a:tr h="3026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/>
                        <a:t>SAX parser</a:t>
                      </a:r>
                      <a:endParaRPr lang="en-US" sz="1400" dirty="0">
                        <a:latin typeface="PF Isotext Pro" pitchFamily="2" charset="0"/>
                      </a:endParaRPr>
                    </a:p>
                  </a:txBody>
                  <a:tcPr marL="44526" marR="4452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/>
                        <a:t>DOM parser</a:t>
                      </a:r>
                      <a:endParaRPr lang="en-US" sz="1400" dirty="0">
                        <a:latin typeface="PF Isotext Pro" pitchFamily="2" charset="0"/>
                      </a:endParaRPr>
                    </a:p>
                  </a:txBody>
                  <a:tcPr marL="44526" marR="44526" marT="0" marB="0" anchor="ctr"/>
                </a:tc>
              </a:tr>
              <a:tr h="107321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300" dirty="0"/>
                        <a:t>SAX (Simple API for XML)  парсер не создает никакой внутренней структуры. Вместо этого, он берет все вхождения компонентов во входящем документе в виде событий (events) и говорит клиенту что он читает, поскольку он читает через входящий документ.</a:t>
                      </a:r>
                      <a:endParaRPr lang="ru-RU" sz="1300" dirty="0">
                        <a:latin typeface="PF Isotext Pro" pitchFamily="2" charset="0"/>
                      </a:endParaRPr>
                    </a:p>
                  </a:txBody>
                  <a:tcPr marL="44526" marR="4452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300" dirty="0"/>
                        <a:t>DOM (</a:t>
                      </a:r>
                      <a:r>
                        <a:rPr lang="ru-RU" sz="1300" dirty="0" err="1"/>
                        <a:t>Document</a:t>
                      </a:r>
                      <a:r>
                        <a:rPr lang="ru-RU" sz="1300" dirty="0"/>
                        <a:t> </a:t>
                      </a:r>
                      <a:r>
                        <a:rPr lang="ru-RU" sz="1300" dirty="0" err="1"/>
                        <a:t>Object</a:t>
                      </a:r>
                      <a:r>
                        <a:rPr lang="ru-RU" sz="1300" dirty="0"/>
                        <a:t> </a:t>
                      </a:r>
                      <a:r>
                        <a:rPr lang="ru-RU" sz="1300" dirty="0" err="1"/>
                        <a:t>Model</a:t>
                      </a:r>
                      <a:r>
                        <a:rPr lang="ru-RU" sz="1300" dirty="0"/>
                        <a:t>) </a:t>
                      </a:r>
                      <a:r>
                        <a:rPr lang="ru-RU" sz="1300" dirty="0" err="1"/>
                        <a:t>парсер</a:t>
                      </a:r>
                      <a:r>
                        <a:rPr lang="ru-RU" sz="1300" dirty="0"/>
                        <a:t> создает древовидную структуру в памяти из входящего документа и лишь потом ждет запросов от клиента.</a:t>
                      </a:r>
                      <a:endParaRPr lang="ru-RU" sz="1300" dirty="0">
                        <a:latin typeface="PF Isotext Pro" pitchFamily="2" charset="0"/>
                      </a:endParaRPr>
                    </a:p>
                  </a:txBody>
                  <a:tcPr marL="44526" marR="44526" marT="0" marB="0"/>
                </a:tc>
              </a:tr>
              <a:tr h="6320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300" dirty="0"/>
                        <a:t>SAX </a:t>
                      </a:r>
                      <a:r>
                        <a:rPr lang="ru-RU" sz="1300" dirty="0" err="1"/>
                        <a:t>парсер</a:t>
                      </a:r>
                      <a:r>
                        <a:rPr lang="ru-RU" sz="1300" dirty="0"/>
                        <a:t>  всегда отдает клиенту лишь куски документа.</a:t>
                      </a:r>
                      <a:endParaRPr lang="ru-RU" sz="1300" dirty="0">
                        <a:latin typeface="PF Isotext Pro" pitchFamily="2" charset="0"/>
                      </a:endParaRPr>
                    </a:p>
                  </a:txBody>
                  <a:tcPr marL="44526" marR="4452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300" dirty="0"/>
                        <a:t>Всегда отдает клиенту целый документ, независимо от того, сколько в действительности необходимо пользователю.</a:t>
                      </a:r>
                      <a:endParaRPr lang="ru-RU" sz="1300" dirty="0">
                        <a:latin typeface="PF Isotext Pro" pitchFamily="2" charset="0"/>
                      </a:endParaRPr>
                    </a:p>
                  </a:txBody>
                  <a:tcPr marL="44526" marR="44526" marT="0" marB="0"/>
                </a:tc>
              </a:tr>
              <a:tr h="10771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300" dirty="0" smtClean="0"/>
                        <a:t>Менее </a:t>
                      </a:r>
                      <a:r>
                        <a:rPr lang="ru-RU" sz="1300" dirty="0"/>
                        <a:t>требователен к ресурсам и занимаемому свободному месту в случае использования больших входящих документов (потому что он не создает внутренней структуры). Также он запускается быстрее и более легок в изучении, чем DOM </a:t>
                      </a:r>
                      <a:r>
                        <a:rPr lang="ru-RU" sz="1300" dirty="0" smtClean="0"/>
                        <a:t>парсер.</a:t>
                      </a:r>
                      <a:endParaRPr lang="ru-RU" sz="1300" dirty="0">
                        <a:latin typeface="PF Isotext Pro" pitchFamily="2" charset="0"/>
                      </a:endParaRPr>
                    </a:p>
                  </a:txBody>
                  <a:tcPr marL="44526" marR="4452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300" dirty="0"/>
                        <a:t>Имеет богатый функционал. Создает DOM-дерево в памяти и позволяет доступаться к любой части документа, а также модифицировать его. Но он не рационально распоряжается свободным местом в случае использования огромных документов.</a:t>
                      </a:r>
                      <a:endParaRPr lang="ru-RU" sz="1300" dirty="0">
                        <a:latin typeface="PF Isotext Pro" pitchFamily="2" charset="0"/>
                      </a:endParaRPr>
                    </a:p>
                  </a:txBody>
                  <a:tcPr marL="44526" marR="44526" marT="0" marB="0"/>
                </a:tc>
              </a:tr>
              <a:tr h="17171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300" dirty="0"/>
                        <a:t>Используйте  в следующих случаях:</a:t>
                      </a:r>
                    </a:p>
                    <a:p>
                      <a:pPr marL="447675" lvl="1" indent="-219075">
                        <a:spcAft>
                          <a:spcPts val="0"/>
                        </a:spcAft>
                        <a:buFont typeface="Wingdings" pitchFamily="2" charset="2"/>
                        <a:buChar char="§"/>
                      </a:pPr>
                      <a:r>
                        <a:rPr lang="ru-RU" sz="1300" dirty="0" smtClean="0"/>
                        <a:t>Входящий </a:t>
                      </a:r>
                      <a:r>
                        <a:rPr lang="ru-RU" sz="1300" dirty="0"/>
                        <a:t>документ слишком велик для доступной памяти</a:t>
                      </a:r>
                    </a:p>
                    <a:p>
                      <a:pPr marL="447675" lvl="1" indent="-219075">
                        <a:spcAft>
                          <a:spcPts val="0"/>
                        </a:spcAft>
                        <a:buFont typeface="Wingdings" pitchFamily="2" charset="2"/>
                        <a:buChar char="§"/>
                      </a:pPr>
                      <a:r>
                        <a:rPr lang="ru-RU" sz="1300" dirty="0" smtClean="0"/>
                        <a:t>Когда </a:t>
                      </a:r>
                      <a:r>
                        <a:rPr lang="ru-RU" sz="1300" dirty="0"/>
                        <a:t>необходимо прочитать лишь небольшой участок документа.</a:t>
                      </a:r>
                    </a:p>
                    <a:p>
                      <a:pPr marL="447675" lvl="1" indent="-219075">
                        <a:spcAft>
                          <a:spcPts val="0"/>
                        </a:spcAft>
                        <a:buFont typeface="Wingdings" pitchFamily="2" charset="2"/>
                        <a:buChar char="§"/>
                      </a:pPr>
                      <a:r>
                        <a:rPr lang="ru-RU" sz="1300" dirty="0" smtClean="0"/>
                        <a:t>Используя</a:t>
                      </a:r>
                      <a:r>
                        <a:rPr lang="ru-RU" sz="1300" dirty="0"/>
                        <a:t> SAX, вы используете меньшее количество памяти и производите меньше динамических резерваций памяти.</a:t>
                      </a:r>
                      <a:endParaRPr lang="ru-RU" sz="1300" dirty="0">
                        <a:latin typeface="PF Isotext Pro" pitchFamily="2" charset="0"/>
                      </a:endParaRPr>
                    </a:p>
                  </a:txBody>
                  <a:tcPr marL="44526" marR="4452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300" dirty="0"/>
                        <a:t>Используйте в следующих случаях:</a:t>
                      </a:r>
                    </a:p>
                    <a:p>
                      <a:pPr marL="447675" lvl="1" indent="-219075" algn="l" defTabSz="914400" rtl="0" eaLnBrk="1" latinLnBrk="0" hangingPunct="1">
                        <a:spcAft>
                          <a:spcPts val="0"/>
                        </a:spcAft>
                        <a:buFont typeface="Wingdings" pitchFamily="2" charset="2"/>
                        <a:buChar char="§"/>
                      </a:pPr>
                      <a:r>
                        <a:rPr lang="ru-RU" sz="1300" kern="1200" dirty="0" smtClean="0"/>
                        <a:t>Вашему </a:t>
                      </a:r>
                      <a:r>
                        <a:rPr lang="ru-RU" sz="1300" kern="1200" dirty="0"/>
                        <a:t>приложению необходимо иметь доступ к различным частям документа и использование собственной структуры столь же сложно, как и использование дерева DOM.</a:t>
                      </a:r>
                    </a:p>
                    <a:p>
                      <a:pPr marL="447675" lvl="1" indent="-219075" algn="l" defTabSz="914400" rtl="0" eaLnBrk="1" latinLnBrk="0" hangingPunct="1">
                        <a:spcAft>
                          <a:spcPts val="0"/>
                        </a:spcAft>
                        <a:buFont typeface="Wingdings" pitchFamily="2" charset="2"/>
                        <a:buChar char="§"/>
                      </a:pPr>
                      <a:r>
                        <a:rPr lang="ru-RU" sz="1300" kern="1200" dirty="0" smtClean="0"/>
                        <a:t>Вашему </a:t>
                      </a:r>
                      <a:r>
                        <a:rPr lang="ru-RU" sz="1300" kern="1200" dirty="0"/>
                        <a:t>приложению необходимо изменять дерево очень часто и данные должны быть сохранены на определенный период времени.</a:t>
                      </a:r>
                      <a:endParaRPr lang="ru-RU" sz="1300" kern="1200" dirty="0">
                        <a:solidFill>
                          <a:schemeClr val="tx1"/>
                        </a:solidFill>
                        <a:latin typeface="PF Isotext Pro" pitchFamily="2" charset="0"/>
                        <a:ea typeface="+mn-ea"/>
                        <a:cs typeface="+mn-cs"/>
                      </a:endParaRPr>
                    </a:p>
                  </a:txBody>
                  <a:tcPr marL="44526" marR="44526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74599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План лекции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36</a:t>
            </a:fld>
            <a:endParaRPr lang="ru-RU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2840038" y="1598613"/>
            <a:ext cx="424847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400">
                <a:solidFill>
                  <a:srgbClr val="FF0000"/>
                </a:solidFill>
                <a:latin typeface="Myriad Pro Light" pitchFamily="34" charset="0"/>
                <a:ea typeface="+mj-ea"/>
                <a:cs typeface="+mj-cs"/>
              </a:defRPr>
            </a:lvl1pPr>
          </a:lstStyle>
          <a:p>
            <a:endParaRPr lang="en-US" dirty="0">
              <a:latin typeface="PF Isotext Pro" pitchFamily="2" charset="0"/>
            </a:endParaRPr>
          </a:p>
        </p:txBody>
      </p:sp>
      <p:sp>
        <p:nvSpPr>
          <p:cNvPr id="10" name="Текст 3"/>
          <p:cNvSpPr txBox="1">
            <a:spLocks/>
          </p:cNvSpPr>
          <p:nvPr/>
        </p:nvSpPr>
        <p:spPr>
          <a:xfrm>
            <a:off x="168274" y="1601788"/>
            <a:ext cx="4351339" cy="47879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61950" indent="-3619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3200" dirty="0" smtClean="0"/>
              <a:t>Serialization</a:t>
            </a:r>
            <a:endParaRPr lang="en-US" sz="3200" dirty="0"/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3200" dirty="0" smtClean="0"/>
              <a:t>Reflection </a:t>
            </a:r>
            <a:endParaRPr lang="en-US" sz="3200" dirty="0"/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3200" dirty="0" smtClean="0"/>
              <a:t>SAX </a:t>
            </a:r>
            <a:r>
              <a:rPr lang="en-US" sz="3200" dirty="0"/>
              <a:t>&amp; DOM</a:t>
            </a: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3200" dirty="0">
                <a:solidFill>
                  <a:srgbClr val="C00000"/>
                </a:solidFill>
              </a:rPr>
              <a:t>Resource System</a:t>
            </a:r>
            <a:endParaRPr lang="ru-RU" sz="3200" dirty="0" smtClean="0">
              <a:solidFill>
                <a:srgbClr val="C00000"/>
              </a:solidFill>
            </a:endParaRPr>
          </a:p>
        </p:txBody>
      </p:sp>
      <p:pic>
        <p:nvPicPr>
          <p:cNvPr id="7" name="Picture 2" descr="DK_Fanoe_Windmill01.JPG (1536×2304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30597" y="1609725"/>
            <a:ext cx="3192000" cy="478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7332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68275" y="1600200"/>
            <a:ext cx="8820000" cy="4799013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Resource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37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1604571" y="1613942"/>
            <a:ext cx="6792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―</a:t>
            </a:r>
            <a:r>
              <a:rPr lang="en-US" sz="2000" dirty="0" smtClean="0">
                <a:latin typeface="PF Isotext Pro" pitchFamily="2" charset="0"/>
              </a:rPr>
              <a:t> </a:t>
            </a:r>
            <a:r>
              <a:rPr lang="ru-RU" sz="2000" dirty="0" smtClean="0">
                <a:latin typeface="PF Isotext Pro" pitchFamily="2" charset="0"/>
              </a:rPr>
              <a:t>интерфейс для всех объектов со статическими данными</a:t>
            </a:r>
            <a:endParaRPr lang="ru-RU" sz="2000" dirty="0">
              <a:latin typeface="PF Isotext Pro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8275" y="2348435"/>
            <a:ext cx="744736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200" dirty="0" smtClean="0"/>
              <a:t>Конкретный ресурс можно собрать на основе </a:t>
            </a:r>
            <a:r>
              <a:rPr lang="en-US" sz="2200" dirty="0" smtClean="0"/>
              <a:t>XML</a:t>
            </a:r>
            <a:r>
              <a:rPr lang="ru-RU" sz="2200" dirty="0" smtClean="0"/>
              <a:t> документа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200" dirty="0"/>
              <a:t>Ресурс одного типа может быть описан несколькими </a:t>
            </a:r>
            <a:br>
              <a:rPr lang="ru-RU" sz="2200" dirty="0"/>
            </a:br>
            <a:r>
              <a:rPr lang="en-US" sz="2200" dirty="0"/>
              <a:t>XML</a:t>
            </a:r>
            <a:r>
              <a:rPr lang="ru-RU" sz="2200" dirty="0"/>
              <a:t> документами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200" dirty="0"/>
              <a:t>Уникальность игрового ресурса </a:t>
            </a:r>
            <a:r>
              <a:rPr lang="ru-RU" sz="2200" dirty="0" smtClean="0">
                <a:cs typeface="Arial"/>
              </a:rPr>
              <a:t>―</a:t>
            </a:r>
            <a:r>
              <a:rPr lang="ru-RU" sz="2200" dirty="0" smtClean="0"/>
              <a:t> </a:t>
            </a:r>
            <a:r>
              <a:rPr lang="ru-RU" sz="2200" dirty="0"/>
              <a:t>путь к его </a:t>
            </a:r>
            <a:r>
              <a:rPr lang="en-US" sz="2200" dirty="0"/>
              <a:t>XML</a:t>
            </a:r>
            <a:r>
              <a:rPr lang="ru-RU" sz="2200" dirty="0"/>
              <a:t> файлу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ru-RU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177354" y="4867870"/>
            <a:ext cx="60612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dirty="0" smtClean="0"/>
              <a:t>XML</a:t>
            </a:r>
            <a:r>
              <a:rPr lang="ru-RU" sz="2200" dirty="0" smtClean="0"/>
              <a:t> документы для ресурсов создают дизайнеры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200" dirty="0"/>
              <a:t>Все параметры игры должны быть в </a:t>
            </a:r>
            <a:r>
              <a:rPr lang="ru-RU" sz="2200" dirty="0" smtClean="0"/>
              <a:t>ресурсах</a:t>
            </a:r>
            <a:endParaRPr lang="ru-RU" sz="2200" dirty="0"/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168275" y="1609775"/>
            <a:ext cx="1436295" cy="43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 algn="ctr"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400" b="1">
                <a:solidFill>
                  <a:schemeClr val="accent6"/>
                </a:solidFill>
                <a:latin typeface="PF Isotext Pro" pitchFamily="2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Resource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93221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68275" y="1600200"/>
            <a:ext cx="8820000" cy="4799013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Resource</a:t>
            </a:r>
            <a:r>
              <a:rPr lang="ru-RU" smtClean="0"/>
              <a:t> </a:t>
            </a:r>
            <a:r>
              <a:rPr lang="en-US" smtClean="0"/>
              <a:t>Systen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38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168275" y="1597026"/>
            <a:ext cx="7638630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spcBef>
                <a:spcPts val="600"/>
              </a:spcBef>
              <a:spcAft>
                <a:spcPts val="600"/>
              </a:spcAft>
              <a:defRPr sz="2200">
                <a:solidFill>
                  <a:schemeClr val="accent6"/>
                </a:solidFill>
                <a:latin typeface="PF Isotext Pro" pitchFamily="2" charset="0"/>
              </a:defRPr>
            </a:lvl1pPr>
            <a:lvl2pPr lvl="1">
              <a:spcBef>
                <a:spcPts val="600"/>
              </a:spcBef>
              <a:spcAft>
                <a:spcPts val="600"/>
              </a:spcAft>
              <a:defRPr sz="2200">
                <a:latin typeface="PF Isotext Pro" pitchFamily="2" charset="0"/>
              </a:defRPr>
            </a:lvl2pPr>
          </a:lstStyle>
          <a:p>
            <a:r>
              <a:rPr lang="ru-RU" dirty="0"/>
              <a:t>Ресурсная система</a:t>
            </a:r>
          </a:p>
          <a:p>
            <a:pPr lvl="1"/>
            <a:r>
              <a:rPr lang="en-US" dirty="0"/>
              <a:t>XML</a:t>
            </a:r>
            <a:r>
              <a:rPr lang="ru-RU" dirty="0"/>
              <a:t> файлы с описанием игровых объектов</a:t>
            </a:r>
          </a:p>
          <a:p>
            <a:pPr lvl="1"/>
            <a:r>
              <a:rPr lang="ru-RU" dirty="0"/>
              <a:t>Инструменты для редактирования </a:t>
            </a:r>
            <a:r>
              <a:rPr lang="en-US" dirty="0"/>
              <a:t>XML</a:t>
            </a:r>
            <a:r>
              <a:rPr lang="ru-RU" dirty="0"/>
              <a:t> файлов</a:t>
            </a:r>
          </a:p>
          <a:p>
            <a:pPr lvl="1"/>
            <a:r>
              <a:rPr lang="ru-RU" dirty="0"/>
              <a:t>Инструменты для создания игровых объектов по ресурсам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20507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68275" y="1600200"/>
            <a:ext cx="8820000" cy="4799013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Resource</a:t>
            </a:r>
            <a:r>
              <a:rPr lang="ru-RU" smtClean="0"/>
              <a:t> </a:t>
            </a:r>
            <a:r>
              <a:rPr lang="en-US" smtClean="0"/>
              <a:t>Systen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39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168275" y="1608138"/>
            <a:ext cx="6642652" cy="3847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spcBef>
                <a:spcPts val="600"/>
              </a:spcBef>
              <a:spcAft>
                <a:spcPts val="600"/>
              </a:spcAft>
              <a:defRPr sz="2200">
                <a:solidFill>
                  <a:schemeClr val="accent6"/>
                </a:solidFill>
                <a:latin typeface="PF Isotext Pro" pitchFamily="2" charset="0"/>
              </a:defRPr>
            </a:lvl1pPr>
            <a:lvl2pPr lvl="1">
              <a:spcBef>
                <a:spcPts val="600"/>
              </a:spcBef>
              <a:spcAft>
                <a:spcPts val="600"/>
              </a:spcAft>
              <a:defRPr sz="2200">
                <a:latin typeface="PF Isotext Pro" pitchFamily="2" charset="0"/>
              </a:defRPr>
            </a:lvl2pPr>
          </a:lstStyle>
          <a:p>
            <a:r>
              <a:rPr lang="ru-RU" dirty="0"/>
              <a:t>В </a:t>
            </a:r>
            <a:r>
              <a:rPr lang="en-US" dirty="0" err="1"/>
              <a:t>Allods</a:t>
            </a:r>
            <a:r>
              <a:rPr lang="en-US" dirty="0"/>
              <a:t> Online</a:t>
            </a:r>
            <a:endParaRPr lang="ru-RU" dirty="0"/>
          </a:p>
          <a:p>
            <a:pPr lvl="1"/>
            <a:r>
              <a:rPr lang="ru-RU" dirty="0"/>
              <a:t>3 года разработки</a:t>
            </a:r>
          </a:p>
          <a:p>
            <a:pPr lvl="1"/>
            <a:r>
              <a:rPr lang="en-US" dirty="0"/>
              <a:t>&gt; 200 000 </a:t>
            </a:r>
            <a:r>
              <a:rPr lang="ru-RU" dirty="0"/>
              <a:t>ресурсов</a:t>
            </a:r>
          </a:p>
          <a:p>
            <a:pPr lvl="1"/>
            <a:r>
              <a:rPr lang="ru-RU" dirty="0"/>
              <a:t>Загрузка всех ресурсов примерно пол часа</a:t>
            </a:r>
          </a:p>
          <a:p>
            <a:pPr lvl="1"/>
            <a:r>
              <a:rPr lang="ru-RU" dirty="0"/>
              <a:t>На разработке ресурсной системы 2 программиста</a:t>
            </a:r>
          </a:p>
          <a:p>
            <a:pPr lvl="1"/>
            <a:r>
              <a:rPr lang="ru-RU" dirty="0"/>
              <a:t>На разработке редакторов 3 программиста</a:t>
            </a:r>
          </a:p>
          <a:p>
            <a:pPr lvl="1"/>
            <a:r>
              <a:rPr lang="ru-RU" dirty="0"/>
              <a:t>Ресурсы создавали </a:t>
            </a:r>
            <a:r>
              <a:rPr lang="en-US" dirty="0"/>
              <a:t>&gt; 10 </a:t>
            </a:r>
            <a:r>
              <a:rPr lang="ru-RU" dirty="0"/>
              <a:t>дизайнеров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99094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98463" y="1885947"/>
            <a:ext cx="8597901" cy="4524377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sz="1700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168275" y="1601183"/>
            <a:ext cx="6480000" cy="46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400" b="1">
                <a:latin typeface="PF Isotext Pro" pitchFamily="2" charset="0"/>
                <a:cs typeface="Arial" pitchFamily="34" charset="0"/>
              </a:defRPr>
            </a:lvl1pPr>
          </a:lstStyle>
          <a:p>
            <a:r>
              <a:rPr lang="ru-RU" dirty="0"/>
              <a:t>Примеры </a:t>
            </a:r>
            <a:r>
              <a:rPr lang="ru-RU" dirty="0" err="1"/>
              <a:t>сериализации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Сериализация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398463" y="2085975"/>
            <a:ext cx="7246984" cy="3724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200" dirty="0" smtClean="0">
                <a:latin typeface="PF Isotext Pro" pitchFamily="2" charset="0"/>
              </a:rPr>
              <a:t>Запись в бинарный файл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200" dirty="0">
                <a:latin typeface="PF Isotext Pro" pitchFamily="2" charset="0"/>
              </a:rPr>
              <a:t>Запись в </a:t>
            </a:r>
            <a:r>
              <a:rPr lang="en-US" sz="2200" dirty="0">
                <a:latin typeface="PF Isotext Pro" pitchFamily="2" charset="0"/>
              </a:rPr>
              <a:t>xml</a:t>
            </a:r>
            <a:r>
              <a:rPr lang="ru-RU" sz="2200" dirty="0">
                <a:latin typeface="PF Isotext Pro" pitchFamily="2" charset="0"/>
              </a:rPr>
              <a:t> файл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200" dirty="0">
                <a:latin typeface="PF Isotext Pro" pitchFamily="2" charset="0"/>
              </a:rPr>
              <a:t>Запись в </a:t>
            </a:r>
            <a:r>
              <a:rPr lang="en-US" sz="2200" dirty="0" err="1">
                <a:latin typeface="PF Isotext Pro" pitchFamily="2" charset="0"/>
              </a:rPr>
              <a:t>json</a:t>
            </a:r>
            <a:r>
              <a:rPr lang="en-US" sz="2200" dirty="0">
                <a:latin typeface="PF Isotext Pro" pitchFamily="2" charset="0"/>
              </a:rPr>
              <a:t> string</a:t>
            </a:r>
            <a:endParaRPr lang="ru-RU" sz="2200" dirty="0">
              <a:latin typeface="PF Isotext Pro" pitchFamily="2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200" dirty="0">
                <a:latin typeface="PF Isotext Pro" pitchFamily="2" charset="0"/>
              </a:rPr>
              <a:t>Запись </a:t>
            </a:r>
            <a:r>
              <a:rPr lang="en-US" sz="2200" dirty="0">
                <a:latin typeface="PF Isotext Pro" pitchFamily="2" charset="0"/>
              </a:rPr>
              <a:t>blob </a:t>
            </a:r>
            <a:r>
              <a:rPr lang="ru-RU" sz="2200" dirty="0">
                <a:latin typeface="PF Isotext Pro" pitchFamily="2" charset="0"/>
              </a:rPr>
              <a:t>в базу данных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200" dirty="0">
                <a:latin typeface="PF Isotext Pro" pitchFamily="2" charset="0"/>
              </a:rPr>
              <a:t>Пересылка по сети между </a:t>
            </a:r>
            <a:r>
              <a:rPr lang="ru-RU" sz="2200" dirty="0" smtClean="0">
                <a:latin typeface="PF Isotext Pro" pitchFamily="2" charset="0"/>
              </a:rPr>
              <a:t/>
            </a:r>
            <a:br>
              <a:rPr lang="ru-RU" sz="2200" dirty="0" smtClean="0">
                <a:latin typeface="PF Isotext Pro" pitchFamily="2" charset="0"/>
              </a:rPr>
            </a:br>
            <a:r>
              <a:rPr lang="ru-RU" sz="2200" dirty="0" smtClean="0">
                <a:latin typeface="PF Isotext Pro" pitchFamily="2" charset="0"/>
              </a:rPr>
              <a:t>процессами</a:t>
            </a:r>
            <a:endParaRPr lang="ru-RU" sz="2200" dirty="0">
              <a:latin typeface="PF Isotext Pro" pitchFamily="2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200" dirty="0">
                <a:latin typeface="PF Isotext Pro" pitchFamily="2" charset="0"/>
              </a:rPr>
              <a:t>Описание объекта в стихах и пересылка почтовым голубем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ru-RU" sz="2200" dirty="0" smtClean="0">
              <a:latin typeface="PF Isotext Pro" pitchFamily="2" charset="0"/>
            </a:endParaRPr>
          </a:p>
        </p:txBody>
      </p:sp>
      <p:pic>
        <p:nvPicPr>
          <p:cNvPr id="28674" name="Picture 2" descr="1298921866_1298707506_daily_picdump_626_62.jpg (800×468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12443" y="2385928"/>
            <a:ext cx="3921668" cy="22941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2142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68275" y="1600200"/>
            <a:ext cx="8820000" cy="4799013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ResourceFactory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40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168275" y="1606551"/>
            <a:ext cx="6224781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spcBef>
                <a:spcPts val="600"/>
              </a:spcBef>
              <a:spcAft>
                <a:spcPts val="600"/>
              </a:spcAft>
              <a:defRPr sz="2200">
                <a:solidFill>
                  <a:schemeClr val="accent6"/>
                </a:solidFill>
                <a:latin typeface="PF Isotext Pro" pitchFamily="2" charset="0"/>
              </a:defRPr>
            </a:lvl1pPr>
            <a:lvl2pPr lvl="1">
              <a:spcBef>
                <a:spcPts val="600"/>
              </a:spcBef>
              <a:spcAft>
                <a:spcPts val="600"/>
              </a:spcAft>
              <a:defRPr sz="2200">
                <a:latin typeface="PF Isotext Pro" pitchFamily="2" charset="0"/>
              </a:defRPr>
            </a:lvl2pPr>
          </a:lstStyle>
          <a:p>
            <a:r>
              <a:rPr lang="en-US" dirty="0" err="1">
                <a:solidFill>
                  <a:schemeClr val="tx1"/>
                </a:solidFill>
              </a:rPr>
              <a:t>ResourceFactory</a:t>
            </a:r>
            <a:r>
              <a:rPr lang="en-US" dirty="0">
                <a:solidFill>
                  <a:schemeClr val="tx1"/>
                </a:solidFill>
              </a:rPr>
              <a:t> – </a:t>
            </a:r>
            <a:r>
              <a:rPr lang="ru-RU" dirty="0">
                <a:solidFill>
                  <a:schemeClr val="tx1"/>
                </a:solidFill>
              </a:rPr>
              <a:t>фабрика ресурсов</a:t>
            </a:r>
          </a:p>
          <a:p>
            <a:r>
              <a:rPr lang="ru-RU" dirty="0">
                <a:solidFill>
                  <a:schemeClr val="tx1"/>
                </a:solidFill>
              </a:rPr>
              <a:t>Возвращает объект ресурса по пути к </a:t>
            </a:r>
            <a:r>
              <a:rPr lang="en-US" dirty="0">
                <a:solidFill>
                  <a:schemeClr val="tx1"/>
                </a:solidFill>
              </a:rPr>
              <a:t>XML</a:t>
            </a:r>
            <a:r>
              <a:rPr lang="ru-RU" dirty="0">
                <a:solidFill>
                  <a:schemeClr val="tx1"/>
                </a:solidFill>
              </a:rPr>
              <a:t> файлу 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2050" name="Picture 2" descr="TToEFvlGgRw.jpg (604×453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53880" y="2800350"/>
            <a:ext cx="4366592" cy="32749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81659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ДЗ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41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168275" y="1600200"/>
            <a:ext cx="8820000" cy="4799013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8463" y="1609665"/>
            <a:ext cx="4285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Вынести все параметры в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XML</a:t>
            </a:r>
            <a:r>
              <a:rPr kumimoji="0" 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файлы</a:t>
            </a:r>
            <a:endParaRPr kumimoji="0" lang="ru-RU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8463" y="2788507"/>
            <a:ext cx="45522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Создать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class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ResourceFactory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(singleton)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8463" y="3377927"/>
            <a:ext cx="86978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GameSessionResource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resource =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GameSessionResource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)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ResourceFactory.instance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().get(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“./GameResource.xml”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)</a:t>
            </a:r>
            <a:endParaRPr kumimoji="0" lang="ru-RU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8463" y="2199086"/>
            <a:ext cx="6377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Создать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interface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Resource </a:t>
            </a:r>
            <a:r>
              <a:rPr kumimoji="0" 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и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class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GameSessionResource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 </a:t>
            </a:r>
            <a:r>
              <a:rPr kumimoji="0" 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7295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68275" y="1600200"/>
            <a:ext cx="8820000" cy="4799013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ResourceSystem</a:t>
            </a:r>
            <a:r>
              <a:rPr lang="ru-RU" smtClean="0"/>
              <a:t> *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42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168275" y="1616076"/>
            <a:ext cx="6114174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spcBef>
                <a:spcPts val="600"/>
              </a:spcBef>
              <a:spcAft>
                <a:spcPts val="600"/>
              </a:spcAft>
              <a:defRPr sz="2200">
                <a:solidFill>
                  <a:schemeClr val="accent6"/>
                </a:solidFill>
                <a:latin typeface="PF Isotext Pro" pitchFamily="2" charset="0"/>
              </a:defRPr>
            </a:lvl1pPr>
            <a:lvl2pPr lvl="1">
              <a:spcBef>
                <a:spcPts val="600"/>
              </a:spcBef>
              <a:spcAft>
                <a:spcPts val="600"/>
              </a:spcAft>
              <a:defRPr sz="2200">
                <a:latin typeface="PF Isotext Pro" pitchFamily="2" charset="0"/>
              </a:defRPr>
            </a:lvl2pPr>
          </a:lstStyle>
          <a:p>
            <a:r>
              <a:rPr lang="ru-RU" dirty="0"/>
              <a:t>Загрузка всех ресурсов при старте сервера</a:t>
            </a:r>
          </a:p>
          <a:p>
            <a:pPr lvl="1"/>
            <a:r>
              <a:rPr lang="ru-RU" dirty="0"/>
              <a:t>Используем </a:t>
            </a:r>
            <a:r>
              <a:rPr lang="en-US" dirty="0" err="1"/>
              <a:t>VFS.instance</a:t>
            </a:r>
            <a:r>
              <a:rPr lang="en-US" dirty="0"/>
              <a:t>().</a:t>
            </a:r>
            <a:r>
              <a:rPr lang="en-US" dirty="0" err="1"/>
              <a:t>getIterator</a:t>
            </a:r>
            <a:r>
              <a:rPr lang="en-US" dirty="0"/>
              <a:t>(“./data”)</a:t>
            </a:r>
            <a:endParaRPr lang="ru-RU" dirty="0"/>
          </a:p>
          <a:p>
            <a:pPr lvl="1"/>
            <a:r>
              <a:rPr lang="ru-RU" dirty="0"/>
              <a:t>Все ресурсы храним в директории </a:t>
            </a:r>
            <a:r>
              <a:rPr lang="en-US" dirty="0"/>
              <a:t>./data</a:t>
            </a:r>
            <a:endParaRPr lang="ru-RU" dirty="0"/>
          </a:p>
          <a:p>
            <a:pPr lvl="1"/>
            <a:r>
              <a:rPr lang="ru-RU" dirty="0"/>
              <a:t>Обходим все файлы и создаем все ресурсы</a:t>
            </a:r>
          </a:p>
          <a:p>
            <a:pPr lvl="1"/>
            <a:r>
              <a:rPr lang="ru-RU" dirty="0"/>
              <a:t>Ресурсы храним в </a:t>
            </a:r>
            <a:r>
              <a:rPr lang="en-US" dirty="0"/>
              <a:t>Map&lt;String, Resource&gt;</a:t>
            </a:r>
            <a:endParaRPr lang="ru-RU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5411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Виталий </a:t>
            </a:r>
            <a:r>
              <a:rPr lang="ru-RU" dirty="0" err="1"/>
              <a:t>Чибриков</a:t>
            </a:r>
            <a:r>
              <a:rPr lang="ru-RU" dirty="0"/>
              <a:t> </a:t>
            </a:r>
            <a:r>
              <a:rPr lang="en-US" dirty="0"/>
              <a:t>chibrikov@corp.mail.ru</a:t>
            </a:r>
          </a:p>
        </p:txBody>
      </p:sp>
    </p:spTree>
    <p:extLst>
      <p:ext uri="{BB962C8B-B14F-4D97-AF65-F5344CB8AC3E}">
        <p14:creationId xmlns:p14="http://schemas.microsoft.com/office/powerpoint/2010/main" xmlns="" val="101729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68276" y="4198916"/>
            <a:ext cx="8815388" cy="1535134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8276" y="1609724"/>
            <a:ext cx="8815388" cy="1781176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interface Serializable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168274" y="1596479"/>
            <a:ext cx="88439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200" dirty="0" smtClean="0"/>
              <a:t>Обьект класса реализующего интерфейс </a:t>
            </a:r>
            <a:r>
              <a:rPr lang="en-US" sz="2200" dirty="0" err="1" smtClean="0"/>
              <a:t>Serializable</a:t>
            </a:r>
            <a:r>
              <a:rPr lang="en-US" sz="2200" dirty="0" smtClean="0"/>
              <a:t> </a:t>
            </a:r>
            <a:r>
              <a:rPr lang="ru-RU" sz="2200" dirty="0" smtClean="0"/>
              <a:t>можно </a:t>
            </a:r>
            <a:br>
              <a:rPr lang="ru-RU" sz="2200" dirty="0" smtClean="0"/>
            </a:br>
            <a:r>
              <a:rPr lang="ru-RU" sz="2200" dirty="0" err="1" smtClean="0"/>
              <a:t>сериализовать</a:t>
            </a:r>
            <a:endParaRPr lang="ru-RU" sz="22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200" dirty="0"/>
              <a:t>Результат </a:t>
            </a:r>
            <a:r>
              <a:rPr lang="ru-RU" sz="2200" dirty="0" err="1"/>
              <a:t>сериализации</a:t>
            </a:r>
            <a:r>
              <a:rPr lang="ru-RU" sz="2200" dirty="0"/>
              <a:t> </a:t>
            </a:r>
            <a:r>
              <a:rPr lang="ru-RU" sz="2200" dirty="0" smtClean="0">
                <a:latin typeface="Arial"/>
                <a:cs typeface="Arial"/>
              </a:rPr>
              <a:t>―</a:t>
            </a:r>
            <a:r>
              <a:rPr lang="ru-RU" sz="2200" dirty="0" smtClean="0"/>
              <a:t> </a:t>
            </a:r>
            <a:r>
              <a:rPr lang="ru-RU" sz="2200" dirty="0"/>
              <a:t>массив байт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200" dirty="0"/>
              <a:t>Обычно объекты </a:t>
            </a:r>
            <a:r>
              <a:rPr lang="ru-RU" sz="2200" dirty="0" err="1"/>
              <a:t>сериализуют</a:t>
            </a:r>
            <a:r>
              <a:rPr lang="ru-RU" sz="2200" dirty="0"/>
              <a:t> в файл, в </a:t>
            </a:r>
            <a:r>
              <a:rPr lang="en-US" sz="2200" dirty="0"/>
              <a:t>blob</a:t>
            </a:r>
            <a:r>
              <a:rPr lang="ru-RU" sz="2200" dirty="0"/>
              <a:t> или в сетевой </a:t>
            </a:r>
            <a:r>
              <a:rPr lang="ru-RU" sz="2200" dirty="0" smtClean="0"/>
              <a:t>поток</a:t>
            </a:r>
            <a:endParaRPr lang="ru-RU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168275" y="2488594"/>
            <a:ext cx="1847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sz="22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68275" y="3059747"/>
            <a:ext cx="1847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sz="2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68275" y="4178025"/>
            <a:ext cx="29001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>
                <a:solidFill>
                  <a:schemeClr val="accent6"/>
                </a:solidFill>
              </a:rPr>
              <a:t>Процесс сериализации: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1444" y="4649314"/>
            <a:ext cx="7697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spcBef>
                <a:spcPts val="600"/>
              </a:spcBef>
              <a:spcAft>
                <a:spcPts val="600"/>
              </a:spcAft>
              <a:defRPr sz="2200"/>
            </a:lvl1pPr>
          </a:lstStyle>
          <a:p>
            <a:r>
              <a:rPr lang="ru-RU" dirty="0"/>
              <a:t>Создание потока представляющего направление </a:t>
            </a:r>
            <a:r>
              <a:rPr lang="ru-RU" dirty="0" err="1"/>
              <a:t>сериализации</a:t>
            </a:r>
            <a:endParaRPr lang="ru-RU" dirty="0"/>
          </a:p>
          <a:p>
            <a:r>
              <a:rPr lang="ru-RU" dirty="0"/>
              <a:t>Создание </a:t>
            </a:r>
            <a:r>
              <a:rPr lang="en-US" dirty="0" err="1"/>
              <a:t>ObjectOutputStream</a:t>
            </a:r>
            <a:r>
              <a:rPr lang="ru-RU" dirty="0"/>
              <a:t> для этого </a:t>
            </a:r>
            <a:r>
              <a:rPr lang="ru-RU" dirty="0" smtClean="0"/>
              <a:t>потока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70444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68275" y="1600200"/>
            <a:ext cx="8820000" cy="4799013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Что будет сериализовано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168274" y="1606551"/>
            <a:ext cx="88439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spcBef>
                <a:spcPts val="600"/>
              </a:spcBef>
              <a:spcAft>
                <a:spcPts val="600"/>
              </a:spcAft>
              <a:defRPr sz="2200"/>
            </a:lvl1pPr>
          </a:lstStyle>
          <a:p>
            <a:r>
              <a:rPr lang="ru-RU" dirty="0"/>
              <a:t>Все поля сериализуемого объекта должны быть </a:t>
            </a:r>
            <a:r>
              <a:rPr lang="en-US" dirty="0" err="1"/>
              <a:t>Serializable</a:t>
            </a:r>
            <a:endParaRPr lang="ru-RU" dirty="0"/>
          </a:p>
          <a:p>
            <a:r>
              <a:rPr lang="ru-RU" dirty="0"/>
              <a:t>Все поля будут </a:t>
            </a:r>
            <a:r>
              <a:rPr lang="ru-RU" dirty="0" err="1"/>
              <a:t>сериализованы</a:t>
            </a:r>
            <a:endParaRPr lang="ru-RU" dirty="0"/>
          </a:p>
          <a:p>
            <a:r>
              <a:rPr lang="ru-RU" dirty="0"/>
              <a:t>Поля родительских классов реализующих </a:t>
            </a:r>
            <a:r>
              <a:rPr lang="en-US" dirty="0" err="1"/>
              <a:t>Serializable</a:t>
            </a:r>
            <a:r>
              <a:rPr lang="en-US" dirty="0"/>
              <a:t> 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будут </a:t>
            </a:r>
            <a:r>
              <a:rPr lang="ru-RU" dirty="0" err="1"/>
              <a:t>сериализованы</a:t>
            </a:r>
            <a:endParaRPr lang="ru-RU" dirty="0"/>
          </a:p>
          <a:p>
            <a:r>
              <a:rPr lang="ru-RU" dirty="0"/>
              <a:t>Если родительский класс НЕ реализует </a:t>
            </a:r>
            <a:r>
              <a:rPr lang="en-US" dirty="0" err="1"/>
              <a:t>Serializable</a:t>
            </a:r>
            <a:r>
              <a:rPr lang="ru-RU" dirty="0"/>
              <a:t>,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то </a:t>
            </a:r>
            <a:r>
              <a:rPr lang="ru-RU" dirty="0"/>
              <a:t>при </a:t>
            </a:r>
            <a:r>
              <a:rPr lang="ru-RU" dirty="0" err="1"/>
              <a:t>десериализации</a:t>
            </a:r>
            <a:r>
              <a:rPr lang="ru-RU" dirty="0"/>
              <a:t> для него будет вызван конструктор </a:t>
            </a:r>
            <a:br>
              <a:rPr lang="ru-RU" dirty="0"/>
            </a:br>
            <a:r>
              <a:rPr lang="ru-RU" dirty="0" err="1"/>
              <a:t>по-умолчанию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80850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68276" y="2962274"/>
            <a:ext cx="8820000" cy="1457326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8275" y="1598613"/>
            <a:ext cx="8843963" cy="900000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Что НЕ будет сериализовано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68275" y="1598613"/>
            <a:ext cx="82862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200" dirty="0" smtClean="0">
                <a:latin typeface="PF Isotext Pro" pitchFamily="2" charset="0"/>
              </a:rPr>
              <a:t>Поле которое не надо сериализовать нужно пометить как </a:t>
            </a:r>
            <a:r>
              <a:rPr lang="en-US" sz="2200" dirty="0" smtClean="0">
                <a:solidFill>
                  <a:srgbClr val="953735"/>
                </a:solidFill>
                <a:latin typeface="PF Isotext Pro" pitchFamily="2" charset="0"/>
              </a:rPr>
              <a:t>transient</a:t>
            </a:r>
            <a:r>
              <a:rPr lang="ru-RU" sz="2200" dirty="0" smtClean="0">
                <a:solidFill>
                  <a:srgbClr val="953735"/>
                </a:solidFill>
                <a:latin typeface="PF Isotext Pro" pitchFamily="2" charset="0"/>
              </a:rPr>
              <a:t/>
            </a:r>
            <a:br>
              <a:rPr lang="ru-RU" sz="2200" dirty="0" smtClean="0">
                <a:solidFill>
                  <a:srgbClr val="953735"/>
                </a:solidFill>
                <a:latin typeface="PF Isotext Pro" pitchFamily="2" charset="0"/>
              </a:rPr>
            </a:br>
            <a:r>
              <a:rPr lang="en-US" sz="2200" dirty="0">
                <a:solidFill>
                  <a:srgbClr val="953735"/>
                </a:solidFill>
                <a:latin typeface="PF Isotext Pro" pitchFamily="2" charset="0"/>
              </a:rPr>
              <a:t>private transient long time</a:t>
            </a:r>
            <a:r>
              <a:rPr lang="en-US" sz="2200" dirty="0" smtClean="0">
                <a:solidFill>
                  <a:srgbClr val="953735"/>
                </a:solidFill>
                <a:latin typeface="PF Isotext Pro" pitchFamily="2" charset="0"/>
              </a:rPr>
              <a:t>;</a:t>
            </a:r>
            <a:endParaRPr lang="ru-RU" sz="2200" dirty="0">
              <a:solidFill>
                <a:srgbClr val="953735"/>
              </a:solidFill>
              <a:latin typeface="PF Isotext Pro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8275" y="2997905"/>
            <a:ext cx="7544053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200" dirty="0" smtClean="0">
                <a:latin typeface="PF Isotext Pro" pitchFamily="2" charset="0"/>
              </a:rPr>
              <a:t>Статические поля сериализваны НЕ будут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200" dirty="0">
                <a:latin typeface="PF Isotext Pro" pitchFamily="2" charset="0"/>
              </a:rPr>
              <a:t>При </a:t>
            </a:r>
            <a:r>
              <a:rPr lang="ru-RU" sz="2200" dirty="0" err="1">
                <a:latin typeface="PF Isotext Pro" pitchFamily="2" charset="0"/>
              </a:rPr>
              <a:t>десериализации</a:t>
            </a:r>
            <a:r>
              <a:rPr lang="ru-RU" sz="2200" dirty="0">
                <a:latin typeface="PF Isotext Pro" pitchFamily="2" charset="0"/>
              </a:rPr>
              <a:t> </a:t>
            </a:r>
            <a:r>
              <a:rPr lang="en-US" sz="2200" dirty="0">
                <a:solidFill>
                  <a:srgbClr val="953735"/>
                </a:solidFill>
                <a:latin typeface="PF Isotext Pro" pitchFamily="2" charset="0"/>
              </a:rPr>
              <a:t>static</a:t>
            </a:r>
            <a:r>
              <a:rPr lang="ru-RU" sz="2200" dirty="0">
                <a:latin typeface="PF Isotext Pro" pitchFamily="2" charset="0"/>
              </a:rPr>
              <a:t> и </a:t>
            </a:r>
            <a:r>
              <a:rPr lang="en-US" sz="2200" dirty="0">
                <a:solidFill>
                  <a:srgbClr val="953735"/>
                </a:solidFill>
                <a:latin typeface="PF Isotext Pro" pitchFamily="2" charset="0"/>
              </a:rPr>
              <a:t>transient</a:t>
            </a:r>
            <a:r>
              <a:rPr lang="ru-RU" sz="2200" dirty="0">
                <a:latin typeface="PF Isotext Pro" pitchFamily="2" charset="0"/>
              </a:rPr>
              <a:t> поля будут </a:t>
            </a:r>
            <a:r>
              <a:rPr lang="ru-RU" sz="2200" dirty="0" smtClean="0">
                <a:latin typeface="PF Isotext Pro" pitchFamily="2" charset="0"/>
              </a:rPr>
              <a:t>заполнены</a:t>
            </a:r>
            <a:br>
              <a:rPr lang="ru-RU" sz="2200" dirty="0" smtClean="0">
                <a:latin typeface="PF Isotext Pro" pitchFamily="2" charset="0"/>
              </a:rPr>
            </a:br>
            <a:r>
              <a:rPr lang="ru-RU" sz="2200" dirty="0" smtClean="0">
                <a:latin typeface="PF Isotext Pro" pitchFamily="2" charset="0"/>
              </a:rPr>
              <a:t>значениями </a:t>
            </a:r>
            <a:r>
              <a:rPr lang="ru-RU" sz="2200" dirty="0" err="1" smtClean="0">
                <a:latin typeface="PF Isotext Pro" pitchFamily="2" charset="0"/>
              </a:rPr>
              <a:t>по-умолчанию</a:t>
            </a:r>
            <a:endParaRPr lang="ru-RU" sz="2200" dirty="0">
              <a:latin typeface="PF Isotext Pr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565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68276" y="4076699"/>
            <a:ext cx="8820000" cy="1080000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8275" y="1598613"/>
            <a:ext cx="8843963" cy="1548000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transient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68275" y="1598613"/>
            <a:ext cx="884396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200" dirty="0" smtClean="0">
                <a:latin typeface="PF Isotext Pro" pitchFamily="2" charset="0"/>
              </a:rPr>
              <a:t>Примеры полей для которых нужен модификатор 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PF Isotext Pro" pitchFamily="2" charset="0"/>
              </a:rPr>
              <a:t>transient</a:t>
            </a:r>
            <a:endParaRPr lang="ru-RU" sz="2200" dirty="0">
              <a:solidFill>
                <a:schemeClr val="accent2">
                  <a:lumMod val="75000"/>
                </a:schemeClr>
              </a:solidFill>
              <a:latin typeface="PF Isotext Pro" pitchFamily="2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dirty="0" smtClean="0">
                <a:solidFill>
                  <a:srgbClr val="953735"/>
                </a:solidFill>
                <a:latin typeface="PF Isotext Pro" pitchFamily="2" charset="0"/>
              </a:rPr>
              <a:t>private </a:t>
            </a:r>
            <a:r>
              <a:rPr lang="en-US" sz="2200" dirty="0">
                <a:solidFill>
                  <a:srgbClr val="953735"/>
                </a:solidFill>
                <a:latin typeface="PF Isotext Pro" pitchFamily="2" charset="0"/>
              </a:rPr>
              <a:t>transient </a:t>
            </a:r>
            <a:r>
              <a:rPr lang="en-US" sz="2200" dirty="0" err="1">
                <a:latin typeface="PF Isotext Pro" pitchFamily="2" charset="0"/>
              </a:rPr>
              <a:t>InputStream</a:t>
            </a:r>
            <a:r>
              <a:rPr lang="en-US" sz="2200" dirty="0">
                <a:latin typeface="PF Isotext Pro" pitchFamily="2" charset="0"/>
              </a:rPr>
              <a:t> is;</a:t>
            </a:r>
            <a:endParaRPr lang="ru-RU" sz="2200" dirty="0">
              <a:latin typeface="PF Isotext Pro" pitchFamily="2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rgbClr val="953735"/>
                </a:solidFill>
                <a:latin typeface="PF Isotext Pro" pitchFamily="2" charset="0"/>
              </a:rPr>
              <a:t>private transient </a:t>
            </a:r>
            <a:r>
              <a:rPr lang="en-US" sz="2200" dirty="0" err="1">
                <a:latin typeface="PF Isotext Pro" pitchFamily="2" charset="0"/>
              </a:rPr>
              <a:t>DBConnection</a:t>
            </a:r>
            <a:r>
              <a:rPr lang="en-US" sz="2200" dirty="0">
                <a:latin typeface="PF Isotext Pro" pitchFamily="2" charset="0"/>
              </a:rPr>
              <a:t> connection</a:t>
            </a:r>
            <a:r>
              <a:rPr lang="en-US" sz="2200" dirty="0" smtClean="0">
                <a:latin typeface="PF Isotext Pro" pitchFamily="2" charset="0"/>
              </a:rPr>
              <a:t>;</a:t>
            </a:r>
            <a:endParaRPr lang="ru-RU" sz="2200" dirty="0">
              <a:latin typeface="PF Isotext Pro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8274" y="4097388"/>
            <a:ext cx="8843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200" dirty="0" smtClean="0">
                <a:latin typeface="PF Isotext Pro" pitchFamily="2" charset="0"/>
              </a:rPr>
              <a:t>На собеседованиях любят задавать странные вопросы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200" dirty="0">
                <a:latin typeface="PF Isotext Pro" pitchFamily="2" charset="0"/>
              </a:rPr>
              <a:t>Например, в чем разница между </a:t>
            </a:r>
            <a:r>
              <a:rPr lang="en-US" sz="2200" dirty="0">
                <a:solidFill>
                  <a:srgbClr val="953735"/>
                </a:solidFill>
                <a:latin typeface="PF Isotext Pro" pitchFamily="2" charset="0"/>
              </a:rPr>
              <a:t>transient</a:t>
            </a:r>
            <a:r>
              <a:rPr lang="en-US" sz="2200" dirty="0">
                <a:latin typeface="PF Isotext Pro" pitchFamily="2" charset="0"/>
              </a:rPr>
              <a:t> </a:t>
            </a:r>
            <a:r>
              <a:rPr lang="ru-RU" sz="2200" dirty="0">
                <a:latin typeface="PF Isotext Pro" pitchFamily="2" charset="0"/>
              </a:rPr>
              <a:t>и</a:t>
            </a:r>
            <a:r>
              <a:rPr lang="en-US" sz="2200" dirty="0">
                <a:latin typeface="PF Isotext Pro" pitchFamily="2" charset="0"/>
              </a:rPr>
              <a:t> </a:t>
            </a:r>
            <a:r>
              <a:rPr lang="en-US" sz="2200" dirty="0">
                <a:solidFill>
                  <a:srgbClr val="953735"/>
                </a:solidFill>
                <a:latin typeface="PF Isotext Pro" pitchFamily="2" charset="0"/>
              </a:rPr>
              <a:t>volatile</a:t>
            </a:r>
            <a:r>
              <a:rPr lang="ru-RU" sz="2200" dirty="0" smtClean="0">
                <a:latin typeface="PF Isotext Pro" pitchFamily="2" charset="0"/>
              </a:rPr>
              <a:t>?</a:t>
            </a:r>
            <a:endParaRPr lang="ru-RU" sz="2200" dirty="0">
              <a:solidFill>
                <a:schemeClr val="accent2">
                  <a:lumMod val="75000"/>
                </a:schemeClr>
              </a:solidFill>
              <a:latin typeface="PF Isotext Pr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71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Serialization Object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168275" y="1600200"/>
            <a:ext cx="8820000" cy="4799013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9" name="Rectangle 7"/>
          <p:cNvSpPr/>
          <p:nvPr/>
        </p:nvSpPr>
        <p:spPr>
          <a:xfrm>
            <a:off x="398463" y="1598613"/>
            <a:ext cx="86409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public class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SerializationObject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implements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Serializable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{</a:t>
            </a:r>
            <a:endParaRPr kumimoji="0" lang="ru-RU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private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String name; 	</a:t>
            </a: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//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name = Zoe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private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int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age;	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//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age = 31</a:t>
            </a:r>
            <a:endParaRPr kumimoji="0" lang="ru-RU" sz="2400" b="0" i="0" u="none" strike="noStrike" kern="0" cap="none" spc="0" normalizeH="0" baseline="0" noProof="0" dirty="0" smtClean="0">
              <a:ln>
                <a:noFill/>
              </a:ln>
              <a:solidFill>
                <a:srgbClr val="9BBB59">
                  <a:lumMod val="75000"/>
                </a:srgbClr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9BBB59">
                  <a:lumMod val="75000"/>
                </a:srgbClr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…</a:t>
            </a:r>
            <a:endParaRPr kumimoji="0" lang="ru-RU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}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3872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il">
  <a:themeElements>
    <a:clrScheme name="Другая 5">
      <a:dk1>
        <a:sysClr val="windowText" lastClr="000000"/>
      </a:dk1>
      <a:lt1>
        <a:sysClr val="window" lastClr="FFFFFF"/>
      </a:lt1>
      <a:dk2>
        <a:srgbClr val="333333"/>
      </a:dk2>
      <a:lt2>
        <a:srgbClr val="EAEAEA"/>
      </a:lt2>
      <a:accent1>
        <a:srgbClr val="5F5F5F"/>
      </a:accent1>
      <a:accent2>
        <a:srgbClr val="808080"/>
      </a:accent2>
      <a:accent3>
        <a:srgbClr val="F5F5F5"/>
      </a:accent3>
      <a:accent4>
        <a:srgbClr val="DCDCDC"/>
      </a:accent4>
      <a:accent5>
        <a:srgbClr val="FFFFCC"/>
      </a:accent5>
      <a:accent6>
        <a:srgbClr val="1F497D"/>
      </a:accent6>
      <a:hlink>
        <a:srgbClr val="0000FF"/>
      </a:hlink>
      <a:folHlink>
        <a:srgbClr val="800080"/>
      </a:folHlink>
    </a:clrScheme>
    <a:fontScheme name="Другая 1">
      <a:majorFont>
        <a:latin typeface="PF Isotext Pro"/>
        <a:ea typeface=""/>
        <a:cs typeface=""/>
      </a:majorFont>
      <a:minorFont>
        <a:latin typeface="PF Isotext Pro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Mail</Template>
  <TotalTime>4234</TotalTime>
  <Words>1082</Words>
  <Application>Microsoft Office PowerPoint</Application>
  <PresentationFormat>On-screen Show (4:3)</PresentationFormat>
  <Paragraphs>369</Paragraphs>
  <Slides>43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PF Isotext Pro</vt:lpstr>
      <vt:lpstr>Wingdings</vt:lpstr>
      <vt:lpstr>Calibri</vt:lpstr>
      <vt:lpstr>Myriad Pro</vt:lpstr>
      <vt:lpstr>Courier New</vt:lpstr>
      <vt:lpstr>Mail</vt:lpstr>
      <vt:lpstr>Углубленное программирование на Java Лекция 7  «Resource System»</vt:lpstr>
      <vt:lpstr>План лекции</vt:lpstr>
      <vt:lpstr>Сериализация</vt:lpstr>
      <vt:lpstr>Сериализация</vt:lpstr>
      <vt:lpstr>interface Serializable</vt:lpstr>
      <vt:lpstr>Что будет сериализовано</vt:lpstr>
      <vt:lpstr>Что НЕ будет сериализовано</vt:lpstr>
      <vt:lpstr>transient</vt:lpstr>
      <vt:lpstr>Serialization Object</vt:lpstr>
      <vt:lpstr>Запись в файл</vt:lpstr>
      <vt:lpstr>serialVersionUID</vt:lpstr>
      <vt:lpstr>Десериализация</vt:lpstr>
      <vt:lpstr>План лекции</vt:lpstr>
      <vt:lpstr>Reflection</vt:lpstr>
      <vt:lpstr>Используя Reflection можно</vt:lpstr>
      <vt:lpstr>Используя Reflection нельзя</vt:lpstr>
      <vt:lpstr>Reflection и тестирование</vt:lpstr>
      <vt:lpstr>Минусы Reflection</vt:lpstr>
      <vt:lpstr>java.lang.Class</vt:lpstr>
      <vt:lpstr>java.lang.Class</vt:lpstr>
      <vt:lpstr>java.lang.reflect.Member</vt:lpstr>
      <vt:lpstr>ReflectionHelper</vt:lpstr>
      <vt:lpstr>ReflectionHelper</vt:lpstr>
      <vt:lpstr>План лекции</vt:lpstr>
      <vt:lpstr>XML Serialization</vt:lpstr>
      <vt:lpstr>Отличия XML</vt:lpstr>
      <vt:lpstr>SAX parser</vt:lpstr>
      <vt:lpstr>SAX parser</vt:lpstr>
      <vt:lpstr>SAX parser методы</vt:lpstr>
      <vt:lpstr>Десериализация XML</vt:lpstr>
      <vt:lpstr>Простой XML документ</vt:lpstr>
      <vt:lpstr>Handler</vt:lpstr>
      <vt:lpstr>Используем Reflection</vt:lpstr>
      <vt:lpstr>DOM parser</vt:lpstr>
      <vt:lpstr>SAX &amp; DOM сравнение</vt:lpstr>
      <vt:lpstr>План лекции</vt:lpstr>
      <vt:lpstr>Resource</vt:lpstr>
      <vt:lpstr>Resource Systen</vt:lpstr>
      <vt:lpstr>Resource Systen</vt:lpstr>
      <vt:lpstr>ResourceFactory</vt:lpstr>
      <vt:lpstr>ДЗ</vt:lpstr>
      <vt:lpstr>ResourceSystem *</vt:lpstr>
      <vt:lpstr>Спасибо за внимание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Углубленное программирование на Java Лекция 1. «Введение»</dc:title>
  <dc:creator>Левицкая-Кузьмина Мария Георгиевна</dc:creator>
  <cp:lastModifiedBy>Samsung</cp:lastModifiedBy>
  <cp:revision>98</cp:revision>
  <dcterms:created xsi:type="dcterms:W3CDTF">2013-09-11T09:19:56Z</dcterms:created>
  <dcterms:modified xsi:type="dcterms:W3CDTF">2013-11-22T19:02:10Z</dcterms:modified>
</cp:coreProperties>
</file>