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301" r:id="rId3"/>
    <p:sldId id="302" r:id="rId4"/>
    <p:sldId id="303" r:id="rId5"/>
    <p:sldId id="304" r:id="rId6"/>
    <p:sldId id="305" r:id="rId7"/>
    <p:sldId id="321" r:id="rId8"/>
    <p:sldId id="307" r:id="rId9"/>
    <p:sldId id="308" r:id="rId10"/>
    <p:sldId id="309" r:id="rId11"/>
    <p:sldId id="310" r:id="rId12"/>
    <p:sldId id="322" r:id="rId13"/>
    <p:sldId id="312" r:id="rId14"/>
    <p:sldId id="323" r:id="rId15"/>
    <p:sldId id="314" r:id="rId16"/>
    <p:sldId id="315" r:id="rId17"/>
    <p:sldId id="316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298" r:id="rId27"/>
  </p:sldIdLst>
  <p:sldSz cx="9144000" cy="6858000" type="screen4x3"/>
  <p:notesSz cx="6858000" cy="9144000"/>
  <p:embeddedFontLst>
    <p:embeddedFont>
      <p:font typeface="MingLiU_HKSCS" panose="02020500000000000000" pitchFamily="18" charset="-12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PF Isotext Pro" panose="02000500000000020004" pitchFamily="2" charset="0"/>
      <p:regular r:id="rId34"/>
      <p:bold r:id="rId35"/>
      <p:italic r:id="rId36"/>
      <p:boldItalic r:id="rId3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-456" y="-90"/>
      </p:cViewPr>
      <p:guideLst>
        <p:guide orient="horz" pos="1008"/>
        <p:guide orient="horz" pos="4031"/>
        <p:guide orient="horz" pos="61"/>
        <p:guide orient="horz" pos="2760"/>
        <p:guide pos="106"/>
        <p:guide pos="5677"/>
        <p:guide pos="2847"/>
        <p:guide pos="251"/>
        <p:guide pos="410"/>
        <p:guide pos="37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83BED-76C7-4F16-8872-9C384C0B6986}" type="datetimeFigureOut">
              <a:rPr lang="ru-RU" smtClean="0"/>
              <a:pPr/>
              <a:t>14.02.2014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4ADA3-08D7-45BA-8E0A-3E1762224E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1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1624960"/>
            <a:ext cx="9144000" cy="360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275" y="2237729"/>
            <a:ext cx="4403725" cy="23744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PF Isotext Pro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16"/>
          <a:stretch/>
        </p:blipFill>
        <p:spPr>
          <a:xfrm>
            <a:off x="3329126" y="312946"/>
            <a:ext cx="2485748" cy="1029794"/>
          </a:xfrm>
          <a:prstGeom prst="rect">
            <a:avLst/>
          </a:prstGeom>
        </p:spPr>
      </p:pic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4891088" y="2217738"/>
            <a:ext cx="4121150" cy="2414587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224960"/>
            <a:ext cx="6400800" cy="706056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92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96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 userDrawn="1"/>
        </p:nvCxnSpPr>
        <p:spPr>
          <a:xfrm>
            <a:off x="159556" y="1224368"/>
            <a:ext cx="882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16"/>
          <a:stretch/>
        </p:blipFill>
        <p:spPr>
          <a:xfrm>
            <a:off x="3329126" y="75446"/>
            <a:ext cx="2485748" cy="1029794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63586" y="2222664"/>
            <a:ext cx="8815969" cy="629086"/>
          </a:xfrm>
        </p:spPr>
        <p:txBody>
          <a:bodyPr>
            <a:noAutofit/>
          </a:bodyPr>
          <a:lstStyle>
            <a:lvl1pPr algn="ctr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626519" y="3916363"/>
            <a:ext cx="3890962" cy="19669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62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742950" indent="-28575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70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4567512" y="0"/>
            <a:ext cx="457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68275" y="1600199"/>
            <a:ext cx="4179888" cy="4788000"/>
          </a:xfrm>
        </p:spPr>
        <p:txBody>
          <a:bodyPr anchor="ctr">
            <a:normAutofit/>
          </a:bodyPr>
          <a:lstStyle>
            <a:lvl1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3200" b="1"/>
            </a:lvl1pPr>
            <a:lvl2pPr marL="9144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800" b="1"/>
            </a:lvl2pPr>
            <a:lvl3pPr marL="13716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800" b="1"/>
            </a:lvl3pPr>
            <a:lvl4pPr marL="18288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400" b="1"/>
            </a:lvl4pPr>
            <a:lvl5pPr marL="22860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400" b="1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/>
          </p:nvPr>
        </p:nvSpPr>
        <p:spPr>
          <a:xfrm>
            <a:off x="4666891" y="1600199"/>
            <a:ext cx="4345347" cy="4788000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16"/>
          <a:stretch/>
        </p:blipFill>
        <p:spPr>
          <a:xfrm>
            <a:off x="1206000" y="381664"/>
            <a:ext cx="2160000" cy="89484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" t="10875" r="70550" b="10590"/>
          <a:stretch/>
        </p:blipFill>
        <p:spPr>
          <a:xfrm>
            <a:off x="5773512" y="217851"/>
            <a:ext cx="2160000" cy="122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4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Объект 9"/>
          <p:cNvSpPr>
            <a:spLocks noGrp="1"/>
          </p:cNvSpPr>
          <p:nvPr>
            <p:ph sz="quarter" idx="12"/>
          </p:nvPr>
        </p:nvSpPr>
        <p:spPr>
          <a:xfrm>
            <a:off x="396875" y="2320506"/>
            <a:ext cx="8604000" cy="407870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0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168275" y="1600200"/>
            <a:ext cx="8843963" cy="576000"/>
          </a:xfrm>
        </p:spPr>
        <p:txBody>
          <a:bodyPr tIns="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9334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 Вертик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8275" y="1600200"/>
            <a:ext cx="4320000" cy="4799013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74078" y="1600200"/>
            <a:ext cx="4320000" cy="4799013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91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Горизонт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Объект 2"/>
          <p:cNvSpPr>
            <a:spLocks noGrp="1"/>
          </p:cNvSpPr>
          <p:nvPr>
            <p:ph sz="half" idx="1"/>
          </p:nvPr>
        </p:nvSpPr>
        <p:spPr>
          <a:xfrm>
            <a:off x="168274" y="1600200"/>
            <a:ext cx="8843963" cy="223200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1"/>
          </p:nvPr>
        </p:nvSpPr>
        <p:spPr>
          <a:xfrm>
            <a:off x="168274" y="4161215"/>
            <a:ext cx="8843963" cy="223200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159556" y="3996708"/>
            <a:ext cx="882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70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extBox 3"/>
          <p:cNvSpPr txBox="1"/>
          <p:nvPr userDrawn="1"/>
        </p:nvSpPr>
        <p:spPr>
          <a:xfrm>
            <a:off x="168275" y="1600200"/>
            <a:ext cx="8843963" cy="47990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168275" y="1600200"/>
            <a:ext cx="8820000" cy="479901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68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67500" y="1602490"/>
            <a:ext cx="4464000" cy="79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endParaRPr lang="ru-RU" sz="2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39500" y="1674490"/>
            <a:ext cx="4320000" cy="64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  <a:effectLst/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endParaRPr lang="ru-RU" sz="2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258077" y="1643330"/>
            <a:ext cx="4309161" cy="651294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396875" y="2501659"/>
            <a:ext cx="8604000" cy="3897554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0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14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43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9" r="51468"/>
          <a:stretch/>
        </p:blipFill>
        <p:spPr>
          <a:xfrm>
            <a:off x="8329732" y="6462508"/>
            <a:ext cx="779764" cy="39549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10917"/>
            <a:ext cx="9144000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275" y="1600200"/>
            <a:ext cx="8820000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893346" y="6517309"/>
            <a:ext cx="2084388" cy="273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" t="10875" r="70550" b="10590"/>
          <a:stretch/>
        </p:blipFill>
        <p:spPr>
          <a:xfrm>
            <a:off x="7567659" y="119492"/>
            <a:ext cx="1524585" cy="8628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86" y="92367"/>
            <a:ext cx="7455829" cy="917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48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51" r:id="rId3"/>
    <p:sldLayoutId id="2147483682" r:id="rId4"/>
    <p:sldLayoutId id="2147483652" r:id="rId5"/>
    <p:sldLayoutId id="2147483667" r:id="rId6"/>
    <p:sldLayoutId id="2147483679" r:id="rId7"/>
    <p:sldLayoutId id="2147483681" r:id="rId8"/>
    <p:sldLayoutId id="2147483654" r:id="rId9"/>
    <p:sldLayoutId id="2147483683" r:id="rId10"/>
    <p:sldLayoutId id="214748366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social.bioware.com/forum/1/topic/105/index/931488/6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Углубленное программирование на Java</a:t>
            </a:r>
            <a:br>
              <a:rPr lang="ru-RU" dirty="0"/>
            </a:br>
            <a:r>
              <a:rPr lang="ru-RU" dirty="0"/>
              <a:t>Лекция </a:t>
            </a:r>
            <a:r>
              <a:rPr lang="ru-RU" dirty="0" smtClean="0"/>
              <a:t>1</a:t>
            </a:r>
            <a:r>
              <a:rPr lang="en-US" dirty="0" smtClean="0"/>
              <a:t>-2</a:t>
            </a:r>
            <a:r>
              <a:rPr lang="ru-RU" dirty="0" smtClean="0"/>
              <a:t> «</a:t>
            </a:r>
            <a:r>
              <a:rPr lang="en-US" dirty="0" smtClean="0"/>
              <a:t>Frontend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371600" y="5693157"/>
            <a:ext cx="6400800" cy="706056"/>
          </a:xfrm>
        </p:spPr>
        <p:txBody>
          <a:bodyPr/>
          <a:lstStyle/>
          <a:p>
            <a:r>
              <a:rPr lang="ru-RU" dirty="0"/>
              <a:t>Виталий </a:t>
            </a:r>
            <a:r>
              <a:rPr lang="ru-RU" dirty="0" err="1" smtClean="0"/>
              <a:t>Чибриков</a:t>
            </a:r>
            <a:endParaRPr lang="ru-RU" dirty="0"/>
          </a:p>
        </p:txBody>
      </p:sp>
      <p:pic>
        <p:nvPicPr>
          <p:cNvPr id="53251" name="Picture 3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/>
          <a:srcRect l="862" r="862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96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Servlet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86555" y="1468299"/>
            <a:ext cx="86101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solidFill>
                  <a:srgbClr val="C00000"/>
                </a:solidFill>
                <a:latin typeface="Myriad Pro"/>
              </a:rPr>
              <a:t> public static void </a:t>
            </a:r>
            <a:r>
              <a:rPr lang="en-US" dirty="0">
                <a:latin typeface="Myriad Pro"/>
              </a:rPr>
              <a:t>main(String[] </a:t>
            </a:r>
            <a:r>
              <a:rPr lang="en-US" dirty="0" err="1">
                <a:latin typeface="Myriad Pro"/>
              </a:rPr>
              <a:t>args</a:t>
            </a:r>
            <a:r>
              <a:rPr lang="en-US" dirty="0">
                <a:latin typeface="Myriad Pro"/>
              </a:rPr>
              <a:t>) </a:t>
            </a:r>
            <a:r>
              <a:rPr lang="en-US" dirty="0">
                <a:solidFill>
                  <a:srgbClr val="C00000"/>
                </a:solidFill>
                <a:latin typeface="Myriad Pro"/>
              </a:rPr>
              <a:t>throws</a:t>
            </a:r>
            <a:r>
              <a:rPr lang="en-US" dirty="0">
                <a:latin typeface="Myriad Pro"/>
              </a:rPr>
              <a:t> Exception {</a:t>
            </a:r>
          </a:p>
          <a:p>
            <a:pPr fontAlgn="base"/>
            <a:r>
              <a:rPr lang="en-US" dirty="0">
                <a:latin typeface="Myriad Pro"/>
              </a:rPr>
              <a:t>        Frontend </a:t>
            </a:r>
            <a:r>
              <a:rPr lang="en-US" dirty="0" err="1">
                <a:latin typeface="Myriad Pro"/>
              </a:rPr>
              <a:t>frontend</a:t>
            </a:r>
            <a:r>
              <a:rPr lang="en-US" dirty="0">
                <a:latin typeface="Myriad Pro"/>
              </a:rPr>
              <a:t> = </a:t>
            </a:r>
            <a:r>
              <a:rPr lang="en-US" dirty="0">
                <a:solidFill>
                  <a:srgbClr val="C00000"/>
                </a:solidFill>
                <a:latin typeface="Myriad Pro"/>
              </a:rPr>
              <a:t>new</a:t>
            </a:r>
            <a:r>
              <a:rPr lang="en-US" dirty="0">
                <a:latin typeface="Myriad Pro"/>
              </a:rPr>
              <a:t> </a:t>
            </a:r>
            <a:r>
              <a:rPr lang="en-US" dirty="0">
                <a:solidFill>
                  <a:srgbClr val="FF0000"/>
                </a:solidFill>
                <a:latin typeface="Myriad Pro"/>
              </a:rPr>
              <a:t>Frontend</a:t>
            </a:r>
            <a:r>
              <a:rPr lang="en-US" dirty="0" smtClean="0">
                <a:latin typeface="Myriad Pro"/>
              </a:rPr>
              <a:t>();</a:t>
            </a:r>
            <a:r>
              <a:rPr lang="ru-RU" dirty="0">
                <a:latin typeface="Myriad Pro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Myriad Pro"/>
              </a:rPr>
              <a:t>// class Frontend extends </a:t>
            </a:r>
            <a:r>
              <a:rPr lang="en-US" dirty="0" err="1">
                <a:solidFill>
                  <a:schemeClr val="accent1"/>
                </a:solidFill>
                <a:latin typeface="Myriad Pro"/>
              </a:rPr>
              <a:t>HttpServlet</a:t>
            </a:r>
            <a:r>
              <a:rPr lang="en-US" dirty="0" smtClean="0">
                <a:solidFill>
                  <a:schemeClr val="accent1"/>
                </a:solidFill>
                <a:latin typeface="Myriad Pro"/>
              </a:rPr>
              <a:t> </a:t>
            </a:r>
            <a:endParaRPr lang="en-US" dirty="0">
              <a:solidFill>
                <a:schemeClr val="accent1"/>
              </a:solidFill>
              <a:latin typeface="Myriad Pro"/>
            </a:endParaRPr>
          </a:p>
          <a:p>
            <a:pPr fontAlgn="base"/>
            <a:endParaRPr lang="en-US" dirty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        Server </a:t>
            </a:r>
            <a:r>
              <a:rPr lang="en-US" dirty="0" err="1">
                <a:latin typeface="Myriad Pro"/>
              </a:rPr>
              <a:t>server</a:t>
            </a:r>
            <a:r>
              <a:rPr lang="en-US" dirty="0">
                <a:latin typeface="Myriad Pro"/>
              </a:rPr>
              <a:t> = </a:t>
            </a:r>
            <a:r>
              <a:rPr lang="en-US" dirty="0">
                <a:solidFill>
                  <a:srgbClr val="C00000"/>
                </a:solidFill>
                <a:latin typeface="Myriad Pro"/>
              </a:rPr>
              <a:t>new </a:t>
            </a:r>
            <a:r>
              <a:rPr lang="en-US" dirty="0">
                <a:latin typeface="Myriad Pro"/>
              </a:rPr>
              <a:t>Server(</a:t>
            </a:r>
            <a:r>
              <a:rPr lang="en-US" dirty="0">
                <a:solidFill>
                  <a:srgbClr val="0070C0"/>
                </a:solidFill>
                <a:latin typeface="Myriad Pro"/>
              </a:rPr>
              <a:t>8080</a:t>
            </a:r>
            <a:r>
              <a:rPr lang="en-US" dirty="0">
                <a:latin typeface="Myriad Pro"/>
              </a:rPr>
              <a:t>);</a:t>
            </a:r>
          </a:p>
          <a:p>
            <a:pPr fontAlgn="base"/>
            <a:r>
              <a:rPr lang="en-US" dirty="0">
                <a:latin typeface="Myriad Pro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Myriad Pro"/>
              </a:rPr>
              <a:t>ServletContextHandler</a:t>
            </a:r>
            <a:r>
              <a:rPr lang="en-US" dirty="0">
                <a:latin typeface="Myriad Pro"/>
              </a:rPr>
              <a:t> context = 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	</a:t>
            </a:r>
            <a:r>
              <a:rPr lang="en-US" dirty="0" smtClean="0">
                <a:latin typeface="Myriad Pro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Myriad Pro"/>
              </a:rPr>
              <a:t>new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 </a:t>
            </a:r>
            <a:r>
              <a:rPr lang="en-US" dirty="0" err="1">
                <a:latin typeface="Myriad Pro"/>
              </a:rPr>
              <a:t>ServletContextHandler</a:t>
            </a:r>
            <a:r>
              <a:rPr lang="en-US" dirty="0">
                <a:latin typeface="Myriad Pro"/>
              </a:rPr>
              <a:t>(</a:t>
            </a:r>
            <a:r>
              <a:rPr lang="en-US" dirty="0" err="1">
                <a:latin typeface="Myriad Pro"/>
              </a:rPr>
              <a:t>ServletContextHandler.SESSIONS</a:t>
            </a:r>
            <a:r>
              <a:rPr lang="en-US" dirty="0">
                <a:latin typeface="Myriad Pro"/>
              </a:rPr>
              <a:t>);</a:t>
            </a:r>
          </a:p>
          <a:p>
            <a:pPr fontAlgn="base"/>
            <a:r>
              <a:rPr lang="en-US" dirty="0">
                <a:latin typeface="Myriad Pro"/>
              </a:rPr>
              <a:t> </a:t>
            </a:r>
            <a:r>
              <a:rPr lang="en-US" dirty="0" smtClean="0">
                <a:latin typeface="Myriad Pro"/>
              </a:rPr>
              <a:t>       </a:t>
            </a:r>
          </a:p>
          <a:p>
            <a:pPr fontAlgn="base"/>
            <a:r>
              <a:rPr lang="en-US" dirty="0">
                <a:latin typeface="Myriad Pro"/>
              </a:rPr>
              <a:t> </a:t>
            </a:r>
            <a:r>
              <a:rPr lang="en-US" dirty="0" smtClean="0">
                <a:latin typeface="Myriad Pro"/>
              </a:rPr>
              <a:t>       </a:t>
            </a:r>
            <a:r>
              <a:rPr lang="en-US" dirty="0" err="1" smtClean="0">
                <a:latin typeface="Myriad Pro"/>
              </a:rPr>
              <a:t>context.addServlet</a:t>
            </a:r>
            <a:r>
              <a:rPr lang="en-US" dirty="0" smtClean="0">
                <a:latin typeface="Myriad Pro"/>
              </a:rPr>
              <a:t>(new </a:t>
            </a:r>
            <a:r>
              <a:rPr lang="en-US" dirty="0" err="1">
                <a:solidFill>
                  <a:srgbClr val="FF0000"/>
                </a:solidFill>
                <a:latin typeface="Myriad Pro"/>
              </a:rPr>
              <a:t>ServletHolder</a:t>
            </a:r>
            <a:r>
              <a:rPr lang="en-US" dirty="0">
                <a:latin typeface="Myriad Pro"/>
              </a:rPr>
              <a:t>(frontend), </a:t>
            </a:r>
            <a:r>
              <a:rPr lang="en-US" dirty="0">
                <a:solidFill>
                  <a:srgbClr val="00B050"/>
                </a:solidFill>
                <a:latin typeface="Myriad Pro"/>
              </a:rPr>
              <a:t>"/*"</a:t>
            </a:r>
            <a:r>
              <a:rPr lang="en-US" dirty="0">
                <a:latin typeface="Myriad Pro"/>
              </a:rPr>
              <a:t>);</a:t>
            </a:r>
          </a:p>
          <a:p>
            <a:pPr fontAlgn="base"/>
            <a:r>
              <a:rPr lang="en-US" dirty="0" smtClean="0">
                <a:latin typeface="Myriad Pro"/>
              </a:rPr>
              <a:t>        </a:t>
            </a:r>
            <a:r>
              <a:rPr lang="en-US" dirty="0" err="1">
                <a:latin typeface="Myriad Pro"/>
              </a:rPr>
              <a:t>server.setHandler</a:t>
            </a:r>
            <a:r>
              <a:rPr lang="en-US" dirty="0">
                <a:latin typeface="Myriad Pro"/>
              </a:rPr>
              <a:t>(context);</a:t>
            </a:r>
          </a:p>
          <a:p>
            <a:pPr fontAlgn="base"/>
            <a:endParaRPr lang="en-US" dirty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        </a:t>
            </a:r>
            <a:r>
              <a:rPr lang="en-US" dirty="0" err="1">
                <a:latin typeface="Myriad Pro"/>
              </a:rPr>
              <a:t>server.start</a:t>
            </a:r>
            <a:r>
              <a:rPr lang="en-US" dirty="0">
                <a:latin typeface="Myriad Pro"/>
              </a:rPr>
              <a:t>();</a:t>
            </a:r>
          </a:p>
          <a:p>
            <a:pPr fontAlgn="base"/>
            <a:r>
              <a:rPr lang="en-US" dirty="0">
                <a:latin typeface="Myriad Pro"/>
              </a:rPr>
              <a:t>        </a:t>
            </a:r>
            <a:r>
              <a:rPr lang="en-US" dirty="0" err="1">
                <a:latin typeface="Myriad Pro"/>
              </a:rPr>
              <a:t>server.join</a:t>
            </a:r>
            <a:r>
              <a:rPr lang="en-US" dirty="0">
                <a:latin typeface="Myriad Pro"/>
              </a:rPr>
              <a:t>();</a:t>
            </a:r>
          </a:p>
          <a:p>
            <a:pPr fontAlgn="base"/>
            <a:r>
              <a:rPr lang="en-US" dirty="0">
                <a:latin typeface="Myriad Pro"/>
              </a:rPr>
              <a:t>  </a:t>
            </a:r>
            <a:r>
              <a:rPr lang="en-US" dirty="0" smtClean="0">
                <a:latin typeface="Myriad Pro"/>
              </a:rPr>
              <a:t>}</a:t>
            </a:r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1948070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10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7082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Servlet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66700" y="1517096"/>
            <a:ext cx="57759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solidFill>
                  <a:srgbClr val="C00000"/>
                </a:solidFill>
                <a:latin typeface="Myriad Pro"/>
              </a:rPr>
              <a:t>public class </a:t>
            </a:r>
            <a:r>
              <a:rPr lang="en-US" dirty="0">
                <a:latin typeface="Myriad Pro"/>
              </a:rPr>
              <a:t>Frontend extends </a:t>
            </a:r>
            <a:r>
              <a:rPr lang="en-US" dirty="0" err="1">
                <a:solidFill>
                  <a:srgbClr val="0070C0"/>
                </a:solidFill>
                <a:latin typeface="Myriad Pro"/>
              </a:rPr>
              <a:t>HttpServlet</a:t>
            </a:r>
            <a:r>
              <a:rPr lang="en-US" dirty="0">
                <a:latin typeface="Myriad Pro"/>
              </a:rPr>
              <a:t> </a:t>
            </a:r>
            <a:r>
              <a:rPr lang="en-US" dirty="0" smtClean="0">
                <a:latin typeface="Myriad Pro"/>
              </a:rPr>
              <a:t>{</a:t>
            </a:r>
          </a:p>
          <a:p>
            <a:pPr fontAlgn="base"/>
            <a:endParaRPr lang="en-US" dirty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    </a:t>
            </a:r>
            <a:r>
              <a:rPr lang="en-US" dirty="0">
                <a:solidFill>
                  <a:srgbClr val="C00000"/>
                </a:solidFill>
                <a:latin typeface="Myriad Pro"/>
              </a:rPr>
              <a:t>public void </a:t>
            </a:r>
            <a:r>
              <a:rPr lang="en-US" dirty="0" err="1">
                <a:latin typeface="Myriad Pro"/>
              </a:rPr>
              <a:t>doGet</a:t>
            </a:r>
            <a:r>
              <a:rPr lang="en-US" dirty="0">
                <a:latin typeface="Myriad Pro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Myriad Pro"/>
              </a:rPr>
              <a:t>HttpServletRequest</a:t>
            </a:r>
            <a:r>
              <a:rPr lang="en-US" dirty="0">
                <a:latin typeface="Myriad Pro"/>
              </a:rPr>
              <a:t> request,</a:t>
            </a:r>
          </a:p>
          <a:p>
            <a:pPr fontAlgn="base"/>
            <a:r>
              <a:rPr lang="en-US" dirty="0">
                <a:latin typeface="Myriad Pro"/>
              </a:rPr>
              <a:t>                         </a:t>
            </a:r>
            <a:r>
              <a:rPr lang="en-US" dirty="0" smtClean="0">
                <a:latin typeface="Myriad Pro"/>
              </a:rPr>
              <a:t>	    </a:t>
            </a:r>
            <a:r>
              <a:rPr lang="en-US" dirty="0" err="1" smtClean="0">
                <a:solidFill>
                  <a:srgbClr val="0070C0"/>
                </a:solidFill>
                <a:latin typeface="Myriad Pro"/>
              </a:rPr>
              <a:t>HttpServletResponse</a:t>
            </a:r>
            <a:r>
              <a:rPr lang="en-US" dirty="0" smtClean="0">
                <a:latin typeface="Myriad Pro"/>
              </a:rPr>
              <a:t> </a:t>
            </a:r>
            <a:r>
              <a:rPr lang="en-US" dirty="0">
                <a:latin typeface="Myriad Pro"/>
              </a:rPr>
              <a:t>response) </a:t>
            </a:r>
            <a:r>
              <a:rPr lang="en-US" dirty="0" smtClean="0">
                <a:latin typeface="Myriad Pro"/>
              </a:rPr>
              <a:t>{</a:t>
            </a:r>
            <a:endParaRPr lang="en-US" dirty="0">
              <a:latin typeface="Myriad Pro"/>
            </a:endParaRPr>
          </a:p>
          <a:p>
            <a:pPr fontAlgn="base"/>
            <a:r>
              <a:rPr lang="en-US" dirty="0" smtClean="0">
                <a:latin typeface="Myriad Pro"/>
              </a:rPr>
              <a:t>	…</a:t>
            </a:r>
            <a:endParaRPr lang="en-US" dirty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 </a:t>
            </a:r>
            <a:r>
              <a:rPr lang="en-US" dirty="0" smtClean="0">
                <a:latin typeface="Myriad Pro"/>
              </a:rPr>
              <a:t>   }</a:t>
            </a:r>
            <a:endParaRPr lang="en-US" dirty="0">
              <a:latin typeface="Myriad Pro"/>
            </a:endParaRPr>
          </a:p>
          <a:p>
            <a:pPr fontAlgn="base"/>
            <a:endParaRPr lang="en-US" dirty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    </a:t>
            </a:r>
            <a:r>
              <a:rPr lang="en-US" dirty="0">
                <a:solidFill>
                  <a:srgbClr val="C00000"/>
                </a:solidFill>
                <a:latin typeface="Myriad Pro"/>
              </a:rPr>
              <a:t>public void </a:t>
            </a:r>
            <a:r>
              <a:rPr lang="en-US" dirty="0" err="1">
                <a:latin typeface="Myriad Pro"/>
              </a:rPr>
              <a:t>doPost</a:t>
            </a:r>
            <a:r>
              <a:rPr lang="en-US" dirty="0">
                <a:latin typeface="Myriad Pro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Myriad Pro"/>
              </a:rPr>
              <a:t>HttpServletRequest</a:t>
            </a:r>
            <a:r>
              <a:rPr lang="en-US" dirty="0">
                <a:latin typeface="Myriad Pro"/>
              </a:rPr>
              <a:t> request,</a:t>
            </a:r>
          </a:p>
          <a:p>
            <a:pPr fontAlgn="base"/>
            <a:r>
              <a:rPr lang="en-US" dirty="0">
                <a:latin typeface="Myriad Pro"/>
              </a:rPr>
              <a:t>                          </a:t>
            </a:r>
            <a:r>
              <a:rPr lang="en-US" dirty="0" smtClean="0">
                <a:latin typeface="Myriad Pro"/>
              </a:rPr>
              <a:t>        </a:t>
            </a:r>
            <a:r>
              <a:rPr lang="en-US" dirty="0" err="1" smtClean="0">
                <a:solidFill>
                  <a:srgbClr val="0070C0"/>
                </a:solidFill>
                <a:latin typeface="Myriad Pro"/>
              </a:rPr>
              <a:t>HttpServletResponse</a:t>
            </a:r>
            <a:r>
              <a:rPr lang="en-US" dirty="0" smtClean="0">
                <a:latin typeface="Myriad Pro"/>
              </a:rPr>
              <a:t> </a:t>
            </a:r>
            <a:r>
              <a:rPr lang="en-US" dirty="0">
                <a:latin typeface="Myriad Pro"/>
              </a:rPr>
              <a:t>response) </a:t>
            </a:r>
            <a:r>
              <a:rPr lang="en-US" dirty="0" smtClean="0">
                <a:latin typeface="Myriad Pro"/>
              </a:rPr>
              <a:t>{</a:t>
            </a:r>
            <a:endParaRPr lang="en-US" dirty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        </a:t>
            </a:r>
            <a:r>
              <a:rPr lang="en-US" dirty="0" smtClean="0">
                <a:latin typeface="Myriad Pro"/>
              </a:rPr>
              <a:t>	…</a:t>
            </a:r>
          </a:p>
          <a:p>
            <a:pPr fontAlgn="base"/>
            <a:r>
              <a:rPr lang="en-US" dirty="0" smtClean="0">
                <a:latin typeface="Myriad Pro"/>
              </a:rPr>
              <a:t>    }</a:t>
            </a:r>
          </a:p>
          <a:p>
            <a:pPr fontAlgn="base"/>
            <a:r>
              <a:rPr lang="en-US" dirty="0">
                <a:latin typeface="Myriad Pro"/>
              </a:rPr>
              <a:t>}</a:t>
            </a:r>
            <a:endParaRPr lang="en-US" dirty="0" smtClean="0">
              <a:latin typeface="Myriad Pro"/>
            </a:endParaRPr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1948070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11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499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dirty="0" smtClean="0">
                <a:solidFill>
                  <a:schemeClr val="bg1"/>
                </a:solidFill>
              </a:rPr>
              <a:t>План лекции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1948070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12</a:t>
            </a:fld>
            <a:endParaRPr lang="ru-RU" sz="1200" dirty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95536" y="148478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tx2"/>
                </a:solidFill>
                <a:latin typeface="+mj-lt"/>
              </a:rPr>
              <a:t>1.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Jetty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395536" y="2282793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800" dirty="0" smtClean="0">
                <a:solidFill>
                  <a:schemeClr val="tx2"/>
                </a:solidFill>
              </a:rPr>
              <a:t>2</a:t>
            </a:r>
            <a:r>
              <a:rPr lang="ru-RU" sz="2800" dirty="0" smtClean="0">
                <a:solidFill>
                  <a:schemeClr val="tx2"/>
                </a:solidFill>
              </a:rPr>
              <a:t>. </a:t>
            </a:r>
            <a:r>
              <a:rPr lang="ru-RU" sz="2800" dirty="0" err="1" smtClean="0">
                <a:solidFill>
                  <a:schemeClr val="tx2"/>
                </a:solidFill>
              </a:rPr>
              <a:t>Сервлеты</a:t>
            </a:r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395536" y="3878811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tx2"/>
                </a:solidFill>
              </a:rPr>
              <a:t>4</a:t>
            </a:r>
            <a:r>
              <a:rPr lang="ru-RU" sz="2800" dirty="0" smtClean="0">
                <a:solidFill>
                  <a:schemeClr val="tx2"/>
                </a:solidFill>
              </a:rPr>
              <a:t>. </a:t>
            </a:r>
            <a:r>
              <a:rPr lang="ru-RU" sz="2800" dirty="0" err="1" smtClean="0">
                <a:solidFill>
                  <a:schemeClr val="tx2"/>
                </a:solidFill>
              </a:rPr>
              <a:t>Шаблонизатор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395536" y="4676820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tx2"/>
                </a:solidFill>
              </a:rPr>
              <a:t>5</a:t>
            </a:r>
            <a:r>
              <a:rPr lang="ru-RU" sz="2800" dirty="0" smtClean="0">
                <a:solidFill>
                  <a:schemeClr val="tx2"/>
                </a:solidFill>
              </a:rPr>
              <a:t>. </a:t>
            </a:r>
            <a:r>
              <a:rPr lang="en-US" sz="2800" dirty="0" err="1"/>
              <a:t>Iterable</a:t>
            </a:r>
            <a:r>
              <a:rPr lang="en-US" sz="2800" dirty="0"/>
              <a:t>, Collections</a:t>
            </a:r>
            <a:endParaRPr lang="en-US" sz="2800" dirty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395536" y="308080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800" dirty="0" smtClean="0">
                <a:solidFill>
                  <a:srgbClr val="FF0000"/>
                </a:solidFill>
              </a:rPr>
              <a:t>3</a:t>
            </a:r>
            <a:r>
              <a:rPr lang="ru-RU" sz="2800" dirty="0" smtClean="0">
                <a:solidFill>
                  <a:srgbClr val="FF0000"/>
                </a:solidFill>
              </a:rPr>
              <a:t>. </a:t>
            </a:r>
            <a:r>
              <a:rPr lang="en-US" sz="2800" dirty="0" err="1" smtClean="0">
                <a:solidFill>
                  <a:srgbClr val="FF0000"/>
                </a:solidFill>
              </a:rPr>
              <a:t>HttpSession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11" name="Picture 2" descr="cookiestanding.jpg (348×44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1769023"/>
            <a:ext cx="33147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6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66700" indent="-266700"/>
            <a:r>
              <a:rPr lang="en-US" dirty="0" err="1"/>
              <a:t>HttpSession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17562" y="1566156"/>
            <a:ext cx="60646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err="1" smtClean="0">
                <a:latin typeface="Myriad Pro"/>
              </a:rPr>
              <a:t>HttpSession</a:t>
            </a:r>
            <a:r>
              <a:rPr lang="en-US" dirty="0" smtClean="0">
                <a:latin typeface="Myriad Pro"/>
              </a:rPr>
              <a:t> </a:t>
            </a:r>
            <a:r>
              <a:rPr lang="en-US" dirty="0">
                <a:latin typeface="Myriad Pro"/>
              </a:rPr>
              <a:t>session = </a:t>
            </a:r>
            <a:r>
              <a:rPr lang="en-US" dirty="0" err="1">
                <a:solidFill>
                  <a:srgbClr val="0070C0"/>
                </a:solidFill>
                <a:latin typeface="Myriad Pro"/>
              </a:rPr>
              <a:t>request</a:t>
            </a:r>
            <a:r>
              <a:rPr lang="en-US" dirty="0" err="1">
                <a:latin typeface="Myriad Pro"/>
              </a:rPr>
              <a:t>.getSession</a:t>
            </a:r>
            <a:r>
              <a:rPr lang="en-US" dirty="0">
                <a:latin typeface="Myriad Pro"/>
              </a:rPr>
              <a:t>();</a:t>
            </a:r>
          </a:p>
          <a:p>
            <a:pPr fontAlgn="base"/>
            <a:r>
              <a:rPr lang="en-US" dirty="0" smtClean="0">
                <a:latin typeface="Myriad Pro"/>
              </a:rPr>
              <a:t>Long </a:t>
            </a:r>
            <a:r>
              <a:rPr lang="en-US" dirty="0" err="1">
                <a:latin typeface="Myriad Pro"/>
              </a:rPr>
              <a:t>userId</a:t>
            </a:r>
            <a:r>
              <a:rPr lang="en-US" dirty="0">
                <a:latin typeface="Myriad Pro"/>
              </a:rPr>
              <a:t> = (Long) </a:t>
            </a:r>
            <a:r>
              <a:rPr lang="en-US" dirty="0" err="1">
                <a:latin typeface="Myriad Pro"/>
              </a:rPr>
              <a:t>session.</a:t>
            </a:r>
            <a:r>
              <a:rPr lang="en-US" dirty="0" err="1">
                <a:solidFill>
                  <a:srgbClr val="0070C0"/>
                </a:solidFill>
                <a:latin typeface="Myriad Pro"/>
              </a:rPr>
              <a:t>getAttribute</a:t>
            </a:r>
            <a:r>
              <a:rPr lang="en-US" dirty="0">
                <a:latin typeface="Myriad Pro"/>
              </a:rPr>
              <a:t>(</a:t>
            </a:r>
            <a:r>
              <a:rPr lang="en-US" dirty="0">
                <a:solidFill>
                  <a:srgbClr val="00B050"/>
                </a:solidFill>
                <a:latin typeface="Myriad Pro"/>
              </a:rPr>
              <a:t>"</a:t>
            </a:r>
            <a:r>
              <a:rPr lang="en-US" dirty="0" err="1">
                <a:solidFill>
                  <a:srgbClr val="00B050"/>
                </a:solidFill>
                <a:latin typeface="Myriad Pro"/>
              </a:rPr>
              <a:t>userId</a:t>
            </a:r>
            <a:r>
              <a:rPr lang="en-US" dirty="0" smtClean="0">
                <a:solidFill>
                  <a:srgbClr val="00B050"/>
                </a:solidFill>
                <a:latin typeface="Myriad Pro"/>
              </a:rPr>
              <a:t>"</a:t>
            </a:r>
            <a:r>
              <a:rPr lang="en-US" dirty="0" smtClean="0">
                <a:latin typeface="Myriad Pro"/>
              </a:rPr>
              <a:t>);</a:t>
            </a:r>
            <a:endParaRPr lang="ru-RU" dirty="0" smtClean="0">
              <a:latin typeface="Myriad Pro"/>
            </a:endParaRPr>
          </a:p>
          <a:p>
            <a:pPr fontAlgn="base"/>
            <a:endParaRPr lang="en-US" dirty="0">
              <a:latin typeface="Myriad Pro"/>
            </a:endParaRPr>
          </a:p>
          <a:p>
            <a:pPr fontAlgn="base"/>
            <a:r>
              <a:rPr lang="en-US" dirty="0" smtClean="0">
                <a:latin typeface="Myriad Pro"/>
              </a:rPr>
              <a:t>if </a:t>
            </a:r>
            <a:r>
              <a:rPr lang="en-US" dirty="0">
                <a:latin typeface="Myriad Pro"/>
              </a:rPr>
              <a:t>(</a:t>
            </a:r>
            <a:r>
              <a:rPr lang="en-US" dirty="0" err="1">
                <a:latin typeface="Myriad Pro"/>
              </a:rPr>
              <a:t>userId</a:t>
            </a:r>
            <a:r>
              <a:rPr lang="en-US" dirty="0">
                <a:latin typeface="Myriad Pro"/>
              </a:rPr>
              <a:t> == null) {</a:t>
            </a:r>
          </a:p>
          <a:p>
            <a:pPr fontAlgn="base"/>
            <a:r>
              <a:rPr lang="ru-RU" dirty="0" smtClean="0">
                <a:latin typeface="Myriad Pro"/>
              </a:rPr>
              <a:t>	</a:t>
            </a:r>
            <a:r>
              <a:rPr lang="en-US" dirty="0" err="1" smtClean="0">
                <a:latin typeface="Myriad Pro"/>
              </a:rPr>
              <a:t>userId</a:t>
            </a:r>
            <a:r>
              <a:rPr lang="en-US" dirty="0" smtClean="0">
                <a:latin typeface="Myriad Pro"/>
              </a:rPr>
              <a:t> </a:t>
            </a:r>
            <a:r>
              <a:rPr lang="en-US" dirty="0">
                <a:latin typeface="Myriad Pro"/>
              </a:rPr>
              <a:t>= </a:t>
            </a:r>
            <a:r>
              <a:rPr lang="en-US" dirty="0" err="1">
                <a:latin typeface="Myriad Pro"/>
              </a:rPr>
              <a:t>userIdGenerator.getAndIncrement</a:t>
            </a:r>
            <a:r>
              <a:rPr lang="en-US" dirty="0">
                <a:latin typeface="Myriad Pro"/>
              </a:rPr>
              <a:t>();</a:t>
            </a:r>
          </a:p>
          <a:p>
            <a:pPr fontAlgn="base"/>
            <a:r>
              <a:rPr lang="ru-RU" dirty="0" smtClean="0">
                <a:latin typeface="Myriad Pro"/>
              </a:rPr>
              <a:t>	</a:t>
            </a:r>
            <a:r>
              <a:rPr lang="en-US" dirty="0" err="1" smtClean="0">
                <a:latin typeface="Myriad Pro"/>
              </a:rPr>
              <a:t>session.</a:t>
            </a:r>
            <a:r>
              <a:rPr lang="en-US" dirty="0" err="1" smtClean="0">
                <a:solidFill>
                  <a:srgbClr val="0070C0"/>
                </a:solidFill>
                <a:latin typeface="Myriad Pro"/>
              </a:rPr>
              <a:t>setAttribute</a:t>
            </a:r>
            <a:r>
              <a:rPr lang="en-US" dirty="0">
                <a:latin typeface="Myriad Pro"/>
              </a:rPr>
              <a:t>(</a:t>
            </a:r>
            <a:r>
              <a:rPr lang="en-US" dirty="0">
                <a:solidFill>
                  <a:srgbClr val="00B050"/>
                </a:solidFill>
                <a:latin typeface="Myriad Pro"/>
              </a:rPr>
              <a:t>"</a:t>
            </a:r>
            <a:r>
              <a:rPr lang="en-US" dirty="0" err="1">
                <a:solidFill>
                  <a:srgbClr val="00B050"/>
                </a:solidFill>
                <a:latin typeface="Myriad Pro"/>
              </a:rPr>
              <a:t>userId</a:t>
            </a:r>
            <a:r>
              <a:rPr lang="en-US" dirty="0">
                <a:solidFill>
                  <a:srgbClr val="00B050"/>
                </a:solidFill>
                <a:latin typeface="Myriad Pro"/>
              </a:rPr>
              <a:t>"</a:t>
            </a:r>
            <a:r>
              <a:rPr lang="en-US" dirty="0">
                <a:latin typeface="Myriad Pro"/>
              </a:rPr>
              <a:t>, </a:t>
            </a:r>
            <a:r>
              <a:rPr lang="en-US" dirty="0" err="1">
                <a:latin typeface="Myriad Pro"/>
              </a:rPr>
              <a:t>userId</a:t>
            </a:r>
            <a:r>
              <a:rPr lang="en-US" dirty="0">
                <a:latin typeface="Myriad Pro"/>
              </a:rPr>
              <a:t>);</a:t>
            </a:r>
          </a:p>
          <a:p>
            <a:pPr fontAlgn="base"/>
            <a:r>
              <a:rPr lang="en-US" dirty="0" smtClean="0">
                <a:latin typeface="Myriad Pro"/>
              </a:rPr>
              <a:t>}</a:t>
            </a:r>
            <a:endParaRPr lang="ru-RU" dirty="0" smtClean="0">
              <a:latin typeface="Myriad Pro"/>
            </a:endParaRPr>
          </a:p>
          <a:p>
            <a:pPr fontAlgn="base"/>
            <a:endParaRPr lang="ru-RU" dirty="0">
              <a:latin typeface="Myriad Pro"/>
            </a:endParaRPr>
          </a:p>
          <a:p>
            <a:pPr fontAlgn="base"/>
            <a:endParaRPr lang="ru-RU" dirty="0" smtClean="0">
              <a:latin typeface="Myriad Pro"/>
            </a:endParaRPr>
          </a:p>
          <a:p>
            <a:pPr fontAlgn="base"/>
            <a:endParaRPr lang="ru-RU" dirty="0">
              <a:latin typeface="Myriad Pro"/>
            </a:endParaRPr>
          </a:p>
          <a:p>
            <a:pPr fontAlgn="base"/>
            <a:r>
              <a:rPr lang="en-US" dirty="0">
                <a:solidFill>
                  <a:srgbClr val="C00000"/>
                </a:solidFill>
                <a:latin typeface="Myriad Pro"/>
              </a:rPr>
              <a:t>private </a:t>
            </a:r>
            <a:r>
              <a:rPr lang="en-US" dirty="0" err="1">
                <a:latin typeface="Myriad Pro"/>
              </a:rPr>
              <a:t>AtomicLong</a:t>
            </a:r>
            <a:r>
              <a:rPr lang="en-US" dirty="0">
                <a:latin typeface="Myriad Pro"/>
              </a:rPr>
              <a:t> </a:t>
            </a:r>
            <a:r>
              <a:rPr lang="en-US" dirty="0" err="1">
                <a:latin typeface="Myriad Pro"/>
              </a:rPr>
              <a:t>userIdGenerator</a:t>
            </a:r>
            <a:r>
              <a:rPr lang="en-US" dirty="0">
                <a:latin typeface="Myriad Pro"/>
              </a:rPr>
              <a:t> = </a:t>
            </a:r>
            <a:r>
              <a:rPr lang="en-US" dirty="0">
                <a:solidFill>
                  <a:srgbClr val="C00000"/>
                </a:solidFill>
                <a:latin typeface="Myriad Pro"/>
              </a:rPr>
              <a:t>new</a:t>
            </a:r>
            <a:r>
              <a:rPr lang="en-US" dirty="0">
                <a:latin typeface="Myriad Pro"/>
              </a:rPr>
              <a:t> </a:t>
            </a:r>
            <a:r>
              <a:rPr lang="en-US" dirty="0" err="1">
                <a:latin typeface="Myriad Pro"/>
              </a:rPr>
              <a:t>AtomicLong</a:t>
            </a:r>
            <a:r>
              <a:rPr lang="en-US" dirty="0" smtClean="0">
                <a:latin typeface="Myriad Pro"/>
              </a:rPr>
              <a:t>();</a:t>
            </a:r>
            <a:endParaRPr lang="ru-RU" dirty="0">
              <a:latin typeface="Myriad Pro"/>
            </a:endParaRPr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1948070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13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807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dirty="0" smtClean="0">
                <a:solidFill>
                  <a:schemeClr val="bg1"/>
                </a:solidFill>
              </a:rPr>
              <a:t>План лекции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1948070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14</a:t>
            </a:fld>
            <a:endParaRPr lang="ru-RU" sz="1200" dirty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95536" y="148478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tx2"/>
                </a:solidFill>
                <a:latin typeface="+mj-lt"/>
              </a:rPr>
              <a:t>1.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Jetty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395536" y="2282793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800" dirty="0" smtClean="0">
                <a:solidFill>
                  <a:schemeClr val="tx2"/>
                </a:solidFill>
              </a:rPr>
              <a:t>2</a:t>
            </a:r>
            <a:r>
              <a:rPr lang="ru-RU" sz="2800" dirty="0" smtClean="0">
                <a:solidFill>
                  <a:schemeClr val="tx2"/>
                </a:solidFill>
              </a:rPr>
              <a:t>. </a:t>
            </a:r>
            <a:r>
              <a:rPr lang="ru-RU" sz="2800" dirty="0" err="1" smtClean="0">
                <a:solidFill>
                  <a:schemeClr val="tx2"/>
                </a:solidFill>
              </a:rPr>
              <a:t>Сервлеты</a:t>
            </a:r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395536" y="3878811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4</a:t>
            </a:r>
            <a:r>
              <a:rPr lang="ru-RU" sz="2800" dirty="0" smtClean="0">
                <a:solidFill>
                  <a:srgbClr val="FF0000"/>
                </a:solidFill>
              </a:rPr>
              <a:t>. </a:t>
            </a:r>
            <a:r>
              <a:rPr lang="ru-RU" sz="2800" dirty="0" err="1" smtClean="0">
                <a:solidFill>
                  <a:srgbClr val="FF0000"/>
                </a:solidFill>
              </a:rPr>
              <a:t>Шаблонизатор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395536" y="4676820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tx2"/>
                </a:solidFill>
              </a:rPr>
              <a:t>5</a:t>
            </a:r>
            <a:r>
              <a:rPr lang="ru-RU" sz="2800" dirty="0" smtClean="0">
                <a:solidFill>
                  <a:schemeClr val="tx2"/>
                </a:solidFill>
              </a:rPr>
              <a:t>. </a:t>
            </a:r>
            <a:r>
              <a:rPr lang="en-US" sz="2800" dirty="0" err="1"/>
              <a:t>Iterable</a:t>
            </a:r>
            <a:r>
              <a:rPr lang="en-US" sz="2800" dirty="0"/>
              <a:t>, Collections</a:t>
            </a:r>
            <a:endParaRPr lang="en-US" sz="2800" dirty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395536" y="308080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800" dirty="0" smtClean="0">
                <a:solidFill>
                  <a:schemeClr val="tx2"/>
                </a:solidFill>
              </a:rPr>
              <a:t>3</a:t>
            </a:r>
            <a:r>
              <a:rPr lang="ru-RU" sz="2800" dirty="0" smtClean="0">
                <a:solidFill>
                  <a:schemeClr val="tx2"/>
                </a:solidFill>
              </a:rPr>
              <a:t>. </a:t>
            </a:r>
            <a:r>
              <a:rPr lang="en-US" sz="2800" dirty="0" err="1" smtClean="0">
                <a:solidFill>
                  <a:schemeClr val="tx2"/>
                </a:solidFill>
              </a:rPr>
              <a:t>HttpSession</a:t>
            </a:r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http://i103.photobucket.com/albums/m136/Solo_Wing_Pixy/Misc/problemshepard.jpg?t=126523514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994" y="1341196"/>
            <a:ext cx="3179023" cy="477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6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freemarker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17562" y="1566156"/>
            <a:ext cx="7967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sz="2400" dirty="0" err="1" smtClean="0">
                <a:solidFill>
                  <a:schemeClr val="accent6"/>
                </a:solidFill>
              </a:rPr>
              <a:t>Шаблонизатор</a:t>
            </a:r>
            <a:r>
              <a:rPr lang="ru-RU" sz="2400" dirty="0" smtClean="0"/>
              <a:t>	</a:t>
            </a:r>
            <a:r>
              <a:rPr lang="en-US" sz="2400" dirty="0" smtClean="0"/>
              <a:t>	</a:t>
            </a:r>
            <a:r>
              <a:rPr lang="ru-RU" sz="2400" dirty="0" smtClean="0"/>
              <a:t>создает страницы для </a:t>
            </a:r>
            <a:r>
              <a:rPr lang="en-US" sz="2400" dirty="0" smtClean="0"/>
              <a:t>response</a:t>
            </a:r>
            <a:endParaRPr lang="en-US" sz="2400" dirty="0"/>
          </a:p>
        </p:txBody>
      </p:sp>
      <p:pic>
        <p:nvPicPr>
          <p:cNvPr id="3074" name="Picture 2" descr="overview.png (416×19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20" y="2211168"/>
            <a:ext cx="5531072" cy="253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1948070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15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1590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freemarker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32552" y="1573019"/>
            <a:ext cx="54185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latin typeface="Myriad Pro"/>
              </a:rPr>
              <a:t>&lt;html</a:t>
            </a:r>
            <a:r>
              <a:rPr lang="en-US" dirty="0" smtClean="0">
                <a:latin typeface="Myriad Pro"/>
              </a:rPr>
              <a:t>&gt;</a:t>
            </a:r>
          </a:p>
          <a:p>
            <a:pPr fontAlgn="base"/>
            <a:r>
              <a:rPr lang="en-US" dirty="0" smtClean="0">
                <a:latin typeface="Myriad Pro"/>
              </a:rPr>
              <a:t>&lt;</a:t>
            </a:r>
            <a:r>
              <a:rPr lang="en-US" dirty="0">
                <a:latin typeface="Myriad Pro"/>
              </a:rPr>
              <a:t>head&gt;	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	</a:t>
            </a:r>
            <a:r>
              <a:rPr lang="en-US" dirty="0" smtClean="0">
                <a:latin typeface="Myriad Pro"/>
              </a:rPr>
              <a:t>&lt;title&gt;</a:t>
            </a:r>
            <a:r>
              <a:rPr lang="ru-RU" dirty="0" smtClean="0">
                <a:latin typeface="Myriad Pro"/>
              </a:rPr>
              <a:t>Пример шаблона&lt;/</a:t>
            </a:r>
            <a:r>
              <a:rPr lang="en-US" dirty="0">
                <a:latin typeface="Myriad Pro"/>
              </a:rPr>
              <a:t>title</a:t>
            </a:r>
            <a:r>
              <a:rPr lang="en-US" dirty="0" smtClean="0">
                <a:latin typeface="Myriad Pro"/>
              </a:rPr>
              <a:t>&gt;</a:t>
            </a:r>
            <a:endParaRPr lang="ru-RU" dirty="0" smtClean="0">
              <a:latin typeface="Myriad Pro"/>
            </a:endParaRPr>
          </a:p>
          <a:p>
            <a:pPr fontAlgn="base"/>
            <a:r>
              <a:rPr lang="en-US" dirty="0" smtClean="0">
                <a:latin typeface="Myriad Pro"/>
              </a:rPr>
              <a:t>&lt;</a:t>
            </a:r>
            <a:r>
              <a:rPr lang="en-US" dirty="0">
                <a:latin typeface="Myriad Pro"/>
              </a:rPr>
              <a:t>/</a:t>
            </a:r>
            <a:r>
              <a:rPr lang="en-US" dirty="0" smtClean="0">
                <a:latin typeface="Myriad Pro"/>
              </a:rPr>
              <a:t>head&gt;</a:t>
            </a:r>
          </a:p>
          <a:p>
            <a:pPr fontAlgn="base"/>
            <a:r>
              <a:rPr lang="en-US" dirty="0" smtClean="0">
                <a:latin typeface="Myriad Pro"/>
              </a:rPr>
              <a:t>&lt;body&gt;</a:t>
            </a:r>
          </a:p>
          <a:p>
            <a:pPr fontAlgn="base"/>
            <a:r>
              <a:rPr lang="en-US" dirty="0">
                <a:latin typeface="Myriad Pro"/>
              </a:rPr>
              <a:t>	</a:t>
            </a:r>
            <a:r>
              <a:rPr lang="en-US" dirty="0" smtClean="0">
                <a:latin typeface="Myriad Pro"/>
              </a:rPr>
              <a:t>&lt;p&gt;</a:t>
            </a:r>
            <a:r>
              <a:rPr lang="ru-RU" dirty="0" smtClean="0">
                <a:latin typeface="Myriad Pro"/>
              </a:rPr>
              <a:t>Имя пользователя: </a:t>
            </a:r>
            <a:r>
              <a:rPr lang="en-US" dirty="0" smtClean="0">
                <a:solidFill>
                  <a:srgbClr val="FF0000"/>
                </a:solidFill>
                <a:latin typeface="Myriad Pro"/>
              </a:rPr>
              <a:t>${</a:t>
            </a:r>
            <a:r>
              <a:rPr lang="en-US" dirty="0" err="1" smtClean="0">
                <a:solidFill>
                  <a:srgbClr val="FF0000"/>
                </a:solidFill>
                <a:latin typeface="Myriad Pro"/>
              </a:rPr>
              <a:t>userName</a:t>
            </a:r>
            <a:r>
              <a:rPr lang="en-US" dirty="0" smtClean="0">
                <a:solidFill>
                  <a:srgbClr val="FF0000"/>
                </a:solidFill>
                <a:latin typeface="Myriad Pro"/>
              </a:rPr>
              <a:t>}</a:t>
            </a:r>
            <a:r>
              <a:rPr lang="en-US" dirty="0" smtClean="0">
                <a:latin typeface="Myriad Pro"/>
              </a:rPr>
              <a:t>&lt;/p&gt;</a:t>
            </a:r>
          </a:p>
          <a:p>
            <a:pPr fontAlgn="base"/>
            <a:r>
              <a:rPr lang="en-US" dirty="0" smtClean="0">
                <a:latin typeface="Myriad Pro"/>
              </a:rPr>
              <a:t>	&lt;p&gt;Id</a:t>
            </a:r>
            <a:r>
              <a:rPr lang="ru-RU" dirty="0" smtClean="0">
                <a:latin typeface="Myriad Pro"/>
              </a:rPr>
              <a:t> </a:t>
            </a:r>
            <a:r>
              <a:rPr lang="ru-RU" dirty="0">
                <a:latin typeface="Myriad Pro"/>
              </a:rPr>
              <a:t>пользователя: </a:t>
            </a:r>
            <a:r>
              <a:rPr lang="en-US" dirty="0">
                <a:solidFill>
                  <a:srgbClr val="FF0000"/>
                </a:solidFill>
                <a:latin typeface="Myriad Pro"/>
              </a:rPr>
              <a:t>${</a:t>
            </a:r>
            <a:r>
              <a:rPr lang="en-US" dirty="0" err="1" smtClean="0">
                <a:solidFill>
                  <a:srgbClr val="FF0000"/>
                </a:solidFill>
                <a:latin typeface="Myriad Pro"/>
              </a:rPr>
              <a:t>userId</a:t>
            </a:r>
            <a:r>
              <a:rPr lang="en-US" dirty="0" smtClean="0">
                <a:solidFill>
                  <a:srgbClr val="FF0000"/>
                </a:solidFill>
                <a:latin typeface="Myriad Pro"/>
              </a:rPr>
              <a:t>}</a:t>
            </a:r>
            <a:r>
              <a:rPr lang="en-US" dirty="0" smtClean="0">
                <a:latin typeface="Myriad Pro"/>
              </a:rPr>
              <a:t>&lt;/</a:t>
            </a:r>
            <a:r>
              <a:rPr lang="en-US" dirty="0">
                <a:latin typeface="Myriad Pro"/>
              </a:rPr>
              <a:t>p</a:t>
            </a:r>
            <a:r>
              <a:rPr lang="en-US" dirty="0" smtClean="0">
                <a:latin typeface="Myriad Pro"/>
              </a:rPr>
              <a:t>&gt;</a:t>
            </a:r>
          </a:p>
          <a:p>
            <a:pPr fontAlgn="base"/>
            <a:r>
              <a:rPr lang="en-US" dirty="0" smtClean="0">
                <a:latin typeface="Myriad Pro"/>
              </a:rPr>
              <a:t>&lt;/body&gt;</a:t>
            </a:r>
            <a:endParaRPr lang="en-US" dirty="0">
              <a:latin typeface="Myriad Pro"/>
            </a:endParaRPr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1948070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16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2240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freemarker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32552" y="1573019"/>
            <a:ext cx="83995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solidFill>
                  <a:srgbClr val="C00000"/>
                </a:solidFill>
                <a:latin typeface="Myriad Pro"/>
              </a:rPr>
              <a:t>public class </a:t>
            </a:r>
            <a:r>
              <a:rPr lang="en-US" dirty="0" err="1">
                <a:latin typeface="Myriad Pro"/>
              </a:rPr>
              <a:t>PageGenerator</a:t>
            </a:r>
            <a:r>
              <a:rPr lang="en-US" dirty="0">
                <a:latin typeface="Myriad Pro"/>
              </a:rPr>
              <a:t> {	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 smtClean="0">
                <a:latin typeface="Myriad Pro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Myriad Pro"/>
              </a:rPr>
              <a:t>private </a:t>
            </a:r>
            <a:r>
              <a:rPr lang="en-US" dirty="0">
                <a:solidFill>
                  <a:srgbClr val="C00000"/>
                </a:solidFill>
                <a:latin typeface="Myriad Pro"/>
              </a:rPr>
              <a:t>static final </a:t>
            </a:r>
            <a:r>
              <a:rPr lang="en-US" dirty="0">
                <a:latin typeface="Myriad Pro"/>
              </a:rPr>
              <a:t>String </a:t>
            </a:r>
            <a:r>
              <a:rPr lang="en-US" dirty="0">
                <a:solidFill>
                  <a:schemeClr val="tx2"/>
                </a:solidFill>
                <a:latin typeface="Myriad Pro"/>
              </a:rPr>
              <a:t>HTML_DIR</a:t>
            </a:r>
            <a:r>
              <a:rPr lang="en-US" dirty="0">
                <a:latin typeface="Myriad Pro"/>
              </a:rPr>
              <a:t> = </a:t>
            </a:r>
            <a:r>
              <a:rPr lang="en-US" dirty="0" smtClean="0">
                <a:solidFill>
                  <a:srgbClr val="00B050"/>
                </a:solidFill>
                <a:latin typeface="Myriad Pro"/>
              </a:rPr>
              <a:t>“</a:t>
            </a:r>
            <a:r>
              <a:rPr lang="en-US" dirty="0" err="1" smtClean="0">
                <a:solidFill>
                  <a:srgbClr val="00B050"/>
                </a:solidFill>
                <a:latin typeface="Myriad Pro"/>
              </a:rPr>
              <a:t>tml</a:t>
            </a:r>
            <a:r>
              <a:rPr lang="en-US" dirty="0" smtClean="0">
                <a:solidFill>
                  <a:srgbClr val="00B050"/>
                </a:solidFill>
                <a:latin typeface="Myriad Pro"/>
              </a:rPr>
              <a:t>”</a:t>
            </a:r>
            <a:r>
              <a:rPr lang="en-US" dirty="0" smtClean="0">
                <a:latin typeface="Myriad Pro"/>
              </a:rPr>
              <a:t>;</a:t>
            </a:r>
            <a:r>
              <a:rPr lang="en-US" dirty="0">
                <a:latin typeface="Myriad Pro"/>
              </a:rPr>
              <a:t>	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 smtClean="0">
                <a:latin typeface="Myriad Pro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Myriad Pro"/>
              </a:rPr>
              <a:t>private </a:t>
            </a:r>
            <a:r>
              <a:rPr lang="en-US" dirty="0">
                <a:solidFill>
                  <a:srgbClr val="C00000"/>
                </a:solidFill>
                <a:latin typeface="Myriad Pro"/>
              </a:rPr>
              <a:t>static final </a:t>
            </a:r>
            <a:r>
              <a:rPr lang="en-US" dirty="0">
                <a:latin typeface="Myriad Pro"/>
              </a:rPr>
              <a:t>Configuration </a:t>
            </a:r>
            <a:r>
              <a:rPr lang="en-US" dirty="0">
                <a:solidFill>
                  <a:schemeClr val="tx2"/>
                </a:solidFill>
                <a:latin typeface="Myriad Pro"/>
              </a:rPr>
              <a:t>CFG</a:t>
            </a:r>
            <a:r>
              <a:rPr lang="en-US" dirty="0">
                <a:latin typeface="Myriad Pro"/>
              </a:rPr>
              <a:t> = </a:t>
            </a:r>
            <a:r>
              <a:rPr lang="en-US" dirty="0">
                <a:solidFill>
                  <a:srgbClr val="C00000"/>
                </a:solidFill>
                <a:latin typeface="Myriad Pro"/>
              </a:rPr>
              <a:t>new </a:t>
            </a:r>
            <a:r>
              <a:rPr lang="en-US" dirty="0">
                <a:latin typeface="Myriad Pro"/>
              </a:rPr>
              <a:t>Configuration</a:t>
            </a:r>
            <a:r>
              <a:rPr lang="en-US" dirty="0" smtClean="0">
                <a:latin typeface="Myriad Pro"/>
              </a:rPr>
              <a:t>();</a:t>
            </a:r>
          </a:p>
          <a:p>
            <a:pPr fontAlgn="base"/>
            <a:r>
              <a:rPr lang="en-US" dirty="0">
                <a:latin typeface="Myriad Pro"/>
              </a:rPr>
              <a:t>			</a:t>
            </a:r>
          </a:p>
          <a:p>
            <a:pPr fontAlgn="base"/>
            <a:r>
              <a:rPr lang="en-US" dirty="0" smtClean="0">
                <a:latin typeface="Myriad Pro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Myriad Pro"/>
              </a:rPr>
              <a:t>public </a:t>
            </a:r>
            <a:r>
              <a:rPr lang="en-US" dirty="0">
                <a:solidFill>
                  <a:srgbClr val="C00000"/>
                </a:solidFill>
                <a:latin typeface="Myriad Pro"/>
              </a:rPr>
              <a:t>static </a:t>
            </a:r>
            <a:r>
              <a:rPr lang="en-US" dirty="0">
                <a:latin typeface="Myriad Pro"/>
              </a:rPr>
              <a:t>String </a:t>
            </a:r>
            <a:r>
              <a:rPr lang="en-US" dirty="0" err="1">
                <a:latin typeface="Myriad Pro"/>
              </a:rPr>
              <a:t>getPage</a:t>
            </a:r>
            <a:r>
              <a:rPr lang="en-US" dirty="0">
                <a:latin typeface="Myriad Pro"/>
              </a:rPr>
              <a:t>(String filename, </a:t>
            </a:r>
            <a:r>
              <a:rPr lang="en-US" dirty="0">
                <a:solidFill>
                  <a:srgbClr val="FF0000"/>
                </a:solidFill>
                <a:latin typeface="Myriad Pro"/>
              </a:rPr>
              <a:t>Map&lt;String, Object&gt; data</a:t>
            </a:r>
            <a:r>
              <a:rPr lang="en-US" dirty="0">
                <a:latin typeface="Myriad Pro"/>
              </a:rPr>
              <a:t>) </a:t>
            </a:r>
            <a:r>
              <a:rPr lang="en-US" dirty="0" smtClean="0">
                <a:latin typeface="Myriad Pro"/>
              </a:rPr>
              <a:t>{</a:t>
            </a:r>
          </a:p>
          <a:p>
            <a:pPr fontAlgn="base"/>
            <a:r>
              <a:rPr lang="en-US" dirty="0">
                <a:latin typeface="Myriad Pro"/>
              </a:rPr>
              <a:t>		Writer stream = new </a:t>
            </a:r>
            <a:r>
              <a:rPr lang="en-US" dirty="0" err="1">
                <a:latin typeface="Myriad Pro"/>
              </a:rPr>
              <a:t>StringWriter</a:t>
            </a:r>
            <a:r>
              <a:rPr lang="en-US" dirty="0">
                <a:latin typeface="Myriad Pro"/>
              </a:rPr>
              <a:t>();		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 smtClean="0">
                <a:latin typeface="Myriad Pro"/>
              </a:rPr>
              <a:t>		</a:t>
            </a:r>
            <a:r>
              <a:rPr lang="en-US" dirty="0" smtClean="0">
                <a:solidFill>
                  <a:srgbClr val="C00000"/>
                </a:solidFill>
                <a:latin typeface="Myriad Pro"/>
              </a:rPr>
              <a:t>try</a:t>
            </a:r>
            <a:r>
              <a:rPr lang="en-US" dirty="0" smtClean="0">
                <a:latin typeface="Myriad Pro"/>
              </a:rPr>
              <a:t> </a:t>
            </a:r>
            <a:r>
              <a:rPr lang="en-US" dirty="0">
                <a:latin typeface="Myriad Pro"/>
              </a:rPr>
              <a:t>{			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 smtClean="0">
                <a:latin typeface="Myriad Pro"/>
              </a:rPr>
              <a:t>			Template </a:t>
            </a:r>
            <a:r>
              <a:rPr lang="en-US" dirty="0">
                <a:latin typeface="Myriad Pro"/>
              </a:rPr>
              <a:t>template = 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	</a:t>
            </a:r>
            <a:r>
              <a:rPr lang="en-US" dirty="0" smtClean="0">
                <a:latin typeface="Myriad Pro"/>
              </a:rPr>
              <a:t>		</a:t>
            </a:r>
            <a:r>
              <a:rPr lang="en-US" dirty="0" err="1" smtClean="0">
                <a:solidFill>
                  <a:schemeClr val="tx2"/>
                </a:solidFill>
                <a:latin typeface="Myriad Pro"/>
              </a:rPr>
              <a:t>CFG</a:t>
            </a:r>
            <a:r>
              <a:rPr lang="en-US" dirty="0" err="1" smtClean="0">
                <a:latin typeface="Myriad Pro"/>
              </a:rPr>
              <a:t>.getTemplate</a:t>
            </a:r>
            <a:r>
              <a:rPr lang="en-US" dirty="0" smtClean="0">
                <a:latin typeface="Myriad Pro"/>
              </a:rPr>
              <a:t>(</a:t>
            </a:r>
            <a:r>
              <a:rPr lang="en-US" dirty="0" smtClean="0">
                <a:solidFill>
                  <a:schemeClr val="tx2"/>
                </a:solidFill>
                <a:latin typeface="Myriad Pro"/>
              </a:rPr>
              <a:t>HTML_DIR</a:t>
            </a:r>
            <a:r>
              <a:rPr lang="en-US" dirty="0" smtClean="0">
                <a:latin typeface="Myriad Pro"/>
              </a:rPr>
              <a:t> </a:t>
            </a:r>
            <a:r>
              <a:rPr lang="en-US" dirty="0">
                <a:latin typeface="Myriad Pro"/>
              </a:rPr>
              <a:t>+ </a:t>
            </a:r>
            <a:r>
              <a:rPr lang="en-US" dirty="0" err="1">
                <a:latin typeface="Myriad Pro"/>
              </a:rPr>
              <a:t>File.separator</a:t>
            </a:r>
            <a:r>
              <a:rPr lang="en-US" dirty="0">
                <a:latin typeface="Myriad Pro"/>
              </a:rPr>
              <a:t> + filename</a:t>
            </a:r>
            <a:r>
              <a:rPr lang="en-US" dirty="0" smtClean="0">
                <a:latin typeface="Myriad Pro"/>
              </a:rPr>
              <a:t>);</a:t>
            </a:r>
          </a:p>
          <a:p>
            <a:pPr fontAlgn="base"/>
            <a:endParaRPr lang="en-US" dirty="0" smtClean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			</a:t>
            </a:r>
            <a:r>
              <a:rPr lang="en-US" dirty="0" err="1">
                <a:latin typeface="Myriad Pro"/>
              </a:rPr>
              <a:t>template.process</a:t>
            </a:r>
            <a:r>
              <a:rPr lang="en-US" dirty="0">
                <a:latin typeface="Myriad Pro"/>
              </a:rPr>
              <a:t>(</a:t>
            </a:r>
            <a:r>
              <a:rPr lang="en-US" dirty="0">
                <a:solidFill>
                  <a:srgbClr val="FF0000"/>
                </a:solidFill>
                <a:latin typeface="Myriad Pro"/>
              </a:rPr>
              <a:t>data</a:t>
            </a:r>
            <a:r>
              <a:rPr lang="en-US" dirty="0">
                <a:latin typeface="Myriad Pro"/>
              </a:rPr>
              <a:t>, stream</a:t>
            </a:r>
            <a:r>
              <a:rPr lang="en-US" dirty="0" smtClean="0">
                <a:latin typeface="Myriad Pro"/>
              </a:rPr>
              <a:t>);</a:t>
            </a:r>
            <a:endParaRPr lang="ru-RU" dirty="0" smtClean="0">
              <a:latin typeface="Myriad Pro"/>
            </a:endParaRPr>
          </a:p>
          <a:p>
            <a:pPr fontAlgn="base"/>
            <a:endParaRPr lang="en-US" dirty="0" smtClean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		}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Myriad Pro"/>
              </a:rPr>
              <a:t>catch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 </a:t>
            </a:r>
            <a:r>
              <a:rPr lang="en-US" dirty="0">
                <a:latin typeface="Myriad Pro"/>
              </a:rPr>
              <a:t>(</a:t>
            </a:r>
            <a:r>
              <a:rPr lang="en-US" dirty="0" err="1">
                <a:latin typeface="Myriad Pro"/>
              </a:rPr>
              <a:t>IOException</a:t>
            </a:r>
            <a:r>
              <a:rPr lang="en-US" dirty="0">
                <a:latin typeface="Myriad Pro"/>
              </a:rPr>
              <a:t> | </a:t>
            </a:r>
            <a:r>
              <a:rPr lang="en-US" dirty="0" err="1">
                <a:latin typeface="Myriad Pro"/>
              </a:rPr>
              <a:t>TemplateException</a:t>
            </a:r>
            <a:r>
              <a:rPr lang="en-US" dirty="0">
                <a:latin typeface="Myriad Pro"/>
              </a:rPr>
              <a:t> e) </a:t>
            </a:r>
            <a:r>
              <a:rPr lang="en-US" dirty="0" smtClean="0">
                <a:latin typeface="Myriad Pro"/>
              </a:rPr>
              <a:t>{</a:t>
            </a:r>
          </a:p>
          <a:p>
            <a:pPr fontAlgn="base"/>
            <a:r>
              <a:rPr lang="en-US" dirty="0">
                <a:latin typeface="Myriad Pro"/>
              </a:rPr>
              <a:t>			</a:t>
            </a:r>
            <a:r>
              <a:rPr lang="en-US" dirty="0" err="1">
                <a:latin typeface="Myriad Pro"/>
              </a:rPr>
              <a:t>e.printStackTrace</a:t>
            </a:r>
            <a:r>
              <a:rPr lang="en-US" dirty="0">
                <a:latin typeface="Myriad Pro"/>
              </a:rPr>
              <a:t>();		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 smtClean="0">
                <a:latin typeface="Myriad Pro"/>
              </a:rPr>
              <a:t>		}</a:t>
            </a:r>
            <a:r>
              <a:rPr lang="en-US" dirty="0">
                <a:latin typeface="Myriad Pro"/>
              </a:rPr>
              <a:t>		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 smtClean="0">
                <a:latin typeface="Myriad Pro"/>
              </a:rPr>
              <a:t>		</a:t>
            </a:r>
            <a:r>
              <a:rPr lang="en-US" dirty="0" smtClean="0">
                <a:solidFill>
                  <a:srgbClr val="C00000"/>
                </a:solidFill>
                <a:latin typeface="Myriad Pro"/>
              </a:rPr>
              <a:t>return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 </a:t>
            </a:r>
            <a:r>
              <a:rPr lang="en-US" dirty="0" err="1">
                <a:latin typeface="Myriad Pro"/>
              </a:rPr>
              <a:t>stream.toString</a:t>
            </a:r>
            <a:r>
              <a:rPr lang="en-US" dirty="0">
                <a:latin typeface="Myriad Pro"/>
              </a:rPr>
              <a:t>();	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 smtClean="0">
                <a:latin typeface="Myriad Pro"/>
              </a:rPr>
              <a:t>	}</a:t>
            </a:r>
          </a:p>
          <a:p>
            <a:pPr fontAlgn="base"/>
            <a:r>
              <a:rPr lang="en-US" dirty="0" smtClean="0">
                <a:latin typeface="Myriad Pro"/>
              </a:rPr>
              <a:t>}</a:t>
            </a:r>
            <a:endParaRPr lang="en-US" dirty="0">
              <a:latin typeface="Myriad Pro"/>
            </a:endParaRPr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1948070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17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0578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dirty="0" smtClean="0">
                <a:solidFill>
                  <a:schemeClr val="bg1"/>
                </a:solidFill>
              </a:rPr>
              <a:t>План лекции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55297"/>
            <a:ext cx="1983288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18</a:t>
            </a:fld>
            <a:endParaRPr lang="ru-RU" sz="1200" dirty="0"/>
          </a:p>
        </p:txBody>
      </p:sp>
      <p:pic>
        <p:nvPicPr>
          <p:cNvPr id="10" name="Picture 2" descr="typewriter_ribbon_tins_01.jpg (500×499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556792"/>
            <a:ext cx="4762500" cy="4752976"/>
          </a:xfrm>
          <a:prstGeom prst="rect">
            <a:avLst/>
          </a:prstGeom>
          <a:noFill/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95536" y="148478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tx2"/>
                </a:solidFill>
                <a:latin typeface="+mj-lt"/>
              </a:rPr>
              <a:t>1.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Jetty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95536" y="2282793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800" dirty="0" smtClean="0">
                <a:solidFill>
                  <a:schemeClr val="tx2"/>
                </a:solidFill>
              </a:rPr>
              <a:t>2</a:t>
            </a:r>
            <a:r>
              <a:rPr lang="ru-RU" sz="2800" dirty="0" smtClean="0">
                <a:solidFill>
                  <a:schemeClr val="tx2"/>
                </a:solidFill>
              </a:rPr>
              <a:t>. </a:t>
            </a:r>
            <a:r>
              <a:rPr lang="ru-RU" sz="2800" dirty="0" err="1" smtClean="0">
                <a:solidFill>
                  <a:schemeClr val="tx2"/>
                </a:solidFill>
              </a:rPr>
              <a:t>Сервлеты</a:t>
            </a:r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95536" y="3878811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4</a:t>
            </a:r>
            <a:r>
              <a:rPr lang="ru-RU" sz="2800" dirty="0" smtClean="0"/>
              <a:t>. </a:t>
            </a:r>
            <a:r>
              <a:rPr lang="ru-RU" sz="2800" dirty="0" err="1" smtClean="0"/>
              <a:t>Шаблонизатор</a:t>
            </a:r>
            <a:endParaRPr lang="en-US" sz="28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95536" y="4676820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5</a:t>
            </a:r>
            <a:r>
              <a:rPr lang="ru-RU" sz="2800" dirty="0" smtClean="0">
                <a:solidFill>
                  <a:srgbClr val="FF0000"/>
                </a:solidFill>
              </a:rPr>
              <a:t>. </a:t>
            </a:r>
            <a:r>
              <a:rPr lang="en-US" sz="2800" dirty="0" err="1">
                <a:solidFill>
                  <a:srgbClr val="FF0000"/>
                </a:solidFill>
              </a:rPr>
              <a:t>Iterable</a:t>
            </a:r>
            <a:r>
              <a:rPr lang="en-US" sz="2800" dirty="0">
                <a:solidFill>
                  <a:srgbClr val="FF0000"/>
                </a:solidFill>
              </a:rPr>
              <a:t>, Collections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395536" y="308080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800" dirty="0" smtClean="0">
                <a:solidFill>
                  <a:schemeClr val="tx2"/>
                </a:solidFill>
              </a:rPr>
              <a:t>3</a:t>
            </a:r>
            <a:r>
              <a:rPr lang="ru-RU" sz="2800" dirty="0" smtClean="0">
                <a:solidFill>
                  <a:schemeClr val="tx2"/>
                </a:solidFill>
              </a:rPr>
              <a:t>. </a:t>
            </a:r>
            <a:r>
              <a:rPr lang="en-US" sz="2800" dirty="0" err="1" smtClean="0">
                <a:solidFill>
                  <a:schemeClr val="tx2"/>
                </a:solidFill>
              </a:rPr>
              <a:t>HttpSession</a:t>
            </a:r>
            <a:endParaRPr lang="ru-RU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4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8463" y="4200525"/>
            <a:ext cx="8613775" cy="1803834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168275" y="3921435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interface </a:t>
            </a:r>
            <a:r>
              <a:rPr lang="en-US" dirty="0" err="1"/>
              <a:t>Iterable</a:t>
            </a:r>
            <a:r>
              <a:rPr lang="en-US" dirty="0"/>
              <a:t>&lt;T&gt;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463" y="1879290"/>
            <a:ext cx="8613775" cy="1803834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168275" y="1600200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interface Iterator&lt;T&gt;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r>
              <a:rPr lang="en-US" dirty="0" smtClean="0"/>
              <a:t> &amp; </a:t>
            </a:r>
            <a:r>
              <a:rPr lang="en-US" dirty="0" err="1" smtClean="0"/>
              <a:t>Iterable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48187" y="4448175"/>
            <a:ext cx="2425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PF Isotext Pro" pitchFamily="2" charset="0"/>
              </a:rPr>
              <a:t>Iterator</a:t>
            </a:r>
            <a:r>
              <a:rPr lang="en-US" sz="2000" dirty="0" smtClean="0">
                <a:latin typeface="PF Isotext Pro" pitchFamily="2" charset="0"/>
              </a:rPr>
              <a:t>&lt;T&gt; </a:t>
            </a:r>
            <a:r>
              <a:rPr lang="en-US" sz="2000" dirty="0" err="1" smtClean="0">
                <a:latin typeface="PF Isotext Pro" pitchFamily="2" charset="0"/>
              </a:rPr>
              <a:t>iterator</a:t>
            </a:r>
            <a:r>
              <a:rPr lang="en-US" sz="2000" dirty="0" smtClean="0">
                <a:latin typeface="PF Isotext Pro" pitchFamily="2" charset="0"/>
              </a:rPr>
              <a:t>()</a:t>
            </a:r>
            <a:endParaRPr lang="ru-RU" sz="2000" dirty="0">
              <a:latin typeface="PF Isotext Pro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593" y="2132856"/>
            <a:ext cx="2077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953735"/>
                </a:solidFill>
                <a:latin typeface="PF Isotext Pro" pitchFamily="2" charset="0"/>
              </a:rPr>
              <a:t>boolean</a:t>
            </a:r>
            <a:r>
              <a:rPr lang="en-US" sz="2000" dirty="0" smtClean="0">
                <a:latin typeface="PF Isotext Pro" pitchFamily="2" charset="0"/>
              </a:rPr>
              <a:t> </a:t>
            </a:r>
            <a:r>
              <a:rPr lang="en-US" sz="2000" dirty="0" err="1" smtClean="0">
                <a:latin typeface="PF Isotext Pro" pitchFamily="2" charset="0"/>
              </a:rPr>
              <a:t>hasNext</a:t>
            </a:r>
            <a:r>
              <a:rPr lang="en-US" sz="2000" dirty="0" smtClean="0">
                <a:latin typeface="PF Isotext Pro" pitchFamily="2" charset="0"/>
              </a:rPr>
              <a:t>()</a:t>
            </a:r>
            <a:endParaRPr lang="ru-RU" sz="2000" dirty="0">
              <a:latin typeface="PF Isotext Pro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0593" y="3140968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53735"/>
                </a:solidFill>
                <a:latin typeface="PF Isotext Pro" pitchFamily="2" charset="0"/>
              </a:rPr>
              <a:t>void </a:t>
            </a:r>
            <a:r>
              <a:rPr lang="en-US" sz="2000" dirty="0" smtClean="0">
                <a:latin typeface="PF Isotext Pro" pitchFamily="2" charset="0"/>
              </a:rPr>
              <a:t>remove()</a:t>
            </a:r>
            <a:endParaRPr lang="ru-RU" sz="2000" dirty="0">
              <a:latin typeface="PF Isotext Pro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593" y="263691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F Isotext Pro" pitchFamily="2" charset="0"/>
              </a:rPr>
              <a:t>Object next()</a:t>
            </a:r>
            <a:endParaRPr lang="ru-RU" sz="20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dirty="0" smtClean="0">
                <a:solidFill>
                  <a:schemeClr val="bg1"/>
                </a:solidFill>
              </a:rPr>
              <a:t>План лекции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1948070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2</a:t>
            </a:fld>
            <a:endParaRPr lang="ru-RU" sz="1200" dirty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95536" y="148478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latin typeface="+mj-lt"/>
              </a:rPr>
              <a:t>1. </a:t>
            </a:r>
            <a:r>
              <a:rPr lang="en-US" sz="2800" dirty="0" smtClean="0">
                <a:latin typeface="+mj-lt"/>
              </a:rPr>
              <a:t>Jetty</a:t>
            </a:r>
            <a:endParaRPr lang="en-US" sz="2800" dirty="0">
              <a:latin typeface="+mj-lt"/>
            </a:endParaRPr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395536" y="2282793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800" dirty="0" smtClean="0">
                <a:solidFill>
                  <a:schemeClr val="tx2"/>
                </a:solidFill>
              </a:rPr>
              <a:t>2</a:t>
            </a:r>
            <a:r>
              <a:rPr lang="ru-RU" sz="2800" dirty="0" smtClean="0">
                <a:solidFill>
                  <a:schemeClr val="tx2"/>
                </a:solidFill>
              </a:rPr>
              <a:t>. </a:t>
            </a:r>
            <a:r>
              <a:rPr lang="ru-RU" sz="2800" dirty="0" err="1" smtClean="0">
                <a:solidFill>
                  <a:schemeClr val="tx2"/>
                </a:solidFill>
              </a:rPr>
              <a:t>Сервлеты</a:t>
            </a:r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395536" y="3878811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tx2"/>
                </a:solidFill>
              </a:rPr>
              <a:t>4</a:t>
            </a:r>
            <a:r>
              <a:rPr lang="ru-RU" sz="2800" dirty="0" smtClean="0">
                <a:solidFill>
                  <a:schemeClr val="tx2"/>
                </a:solidFill>
              </a:rPr>
              <a:t>. </a:t>
            </a:r>
            <a:r>
              <a:rPr lang="ru-RU" sz="2800" dirty="0" err="1" smtClean="0">
                <a:solidFill>
                  <a:schemeClr val="tx2"/>
                </a:solidFill>
              </a:rPr>
              <a:t>Шаблонизатор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395536" y="4676820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tx2"/>
                </a:solidFill>
              </a:rPr>
              <a:t>5</a:t>
            </a:r>
            <a:r>
              <a:rPr lang="ru-RU" sz="2800" dirty="0" smtClean="0">
                <a:solidFill>
                  <a:schemeClr val="tx2"/>
                </a:solidFill>
              </a:rPr>
              <a:t>. </a:t>
            </a:r>
            <a:r>
              <a:rPr lang="en-US" sz="2800" dirty="0" err="1"/>
              <a:t>Iterable</a:t>
            </a:r>
            <a:r>
              <a:rPr lang="en-US" sz="2800" dirty="0"/>
              <a:t>, Collections</a:t>
            </a:r>
            <a:endParaRPr lang="en-US" sz="2800" dirty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395536" y="308080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800" dirty="0" smtClean="0">
                <a:solidFill>
                  <a:schemeClr val="tx2"/>
                </a:solidFill>
              </a:rPr>
              <a:t>3</a:t>
            </a:r>
            <a:r>
              <a:rPr lang="ru-RU" sz="2800" dirty="0" smtClean="0">
                <a:solidFill>
                  <a:schemeClr val="tx2"/>
                </a:solidFill>
              </a:rPr>
              <a:t>. </a:t>
            </a:r>
            <a:r>
              <a:rPr lang="en-US" sz="2800" dirty="0" err="1" smtClean="0">
                <a:solidFill>
                  <a:schemeClr val="tx2"/>
                </a:solidFill>
              </a:rPr>
              <a:t>HttpSession</a:t>
            </a:r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jetty.jpg (2250×30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27" y="1405272"/>
            <a:ext cx="3627377" cy="483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6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dirty="0" smtClean="0">
                <a:solidFill>
                  <a:schemeClr val="bg1"/>
                </a:solidFill>
              </a:rPr>
              <a:t>Иерархия контейнеров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www.onlinejava.co.in/images/java-collection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 bwMode="auto">
          <a:xfrm>
            <a:off x="1152395" y="1241672"/>
            <a:ext cx="6964643" cy="54184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68383"/>
            <a:ext cx="1983288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20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4471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8463" y="2571750"/>
            <a:ext cx="8591601" cy="3745678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168275" y="2242780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Методы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8275" y="1600200"/>
            <a:ext cx="8828089" cy="53265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2736" y="1674168"/>
            <a:ext cx="224452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953735"/>
                </a:solidFill>
                <a:latin typeface="PF Isotext Pro" pitchFamily="2" charset="0"/>
              </a:rPr>
              <a:t>extends</a:t>
            </a:r>
            <a:r>
              <a:rPr lang="en-US" sz="1900" dirty="0" smtClean="0">
                <a:latin typeface="PF Isotext Pro" pitchFamily="2" charset="0"/>
              </a:rPr>
              <a:t> </a:t>
            </a:r>
            <a:r>
              <a:rPr lang="en-US" sz="1900" dirty="0" err="1" smtClean="0">
                <a:latin typeface="PF Isotext Pro" pitchFamily="2" charset="0"/>
              </a:rPr>
              <a:t>Iterable</a:t>
            </a:r>
            <a:r>
              <a:rPr lang="en-US" sz="1900" dirty="0" smtClean="0">
                <a:latin typeface="PF Isotext Pro" pitchFamily="2" charset="0"/>
              </a:rPr>
              <a:t>&lt;T&gt;</a:t>
            </a:r>
            <a:endParaRPr lang="ru-RU" sz="1900" dirty="0">
              <a:latin typeface="PF Isotext Pro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463" y="2793984"/>
            <a:ext cx="148470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PF Isotext Pro" pitchFamily="2" charset="0"/>
              </a:rPr>
              <a:t>add(T object)</a:t>
            </a:r>
            <a:endParaRPr lang="ru-RU" sz="1900" dirty="0">
              <a:latin typeface="PF Isotext Pro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463" y="3233962"/>
            <a:ext cx="279999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 smtClean="0">
                <a:latin typeface="PF Isotext Pro" pitchFamily="2" charset="0"/>
              </a:rPr>
              <a:t>addAll</a:t>
            </a:r>
            <a:r>
              <a:rPr lang="en-US" sz="1900" dirty="0" smtClean="0">
                <a:latin typeface="PF Isotext Pro" pitchFamily="2" charset="0"/>
              </a:rPr>
              <a:t>(Collection&lt;T&gt; </a:t>
            </a:r>
            <a:r>
              <a:rPr lang="en-US" sz="1900" dirty="0" err="1" smtClean="0">
                <a:latin typeface="PF Isotext Pro" pitchFamily="2" charset="0"/>
              </a:rPr>
              <a:t>coll</a:t>
            </a:r>
            <a:r>
              <a:rPr lang="en-US" sz="1900" dirty="0" smtClean="0">
                <a:latin typeface="PF Isotext Pro" pitchFamily="2" charset="0"/>
              </a:rPr>
              <a:t>)</a:t>
            </a:r>
            <a:endParaRPr lang="ru-RU" sz="1900" dirty="0">
              <a:latin typeface="PF Isotext Pro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463" y="3673940"/>
            <a:ext cx="8066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PF Isotext Pro" pitchFamily="2" charset="0"/>
              </a:rPr>
              <a:t>clear()</a:t>
            </a:r>
            <a:endParaRPr lang="ru-RU" sz="1900" dirty="0">
              <a:latin typeface="PF Isotext Pro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463" y="4113918"/>
            <a:ext cx="200086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PF Isotext Pro" pitchFamily="2" charset="0"/>
              </a:rPr>
              <a:t>contains(Object o)</a:t>
            </a:r>
            <a:endParaRPr lang="ru-RU" sz="1900" dirty="0">
              <a:latin typeface="PF Isotext Pro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463" y="4553896"/>
            <a:ext cx="18565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PF Isotext Pro" pitchFamily="2" charset="0"/>
              </a:rPr>
              <a:t>remove(Object o)</a:t>
            </a:r>
            <a:endParaRPr lang="ru-RU" sz="1900" dirty="0">
              <a:latin typeface="PF Isotext Pro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463" y="4993874"/>
            <a:ext cx="315586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 smtClean="0">
                <a:latin typeface="PF Isotext Pro" pitchFamily="2" charset="0"/>
              </a:rPr>
              <a:t>removeAll</a:t>
            </a:r>
            <a:r>
              <a:rPr lang="en-US" sz="1900" dirty="0" smtClean="0">
                <a:latin typeface="PF Isotext Pro" pitchFamily="2" charset="0"/>
              </a:rPr>
              <a:t>(Collection&lt;T&gt; </a:t>
            </a:r>
            <a:r>
              <a:rPr lang="en-US" sz="1900" dirty="0" err="1" smtClean="0">
                <a:latin typeface="PF Isotext Pro" pitchFamily="2" charset="0"/>
              </a:rPr>
              <a:t>coll</a:t>
            </a:r>
            <a:r>
              <a:rPr lang="en-US" sz="1900" dirty="0" smtClean="0">
                <a:latin typeface="PF Isotext Pro" pitchFamily="2" charset="0"/>
              </a:rPr>
              <a:t>)</a:t>
            </a:r>
            <a:endParaRPr lang="ru-RU" sz="1900" dirty="0">
              <a:latin typeface="PF Isotext Pro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8463" y="5433852"/>
            <a:ext cx="71526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PF Isotext Pro" pitchFamily="2" charset="0"/>
              </a:rPr>
              <a:t>size()</a:t>
            </a:r>
            <a:endParaRPr lang="ru-RU" sz="1900" dirty="0">
              <a:latin typeface="PF Isotext Pro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8463" y="5873831"/>
            <a:ext cx="113043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 smtClean="0">
                <a:latin typeface="PF Isotext Pro" pitchFamily="2" charset="0"/>
              </a:rPr>
              <a:t>isEmpty</a:t>
            </a:r>
            <a:r>
              <a:rPr lang="en-US" sz="1900" dirty="0" smtClean="0">
                <a:latin typeface="PF Isotext Pro" pitchFamily="2" charset="0"/>
              </a:rPr>
              <a:t>()</a:t>
            </a:r>
            <a:endParaRPr lang="ru-RU" sz="19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List, Set, Queue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398463" y="1895475"/>
            <a:ext cx="8597901" cy="1514475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68275" y="1600200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List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4102" y="2074565"/>
            <a:ext cx="2677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Список с очередностью</a:t>
            </a:r>
            <a:endParaRPr lang="ru-RU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04102" y="2530277"/>
            <a:ext cx="6381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LinkedList</a:t>
            </a:r>
            <a:r>
              <a:rPr lang="en-US" sz="2000" dirty="0" smtClean="0"/>
              <a:t> </a:t>
            </a:r>
            <a:r>
              <a:rPr lang="en-US" sz="2000" dirty="0" smtClean="0">
                <a:cs typeface="Arial"/>
              </a:rPr>
              <a:t>―</a:t>
            </a:r>
            <a:r>
              <a:rPr lang="en-US" sz="2000" dirty="0" smtClean="0"/>
              <a:t> </a:t>
            </a:r>
            <a:r>
              <a:rPr lang="ru-RU" sz="2000" dirty="0" smtClean="0"/>
              <a:t>быстрое удаление и добавление элементов</a:t>
            </a:r>
            <a:endParaRPr lang="ru-RU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04102" y="2985988"/>
            <a:ext cx="4581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ArrayList</a:t>
            </a:r>
            <a:r>
              <a:rPr lang="en-US" sz="2000" dirty="0" smtClean="0"/>
              <a:t> </a:t>
            </a:r>
            <a:r>
              <a:rPr lang="en-US" sz="2000" dirty="0" smtClean="0">
                <a:cs typeface="Arial"/>
              </a:rPr>
              <a:t>―</a:t>
            </a:r>
            <a:r>
              <a:rPr lang="en-US" sz="2000" dirty="0" smtClean="0"/>
              <a:t> </a:t>
            </a:r>
            <a:r>
              <a:rPr lang="ru-RU" sz="2000" dirty="0" smtClean="0"/>
              <a:t>быстрый доступ по индексу</a:t>
            </a:r>
            <a:endParaRPr lang="ru-RU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98463" y="3876675"/>
            <a:ext cx="8597901" cy="1514475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168275" y="3581400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Set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4102" y="4056583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Без очередности</a:t>
            </a:r>
            <a:endParaRPr lang="ru-RU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404102" y="4508252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Без индекса</a:t>
            </a:r>
            <a:endParaRPr lang="ru-RU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4102" y="4959920"/>
            <a:ext cx="2834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Быстрый поиск элемента</a:t>
            </a:r>
            <a:endParaRPr lang="ru-RU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398463" y="5895974"/>
            <a:ext cx="8597901" cy="576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168275" y="5600700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Queue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4102" y="608766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FIFO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481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8463" y="1885950"/>
            <a:ext cx="8597901" cy="4414642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68275" y="1600200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Map&lt;key, value&gt;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98463" y="2119759"/>
            <a:ext cx="3982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Быстрый поиск по ключу</a:t>
            </a:r>
            <a:r>
              <a:rPr lang="en-US" sz="2000" dirty="0" smtClean="0">
                <a:latin typeface="PF Isotext Pro" pitchFamily="2" charset="0"/>
              </a:rPr>
              <a:t> – get(key)</a:t>
            </a:r>
            <a:endParaRPr lang="ru-RU" sz="2000" dirty="0">
              <a:latin typeface="PF Isotext Pro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463" y="2623815"/>
            <a:ext cx="8550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Объект в качестве </a:t>
            </a:r>
            <a:r>
              <a:rPr lang="en-US" sz="2000" dirty="0" smtClean="0">
                <a:latin typeface="PF Isotext Pro" pitchFamily="2" charset="0"/>
              </a:rPr>
              <a:t>value. </a:t>
            </a:r>
            <a:r>
              <a:rPr lang="ru-RU" sz="2000" dirty="0" smtClean="0">
                <a:latin typeface="PF Isotext Pro" pitchFamily="2" charset="0"/>
              </a:rPr>
              <a:t>Например другой контейнер (</a:t>
            </a:r>
            <a:r>
              <a:rPr lang="en-US" sz="2000" dirty="0" smtClean="0">
                <a:latin typeface="PF Isotext Pro" pitchFamily="2" charset="0"/>
              </a:rPr>
              <a:t>Map&lt;Integer, List&lt;T&gt;&gt;)</a:t>
            </a:r>
            <a:endParaRPr lang="ru-RU" sz="2000" dirty="0">
              <a:latin typeface="PF Isotext Pro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6677" y="3343895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F Isotext Pro" pitchFamily="2" charset="0"/>
              </a:rPr>
              <a:t>Set&lt;</a:t>
            </a:r>
            <a:r>
              <a:rPr lang="en-US" sz="2000" dirty="0" err="1" smtClean="0">
                <a:latin typeface="PF Isotext Pro" pitchFamily="2" charset="0"/>
              </a:rPr>
              <a:t>keyType</a:t>
            </a:r>
            <a:r>
              <a:rPr lang="en-US" sz="2000" dirty="0" smtClean="0">
                <a:latin typeface="PF Isotext Pro" pitchFamily="2" charset="0"/>
              </a:rPr>
              <a:t>&gt; </a:t>
            </a:r>
            <a:r>
              <a:rPr lang="en-US" sz="2000" dirty="0" err="1" smtClean="0">
                <a:latin typeface="PF Isotext Pro" pitchFamily="2" charset="0"/>
              </a:rPr>
              <a:t>keySet</a:t>
            </a:r>
            <a:r>
              <a:rPr lang="en-US" sz="2000" dirty="0" smtClean="0">
                <a:latin typeface="PF Isotext Pro" pitchFamily="2" charset="0"/>
              </a:rPr>
              <a:t>()</a:t>
            </a:r>
            <a:endParaRPr lang="ru-RU" sz="2000" dirty="0">
              <a:latin typeface="PF Isotext Pro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6677" y="3847951"/>
            <a:ext cx="3441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F Isotext Pro" pitchFamily="2" charset="0"/>
              </a:rPr>
              <a:t>Collection&lt;</a:t>
            </a:r>
            <a:r>
              <a:rPr lang="en-US" sz="2000" dirty="0" err="1" smtClean="0">
                <a:latin typeface="PF Isotext Pro" pitchFamily="2" charset="0"/>
              </a:rPr>
              <a:t>valueType</a:t>
            </a:r>
            <a:r>
              <a:rPr lang="en-US" sz="2000" dirty="0" smtClean="0">
                <a:latin typeface="PF Isotext Pro" pitchFamily="2" charset="0"/>
              </a:rPr>
              <a:t>&gt; values()</a:t>
            </a:r>
            <a:endParaRPr lang="ru-RU" sz="2000" dirty="0">
              <a:latin typeface="PF Isotext Pro" pitchFamily="2" charset="0"/>
            </a:endParaRPr>
          </a:p>
        </p:txBody>
      </p:sp>
      <p:pic>
        <p:nvPicPr>
          <p:cNvPr id="11" name="Picture 2" descr="450px-Hash_table_5_0_1_1_1_1_1_LL.svg.png (450×31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276" y="3413955"/>
            <a:ext cx="4094679" cy="282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8463" y="1885949"/>
            <a:ext cx="8597901" cy="4513264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68275" y="1600200"/>
            <a:ext cx="576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interface Comparable&lt;T&gt;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Comparable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50779" y="2151906"/>
            <a:ext cx="2060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ea typeface="MingLiU_HKSCS" pitchFamily="18" charset="-120"/>
              </a:rPr>
              <a:t>int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ingLiU_HKSCS" pitchFamily="18" charset="-120"/>
              </a:rPr>
              <a:t>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ingLiU_HKSCS" pitchFamily="18" charset="-120"/>
              </a:rPr>
              <a:t>compareTo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ingLiU_HKSCS" pitchFamily="18" charset="-120"/>
              </a:rPr>
              <a:t>(T o)</a:t>
            </a:r>
            <a:endParaRPr kumimoji="0" lang="ru-RU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ngLiU_HKSCS" pitchFamily="18" charset="-12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463" y="2819871"/>
            <a:ext cx="608211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ingLiU_HKSCS" pitchFamily="18" charset="-120"/>
              </a:rPr>
              <a:t>Возвращаемое значение типа </a:t>
            </a: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ea typeface="MingLiU_HKSCS" pitchFamily="18" charset="-120"/>
              </a:rPr>
              <a:t>int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ingLiU_HKSCS" pitchFamily="18" charset="-120"/>
              </a:rPr>
              <a:t> </a:t>
            </a:r>
            <a:r>
              <a:rPr kumimoji="0" 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ingLiU_HKSCS" pitchFamily="18" charset="-120"/>
              </a:rPr>
              <a:t>может быть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ingLiU_HKSCS" pitchFamily="18" charset="-120"/>
              </a:rPr>
              <a:t>&gt;, =, &lt; </a:t>
            </a:r>
            <a:r>
              <a:rPr kumimoji="0" lang="ru-RU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ingLiU_HKSCS" pitchFamily="18" charset="-120"/>
              </a:rPr>
              <a:t>нуля</a:t>
            </a:r>
            <a:endParaRPr kumimoji="0" lang="ru-RU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ngLiU_HKSCS" pitchFamily="18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2079" y="3444254"/>
            <a:ext cx="583274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ea typeface="MingLiU_HKSCS" pitchFamily="18" charset="-120"/>
              </a:rPr>
              <a:t>Integer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ingLiU_HKSCS" pitchFamily="18" charset="-120"/>
              </a:rPr>
              <a:t>a =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ea typeface="MingLiU_HKSCS" pitchFamily="18" charset="-120"/>
              </a:rPr>
              <a:t>1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ea typeface="MingLiU_HKSCS" pitchFamily="18" charset="-12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ea typeface="MingLiU_HKSCS" pitchFamily="18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ea typeface="MingLiU_HKSCS" pitchFamily="18" charset="-120"/>
              </a:rPr>
              <a:t>Integer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ingLiU_HKSCS" pitchFamily="18" charset="-120"/>
              </a:rPr>
              <a:t>b =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ea typeface="MingLiU_HKSCS" pitchFamily="18" charset="-120"/>
              </a:rPr>
              <a:t>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ea typeface="MingLiU_HKSCS" pitchFamily="18" charset="-120"/>
              </a:rPr>
              <a:t>2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ea typeface="MingLiU_HKSCS" pitchFamily="18" charset="-12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ea typeface="MingLiU_HKSCS" pitchFamily="18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ingLiU_HKSCS" pitchFamily="18" charset="-120"/>
              </a:rPr>
              <a:t>a.compareTo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ingLiU_HKSCS" pitchFamily="18" charset="-120"/>
              </a:rPr>
              <a:t>( b ) ==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ea typeface="MingLiU_HKSCS" pitchFamily="18" charset="-120"/>
              </a:rPr>
              <a:t>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ea typeface="MingLiU_HKSCS" pitchFamily="18" charset="-120"/>
              </a:rPr>
              <a:t>-1;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ea typeface="MingLiU_HKSCS" pitchFamily="18" charset="-120"/>
              </a:rPr>
              <a:t>// true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ea typeface="MingLiU_HKSCS" pitchFamily="18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ingLiU_HKSCS" pitchFamily="18" charset="-120"/>
              </a:rPr>
              <a:t>a.compareTo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ingLiU_HKSCS" pitchFamily="18" charset="-120"/>
              </a:rPr>
              <a:t>( a ) ==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ea typeface="MingLiU_HKSCS" pitchFamily="18" charset="-120"/>
              </a:rPr>
              <a:t>0;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ea typeface="MingLiU_HKSCS" pitchFamily="18" charset="-120"/>
              </a:rPr>
              <a:t>// true</a:t>
            </a:r>
            <a:endParaRPr kumimoji="0" lang="ru-RU" sz="1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ngLiU_HKSCS" pitchFamily="18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ngLiU_HKSCS" pitchFamily="18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ingLiU_HKSCS" pitchFamily="18" charset="-120"/>
              </a:rPr>
              <a:t>b.compareTo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MingLiU_HKSCS" pitchFamily="18" charset="-120"/>
              </a:rPr>
              <a:t>( a ) ==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ea typeface="MingLiU_HKSCS" pitchFamily="18" charset="-120"/>
              </a:rPr>
              <a:t>1; </a:t>
            </a: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ea typeface="MingLiU_HKSCS" pitchFamily="18" charset="-120"/>
              </a:rPr>
              <a:t>// true</a:t>
            </a:r>
            <a:endParaRPr kumimoji="0" lang="ru-RU" sz="1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ngLiU_HKSCS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27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8463" y="2600325"/>
            <a:ext cx="8597901" cy="3743325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168275" y="2312928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Основные методы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1229" y="1592162"/>
            <a:ext cx="8551952" cy="432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chemeClr val="bg1"/>
                </a:solidFill>
                <a:latin typeface="PF Isotext Pro" pitchFamily="2" charset="0"/>
              </a:rPr>
              <a:t>class Collections</a:t>
            </a:r>
            <a:endParaRPr lang="ru-RU" sz="2700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0200" y="1608107"/>
            <a:ext cx="6451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― </a:t>
            </a:r>
            <a:r>
              <a:rPr lang="ru-RU" sz="2000" dirty="0" smtClean="0">
                <a:latin typeface="PF Isotext Pro" pitchFamily="2" charset="0"/>
              </a:rPr>
              <a:t>набор статических методов для работы с контейнерами</a:t>
            </a:r>
            <a:endParaRPr lang="ru-RU" sz="2000" dirty="0">
              <a:latin typeface="PF Isotext Pro" pitchFamily="2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168275" y="1592162"/>
            <a:ext cx="140400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36000" rIns="0" bIns="36000" rtlCol="0" anchor="ctr">
            <a:noAutofit/>
          </a:bodyPr>
          <a:lstStyle>
            <a:defPPr>
              <a:defRPr lang="ru-RU"/>
            </a:defPPr>
            <a:lvl1pPr algn="ctr"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1">
                <a:solidFill>
                  <a:schemeClr val="accent6"/>
                </a:solidFill>
                <a:latin typeface="PF Isotext Pro" pitchFamily="2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Collections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98463" y="3292517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Object max(Collection </a:t>
            </a:r>
            <a:r>
              <a:rPr lang="en-US" dirty="0" err="1" smtClean="0">
                <a:latin typeface="Myriad Pro" pitchFamily="34" charset="0"/>
              </a:rPr>
              <a:t>coll</a:t>
            </a:r>
            <a:r>
              <a:rPr lang="en-US" dirty="0" smtClean="0">
                <a:latin typeface="Myriad Pro" pitchFamily="34" charset="0"/>
              </a:rPr>
              <a:t>)</a:t>
            </a:r>
            <a:endParaRPr lang="ru-RU" dirty="0">
              <a:latin typeface="Myriad Pro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8463" y="279377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 pitchFamily="34" charset="0"/>
              </a:rPr>
              <a:t>void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</a:rPr>
              <a:t> copy (List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</a:rPr>
              <a:t>dest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</a:rPr>
              <a:t>, List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</a:rPr>
              <a:t>src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</a:rPr>
              <a:t>)</a:t>
            </a:r>
            <a:endParaRPr kumimoji="0" lang="ru-RU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463" y="379125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Object min(Collection </a:t>
            </a:r>
            <a:r>
              <a:rPr lang="en-US" dirty="0" err="1" smtClean="0">
                <a:latin typeface="Myriad Pro" pitchFamily="34" charset="0"/>
              </a:rPr>
              <a:t>coll</a:t>
            </a:r>
            <a:r>
              <a:rPr lang="en-US" dirty="0" smtClean="0">
                <a:latin typeface="Myriad Pro" pitchFamily="34" charset="0"/>
              </a:rPr>
              <a:t>)</a:t>
            </a:r>
            <a:endParaRPr lang="ru-RU" dirty="0">
              <a:latin typeface="Myriad Pro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8463" y="4289997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 pitchFamily="34" charset="0"/>
              </a:rPr>
              <a:t>void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</a:rPr>
              <a:t> reverse(List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</a:rPr>
              <a:t>list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</a:rPr>
              <a:t>)</a:t>
            </a:r>
            <a:endParaRPr kumimoji="0" lang="ru-RU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8463" y="478873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 pitchFamily="34" charset="0"/>
              </a:rPr>
              <a:t>void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</a:rPr>
              <a:t> shuffle(List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</a:rPr>
              <a:t>list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</a:rPr>
              <a:t>)</a:t>
            </a:r>
            <a:endParaRPr kumimoji="0" lang="ru-RU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8463" y="528747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 pitchFamily="34" charset="0"/>
              </a:rPr>
              <a:t>void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</a:rPr>
              <a:t> sort(List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</a:rPr>
              <a:t>list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</a:rPr>
              <a:t>)</a:t>
            </a:r>
            <a:endParaRPr kumimoji="0" lang="ru-RU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8463" y="5786214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 pitchFamily="34" charset="0"/>
              </a:rPr>
              <a:t>void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</a:rPr>
              <a:t> swap(List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</a:rPr>
              <a:t>list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</a:rPr>
              <a:t>,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 pitchFamily="34" charset="0"/>
              </a:rPr>
              <a:t>int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</a:rPr>
              <a:t>i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</a:rPr>
              <a:t>,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 pitchFamily="34" charset="0"/>
              </a:rPr>
              <a:t>int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</a:rPr>
              <a:t> j)</a:t>
            </a:r>
            <a:endParaRPr kumimoji="0" lang="ru-RU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 pitchFamily="34" charset="0"/>
            </a:endParaRPr>
          </a:p>
        </p:txBody>
      </p:sp>
      <p:sp>
        <p:nvSpPr>
          <p:cNvPr id="15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68383"/>
            <a:ext cx="1983288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25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759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Виталий </a:t>
            </a:r>
            <a:r>
              <a:rPr lang="ru-RU" dirty="0" err="1"/>
              <a:t>Чибриков</a:t>
            </a:r>
            <a:r>
              <a:rPr lang="ru-RU" dirty="0"/>
              <a:t> </a:t>
            </a:r>
            <a:r>
              <a:rPr lang="en-US" dirty="0"/>
              <a:t>chibrikov@corp.mail.ru</a:t>
            </a:r>
          </a:p>
        </p:txBody>
      </p:sp>
    </p:spTree>
    <p:extLst>
      <p:ext uri="{BB962C8B-B14F-4D97-AF65-F5344CB8AC3E}">
        <p14:creationId xmlns:p14="http://schemas.microsoft.com/office/powerpoint/2010/main" val="10172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Jetty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1948070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3</a:t>
            </a:fld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17562" y="1566156"/>
            <a:ext cx="80361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 smtClean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		java based</a:t>
            </a:r>
            <a:r>
              <a:rPr lang="ru-RU" sz="2400" dirty="0" smtClean="0"/>
              <a:t> </a:t>
            </a:r>
            <a:r>
              <a:rPr lang="en-US" sz="2400" dirty="0" smtClean="0"/>
              <a:t>http server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 smtClean="0"/>
              <a:t>				</a:t>
            </a:r>
            <a:r>
              <a:rPr lang="ru-RU" sz="2400" dirty="0" smtClean="0"/>
              <a:t>создание динамических страниц</a:t>
            </a:r>
          </a:p>
          <a:p>
            <a:pPr fontAlgn="base"/>
            <a:endParaRPr lang="ru-RU" sz="2400" dirty="0"/>
          </a:p>
          <a:p>
            <a:pPr fontAlgn="base"/>
            <a:r>
              <a:rPr lang="ru-RU" sz="2400" dirty="0" smtClean="0"/>
              <a:t>			</a:t>
            </a:r>
            <a:r>
              <a:rPr lang="en-GB" sz="2400" dirty="0" smtClean="0"/>
              <a:t>	</a:t>
            </a:r>
            <a:r>
              <a:rPr lang="ru-RU" sz="2400" dirty="0" smtClean="0"/>
              <a:t>пересылка статических файлов </a:t>
            </a:r>
            <a:endParaRPr lang="en-US" sz="2400" dirty="0" smtClean="0"/>
          </a:p>
          <a:p>
            <a:pPr fontAlgn="base"/>
            <a:r>
              <a:rPr lang="en-US" sz="2400" dirty="0"/>
              <a:t>	</a:t>
            </a:r>
            <a:r>
              <a:rPr lang="en-US" sz="2400" dirty="0" smtClean="0"/>
              <a:t>			</a:t>
            </a:r>
            <a:r>
              <a:rPr lang="ru-RU" sz="2400" dirty="0" smtClean="0"/>
              <a:t>(</a:t>
            </a:r>
            <a:r>
              <a:rPr lang="en-US" sz="2400" dirty="0" smtClean="0"/>
              <a:t>html </a:t>
            </a:r>
            <a:r>
              <a:rPr lang="ru-RU" sz="2400" dirty="0" smtClean="0"/>
              <a:t>страницы, картинки…)</a:t>
            </a:r>
            <a:endParaRPr lang="en-US" sz="2400" dirty="0"/>
          </a:p>
        </p:txBody>
      </p:sp>
      <p:pic>
        <p:nvPicPr>
          <p:cNvPr id="7170" name="Picture 2" descr="Jetty_logo.png (240×69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62" y="1566156"/>
            <a:ext cx="22860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6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Jetty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17562" y="1566156"/>
            <a:ext cx="7308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accent6"/>
                </a:solidFill>
              </a:rPr>
              <a:t>connector</a:t>
            </a:r>
            <a:r>
              <a:rPr lang="en-US" sz="2400" dirty="0" smtClean="0"/>
              <a:t>	</a:t>
            </a:r>
            <a:r>
              <a:rPr lang="ru-RU" sz="2400" dirty="0" smtClean="0"/>
              <a:t>	принимает </a:t>
            </a:r>
            <a:r>
              <a:rPr lang="en-US" sz="2400" dirty="0" smtClean="0"/>
              <a:t>http </a:t>
            </a:r>
            <a:r>
              <a:rPr lang="ru-RU" sz="2400" dirty="0" smtClean="0"/>
              <a:t>запросы (</a:t>
            </a:r>
            <a:r>
              <a:rPr lang="en-US" sz="2400" dirty="0" smtClean="0">
                <a:solidFill>
                  <a:schemeClr val="tx2"/>
                </a:solidFill>
              </a:rPr>
              <a:t>request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5122" name="Picture 2" descr="JettyUML1.png (326×314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4" y="3290204"/>
            <a:ext cx="31051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7562" y="2087094"/>
            <a:ext cx="5790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 smtClean="0">
                <a:solidFill>
                  <a:schemeClr val="accent6"/>
                </a:solidFill>
              </a:rPr>
              <a:t>handler(s)</a:t>
            </a:r>
            <a:r>
              <a:rPr lang="en-US" sz="2400" dirty="0" smtClean="0"/>
              <a:t>		</a:t>
            </a:r>
            <a:r>
              <a:rPr lang="ru-RU" sz="2400" dirty="0" smtClean="0"/>
              <a:t>возвращают </a:t>
            </a:r>
            <a:r>
              <a:rPr lang="en-US" sz="2400" dirty="0" smtClean="0"/>
              <a:t>response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17562" y="2613538"/>
            <a:ext cx="771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 err="1" smtClean="0">
                <a:solidFill>
                  <a:schemeClr val="accent6"/>
                </a:solidFill>
              </a:rPr>
              <a:t>ThreadPool</a:t>
            </a:r>
            <a:r>
              <a:rPr lang="en-US" sz="2400" dirty="0" smtClean="0"/>
              <a:t>		pool </a:t>
            </a:r>
            <a:r>
              <a:rPr lang="ru-RU" sz="2400" dirty="0" smtClean="0"/>
              <a:t>потоков для обработки запроса</a:t>
            </a:r>
            <a:endParaRPr lang="en-US" sz="2400" dirty="0"/>
          </a:p>
        </p:txBody>
      </p:sp>
      <p:sp>
        <p:nvSpPr>
          <p:cNvPr id="8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1948070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4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8682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Jetty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43191" y="1606924"/>
            <a:ext cx="6789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solidFill>
                  <a:srgbClr val="C00000"/>
                </a:solidFill>
                <a:latin typeface="Myriad Pro"/>
              </a:rPr>
              <a:t>import</a:t>
            </a:r>
            <a:r>
              <a:rPr lang="en-US" dirty="0">
                <a:solidFill>
                  <a:schemeClr val="tx2"/>
                </a:solidFill>
                <a:latin typeface="Myriad Pro"/>
              </a:rPr>
              <a:t> </a:t>
            </a:r>
            <a:r>
              <a:rPr lang="en-US" dirty="0" err="1">
                <a:latin typeface="Myriad Pro"/>
              </a:rPr>
              <a:t>org.eclipse.jetty.server.Server</a:t>
            </a:r>
            <a:r>
              <a:rPr lang="en-US" dirty="0" smtClean="0">
                <a:latin typeface="Myriad Pro"/>
              </a:rPr>
              <a:t>;</a:t>
            </a:r>
          </a:p>
          <a:p>
            <a:pPr fontAlgn="base"/>
            <a:endParaRPr lang="en-US" dirty="0">
              <a:solidFill>
                <a:schemeClr val="accent2">
                  <a:lumMod val="50000"/>
                </a:schemeClr>
              </a:solidFill>
              <a:latin typeface="Myriad Pro"/>
            </a:endParaRPr>
          </a:p>
          <a:p>
            <a:pPr fontAlgn="base"/>
            <a:r>
              <a:rPr lang="en-US" dirty="0">
                <a:solidFill>
                  <a:srgbClr val="C00000"/>
                </a:solidFill>
                <a:latin typeface="Myriad Pro"/>
              </a:rPr>
              <a:t>public class </a:t>
            </a:r>
            <a:r>
              <a:rPr lang="en-US" dirty="0">
                <a:latin typeface="Myriad Pro"/>
              </a:rPr>
              <a:t>Main </a:t>
            </a:r>
            <a:r>
              <a:rPr lang="en-US" dirty="0" smtClean="0">
                <a:latin typeface="Myriad Pro"/>
              </a:rPr>
              <a:t>{</a:t>
            </a:r>
            <a:endParaRPr lang="en-US" dirty="0">
              <a:latin typeface="Myriad Pro"/>
            </a:endParaRPr>
          </a:p>
          <a:p>
            <a:pPr fontAlgn="base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Myriad Pro"/>
              </a:rPr>
              <a:t>public </a:t>
            </a:r>
            <a:r>
              <a:rPr lang="en-US" dirty="0">
                <a:solidFill>
                  <a:srgbClr val="C00000"/>
                </a:solidFill>
                <a:latin typeface="Myriad Pro"/>
              </a:rPr>
              <a:t>static void </a:t>
            </a:r>
            <a:r>
              <a:rPr lang="en-US" dirty="0">
                <a:latin typeface="Myriad Pro"/>
              </a:rPr>
              <a:t>main(String[] </a:t>
            </a:r>
            <a:r>
              <a:rPr lang="en-US" dirty="0" err="1">
                <a:latin typeface="Myriad Pro"/>
              </a:rPr>
              <a:t>args</a:t>
            </a:r>
            <a:r>
              <a:rPr lang="en-US" dirty="0">
                <a:solidFill>
                  <a:srgbClr val="C00000"/>
                </a:solidFill>
                <a:latin typeface="Myriad Pro"/>
              </a:rPr>
              <a:t>) throws </a:t>
            </a:r>
            <a:r>
              <a:rPr lang="en-US" dirty="0">
                <a:latin typeface="Myriad Pro"/>
              </a:rPr>
              <a:t>Exception { </a:t>
            </a:r>
          </a:p>
          <a:p>
            <a:pPr lvl="1" fontAlgn="base"/>
            <a:r>
              <a:rPr lang="en-US" dirty="0" smtClean="0">
                <a:latin typeface="Myriad Pro"/>
              </a:rPr>
              <a:t> 		</a:t>
            </a:r>
            <a:r>
              <a:rPr lang="en-US" dirty="0" smtClean="0">
                <a:solidFill>
                  <a:srgbClr val="0070C0"/>
                </a:solidFill>
                <a:latin typeface="Myriad Pro"/>
              </a:rPr>
              <a:t>Server</a:t>
            </a:r>
            <a:r>
              <a:rPr lang="en-US" dirty="0" smtClean="0">
                <a:latin typeface="Myriad Pro"/>
              </a:rPr>
              <a:t> </a:t>
            </a:r>
            <a:r>
              <a:rPr lang="en-US" dirty="0" err="1">
                <a:latin typeface="Myriad Pro"/>
              </a:rPr>
              <a:t>server</a:t>
            </a:r>
            <a:r>
              <a:rPr lang="en-US" dirty="0">
                <a:latin typeface="Myriad Pro"/>
              </a:rPr>
              <a:t> = </a:t>
            </a:r>
            <a:r>
              <a:rPr lang="en-US" dirty="0">
                <a:solidFill>
                  <a:srgbClr val="C00000"/>
                </a:solidFill>
                <a:latin typeface="Myriad Pro"/>
              </a:rPr>
              <a:t>new</a:t>
            </a:r>
            <a:r>
              <a:rPr lang="en-US" dirty="0">
                <a:latin typeface="Myriad Pro"/>
              </a:rPr>
              <a:t> </a:t>
            </a:r>
            <a:r>
              <a:rPr lang="en-US" dirty="0">
                <a:solidFill>
                  <a:srgbClr val="0070C0"/>
                </a:solidFill>
                <a:latin typeface="Myriad Pro"/>
              </a:rPr>
              <a:t>Server</a:t>
            </a:r>
            <a:r>
              <a:rPr lang="en-US" dirty="0">
                <a:latin typeface="Myriad Pro"/>
              </a:rPr>
              <a:t>(8080);</a:t>
            </a:r>
          </a:p>
          <a:p>
            <a:pPr lvl="1" fontAlgn="base"/>
            <a:r>
              <a:rPr lang="en-US" dirty="0" smtClean="0">
                <a:latin typeface="Myriad Pro"/>
              </a:rPr>
              <a:t>		</a:t>
            </a:r>
            <a:r>
              <a:rPr lang="en-US" dirty="0" err="1" smtClean="0">
                <a:latin typeface="Myriad Pro"/>
              </a:rPr>
              <a:t>server.setHandler</a:t>
            </a:r>
            <a:r>
              <a:rPr lang="en-US" dirty="0" smtClean="0">
                <a:latin typeface="Myriad Pro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Myriad Pro"/>
              </a:rPr>
              <a:t>new</a:t>
            </a:r>
            <a:r>
              <a:rPr lang="en-US" dirty="0" smtClean="0">
                <a:latin typeface="Myriad Pro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Myriad Pro"/>
              </a:rPr>
              <a:t>JettyServer</a:t>
            </a:r>
            <a:r>
              <a:rPr lang="en-US" dirty="0" smtClean="0">
                <a:latin typeface="Myriad Pro"/>
              </a:rPr>
              <a:t>());</a:t>
            </a:r>
            <a:endParaRPr lang="ru-RU" dirty="0" smtClean="0">
              <a:latin typeface="Myriad Pro"/>
            </a:endParaRPr>
          </a:p>
          <a:p>
            <a:pPr lvl="1" fontAlgn="base"/>
            <a:endParaRPr lang="en-US" dirty="0">
              <a:latin typeface="Myriad Pro"/>
            </a:endParaRPr>
          </a:p>
          <a:p>
            <a:pPr lvl="1" fontAlgn="base"/>
            <a:r>
              <a:rPr lang="en-US" dirty="0" smtClean="0">
                <a:latin typeface="Myriad Pro"/>
              </a:rPr>
              <a:t>		</a:t>
            </a:r>
            <a:r>
              <a:rPr lang="en-US" dirty="0" err="1" smtClean="0">
                <a:latin typeface="Myriad Pro"/>
              </a:rPr>
              <a:t>server.start</a:t>
            </a:r>
            <a:r>
              <a:rPr lang="en-US" dirty="0">
                <a:latin typeface="Myriad Pro"/>
              </a:rPr>
              <a:t>();</a:t>
            </a:r>
          </a:p>
          <a:p>
            <a:pPr lvl="1" fontAlgn="base"/>
            <a:r>
              <a:rPr lang="en-US" dirty="0" smtClean="0">
                <a:latin typeface="Myriad Pro"/>
              </a:rPr>
              <a:t>		</a:t>
            </a:r>
            <a:r>
              <a:rPr lang="en-US" dirty="0" err="1" smtClean="0">
                <a:latin typeface="Myriad Pro"/>
              </a:rPr>
              <a:t>server.join</a:t>
            </a:r>
            <a:r>
              <a:rPr lang="en-US" dirty="0" smtClean="0">
                <a:latin typeface="Myriad Pro"/>
              </a:rPr>
              <a:t>();</a:t>
            </a:r>
          </a:p>
          <a:p>
            <a:pPr fontAlgn="base"/>
            <a:r>
              <a:rPr lang="en-US" dirty="0" smtClean="0">
                <a:latin typeface="Myriad Pro"/>
              </a:rPr>
              <a:t>	}</a:t>
            </a:r>
          </a:p>
          <a:p>
            <a:pPr fontAlgn="base"/>
            <a:r>
              <a:rPr lang="en-US" dirty="0">
                <a:latin typeface="Myriad Pro"/>
              </a:rPr>
              <a:t>}</a:t>
            </a:r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1948070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5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12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Jetty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44308" y="1615049"/>
            <a:ext cx="73309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solidFill>
                  <a:schemeClr val="tx2"/>
                </a:solidFill>
                <a:latin typeface="Myriad Pro"/>
              </a:rPr>
              <a:t>import </a:t>
            </a:r>
            <a:r>
              <a:rPr lang="en-US" dirty="0" err="1">
                <a:latin typeface="Myriad Pro"/>
              </a:rPr>
              <a:t>org.eclipse.jetty.server.handler.</a:t>
            </a:r>
            <a:r>
              <a:rPr lang="en-US" dirty="0" err="1">
                <a:solidFill>
                  <a:srgbClr val="0070C0"/>
                </a:solidFill>
                <a:latin typeface="Myriad Pro"/>
              </a:rPr>
              <a:t>AbstractHandler</a:t>
            </a:r>
            <a:r>
              <a:rPr lang="en-US" dirty="0">
                <a:latin typeface="Myriad Pro"/>
              </a:rPr>
              <a:t>;</a:t>
            </a:r>
          </a:p>
          <a:p>
            <a:pPr fontAlgn="base"/>
            <a:endParaRPr lang="en-US" dirty="0">
              <a:latin typeface="Myriad Pro"/>
            </a:endParaRPr>
          </a:p>
          <a:p>
            <a:pPr fontAlgn="base"/>
            <a:r>
              <a:rPr lang="en-US" dirty="0">
                <a:solidFill>
                  <a:srgbClr val="C00000"/>
                </a:solidFill>
                <a:latin typeface="Myriad Pro"/>
              </a:rPr>
              <a:t>public class </a:t>
            </a:r>
            <a:r>
              <a:rPr lang="en-US" dirty="0" err="1">
                <a:latin typeface="Myriad Pro"/>
              </a:rPr>
              <a:t>JettyServer</a:t>
            </a:r>
            <a:r>
              <a:rPr lang="en-US" dirty="0">
                <a:latin typeface="Myriad Pro"/>
              </a:rPr>
              <a:t> </a:t>
            </a:r>
            <a:r>
              <a:rPr lang="en-US" dirty="0">
                <a:solidFill>
                  <a:srgbClr val="C00000"/>
                </a:solidFill>
                <a:latin typeface="Myriad Pro"/>
              </a:rPr>
              <a:t>extends</a:t>
            </a:r>
            <a:r>
              <a:rPr lang="en-US" dirty="0">
                <a:latin typeface="Myriad Pro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Myriad Pro"/>
              </a:rPr>
              <a:t>AbstractHandler</a:t>
            </a:r>
            <a:r>
              <a:rPr lang="en-US" dirty="0">
                <a:latin typeface="Myriad Pro"/>
              </a:rPr>
              <a:t>{</a:t>
            </a:r>
            <a:endParaRPr lang="en-US" dirty="0" smtClean="0">
              <a:latin typeface="Myriad Pro"/>
            </a:endParaRPr>
          </a:p>
          <a:p>
            <a:pPr fontAlgn="base"/>
            <a:endParaRPr lang="en-US" dirty="0">
              <a:solidFill>
                <a:schemeClr val="accent2">
                  <a:lumMod val="50000"/>
                </a:schemeClr>
              </a:solidFill>
              <a:latin typeface="Myriad Pro"/>
            </a:endParaRPr>
          </a:p>
          <a:p>
            <a:pPr fontAlgn="base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Myriad Pro"/>
              </a:rPr>
              <a:t>public </a:t>
            </a:r>
            <a:r>
              <a:rPr lang="en-US" dirty="0">
                <a:solidFill>
                  <a:srgbClr val="C00000"/>
                </a:solidFill>
                <a:latin typeface="Myriad Pro"/>
              </a:rPr>
              <a:t>void </a:t>
            </a:r>
            <a:r>
              <a:rPr lang="en-US" dirty="0">
                <a:latin typeface="Myriad Pro"/>
              </a:rPr>
              <a:t>handle(String target</a:t>
            </a:r>
            <a:r>
              <a:rPr lang="en-US" dirty="0" smtClean="0">
                <a:latin typeface="Myriad Pro"/>
              </a:rPr>
              <a:t>, 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>
                <a:solidFill>
                  <a:srgbClr val="0070C0"/>
                </a:solidFill>
                <a:latin typeface="Myriad Pro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Myriad Pro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Myriad Pro"/>
              </a:rPr>
              <a:t>Request </a:t>
            </a:r>
            <a:r>
              <a:rPr lang="en-US" dirty="0" err="1">
                <a:solidFill>
                  <a:srgbClr val="0070C0"/>
                </a:solidFill>
                <a:latin typeface="Myriad Pro"/>
              </a:rPr>
              <a:t>baseRequest</a:t>
            </a:r>
            <a:r>
              <a:rPr lang="en-US" dirty="0">
                <a:latin typeface="Myriad Pro"/>
              </a:rPr>
              <a:t>,</a:t>
            </a:r>
          </a:p>
          <a:p>
            <a:pPr fontAlgn="base"/>
            <a:r>
              <a:rPr lang="en-US" dirty="0">
                <a:latin typeface="Myriad Pro"/>
              </a:rPr>
              <a:t>                       </a:t>
            </a:r>
            <a:r>
              <a:rPr lang="en-US" dirty="0" smtClean="0">
                <a:latin typeface="Myriad Pro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latin typeface="Myriad Pro"/>
              </a:rPr>
              <a:t>HttpServletRequest</a:t>
            </a:r>
            <a:r>
              <a:rPr lang="en-US" dirty="0" smtClean="0">
                <a:solidFill>
                  <a:srgbClr val="0070C0"/>
                </a:solidFill>
                <a:latin typeface="Myriad Pro"/>
              </a:rPr>
              <a:t> </a:t>
            </a:r>
            <a:r>
              <a:rPr lang="en-US" dirty="0">
                <a:solidFill>
                  <a:srgbClr val="0070C0"/>
                </a:solidFill>
                <a:latin typeface="Myriad Pro"/>
              </a:rPr>
              <a:t>request</a:t>
            </a:r>
            <a:r>
              <a:rPr lang="en-US" dirty="0">
                <a:latin typeface="Myriad Pro"/>
              </a:rPr>
              <a:t>,</a:t>
            </a:r>
          </a:p>
          <a:p>
            <a:pPr fontAlgn="base"/>
            <a:r>
              <a:rPr lang="en-US" dirty="0">
                <a:latin typeface="Myriad Pro"/>
              </a:rPr>
              <a:t>                       </a:t>
            </a:r>
            <a:r>
              <a:rPr lang="en-US" dirty="0" smtClean="0">
                <a:latin typeface="Myriad Pro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latin typeface="Myriad Pro"/>
              </a:rPr>
              <a:t>HttpServletResponse</a:t>
            </a:r>
            <a:r>
              <a:rPr lang="en-US" dirty="0" smtClean="0">
                <a:solidFill>
                  <a:srgbClr val="0070C0"/>
                </a:solidFill>
                <a:latin typeface="Myriad Pro"/>
              </a:rPr>
              <a:t> </a:t>
            </a:r>
            <a:r>
              <a:rPr lang="en-US" dirty="0">
                <a:solidFill>
                  <a:srgbClr val="0070C0"/>
                </a:solidFill>
                <a:latin typeface="Myriad Pro"/>
              </a:rPr>
              <a:t>response</a:t>
            </a:r>
            <a:r>
              <a:rPr lang="en-US" dirty="0">
                <a:latin typeface="Myriad Pro"/>
              </a:rPr>
              <a:t>)</a:t>
            </a:r>
          </a:p>
          <a:p>
            <a:pPr fontAlgn="base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          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		</a:t>
            </a:r>
            <a:r>
              <a:rPr lang="en-US" dirty="0" smtClean="0">
                <a:solidFill>
                  <a:srgbClr val="C00000"/>
                </a:solidFill>
                <a:latin typeface="Myriad Pro"/>
              </a:rPr>
              <a:t>throws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yriad Pro"/>
              </a:rPr>
              <a:t> </a:t>
            </a:r>
            <a:r>
              <a:rPr lang="en-US" dirty="0" err="1">
                <a:latin typeface="Myriad Pro"/>
              </a:rPr>
              <a:t>IOException</a:t>
            </a:r>
            <a:r>
              <a:rPr lang="en-US" dirty="0">
                <a:latin typeface="Myriad Pro"/>
              </a:rPr>
              <a:t>, </a:t>
            </a:r>
            <a:r>
              <a:rPr lang="en-US" dirty="0" err="1" smtClean="0">
                <a:latin typeface="Myriad Pro"/>
              </a:rPr>
              <a:t>ServletException</a:t>
            </a:r>
            <a:endParaRPr lang="en-US" dirty="0" smtClean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  </a:t>
            </a:r>
            <a:r>
              <a:rPr lang="en-US" dirty="0" smtClean="0">
                <a:latin typeface="Myriad Pro"/>
              </a:rPr>
              <a:t> 	{</a:t>
            </a:r>
            <a:endParaRPr lang="en-US" dirty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        </a:t>
            </a:r>
            <a:r>
              <a:rPr lang="en-US" dirty="0" smtClean="0">
                <a:latin typeface="Myriad Pro"/>
              </a:rPr>
              <a:t>		</a:t>
            </a:r>
            <a:r>
              <a:rPr lang="en-US" dirty="0" err="1" smtClean="0">
                <a:solidFill>
                  <a:srgbClr val="0070C0"/>
                </a:solidFill>
                <a:latin typeface="Myriad Pro"/>
              </a:rPr>
              <a:t>response</a:t>
            </a:r>
            <a:r>
              <a:rPr lang="en-US" dirty="0" err="1" smtClean="0">
                <a:latin typeface="Myriad Pro"/>
              </a:rPr>
              <a:t>.setContentType</a:t>
            </a:r>
            <a:r>
              <a:rPr lang="en-US" dirty="0">
                <a:latin typeface="Myriad Pro"/>
              </a:rPr>
              <a:t>(</a:t>
            </a:r>
            <a:r>
              <a:rPr lang="en-US" dirty="0">
                <a:solidFill>
                  <a:srgbClr val="00B050"/>
                </a:solidFill>
                <a:latin typeface="Myriad Pro"/>
              </a:rPr>
              <a:t>"text/</a:t>
            </a:r>
            <a:r>
              <a:rPr lang="en-US" dirty="0" err="1">
                <a:solidFill>
                  <a:srgbClr val="00B050"/>
                </a:solidFill>
                <a:latin typeface="Myriad Pro"/>
              </a:rPr>
              <a:t>html;charset</a:t>
            </a:r>
            <a:r>
              <a:rPr lang="en-US" dirty="0">
                <a:solidFill>
                  <a:srgbClr val="00B050"/>
                </a:solidFill>
                <a:latin typeface="Myriad Pro"/>
              </a:rPr>
              <a:t>=utf-8"</a:t>
            </a:r>
            <a:r>
              <a:rPr lang="en-US" dirty="0">
                <a:latin typeface="Myriad Pro"/>
              </a:rPr>
              <a:t>);</a:t>
            </a:r>
          </a:p>
          <a:p>
            <a:pPr fontAlgn="base"/>
            <a:r>
              <a:rPr lang="en-US" dirty="0">
                <a:latin typeface="Myriad Pro"/>
              </a:rPr>
              <a:t>        </a:t>
            </a:r>
            <a:r>
              <a:rPr lang="en-US" dirty="0" smtClean="0">
                <a:latin typeface="Myriad Pro"/>
              </a:rPr>
              <a:t>		</a:t>
            </a:r>
            <a:r>
              <a:rPr lang="en-US" dirty="0" err="1" smtClean="0">
                <a:solidFill>
                  <a:srgbClr val="0070C0"/>
                </a:solidFill>
                <a:latin typeface="Myriad Pro"/>
              </a:rPr>
              <a:t>response</a:t>
            </a:r>
            <a:r>
              <a:rPr lang="en-US" dirty="0" err="1" smtClean="0">
                <a:latin typeface="Myriad Pro"/>
              </a:rPr>
              <a:t>.setStatus</a:t>
            </a:r>
            <a:r>
              <a:rPr lang="en-US" dirty="0" smtClean="0">
                <a:latin typeface="Myriad Pro"/>
              </a:rPr>
              <a:t>(</a:t>
            </a:r>
            <a:r>
              <a:rPr lang="en-US" dirty="0" err="1" smtClean="0">
                <a:latin typeface="Myriad Pro"/>
              </a:rPr>
              <a:t>HttpServletResponse.SC_OK</a:t>
            </a:r>
            <a:r>
              <a:rPr lang="en-US" dirty="0">
                <a:latin typeface="Myriad Pro"/>
              </a:rPr>
              <a:t>);</a:t>
            </a:r>
          </a:p>
          <a:p>
            <a:pPr fontAlgn="base"/>
            <a:r>
              <a:rPr lang="en-US" dirty="0">
                <a:latin typeface="Myriad Pro"/>
              </a:rPr>
              <a:t>        </a:t>
            </a:r>
            <a:r>
              <a:rPr lang="en-US" dirty="0" smtClean="0">
                <a:latin typeface="Myriad Pro"/>
              </a:rPr>
              <a:t>		</a:t>
            </a:r>
            <a:r>
              <a:rPr lang="en-US" dirty="0" err="1" smtClean="0">
                <a:solidFill>
                  <a:srgbClr val="0070C0"/>
                </a:solidFill>
                <a:latin typeface="Myriad Pro"/>
              </a:rPr>
              <a:t>baseRequest</a:t>
            </a:r>
            <a:r>
              <a:rPr lang="en-US" dirty="0" err="1" smtClean="0">
                <a:latin typeface="Myriad Pro"/>
              </a:rPr>
              <a:t>.setHandled</a:t>
            </a:r>
            <a:r>
              <a:rPr lang="en-US" dirty="0" smtClean="0">
                <a:latin typeface="Myriad Pro"/>
              </a:rPr>
              <a:t>(true</a:t>
            </a:r>
            <a:r>
              <a:rPr lang="en-US" dirty="0">
                <a:latin typeface="Myriad Pro"/>
              </a:rPr>
              <a:t>);</a:t>
            </a:r>
          </a:p>
          <a:p>
            <a:pPr fontAlgn="base"/>
            <a:r>
              <a:rPr lang="en-US" dirty="0">
                <a:latin typeface="Myriad Pro"/>
              </a:rPr>
              <a:t>        </a:t>
            </a:r>
            <a:r>
              <a:rPr lang="en-US" dirty="0" smtClean="0">
                <a:latin typeface="Myriad Pro"/>
              </a:rPr>
              <a:t>		</a:t>
            </a:r>
            <a:r>
              <a:rPr lang="en-US" dirty="0" err="1" smtClean="0">
                <a:solidFill>
                  <a:srgbClr val="0070C0"/>
                </a:solidFill>
                <a:latin typeface="Myriad Pro"/>
              </a:rPr>
              <a:t>response</a:t>
            </a:r>
            <a:r>
              <a:rPr lang="en-US" dirty="0" err="1" smtClean="0">
                <a:latin typeface="Myriad Pro"/>
              </a:rPr>
              <a:t>.getWriter</a:t>
            </a:r>
            <a:r>
              <a:rPr lang="en-US" dirty="0">
                <a:latin typeface="Myriad Pro"/>
              </a:rPr>
              <a:t>().</a:t>
            </a:r>
            <a:r>
              <a:rPr lang="en-US" dirty="0" err="1">
                <a:latin typeface="Myriad Pro"/>
              </a:rPr>
              <a:t>println</a:t>
            </a:r>
            <a:r>
              <a:rPr lang="en-US" dirty="0">
                <a:latin typeface="Myriad Pro"/>
              </a:rPr>
              <a:t>(</a:t>
            </a:r>
            <a:r>
              <a:rPr lang="en-US" dirty="0">
                <a:solidFill>
                  <a:srgbClr val="00B050"/>
                </a:solidFill>
                <a:latin typeface="Myriad Pro"/>
              </a:rPr>
              <a:t>"Hello</a:t>
            </a:r>
            <a:r>
              <a:rPr lang="en-US" dirty="0" smtClean="0">
                <a:solidFill>
                  <a:srgbClr val="00B050"/>
                </a:solidFill>
                <a:latin typeface="Myriad Pro"/>
              </a:rPr>
              <a:t>!"</a:t>
            </a:r>
            <a:r>
              <a:rPr lang="en-US" dirty="0" smtClean="0">
                <a:latin typeface="Myriad Pro"/>
              </a:rPr>
              <a:t>);</a:t>
            </a:r>
            <a:endParaRPr lang="en-US" dirty="0">
              <a:latin typeface="Myriad Pro"/>
            </a:endParaRPr>
          </a:p>
          <a:p>
            <a:pPr fontAlgn="base"/>
            <a:r>
              <a:rPr lang="en-US" dirty="0">
                <a:latin typeface="Myriad Pro"/>
              </a:rPr>
              <a:t>    </a:t>
            </a:r>
            <a:r>
              <a:rPr lang="en-US" dirty="0" smtClean="0">
                <a:latin typeface="Myriad Pro"/>
              </a:rPr>
              <a:t>	}</a:t>
            </a:r>
          </a:p>
          <a:p>
            <a:pPr fontAlgn="base"/>
            <a:r>
              <a:rPr lang="en-US" dirty="0">
                <a:latin typeface="Myriad Pro"/>
              </a:rPr>
              <a:t>}</a:t>
            </a:r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1948070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6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722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dirty="0" smtClean="0">
                <a:solidFill>
                  <a:schemeClr val="bg1"/>
                </a:solidFill>
              </a:rPr>
              <a:t>План лекции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1948070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7</a:t>
            </a:fld>
            <a:endParaRPr lang="ru-RU" sz="1200" dirty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95536" y="148478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tx2"/>
                </a:solidFill>
                <a:latin typeface="+mj-lt"/>
              </a:rPr>
              <a:t>1.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Jetty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395536" y="2282793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ru-RU" sz="2800" dirty="0" smtClean="0">
                <a:solidFill>
                  <a:srgbClr val="FF0000"/>
                </a:solidFill>
              </a:rPr>
              <a:t>. </a:t>
            </a:r>
            <a:r>
              <a:rPr lang="ru-RU" sz="2800" dirty="0" err="1" smtClean="0">
                <a:solidFill>
                  <a:srgbClr val="FF0000"/>
                </a:solidFill>
              </a:rPr>
              <a:t>Сервлеты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395536" y="3878811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tx2"/>
                </a:solidFill>
              </a:rPr>
              <a:t>4</a:t>
            </a:r>
            <a:r>
              <a:rPr lang="ru-RU" sz="2800" dirty="0" smtClean="0">
                <a:solidFill>
                  <a:schemeClr val="tx2"/>
                </a:solidFill>
              </a:rPr>
              <a:t>. </a:t>
            </a:r>
            <a:r>
              <a:rPr lang="ru-RU" sz="2800" dirty="0" err="1" smtClean="0">
                <a:solidFill>
                  <a:schemeClr val="tx2"/>
                </a:solidFill>
              </a:rPr>
              <a:t>Шаблонизатор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395536" y="4676820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tx2"/>
                </a:solidFill>
              </a:rPr>
              <a:t>5</a:t>
            </a:r>
            <a:r>
              <a:rPr lang="ru-RU" sz="2800" dirty="0" smtClean="0">
                <a:solidFill>
                  <a:schemeClr val="tx2"/>
                </a:solidFill>
              </a:rPr>
              <a:t>. </a:t>
            </a:r>
            <a:r>
              <a:rPr lang="en-US" sz="2800" dirty="0" err="1"/>
              <a:t>Iterable</a:t>
            </a:r>
            <a:r>
              <a:rPr lang="en-US" sz="2800" dirty="0"/>
              <a:t>, Collections</a:t>
            </a:r>
            <a:endParaRPr lang="en-US" sz="2800" dirty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395536" y="308080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800" dirty="0" smtClean="0">
                <a:solidFill>
                  <a:schemeClr val="tx2"/>
                </a:solidFill>
              </a:rPr>
              <a:t>3</a:t>
            </a:r>
            <a:r>
              <a:rPr lang="ru-RU" sz="2800" dirty="0" smtClean="0">
                <a:solidFill>
                  <a:schemeClr val="tx2"/>
                </a:solidFill>
              </a:rPr>
              <a:t>. </a:t>
            </a:r>
            <a:r>
              <a:rPr lang="en-US" sz="2800" dirty="0" err="1" smtClean="0">
                <a:solidFill>
                  <a:schemeClr val="tx2"/>
                </a:solidFill>
              </a:rPr>
              <a:t>HttpSession</a:t>
            </a:r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10" name="Picture 2" descr="overview.png (494×405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931" y="1628228"/>
            <a:ext cx="47053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6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Servlet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02059" y="1566155"/>
            <a:ext cx="85398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 smtClean="0">
                <a:solidFill>
                  <a:schemeClr val="accent6"/>
                </a:solidFill>
              </a:rPr>
              <a:t>Servlet</a:t>
            </a:r>
            <a:r>
              <a:rPr lang="en-US" sz="2000" dirty="0" smtClean="0"/>
              <a:t>			</a:t>
            </a:r>
            <a:r>
              <a:rPr lang="ru-RU" sz="2000" dirty="0" smtClean="0"/>
              <a:t>класс расширяющий возможности сервера</a:t>
            </a:r>
          </a:p>
          <a:p>
            <a:pPr fontAlgn="base"/>
            <a:endParaRPr lang="ru-RU" sz="2000" dirty="0"/>
          </a:p>
          <a:p>
            <a:pPr fontAlgn="base"/>
            <a:r>
              <a:rPr lang="ru-RU" sz="2000" dirty="0"/>
              <a:t>		</a:t>
            </a:r>
            <a:r>
              <a:rPr lang="en-US" sz="2000" dirty="0" smtClean="0"/>
              <a:t>	</a:t>
            </a:r>
            <a:r>
              <a:rPr lang="ru-RU" sz="2000" dirty="0" smtClean="0"/>
              <a:t>как </a:t>
            </a:r>
            <a:r>
              <a:rPr lang="en-US" sz="2000" dirty="0"/>
              <a:t>applet</a:t>
            </a:r>
            <a:r>
              <a:rPr lang="ru-RU" sz="2000" dirty="0"/>
              <a:t>, только на </a:t>
            </a:r>
            <a:r>
              <a:rPr lang="en-US" sz="2000" dirty="0"/>
              <a:t>web </a:t>
            </a:r>
            <a:r>
              <a:rPr lang="ru-RU" sz="2000" dirty="0" smtClean="0"/>
              <a:t>сервере</a:t>
            </a:r>
          </a:p>
          <a:p>
            <a:pPr fontAlgn="base"/>
            <a:endParaRPr lang="en-US" sz="2000" dirty="0"/>
          </a:p>
          <a:p>
            <a:pPr fontAlgn="base"/>
            <a:r>
              <a:rPr lang="ru-RU" sz="2000" dirty="0" smtClean="0"/>
              <a:t>		</a:t>
            </a:r>
            <a:r>
              <a:rPr lang="en-US" sz="2000" dirty="0" smtClean="0"/>
              <a:t>	java </a:t>
            </a:r>
            <a:r>
              <a:rPr lang="ru-RU" sz="2000" dirty="0"/>
              <a:t>решение для создания динамических </a:t>
            </a:r>
            <a:r>
              <a:rPr lang="ru-RU" sz="2000" dirty="0" smtClean="0"/>
              <a:t>страниц</a:t>
            </a:r>
          </a:p>
          <a:p>
            <a:pPr fontAlgn="base"/>
            <a:endParaRPr lang="ru-RU" sz="2000" dirty="0"/>
          </a:p>
          <a:p>
            <a:pPr fontAlgn="base"/>
            <a:r>
              <a:rPr lang="ru-RU" sz="2000" dirty="0" smtClean="0"/>
              <a:t>		</a:t>
            </a:r>
            <a:r>
              <a:rPr lang="en-US" sz="2000" dirty="0" smtClean="0"/>
              <a:t>	</a:t>
            </a:r>
            <a:r>
              <a:rPr lang="ru-RU" sz="2000" dirty="0" smtClean="0"/>
              <a:t>объект, который обрабатывает </a:t>
            </a:r>
            <a:r>
              <a:rPr lang="en-US" sz="2000" dirty="0" smtClean="0"/>
              <a:t>http </a:t>
            </a:r>
            <a:r>
              <a:rPr lang="ru-RU" sz="2000" dirty="0" smtClean="0"/>
              <a:t>запрос</a:t>
            </a:r>
            <a:r>
              <a:rPr lang="en-US" sz="2000" dirty="0" smtClean="0"/>
              <a:t> 				(</a:t>
            </a:r>
            <a:r>
              <a:rPr lang="en-US" sz="2000" dirty="0" smtClean="0">
                <a:solidFill>
                  <a:schemeClr val="tx2"/>
                </a:solidFill>
              </a:rPr>
              <a:t>request</a:t>
            </a:r>
            <a:r>
              <a:rPr lang="en-US" sz="2000" dirty="0" smtClean="0"/>
              <a:t>)</a:t>
            </a:r>
            <a:r>
              <a:rPr lang="ru-RU" sz="2000" dirty="0" smtClean="0"/>
              <a:t> и возвращает ответ (</a:t>
            </a:r>
            <a:r>
              <a:rPr lang="en-US" sz="2000" dirty="0" smtClean="0">
                <a:solidFill>
                  <a:schemeClr val="tx2"/>
                </a:solidFill>
              </a:rPr>
              <a:t>response</a:t>
            </a:r>
            <a:r>
              <a:rPr lang="en-US" sz="2000" dirty="0" smtClean="0"/>
              <a:t>) – </a:t>
            </a:r>
          </a:p>
          <a:p>
            <a:pPr fontAlgn="base"/>
            <a:r>
              <a:rPr lang="en-US" sz="2000" dirty="0" smtClean="0"/>
              <a:t>			html </a:t>
            </a:r>
            <a:r>
              <a:rPr lang="ru-RU" sz="2000" dirty="0" smtClean="0"/>
              <a:t>станицу</a:t>
            </a:r>
            <a:endParaRPr lang="en-US" sz="2000" dirty="0"/>
          </a:p>
          <a:p>
            <a:pPr fontAlgn="base"/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02059" y="4974051"/>
            <a:ext cx="75110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dirty="0" err="1" smtClean="0">
                <a:solidFill>
                  <a:schemeClr val="accent6"/>
                </a:solidFill>
              </a:rPr>
              <a:t>ServletContainer</a:t>
            </a:r>
            <a:r>
              <a:rPr lang="ru-RU" sz="2000" dirty="0" smtClean="0"/>
              <a:t>		часть </a:t>
            </a:r>
            <a:r>
              <a:rPr lang="en-US" sz="2000" dirty="0" smtClean="0"/>
              <a:t>web </a:t>
            </a:r>
            <a:r>
              <a:rPr lang="ru-RU" sz="2000" dirty="0" smtClean="0"/>
              <a:t>сервера, содержащая </a:t>
            </a:r>
            <a:r>
              <a:rPr lang="ru-RU" sz="2000" dirty="0" err="1" smtClean="0"/>
              <a:t>сервлеты</a:t>
            </a:r>
            <a:endParaRPr lang="en-US" sz="2000" dirty="0" smtClean="0"/>
          </a:p>
          <a:p>
            <a:pPr fontAlgn="base"/>
            <a:endParaRPr lang="en-US" sz="2000" dirty="0" smtClean="0"/>
          </a:p>
          <a:p>
            <a:pPr fontAlgn="base"/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ru-RU" sz="2000" dirty="0"/>
              <a:t>связывает </a:t>
            </a:r>
            <a:r>
              <a:rPr lang="en-US" sz="2000" dirty="0"/>
              <a:t>URL</a:t>
            </a:r>
            <a:r>
              <a:rPr lang="ru-RU" sz="2000" dirty="0"/>
              <a:t> с </a:t>
            </a:r>
            <a:r>
              <a:rPr lang="ru-RU" sz="2000" dirty="0" err="1" smtClean="0"/>
              <a:t>сервлетом</a:t>
            </a:r>
            <a:endParaRPr lang="en-US" sz="2000" dirty="0"/>
          </a:p>
        </p:txBody>
      </p:sp>
      <p:sp>
        <p:nvSpPr>
          <p:cNvPr id="6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1948070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8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390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Servlet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86555" y="1468299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dirty="0"/>
              <a:t> &lt;dependency&gt;</a:t>
            </a:r>
          </a:p>
          <a:p>
            <a:pPr fontAlgn="base"/>
            <a:r>
              <a:rPr lang="en-US" sz="2000" dirty="0"/>
              <a:t>          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org.eclipse.jetty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pPr fontAlgn="base"/>
            <a:r>
              <a:rPr lang="en-US" sz="2000" dirty="0"/>
              <a:t>            &lt;</a:t>
            </a:r>
            <a:r>
              <a:rPr lang="en-US" sz="2000" dirty="0" err="1"/>
              <a:t>artifactId</a:t>
            </a:r>
            <a:r>
              <a:rPr lang="en-US" sz="2000" dirty="0"/>
              <a:t>&gt;jetty-</a:t>
            </a:r>
            <a:r>
              <a:rPr lang="en-US" sz="2000" dirty="0" err="1"/>
              <a:t>webapp</a:t>
            </a:r>
            <a:r>
              <a:rPr lang="en-US" sz="2000" dirty="0"/>
              <a:t>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</a:p>
          <a:p>
            <a:pPr fontAlgn="base"/>
            <a:r>
              <a:rPr lang="en-US" sz="2000" dirty="0"/>
              <a:t>            &lt;</a:t>
            </a:r>
            <a:r>
              <a:rPr lang="en-US" sz="2000" dirty="0" smtClean="0"/>
              <a:t>version&gt;9.1.0.M0&lt;/</a:t>
            </a:r>
            <a:r>
              <a:rPr lang="en-US" sz="2000" dirty="0"/>
              <a:t>version&gt;</a:t>
            </a:r>
          </a:p>
          <a:p>
            <a:pPr fontAlgn="base"/>
            <a:r>
              <a:rPr lang="en-US" sz="2000" dirty="0"/>
              <a:t>  </a:t>
            </a:r>
            <a:r>
              <a:rPr lang="en-US" sz="2000" dirty="0" smtClean="0"/>
              <a:t>&lt;/</a:t>
            </a:r>
            <a:r>
              <a:rPr lang="en-US" sz="2000" dirty="0"/>
              <a:t>dependency&gt;</a:t>
            </a:r>
            <a:endParaRPr lang="en-US" sz="2000" dirty="0" smtClean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1948070" cy="365125"/>
          </a:xfrm>
          <a:prstGeom prst="rect">
            <a:avLst/>
          </a:prstGeom>
        </p:spPr>
        <p:txBody>
          <a:bodyPr/>
          <a:lstStyle/>
          <a:p>
            <a:pPr algn="r"/>
            <a:fld id="{339DFA6D-C532-469F-849C-776AA2547B17}" type="slidenum">
              <a:rPr lang="ru-RU" sz="1200" smtClean="0"/>
              <a:pPr algn="r"/>
              <a:t>9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3113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l">
  <a:themeElements>
    <a:clrScheme name="Другая 5">
      <a:dk1>
        <a:sysClr val="windowText" lastClr="000000"/>
      </a:dk1>
      <a:lt1>
        <a:sysClr val="window" lastClr="FFFFFF"/>
      </a:lt1>
      <a:dk2>
        <a:srgbClr val="333333"/>
      </a:dk2>
      <a:lt2>
        <a:srgbClr val="EAEAEA"/>
      </a:lt2>
      <a:accent1>
        <a:srgbClr val="5F5F5F"/>
      </a:accent1>
      <a:accent2>
        <a:srgbClr val="808080"/>
      </a:accent2>
      <a:accent3>
        <a:srgbClr val="F5F5F5"/>
      </a:accent3>
      <a:accent4>
        <a:srgbClr val="DCDCDC"/>
      </a:accent4>
      <a:accent5>
        <a:srgbClr val="FFFFCC"/>
      </a:accent5>
      <a:accent6>
        <a:srgbClr val="1F497D"/>
      </a:accent6>
      <a:hlink>
        <a:srgbClr val="0000FF"/>
      </a:hlink>
      <a:folHlink>
        <a:srgbClr val="800080"/>
      </a:folHlink>
    </a:clrScheme>
    <a:fontScheme name="Другая 1">
      <a:majorFont>
        <a:latin typeface="PF Isotext Pro"/>
        <a:ea typeface=""/>
        <a:cs typeface=""/>
      </a:majorFont>
      <a:minorFont>
        <a:latin typeface="PF Iso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</Template>
  <TotalTime>4100</TotalTime>
  <Words>506</Words>
  <Application>Microsoft Office PowerPoint</Application>
  <PresentationFormat>Экран (4:3)</PresentationFormat>
  <Paragraphs>245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MingLiU_HKSCS</vt:lpstr>
      <vt:lpstr>Calibri</vt:lpstr>
      <vt:lpstr>PF Isotext Pro</vt:lpstr>
      <vt:lpstr>Wingdings</vt:lpstr>
      <vt:lpstr>Myriad Pro</vt:lpstr>
      <vt:lpstr>Mail</vt:lpstr>
      <vt:lpstr>Углубленное программирование на Java Лекция 1-2 «Frontend»</vt:lpstr>
      <vt:lpstr>План лекции</vt:lpstr>
      <vt:lpstr>Jetty</vt:lpstr>
      <vt:lpstr>Jetty</vt:lpstr>
      <vt:lpstr>Jetty</vt:lpstr>
      <vt:lpstr>Jetty</vt:lpstr>
      <vt:lpstr>План лекции</vt:lpstr>
      <vt:lpstr>Java Servlet</vt:lpstr>
      <vt:lpstr>Java Servlet</vt:lpstr>
      <vt:lpstr>Java Servlet</vt:lpstr>
      <vt:lpstr>Java Servlet</vt:lpstr>
      <vt:lpstr>План лекции</vt:lpstr>
      <vt:lpstr>HttpSession</vt:lpstr>
      <vt:lpstr>План лекции</vt:lpstr>
      <vt:lpstr>&lt;freemarker&gt;</vt:lpstr>
      <vt:lpstr>&lt;freemarker&gt;</vt:lpstr>
      <vt:lpstr>&lt;freemarker&gt;</vt:lpstr>
      <vt:lpstr>План лекции</vt:lpstr>
      <vt:lpstr>Iterator &amp; Iterable</vt:lpstr>
      <vt:lpstr>Иерархия контейнеров</vt:lpstr>
      <vt:lpstr>Collection</vt:lpstr>
      <vt:lpstr>List, Set, Queue</vt:lpstr>
      <vt:lpstr>Map</vt:lpstr>
      <vt:lpstr>Comparable</vt:lpstr>
      <vt:lpstr>class Collections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Углубленное программирование на Java Лекция 1. «Введение»</dc:title>
  <dc:creator>Левицкая-Кузьмина Мария Георгиевна</dc:creator>
  <cp:lastModifiedBy>Vitaly Chibrikov</cp:lastModifiedBy>
  <cp:revision>72</cp:revision>
  <dcterms:created xsi:type="dcterms:W3CDTF">2013-09-11T09:19:56Z</dcterms:created>
  <dcterms:modified xsi:type="dcterms:W3CDTF">2014-02-14T12:20:13Z</dcterms:modified>
</cp:coreProperties>
</file>