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348" r:id="rId3"/>
    <p:sldId id="385" r:id="rId4"/>
    <p:sldId id="351" r:id="rId5"/>
    <p:sldId id="352" r:id="rId6"/>
    <p:sldId id="354" r:id="rId7"/>
    <p:sldId id="353" r:id="rId8"/>
    <p:sldId id="357" r:id="rId9"/>
    <p:sldId id="360" r:id="rId10"/>
    <p:sldId id="361" r:id="rId11"/>
    <p:sldId id="366" r:id="rId12"/>
    <p:sldId id="386" r:id="rId13"/>
    <p:sldId id="362" r:id="rId14"/>
    <p:sldId id="363" r:id="rId15"/>
    <p:sldId id="364" r:id="rId16"/>
    <p:sldId id="365" r:id="rId17"/>
    <p:sldId id="356" r:id="rId18"/>
    <p:sldId id="368" r:id="rId19"/>
    <p:sldId id="369" r:id="rId20"/>
    <p:sldId id="370" r:id="rId21"/>
    <p:sldId id="371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388" r:id="rId32"/>
    <p:sldId id="400" r:id="rId33"/>
    <p:sldId id="401" r:id="rId34"/>
    <p:sldId id="373" r:id="rId35"/>
    <p:sldId id="374" r:id="rId36"/>
    <p:sldId id="375" r:id="rId37"/>
    <p:sldId id="376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390" r:id="rId47"/>
    <p:sldId id="378" r:id="rId48"/>
    <p:sldId id="379" r:id="rId49"/>
    <p:sldId id="410" r:id="rId50"/>
    <p:sldId id="298" r:id="rId51"/>
  </p:sldIdLst>
  <p:sldSz cx="9144000" cy="6858000" type="screen4x3"/>
  <p:notesSz cx="6858000" cy="9144000"/>
  <p:embeddedFontLst>
    <p:embeddedFont>
      <p:font typeface="PF Isotext Pro" pitchFamily="2" charset="0"/>
      <p:regular r:id="rId53"/>
      <p:bold r:id="rId54"/>
      <p:italic r:id="rId55"/>
      <p:boldItalic r:id="rId56"/>
    </p:embeddedFont>
    <p:embeddedFont>
      <p:font typeface="Calibri" pitchFamily="34" charset="0"/>
      <p:regular r:id="rId57"/>
      <p:bold r:id="rId58"/>
      <p:italic r:id="rId59"/>
      <p:boldItalic r:id="rId6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D9A83E"/>
    <a:srgbClr val="FFFFDD"/>
    <a:srgbClr val="FFFFCC"/>
    <a:srgbClr val="DDE9F7"/>
    <a:srgbClr val="FFCC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 autoAdjust="0"/>
    <p:restoredTop sz="98743" autoAdjust="0"/>
  </p:normalViewPr>
  <p:slideViewPr>
    <p:cSldViewPr snapToGrid="0" showGuides="1">
      <p:cViewPr varScale="1">
        <p:scale>
          <a:sx n="76" d="100"/>
          <a:sy n="76" d="100"/>
        </p:scale>
        <p:origin x="-1002" y="-96"/>
      </p:cViewPr>
      <p:guideLst>
        <p:guide orient="horz" pos="1013"/>
        <p:guide orient="horz" pos="61"/>
        <p:guide orient="horz" pos="2880"/>
        <p:guide orient="horz" pos="1266"/>
        <p:guide orient="horz" pos="1344"/>
        <p:guide orient="horz" pos="40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53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28.02.2014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«Базы данных»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1026" name="Picture 2" descr="database.jpg (400×300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940" b="109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82555" y="160807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Содержит результат запроса</a:t>
            </a:r>
            <a:endParaRPr lang="en-US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pic>
        <p:nvPicPr>
          <p:cNvPr id="1026" name="Picture 2" descr="table.gif (367×36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886" y="2133399"/>
            <a:ext cx="2673931" cy="2688504"/>
          </a:xfrm>
          <a:prstGeom prst="rect">
            <a:avLst/>
          </a:prstGeom>
          <a:noFill/>
        </p:spPr>
      </p:pic>
      <p:sp>
        <p:nvSpPr>
          <p:cNvPr id="15" name="Rectangle 4"/>
          <p:cNvSpPr/>
          <p:nvPr/>
        </p:nvSpPr>
        <p:spPr>
          <a:xfrm>
            <a:off x="450893" y="4926483"/>
            <a:ext cx="868058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latin typeface="PF Isotext Pro" pitchFamily="2" charset="0"/>
              </a:rPr>
              <a:t>Доступ к полям текущей строки: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По </a:t>
            </a: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имени колонки: </a:t>
            </a:r>
            <a:r>
              <a:rPr lang="en-US" sz="2200" dirty="0" err="1">
                <a:latin typeface="PF Isotext Pro" pitchFamily="2" charset="0"/>
              </a:rPr>
              <a:t>getBoolean</a:t>
            </a:r>
            <a:r>
              <a:rPr lang="en-US" sz="2200" dirty="0">
                <a:latin typeface="PF Isotext Pro" pitchFamily="2" charset="0"/>
              </a:rPr>
              <a:t>(String name), </a:t>
            </a:r>
            <a:r>
              <a:rPr lang="en-US" sz="2200" dirty="0" err="1">
                <a:latin typeface="PF Isotext Pro" pitchFamily="2" charset="0"/>
              </a:rPr>
              <a:t>getLong</a:t>
            </a:r>
            <a:r>
              <a:rPr lang="en-US" sz="2200" dirty="0">
                <a:latin typeface="PF Isotext Pro" pitchFamily="2" charset="0"/>
              </a:rPr>
              <a:t>(String name)…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По индексу колонки</a:t>
            </a:r>
            <a:r>
              <a:rPr lang="ru-RU" sz="2200" dirty="0" smtClean="0">
                <a:solidFill>
                  <a:schemeClr val="tx2"/>
                </a:solidFill>
                <a:latin typeface="PF Isotext Pro" pitchFamily="2" charset="0"/>
              </a:rPr>
              <a:t>: </a:t>
            </a:r>
            <a:r>
              <a:rPr lang="en-US" sz="2200" dirty="0" err="1" smtClean="0">
                <a:latin typeface="PF Isotext Pro" pitchFamily="2" charset="0"/>
              </a:rPr>
              <a:t>getBoolean</a:t>
            </a:r>
            <a:r>
              <a:rPr lang="en-US" sz="2200" dirty="0" smtClean="0">
                <a:latin typeface="PF Isotext Pro" pitchFamily="2" charset="0"/>
              </a:rPr>
              <a:t>(</a:t>
            </a:r>
            <a:r>
              <a:rPr lang="en-US" sz="2200" dirty="0" err="1" smtClean="0">
                <a:latin typeface="PF Isotext Pro" pitchFamily="2" charset="0"/>
              </a:rPr>
              <a:t>int</a:t>
            </a:r>
            <a:r>
              <a:rPr lang="en-US" sz="2200" dirty="0" smtClean="0">
                <a:latin typeface="PF Isotext Pro" pitchFamily="2" charset="0"/>
              </a:rPr>
              <a:t> index), </a:t>
            </a:r>
            <a:r>
              <a:rPr lang="en-US" sz="2200" dirty="0" err="1" smtClean="0">
                <a:latin typeface="PF Isotext Pro" pitchFamily="2" charset="0"/>
              </a:rPr>
              <a:t>getLong</a:t>
            </a:r>
            <a:r>
              <a:rPr lang="en-US" sz="2200" dirty="0" smtClean="0">
                <a:latin typeface="PF Isotext Pro" pitchFamily="2" charset="0"/>
              </a:rPr>
              <a:t>(</a:t>
            </a:r>
            <a:r>
              <a:rPr lang="en-US" sz="2200" dirty="0" err="1" smtClean="0">
                <a:latin typeface="PF Isotext Pro" pitchFamily="2" charset="0"/>
              </a:rPr>
              <a:t>int</a:t>
            </a:r>
            <a:r>
              <a:rPr lang="en-US" sz="2200" dirty="0" smtClean="0">
                <a:latin typeface="PF Isotext Pro" pitchFamily="2" charset="0"/>
              </a:rPr>
              <a:t> index)… 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490929" y="2157618"/>
            <a:ext cx="32351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latin typeface="PF Isotext Pro" pitchFamily="2" charset="0"/>
              </a:rPr>
              <a:t>Перемещение по строкам: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en-US" sz="2200" dirty="0">
                <a:latin typeface="PF Isotext Pro" pitchFamily="2" charset="0"/>
              </a:rPr>
              <a:t>next()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latin typeface="PF Isotext Pro" pitchFamily="2" charset="0"/>
              </a:rPr>
              <a:t>previous()</a:t>
            </a:r>
          </a:p>
          <a:p>
            <a:pPr lvl="1">
              <a:spcBef>
                <a:spcPts val="600"/>
              </a:spcBef>
            </a:pPr>
            <a:r>
              <a:rPr lang="en-US" sz="2200" dirty="0" err="1">
                <a:latin typeface="PF Isotext Pro" pitchFamily="2" charset="0"/>
              </a:rPr>
              <a:t>isLast</a:t>
            </a:r>
            <a:r>
              <a:rPr lang="en-US" sz="2200" dirty="0">
                <a:latin typeface="PF Isotext Pro" pitchFamily="2" charset="0"/>
              </a:rPr>
              <a:t>()</a:t>
            </a:r>
          </a:p>
          <a:p>
            <a:pPr>
              <a:spcBef>
                <a:spcPts val="600"/>
              </a:spcBef>
            </a:pP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4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8463" y="188594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обращения надо закрывать вручную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98463" y="209550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>
                <a:latin typeface="PF Isotext Pro" pitchFamily="2" charset="0"/>
              </a:rPr>
              <a:t>resultSet.close</a:t>
            </a:r>
            <a:r>
              <a:rPr lang="en-US" sz="2200" dirty="0" smtClean="0">
                <a:latin typeface="PF Isotext Pro" pitchFamily="2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PF Isotext Pro" pitchFamily="2" charset="0"/>
              </a:rPr>
              <a:t>statement.close</a:t>
            </a:r>
            <a:r>
              <a:rPr lang="en-US" sz="2200" dirty="0">
                <a:latin typeface="PF Isotext Pro" pitchFamily="2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PF Isotext Pro" pitchFamily="2" charset="0"/>
              </a:rPr>
              <a:t>connection.close</a:t>
            </a:r>
            <a:r>
              <a:rPr lang="en-US" sz="2200" dirty="0" smtClean="0">
                <a:latin typeface="PF Isotext Pro" pitchFamily="2" charset="0"/>
              </a:rPr>
              <a:t>()</a:t>
            </a:r>
            <a:endParaRPr lang="en-US" sz="2200" dirty="0">
              <a:latin typeface="PF Isotext Pro" pitchFamily="2" charset="0"/>
            </a:endParaRPr>
          </a:p>
        </p:txBody>
      </p:sp>
      <p:pic>
        <p:nvPicPr>
          <p:cNvPr id="14338" name="Picture 2" descr="hi-256-0-9f997e32b28e39e6ce440d679a6c1e513507ca61 (256×25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864" y="2139036"/>
            <a:ext cx="2299799" cy="2299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815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Picture 2" descr="SQL_TeaPartyDatabase.jpg (386×50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5116"/>
            <a:ext cx="3676650" cy="4800601"/>
          </a:xfrm>
          <a:prstGeom prst="rect">
            <a:avLst/>
          </a:prstGeom>
          <a:noFill/>
        </p:spPr>
      </p:pic>
      <p:sp>
        <p:nvSpPr>
          <p:cNvPr id="7" name="Текст 3"/>
          <p:cNvSpPr txBox="1">
            <a:spLocks/>
          </p:cNvSpPr>
          <p:nvPr/>
        </p:nvSpPr>
        <p:spPr>
          <a:xfrm>
            <a:off x="168274" y="1601788"/>
            <a:ext cx="3840056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Executor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3200" dirty="0" smtClean="0"/>
              <a:t>Аннотации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ORM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Hibernate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DB </a:t>
            </a:r>
            <a:r>
              <a:rPr lang="en-US" sz="3200" dirty="0"/>
              <a:t>Service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9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8275" y="1608138"/>
            <a:ext cx="7257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Объект, который содержит методы для работы с запросами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47" y="2725314"/>
            <a:ext cx="6037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execUpdate</a:t>
            </a:r>
            <a:r>
              <a:rPr lang="en-US" sz="2200" dirty="0" smtClean="0">
                <a:latin typeface="PF Isotext Pro" pitchFamily="2" charset="0"/>
              </a:rPr>
              <a:t>(Connection </a:t>
            </a:r>
            <a:r>
              <a:rPr lang="en-US" sz="2200" dirty="0" err="1" smtClean="0">
                <a:latin typeface="PF Isotext Pro" pitchFamily="2" charset="0"/>
              </a:rPr>
              <a:t>connection</a:t>
            </a:r>
            <a:r>
              <a:rPr lang="en-US" sz="2200" dirty="0" smtClean="0">
                <a:latin typeface="PF Isotext Pro" pitchFamily="2" charset="0"/>
              </a:rPr>
              <a:t>, String update)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161" y="3849898"/>
            <a:ext cx="8597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execQuery</a:t>
            </a:r>
            <a:r>
              <a:rPr lang="en-US" sz="2200" dirty="0" smtClean="0">
                <a:latin typeface="PF Isotext Pro" pitchFamily="2" charset="0"/>
              </a:rPr>
              <a:t>(Connection </a:t>
            </a:r>
            <a:r>
              <a:rPr lang="en-US" sz="2200" dirty="0" err="1" smtClean="0">
                <a:latin typeface="PF Isotext Pro" pitchFamily="2" charset="0"/>
              </a:rPr>
              <a:t>connection</a:t>
            </a:r>
            <a:r>
              <a:rPr lang="en-US" sz="2200" dirty="0" smtClean="0">
                <a:latin typeface="PF Isotext Pro" pitchFamily="2" charset="0"/>
              </a:rPr>
              <a:t>, String query, </a:t>
            </a:r>
            <a:r>
              <a:rPr lang="en-US" sz="2200" dirty="0" err="1" smtClean="0">
                <a:solidFill>
                  <a:srgbClr val="FF0000"/>
                </a:solidFill>
                <a:latin typeface="PF Isotext Pro" pitchFamily="2" charset="0"/>
              </a:rPr>
              <a:t>ResultHandler</a:t>
            </a:r>
            <a:r>
              <a:rPr lang="en-US" sz="2200" dirty="0" smtClean="0">
                <a:latin typeface="PF Isotext Pro" pitchFamily="2" charset="0"/>
              </a:rPr>
              <a:t>  handler)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275" y="2216140"/>
            <a:ext cx="7950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Обработка запроса на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создание, вставку, обновление и удаление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08" y="3336330"/>
            <a:ext cx="5097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Обработка запроса на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получение данных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282287" y="511964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9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Statement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5288" y="1609724"/>
            <a:ext cx="84264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static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update)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Statement stmt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connection.createStatement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(update);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updated =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stmt.getUpdateCount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updated;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cs typeface="Calibri" pitchFamily="34" charset="0"/>
              </a:rPr>
              <a:t>Примеры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"create table users (id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bigint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auto_increment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name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varchar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(256), primary key (id))"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ru-RU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"insert into users (name) values ('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')"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4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Statement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0050" y="1613202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execQuery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String query,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handler){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Statement stmt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connection.createStatement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(query);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stmt.getResultSet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handler.handle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(result);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9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</a:t>
            </a:r>
            <a:r>
              <a:rPr lang="en-US" smtClean="0"/>
              <a:t>execQuery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252604"/>
            <a:ext cx="8820000" cy="514661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00050" y="4611475"/>
            <a:ext cx="8743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query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“select * from users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where name = ‘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’”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handler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ResultHandlerImpl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execQuery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(connection, query,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handler);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02138" y="1344275"/>
            <a:ext cx="874395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ResultHandlerImpl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implements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ResultHandler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result.next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System.out.append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"User: "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result.getString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"name"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+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'\n'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7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pic>
        <p:nvPicPr>
          <p:cNvPr id="31746" name="Picture 2" descr="rv3f202.gif (707×356)"/>
          <p:cNvPicPr>
            <a:picLocks noChangeAspect="1" noChangeArrowheads="1"/>
          </p:cNvPicPr>
          <p:nvPr/>
        </p:nvPicPr>
        <p:blipFill rotWithShape="1">
          <a:blip r:embed="rId2" cstate="print"/>
          <a:srcRect t="6342"/>
          <a:stretch/>
        </p:blipFill>
        <p:spPr bwMode="auto">
          <a:xfrm>
            <a:off x="2272690" y="2998366"/>
            <a:ext cx="6734175" cy="317586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56307" y="1801864"/>
            <a:ext cx="82725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По-умолчанию </a:t>
            </a:r>
            <a:r>
              <a:rPr lang="en-US" sz="2200" dirty="0" smtClean="0">
                <a:latin typeface="PF Isotext Pro" pitchFamily="2" charset="0"/>
              </a:rPr>
              <a:t>auto-commit </a:t>
            </a:r>
            <a:r>
              <a:rPr lang="ru-RU" sz="2200" dirty="0" smtClean="0">
                <a:latin typeface="PF Isotext Pro" pitchFamily="2" charset="0"/>
              </a:rPr>
              <a:t>после выполнения каждого </a:t>
            </a:r>
            <a:r>
              <a:rPr lang="en-US" sz="2200" dirty="0" smtClean="0">
                <a:latin typeface="PF Isotext Pro" pitchFamily="2" charset="0"/>
              </a:rPr>
              <a:t>statement-</a:t>
            </a:r>
            <a:r>
              <a:rPr lang="ru-RU" sz="2200" dirty="0" smtClean="0">
                <a:latin typeface="PF Isotext Pro" pitchFamily="2" charset="0"/>
              </a:rPr>
              <a:t>а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795" y="2337858"/>
            <a:ext cx="82725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953735"/>
                </a:solidFill>
                <a:latin typeface="PF Isotext Pro" pitchFamily="2" charset="0"/>
              </a:rPr>
              <a:t>void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err="1" smtClean="0">
                <a:latin typeface="PF Isotext Pro" pitchFamily="2" charset="0"/>
              </a:rPr>
              <a:t>setAutoCommit</a:t>
            </a:r>
            <a:r>
              <a:rPr lang="en-US" sz="2200" dirty="0" smtClean="0">
                <a:latin typeface="PF Isotext Pro" pitchFamily="2" charset="0"/>
              </a:rPr>
              <a:t>(</a:t>
            </a:r>
            <a:r>
              <a:rPr lang="en-US" sz="2200" dirty="0" err="1" smtClean="0">
                <a:latin typeface="PF Isotext Pro" pitchFamily="2" charset="0"/>
              </a:rPr>
              <a:t>boolean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err="1" smtClean="0">
                <a:latin typeface="PF Isotext Pro" pitchFamily="2" charset="0"/>
              </a:rPr>
              <a:t>autoCommit</a:t>
            </a:r>
            <a:r>
              <a:rPr lang="en-US" sz="2200" dirty="0" smtClean="0">
                <a:latin typeface="PF Isotext Pro" pitchFamily="2" charset="0"/>
              </a:rPr>
              <a:t>) – </a:t>
            </a:r>
            <a:r>
              <a:rPr lang="ru-RU" sz="2200" dirty="0" smtClean="0">
                <a:latin typeface="PF Isotext Pro" pitchFamily="2" charset="0"/>
              </a:rPr>
              <a:t>вкл</a:t>
            </a:r>
            <a:r>
              <a:rPr lang="en-US" sz="2200" dirty="0" smtClean="0">
                <a:latin typeface="PF Isotext Pro" pitchFamily="2" charset="0"/>
              </a:rPr>
              <a:t>/</a:t>
            </a:r>
            <a:r>
              <a:rPr lang="ru-RU" sz="2200" dirty="0" smtClean="0">
                <a:latin typeface="PF Isotext Pro" pitchFamily="2" charset="0"/>
              </a:rPr>
              <a:t>выкл автокоммита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795" y="2881984"/>
            <a:ext cx="7668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void</a:t>
            </a:r>
            <a:r>
              <a:rPr lang="en-US" sz="2200" dirty="0" smtClean="0">
                <a:latin typeface="PF Isotext Pro" pitchFamily="2" charset="0"/>
              </a:rPr>
              <a:t> commit()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795" y="3417978"/>
            <a:ext cx="7668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void</a:t>
            </a:r>
            <a:r>
              <a:rPr lang="en-US" sz="2200" dirty="0" smtClean="0">
                <a:latin typeface="PF Isotext Pro" pitchFamily="2" charset="0"/>
              </a:rPr>
              <a:t> rollback()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0050" y="1609725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String[]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updates)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.setAutoCommit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false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for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update: updates){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Statement stmt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.createStatement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(update);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.commit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.rollback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.setAutoCommit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ignore) {}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 Statements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0050" y="1609725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execUpdate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Map&lt;Integer, String&gt;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idToName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String update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"insert into users(id,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user_name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values(?, ?)";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PreparedStatement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stmt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connection.prepareStatement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(update);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for(Integer id: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idToName.keySet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stmt.setInt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id);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stmt.setString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idToName.get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(id));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stmt.executeUpdate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e.printStackTrace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7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6626" name="Picture 2" descr="connecting-cables.jpg (310×30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1835299"/>
            <a:ext cx="4253088" cy="4239369"/>
          </a:xfrm>
          <a:prstGeom prst="rect">
            <a:avLst/>
          </a:prstGeom>
          <a:noFill/>
        </p:spPr>
      </p:pic>
      <p:sp>
        <p:nvSpPr>
          <p:cNvPr id="12" name="Текст 3"/>
          <p:cNvSpPr txBox="1">
            <a:spLocks/>
          </p:cNvSpPr>
          <p:nvPr/>
        </p:nvSpPr>
        <p:spPr>
          <a:xfrm>
            <a:off x="168274" y="1601788"/>
            <a:ext cx="3840056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JDBC</a:t>
            </a: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Executor</a:t>
            </a:r>
            <a:endParaRPr lang="en-US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3200" dirty="0" smtClean="0"/>
              <a:t>Аннотации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ORM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Hibernate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DB </a:t>
            </a:r>
            <a:r>
              <a:rPr lang="en-US" sz="3200" dirty="0"/>
              <a:t>Service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54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00050" y="1609725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TResultHandler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TExecutor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&lt;T&gt;  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execQuery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String query,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TResultHandler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handler)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Statement stmt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connection.createStatement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stmt.execute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(query);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stmt.getResultSet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value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handler.handle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(result);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stmt.close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value;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2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00050" y="1609725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TExecutor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TExecutor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query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“select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user_name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from users where id=1”;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name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execT.execQuery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connection,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query,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TResultHandler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&lt;String&gt;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handle(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result)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result.next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result.getString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user_name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out.append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"User: "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+ name +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\n'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2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7" name="Picture 6" descr="dogs.gif (500×7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378" y="1459049"/>
            <a:ext cx="3344895" cy="4682853"/>
          </a:xfrm>
          <a:prstGeom prst="rect">
            <a:avLst/>
          </a:prstGeom>
          <a:noFill/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168274" y="1601788"/>
            <a:ext cx="3840056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Executor</a:t>
            </a:r>
            <a:endParaRPr lang="en-US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3200" dirty="0" smtClean="0">
                <a:solidFill>
                  <a:srgbClr val="FF0000"/>
                </a:solidFill>
              </a:rPr>
              <a:t>Аннотации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ORM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Hibernate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DB </a:t>
            </a:r>
            <a:r>
              <a:rPr lang="en-US" sz="3200" dirty="0"/>
              <a:t>Service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9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Аннотации ― метаданные о коде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98462" y="2233286"/>
            <a:ext cx="86137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Содержат данные о программе не являясь частью программы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Не влияют непосредственно на работу приложения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Влияют только на ту функциональность, которая их обрабатывает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PF Isotext Pro" pitchFamily="2" charset="0"/>
              </a:rPr>
              <a:t>“</a:t>
            </a:r>
            <a:r>
              <a:rPr lang="en-US" sz="2200" dirty="0">
                <a:latin typeface="PF Isotext Pro" pitchFamily="2" charset="0"/>
              </a:rPr>
              <a:t>Decorating” or “wrapping” </a:t>
            </a:r>
            <a:r>
              <a:rPr lang="ru-RU" sz="2200" dirty="0">
                <a:latin typeface="PF Isotext Pro" pitchFamily="2" charset="0"/>
              </a:rPr>
              <a:t>классы в </a:t>
            </a:r>
            <a:r>
              <a:rPr lang="en-US" sz="2200" dirty="0">
                <a:latin typeface="PF Isotext Pro" pitchFamily="2" charset="0"/>
              </a:rPr>
              <a:t>runtime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814" y="3904238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814" y="2808148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0814" y="3356193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814" y="445228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1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аннотаций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grpSp>
        <p:nvGrpSpPr>
          <p:cNvPr id="4" name="Группа 10"/>
          <p:cNvGrpSpPr/>
          <p:nvPr/>
        </p:nvGrpSpPr>
        <p:grpSpPr>
          <a:xfrm>
            <a:off x="168275" y="2923466"/>
            <a:ext cx="8815389" cy="1122492"/>
            <a:chOff x="168275" y="2863141"/>
            <a:chExt cx="8815389" cy="1122492"/>
          </a:xfrm>
        </p:grpSpPr>
        <p:sp>
          <p:nvSpPr>
            <p:cNvPr id="16" name="TextBox 15"/>
            <p:cNvSpPr txBox="1"/>
            <p:nvPr/>
          </p:nvSpPr>
          <p:spPr>
            <a:xfrm>
              <a:off x="398463" y="3049633"/>
              <a:ext cx="8585201" cy="9360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ffectLst>
              <a:outerShdw blurRad="2413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defRPr>
                  <a:latin typeface="Myriad Pro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F Isotext Pro" pitchFamily="2" charset="0"/>
              </a:endParaRPr>
            </a:p>
          </p:txBody>
        </p:sp>
        <p:sp>
          <p:nvSpPr>
            <p:cNvPr id="17" name="Заголовок 1"/>
            <p:cNvSpPr txBox="1">
              <a:spLocks/>
            </p:cNvSpPr>
            <p:nvPr/>
          </p:nvSpPr>
          <p:spPr>
            <a:xfrm>
              <a:off x="168275" y="2863141"/>
              <a:ext cx="64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" h="6350"/>
            </a:sp3d>
          </p:spPr>
          <p:txBody>
            <a:bodyPr vert="horz" lIns="72000" tIns="36000" rIns="72000" bIns="36000" rtlCol="0" anchor="ctr"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buFont typeface="Wingdings" pitchFamily="2" charset="2"/>
                <a:buNone/>
                <a:defRPr sz="2400" b="1">
                  <a:latin typeface="PF Isotext Pro" pitchFamily="2" charset="0"/>
                  <a:cs typeface="Arial" pitchFamily="34" charset="0"/>
                </a:defRPr>
              </a:lvl1pPr>
            </a:lstStyle>
            <a:p>
              <a:r>
                <a:rPr lang="ru-RU" dirty="0"/>
                <a:t>Аннотация на метод</a:t>
              </a:r>
            </a:p>
          </p:txBody>
        </p:sp>
        <p:sp>
          <p:nvSpPr>
            <p:cNvPr id="22" name="Rectangle 3"/>
            <p:cNvSpPr/>
            <p:nvPr/>
          </p:nvSpPr>
          <p:spPr>
            <a:xfrm>
              <a:off x="398916" y="3233630"/>
              <a:ext cx="72728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@Test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public void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unitTestSomething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(){…}</a:t>
              </a:r>
            </a:p>
          </p:txBody>
        </p:sp>
      </p:grpSp>
      <p:grpSp>
        <p:nvGrpSpPr>
          <p:cNvPr id="5" name="Группа 8"/>
          <p:cNvGrpSpPr/>
          <p:nvPr/>
        </p:nvGrpSpPr>
        <p:grpSpPr>
          <a:xfrm>
            <a:off x="168275" y="1601183"/>
            <a:ext cx="8815389" cy="1122492"/>
            <a:chOff x="168275" y="1601183"/>
            <a:chExt cx="8815389" cy="1122492"/>
          </a:xfrm>
        </p:grpSpPr>
        <p:sp>
          <p:nvSpPr>
            <p:cNvPr id="14" name="TextBox 13"/>
            <p:cNvSpPr txBox="1"/>
            <p:nvPr/>
          </p:nvSpPr>
          <p:spPr>
            <a:xfrm>
              <a:off x="398463" y="1787675"/>
              <a:ext cx="8585201" cy="9360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ffectLst>
              <a:outerShdw blurRad="2413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defRPr>
                  <a:latin typeface="Myriad Pro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F Isotext Pro" pitchFamily="2" charset="0"/>
              </a:endParaRPr>
            </a:p>
          </p:txBody>
        </p:sp>
        <p:sp>
          <p:nvSpPr>
            <p:cNvPr id="15" name="Заголовок 1"/>
            <p:cNvSpPr txBox="1">
              <a:spLocks/>
            </p:cNvSpPr>
            <p:nvPr/>
          </p:nvSpPr>
          <p:spPr>
            <a:xfrm>
              <a:off x="168275" y="1601183"/>
              <a:ext cx="64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" h="6350"/>
            </a:sp3d>
          </p:spPr>
          <p:txBody>
            <a:bodyPr vert="horz" lIns="72000" tIns="36000" rIns="72000" bIns="36000" rtlCol="0" anchor="ctr"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buFont typeface="Wingdings" pitchFamily="2" charset="2"/>
                <a:buNone/>
                <a:defRPr sz="2400" b="1">
                  <a:latin typeface="PF Isotext Pro" pitchFamily="2" charset="0"/>
                  <a:cs typeface="Arial" pitchFamily="34" charset="0"/>
                </a:defRPr>
              </a:lvl1pPr>
            </a:lstStyle>
            <a:p>
              <a:r>
                <a:rPr lang="ru-RU" dirty="0"/>
                <a:t>Аннотация на класс</a:t>
              </a:r>
            </a:p>
          </p:txBody>
        </p:sp>
        <p:sp>
          <p:nvSpPr>
            <p:cNvPr id="23" name="Rectangle 9"/>
            <p:cNvSpPr/>
            <p:nvPr/>
          </p:nvSpPr>
          <p:spPr>
            <a:xfrm>
              <a:off x="398916" y="1971057"/>
              <a:ext cx="72728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@Deprecated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class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oldClass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{…}</a:t>
              </a:r>
            </a:p>
          </p:txBody>
        </p:sp>
      </p:grpSp>
      <p:grpSp>
        <p:nvGrpSpPr>
          <p:cNvPr id="6" name="Группа 25"/>
          <p:cNvGrpSpPr/>
          <p:nvPr/>
        </p:nvGrpSpPr>
        <p:grpSpPr>
          <a:xfrm>
            <a:off x="168275" y="4245749"/>
            <a:ext cx="8815389" cy="1122492"/>
            <a:chOff x="168275" y="4125099"/>
            <a:chExt cx="8815389" cy="1122492"/>
          </a:xfrm>
        </p:grpSpPr>
        <p:sp>
          <p:nvSpPr>
            <p:cNvPr id="18" name="TextBox 17"/>
            <p:cNvSpPr txBox="1"/>
            <p:nvPr/>
          </p:nvSpPr>
          <p:spPr>
            <a:xfrm>
              <a:off x="398463" y="4311591"/>
              <a:ext cx="8585201" cy="9360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ffectLst>
              <a:outerShdw blurRad="2413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defRPr>
                  <a:latin typeface="Myriad Pro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F Isotext Pro" pitchFamily="2" charset="0"/>
              </a:endParaRPr>
            </a:p>
          </p:txBody>
        </p:sp>
        <p:sp>
          <p:nvSpPr>
            <p:cNvPr id="19" name="Заголовок 1"/>
            <p:cNvSpPr txBox="1">
              <a:spLocks/>
            </p:cNvSpPr>
            <p:nvPr/>
          </p:nvSpPr>
          <p:spPr>
            <a:xfrm>
              <a:off x="168275" y="4125099"/>
              <a:ext cx="64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" h="6350"/>
            </a:sp3d>
          </p:spPr>
          <p:txBody>
            <a:bodyPr vert="horz" lIns="72000" tIns="36000" rIns="72000" bIns="36000" rtlCol="0" anchor="ctr"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buFont typeface="Wingdings" pitchFamily="2" charset="2"/>
                <a:buNone/>
                <a:defRPr sz="2400" b="1">
                  <a:latin typeface="PF Isotext Pro" pitchFamily="2" charset="0"/>
                  <a:cs typeface="Arial" pitchFamily="34" charset="0"/>
                </a:defRPr>
              </a:lvl1pPr>
            </a:lstStyle>
            <a:p>
              <a:r>
                <a:rPr lang="ru-RU" dirty="0"/>
                <a:t>Аннотация на поле</a:t>
              </a:r>
            </a:p>
          </p:txBody>
        </p:sp>
        <p:sp>
          <p:nvSpPr>
            <p:cNvPr id="24" name="Rectangle 11"/>
            <p:cNvSpPr/>
            <p:nvPr/>
          </p:nvSpPr>
          <p:spPr>
            <a:xfrm>
              <a:off x="398916" y="4488390"/>
              <a:ext cx="72728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@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Nullable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private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Object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object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;</a:t>
              </a:r>
            </a:p>
          </p:txBody>
        </p:sp>
      </p:grpSp>
      <p:grpSp>
        <p:nvGrpSpPr>
          <p:cNvPr id="7" name="Группа 26"/>
          <p:cNvGrpSpPr/>
          <p:nvPr/>
        </p:nvGrpSpPr>
        <p:grpSpPr>
          <a:xfrm>
            <a:off x="168275" y="5568032"/>
            <a:ext cx="8815389" cy="834492"/>
            <a:chOff x="168275" y="5568032"/>
            <a:chExt cx="8815389" cy="834492"/>
          </a:xfrm>
        </p:grpSpPr>
        <p:sp>
          <p:nvSpPr>
            <p:cNvPr id="20" name="TextBox 19"/>
            <p:cNvSpPr txBox="1"/>
            <p:nvPr/>
          </p:nvSpPr>
          <p:spPr>
            <a:xfrm>
              <a:off x="398463" y="5754524"/>
              <a:ext cx="8585201" cy="6480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ffectLst>
              <a:outerShdw blurRad="2413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defRPr>
                  <a:latin typeface="Myriad Pro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F Isotext Pro" pitchFamily="2" charset="0"/>
              </a:endParaRPr>
            </a:p>
          </p:txBody>
        </p:sp>
        <p:sp>
          <p:nvSpPr>
            <p:cNvPr id="21" name="Заголовок 1"/>
            <p:cNvSpPr txBox="1">
              <a:spLocks/>
            </p:cNvSpPr>
            <p:nvPr/>
          </p:nvSpPr>
          <p:spPr>
            <a:xfrm>
              <a:off x="168275" y="5568032"/>
              <a:ext cx="64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" h="6350"/>
            </a:sp3d>
          </p:spPr>
          <p:txBody>
            <a:bodyPr vert="horz" lIns="72000" tIns="36000" rIns="72000" bIns="36000" rtlCol="0" anchor="ctr"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buFont typeface="Wingdings" pitchFamily="2" charset="2"/>
                <a:buNone/>
                <a:defRPr sz="2400" b="1">
                  <a:latin typeface="PF Isotext Pro" pitchFamily="2" charset="0"/>
                  <a:cs typeface="Arial" pitchFamily="34" charset="0"/>
                </a:defRPr>
              </a:lvl1pPr>
            </a:lstStyle>
            <a:p>
              <a:r>
                <a:rPr lang="ru-RU" dirty="0"/>
                <a:t>Аннотация на переменную</a:t>
              </a:r>
            </a:p>
          </p:txBody>
        </p:sp>
        <p:sp>
          <p:nvSpPr>
            <p:cNvPr id="25" name="Rectangle 12"/>
            <p:cNvSpPr/>
            <p:nvPr/>
          </p:nvSpPr>
          <p:spPr>
            <a:xfrm>
              <a:off x="398916" y="5952609"/>
              <a:ext cx="727280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public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int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getUserId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(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@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NotNull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User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user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){…}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233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8463" y="1885948"/>
            <a:ext cx="8597901" cy="428320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@</a:t>
            </a:r>
            <a:r>
              <a:rPr lang="en-GB" dirty="0" err="1" smtClean="0"/>
              <a:t>NotNull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NotNull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98462" y="2195662"/>
            <a:ext cx="861377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Ссылка не может быть </a:t>
            </a:r>
            <a:r>
              <a:rPr lang="en-GB" sz="2200" dirty="0" smtClean="0">
                <a:solidFill>
                  <a:srgbClr val="000000"/>
                </a:solidFill>
                <a:cs typeface="Arial" pitchFamily="34" charset="0"/>
              </a:rPr>
              <a:t>null</a:t>
            </a:r>
          </a:p>
          <a:p>
            <a:pPr>
              <a:spcBef>
                <a:spcPts val="600"/>
              </a:spcBef>
            </a:pPr>
            <a:endParaRPr lang="en-US" sz="22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Для программиста – указание на то, что на </a:t>
            </a:r>
            <a:r>
              <a:rPr lang="en-GB" sz="2200" dirty="0" smtClean="0">
                <a:solidFill>
                  <a:srgbClr val="000000"/>
                </a:solidFill>
                <a:cs typeface="Arial" pitchFamily="34" charset="0"/>
              </a:rPr>
              <a:t>null </a:t>
            </a: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можно не проверять</a:t>
            </a:r>
          </a:p>
          <a:p>
            <a:pPr>
              <a:spcBef>
                <a:spcPts val="600"/>
              </a:spcBef>
            </a:pPr>
            <a:endParaRPr lang="ru-RU" sz="22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Для среды разработки – подсветка присваиваний </a:t>
            </a:r>
            <a:r>
              <a:rPr lang="en-GB" sz="2200" dirty="0" smtClean="0">
                <a:solidFill>
                  <a:srgbClr val="000000"/>
                </a:solidFill>
                <a:cs typeface="Arial" pitchFamily="34" charset="0"/>
              </a:rPr>
              <a:t>null</a:t>
            </a:r>
            <a:endParaRPr lang="en-US" sz="22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В </a:t>
            </a:r>
            <a:r>
              <a:rPr lang="en-GB" sz="2200" dirty="0" smtClean="0">
                <a:solidFill>
                  <a:srgbClr val="000000"/>
                </a:solidFill>
                <a:cs typeface="Arial" pitchFamily="34" charset="0"/>
              </a:rPr>
              <a:t>runtime – </a:t>
            </a: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исключение в момент присваивания </a:t>
            </a:r>
            <a:r>
              <a:rPr lang="en-GB" sz="2200" dirty="0" smtClean="0">
                <a:solidFill>
                  <a:srgbClr val="000000"/>
                </a:solidFill>
                <a:cs typeface="Arial" pitchFamily="34" charset="0"/>
              </a:rPr>
              <a:t>null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4051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8463" y="5324473"/>
            <a:ext cx="8597901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463" y="1885948"/>
            <a:ext cx="8597901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@Deprecated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аннотации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98462" y="2037166"/>
            <a:ext cx="861377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Обозначает устаревшую функциональность</a:t>
            </a:r>
            <a:endParaRPr lang="en-US" sz="22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pitchFamily="34" charset="0"/>
              </a:rPr>
              <a:t>Deprecated </a:t>
            </a:r>
            <a:r>
              <a:rPr lang="ru-RU" sz="2200" dirty="0">
                <a:solidFill>
                  <a:srgbClr val="000000"/>
                </a:solidFill>
                <a:cs typeface="Arial" pitchFamily="34" charset="0"/>
              </a:rPr>
              <a:t>методы могут </a:t>
            </a: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быть </a:t>
            </a:r>
            <a:r>
              <a:rPr lang="ru-RU" sz="2200" dirty="0">
                <a:solidFill>
                  <a:srgbClr val="000000"/>
                </a:solidFill>
                <a:cs typeface="Arial" pitchFamily="34" charset="0"/>
              </a:rPr>
              <a:t>удалены в следующих версиях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8463" y="3605211"/>
            <a:ext cx="8597901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68275" y="3320446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@Override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463" y="3797526"/>
            <a:ext cx="813690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Отмечает методы, кторые переопределяют методы базового класса </a:t>
            </a:r>
            <a:endParaRPr lang="en-US" sz="22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2200" dirty="0">
                <a:solidFill>
                  <a:srgbClr val="000000"/>
                </a:solidFill>
                <a:cs typeface="Arial" pitchFamily="34" charset="0"/>
              </a:rPr>
              <a:t>Компилятор проверяет сигнатуры </a:t>
            </a: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методов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398462" y="5526138"/>
            <a:ext cx="8613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Указание</a:t>
            </a: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 IDE</a:t>
            </a: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 или компилятору не сообщать об проблемах типа «</a:t>
            </a: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warning</a:t>
            </a:r>
            <a:r>
              <a:rPr lang="ru-RU" sz="2200" dirty="0" smtClean="0">
                <a:solidFill>
                  <a:srgbClr val="000000"/>
                </a:solidFill>
                <a:cs typeface="Arial" pitchFamily="34" charset="0"/>
              </a:rPr>
              <a:t>»</a:t>
            </a:r>
            <a:endParaRPr lang="en-US" sz="2200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68275" y="5039708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SuppressWarnings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9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Синтаксис аннотаций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68275" y="1608138"/>
            <a:ext cx="8643969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Не может наследовать или быть базовым классом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Не содержит конструкторов и полей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Может содержать методы без переменных, которые работают как </a:t>
            </a:r>
            <a:r>
              <a:rPr lang="ru-RU" sz="2200" dirty="0" smtClean="0">
                <a:latin typeface="PF Isotext Pro" pitchFamily="2" charset="0"/>
              </a:rPr>
              <a:t>поля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492" y="2649775"/>
            <a:ext cx="1847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900" dirty="0" smtClean="0">
              <a:latin typeface="PF Isotext Pr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492" y="2145719"/>
            <a:ext cx="1847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900" dirty="0" smtClean="0">
              <a:latin typeface="PF Isotext Pro" pitchFamily="2" charset="0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806450" y="3154465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@interface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String author(); 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String date(); 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806450" y="4668278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(author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date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“01.12.2013”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MyClass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{…}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806450" y="5544568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(author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date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“01.12.2013”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main(String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args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[])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3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аннотаций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3225" y="2097430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myClass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MyClass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Method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myClass.getMethod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“main”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annotationC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myClass.getAnnotation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annotationM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method.getAnnotation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CreatedBy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log.info(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“Author of the class: 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annotationC.author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log.info(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“Date of Writing the class: 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annotationC.date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log.info(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“Author of the method: 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annotationM.author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log.info(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“Date of Writing the method: ”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annotationM.date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6083" y="135734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Обработка аннотаций в </a:t>
            </a:r>
            <a:r>
              <a:rPr lang="en-GB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5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аннотаций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168274" y="1608138"/>
            <a:ext cx="882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RetentionPolicy.SOURCE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аннотации присутствуют только в коде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Информация для компилятора</a:t>
            </a:r>
            <a:endParaRPr lang="en-US" sz="2200" dirty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Информация для инструментов </a:t>
            </a:r>
            <a:r>
              <a:rPr lang="en-US" sz="2200" dirty="0" smtClean="0">
                <a:latin typeface="PF Isotext Pro" pitchFamily="2" charset="0"/>
              </a:rPr>
              <a:t>IDE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74" y="3247485"/>
            <a:ext cx="882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RetentionPolicy.CLASS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― </a:t>
            </a:r>
            <a:r>
              <a:rPr lang="ru-RU" sz="2200" dirty="0" smtClean="0">
                <a:latin typeface="PF Isotext Pro" pitchFamily="2" charset="0"/>
              </a:rPr>
              <a:t>сохранены в </a:t>
            </a:r>
            <a:r>
              <a:rPr lang="en-US" sz="2200" dirty="0" smtClean="0">
                <a:latin typeface="PF Isotext Pro" pitchFamily="2" charset="0"/>
              </a:rPr>
              <a:t>.class</a:t>
            </a:r>
            <a:r>
              <a:rPr lang="ru-RU" sz="2200" dirty="0" smtClean="0">
                <a:latin typeface="PF Isotext Pro" pitchFamily="2" charset="0"/>
              </a:rPr>
              <a:t>, но не доступны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в </a:t>
            </a:r>
            <a:r>
              <a:rPr lang="en-US" sz="2200" dirty="0" smtClean="0">
                <a:latin typeface="PF Isotext Pro" pitchFamily="2" charset="0"/>
              </a:rPr>
              <a:t>runtime</a:t>
            </a: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Доступны при анализе </a:t>
            </a:r>
            <a:r>
              <a:rPr lang="en-US" sz="2200" dirty="0">
                <a:latin typeface="PF Isotext Pro" pitchFamily="2" charset="0"/>
              </a:rPr>
              <a:t>byte</a:t>
            </a:r>
            <a:r>
              <a:rPr lang="ru-RU" sz="2200" dirty="0">
                <a:latin typeface="PF Isotext Pro" pitchFamily="2" charset="0"/>
              </a:rPr>
              <a:t>-кода </a:t>
            </a:r>
            <a:endParaRPr lang="en-US" sz="2200" dirty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Не доступны через </a:t>
            </a:r>
            <a:r>
              <a:rPr lang="en-US" sz="2200" dirty="0" smtClean="0">
                <a:latin typeface="PF Isotext Pro" pitchFamily="2" charset="0"/>
              </a:rPr>
              <a:t>reflection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274" y="5225385"/>
            <a:ext cx="88200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RetentionPolicy.RUNTIME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― </a:t>
            </a:r>
            <a:r>
              <a:rPr lang="ru-RU" sz="2200" dirty="0" smtClean="0">
                <a:latin typeface="PF Isotext Pro" pitchFamily="2" charset="0"/>
              </a:rPr>
              <a:t>сохранены в </a:t>
            </a:r>
            <a:r>
              <a:rPr lang="en-US" sz="2200" dirty="0" smtClean="0">
                <a:latin typeface="PF Isotext Pro" pitchFamily="2" charset="0"/>
              </a:rPr>
              <a:t>.class </a:t>
            </a:r>
            <a:r>
              <a:rPr lang="ru-RU" sz="2200" dirty="0" smtClean="0">
                <a:latin typeface="PF Isotext Pro" pitchFamily="2" charset="0"/>
              </a:rPr>
              <a:t>и доступны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в </a:t>
            </a:r>
            <a:r>
              <a:rPr lang="en-US" sz="2200" dirty="0" smtClean="0">
                <a:latin typeface="PF Isotext Pro" pitchFamily="2" charset="0"/>
              </a:rPr>
              <a:t>runtime</a:t>
            </a:r>
            <a:r>
              <a:rPr lang="ru-RU" sz="2200" dirty="0" smtClean="0">
                <a:latin typeface="PF Isotext Pro" pitchFamily="2" charset="0"/>
              </a:rPr>
              <a:t> 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Аннотации можно получать из </a:t>
            </a:r>
            <a:r>
              <a:rPr lang="en-US" sz="2200" dirty="0" err="1">
                <a:latin typeface="PF Isotext Pro" pitchFamily="2" charset="0"/>
              </a:rPr>
              <a:t>getClass</a:t>
            </a:r>
            <a:r>
              <a:rPr lang="en-US" sz="2200" dirty="0">
                <a:latin typeface="PF Isotext Pro" pitchFamily="2" charset="0"/>
              </a:rPr>
              <a:t>() </a:t>
            </a:r>
            <a:r>
              <a:rPr lang="ru-RU" sz="2200" dirty="0">
                <a:latin typeface="PF Isotext Pro" pitchFamily="2" charset="0"/>
              </a:rPr>
              <a:t>через </a:t>
            </a:r>
            <a:r>
              <a:rPr lang="en-US" sz="2200" dirty="0" smtClean="0">
                <a:latin typeface="PF Isotext Pro" pitchFamily="2" charset="0"/>
              </a:rPr>
              <a:t>reflection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9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Термины </a:t>
            </a:r>
            <a:r>
              <a:rPr lang="ru-RU" dirty="0"/>
              <a:t>и </a:t>
            </a:r>
            <a:r>
              <a:rPr lang="ru-RU" dirty="0" smtClean="0"/>
              <a:t>сокращения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8275" y="1600200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JDBC</a:t>
            </a:r>
            <a:endParaRPr lang="ru-RU" sz="2400" b="1" dirty="0">
              <a:solidFill>
                <a:schemeClr val="l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69602" y="1600200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Java Database Connectivity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275" y="2660762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ORM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69602" y="2660762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Object Relational Mapping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8275" y="3721324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JPA 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169602" y="3721324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Java Persistency API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8275" y="4781886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Hibernate 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169602" y="4781886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популярная библиотека для ORM, </a:t>
            </a:r>
            <a:r>
              <a:rPr lang="ru-RU" sz="2200" dirty="0" err="1">
                <a:solidFill>
                  <a:schemeClr val="tx1"/>
                </a:solidFill>
                <a:latin typeface="PF Isotext Pro" pitchFamily="2" charset="0"/>
              </a:rPr>
              <a:t>implements</a:t>
            </a:r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 JPA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8275" y="5842446"/>
            <a:ext cx="180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DAO </a:t>
            </a:r>
            <a:endParaRPr lang="ru-RU" sz="2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169602" y="5842446"/>
            <a:ext cx="6840000" cy="5477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Data Access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709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Аннотации аннотаций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168275" y="2398639"/>
            <a:ext cx="7272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@Retention(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RetentionPolicy.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RUNTIME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ru-RU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@interface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CreatedBy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{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String author(); 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String date(); 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68275" y="1606551"/>
            <a:ext cx="6301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@Retention </a:t>
            </a:r>
            <a:r>
              <a:rPr lang="en-US" sz="2000" dirty="0">
                <a:cs typeface="Arial"/>
              </a:rPr>
              <a:t>―</a:t>
            </a:r>
            <a:r>
              <a:rPr lang="en-US" sz="2000" dirty="0" smtClean="0"/>
              <a:t> </a:t>
            </a:r>
            <a:r>
              <a:rPr lang="ru-RU" sz="2000" dirty="0" smtClean="0"/>
              <a:t>аннотация для указания типа аннотации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71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6" name="Picture 2" descr="screen-shot-2012-01-08-at-10-56-48-am.png (488×57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2" y="1608138"/>
            <a:ext cx="4052887" cy="4783734"/>
          </a:xfrm>
          <a:prstGeom prst="rect">
            <a:avLst/>
          </a:prstGeom>
          <a:noFill/>
        </p:spPr>
      </p:pic>
      <p:sp>
        <p:nvSpPr>
          <p:cNvPr id="7" name="Текст 3"/>
          <p:cNvSpPr txBox="1">
            <a:spLocks/>
          </p:cNvSpPr>
          <p:nvPr/>
        </p:nvSpPr>
        <p:spPr>
          <a:xfrm>
            <a:off x="168274" y="1601788"/>
            <a:ext cx="3840056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Executor</a:t>
            </a:r>
            <a:endParaRPr lang="en-US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3200" dirty="0" smtClean="0"/>
              <a:t>Аннотации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ORM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Hibernate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DB </a:t>
            </a:r>
            <a:r>
              <a:rPr lang="en-US" sz="3200" dirty="0"/>
              <a:t>Service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9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Object-Relational Mapping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25054"/>
            <a:ext cx="8843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Связь между объектной моделью программы и реляционной </a:t>
            </a:r>
            <a:br>
              <a:rPr lang="ru-RU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моделью базы</a:t>
            </a:r>
            <a:endParaRPr lang="en-US" sz="2200" dirty="0" smtClean="0">
              <a:latin typeface="PF Isotext Pro" pitchFamily="2" charset="0"/>
            </a:endParaRPr>
          </a:p>
        </p:txBody>
      </p:sp>
      <p:pic>
        <p:nvPicPr>
          <p:cNvPr id="4098" name="Picture 2" descr="orm.png (619×18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716" y="3902719"/>
            <a:ext cx="8358569" cy="24441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68275" y="2580882"/>
            <a:ext cx="861684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Пример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Методы </a:t>
            </a:r>
            <a:r>
              <a:rPr lang="en-US" sz="2200" dirty="0">
                <a:latin typeface="PF Isotext Pro" pitchFamily="2" charset="0"/>
              </a:rPr>
              <a:t>DAO </a:t>
            </a:r>
            <a:r>
              <a:rPr lang="ru-RU" sz="2200" dirty="0">
                <a:latin typeface="PF Isotext Pro" pitchFamily="2" charset="0"/>
              </a:rPr>
              <a:t>принимают объекты и сохраняют их в базе</a:t>
            </a:r>
            <a:r>
              <a:rPr lang="en-US" sz="2200" dirty="0">
                <a:latin typeface="PF Isotext Pro" pitchFamily="2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ru-RU" sz="2200" dirty="0">
                <a:latin typeface="PF Isotext Pro" pitchFamily="2" charset="0"/>
              </a:rPr>
              <a:t>Методы </a:t>
            </a:r>
            <a:r>
              <a:rPr lang="en-US" sz="2200" dirty="0">
                <a:latin typeface="PF Isotext Pro" pitchFamily="2" charset="0"/>
              </a:rPr>
              <a:t>DAO </a:t>
            </a:r>
            <a:r>
              <a:rPr lang="ru-RU" sz="2200" dirty="0">
                <a:latin typeface="PF Isotext Pro" pitchFamily="2" charset="0"/>
              </a:rPr>
              <a:t>возвращают объекты собирая их на основе запросов</a:t>
            </a:r>
            <a:r>
              <a:rPr lang="en-US" sz="2200" dirty="0">
                <a:latin typeface="PF Isotext Pr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023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Persistence API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09665"/>
            <a:ext cx="32342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Package </a:t>
            </a:r>
            <a:r>
              <a:rPr lang="en-US" sz="2200" dirty="0" err="1" smtClean="0">
                <a:latin typeface="PF Isotext Pro" pitchFamily="2" charset="0"/>
              </a:rPr>
              <a:t>javax.persistence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275" y="2337873"/>
            <a:ext cx="1412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Аннотации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75" y="2857124"/>
            <a:ext cx="748883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@Entity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: </a:t>
            </a:r>
            <a:r>
              <a:rPr lang="ru-RU" sz="2200" dirty="0" smtClean="0">
                <a:latin typeface="PF Isotext Pro" pitchFamily="2" charset="0"/>
              </a:rPr>
              <a:t>объект класса можно «переложить» в таблицу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@Table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: </a:t>
            </a:r>
            <a:r>
              <a:rPr lang="ru-RU" sz="2200" dirty="0" smtClean="0">
                <a:latin typeface="PF Isotext Pro" pitchFamily="2" charset="0"/>
              </a:rPr>
              <a:t>связывает класс и таблицу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@Id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: </a:t>
            </a:r>
            <a:r>
              <a:rPr lang="ru-RU" sz="2200" dirty="0" smtClean="0">
                <a:latin typeface="PF Isotext Pro" pitchFamily="2" charset="0"/>
              </a:rPr>
              <a:t>поле является первичным ключом в таблице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@Column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: </a:t>
            </a:r>
            <a:r>
              <a:rPr lang="ru-RU" sz="2200" dirty="0" smtClean="0">
                <a:latin typeface="PF Isotext Pro" pitchFamily="2" charset="0"/>
              </a:rPr>
              <a:t>связывает поле и колонку в таблице</a:t>
            </a:r>
          </a:p>
        </p:txBody>
      </p:sp>
    </p:spTree>
    <p:extLst>
      <p:ext uri="{BB962C8B-B14F-4D97-AF65-F5344CB8AC3E}">
        <p14:creationId xmlns:p14="http://schemas.microsoft.com/office/powerpoint/2010/main" xmlns="" val="2705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08138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PF Isotext Pro" pitchFamily="2" charset="0"/>
              </a:rPr>
              <a:t>DataSet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  <a:cs typeface="Arial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объект содержащий данные одной строки таблицы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На каждую таблицу свой </a:t>
            </a:r>
            <a:r>
              <a:rPr lang="en-US" sz="2200" dirty="0" err="1">
                <a:latin typeface="PF Isotext Pro" pitchFamily="2" charset="0"/>
              </a:rPr>
              <a:t>DataSet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Извлечение </a:t>
            </a:r>
            <a:r>
              <a:rPr lang="ru-RU" sz="2200" dirty="0">
                <a:latin typeface="PF Isotext Pro" pitchFamily="2" charset="0"/>
              </a:rPr>
              <a:t>и </a:t>
            </a:r>
            <a:r>
              <a:rPr lang="ru-RU" sz="2200" dirty="0" smtClean="0">
                <a:latin typeface="PF Isotext Pro" pitchFamily="2" charset="0"/>
              </a:rPr>
              <a:t>вставку </a:t>
            </a:r>
            <a:r>
              <a:rPr lang="ru-RU" sz="2200" dirty="0">
                <a:latin typeface="PF Isotext Pro" pitchFamily="2" charset="0"/>
              </a:rPr>
              <a:t>данных удобно проводить через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-</a:t>
            </a:r>
            <a:r>
              <a:rPr lang="ru-RU" sz="2200" dirty="0">
                <a:latin typeface="PF Isotext Pro" pitchFamily="2" charset="0"/>
              </a:rPr>
              <a:t>ы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В терминах </a:t>
            </a:r>
            <a:r>
              <a:rPr lang="en-US" sz="2200" dirty="0">
                <a:latin typeface="PF Isotext Pro" pitchFamily="2" charset="0"/>
              </a:rPr>
              <a:t>JPA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это </a:t>
            </a:r>
            <a:r>
              <a:rPr lang="en-US" sz="2200" dirty="0" smtClean="0">
                <a:latin typeface="PF Isotext Pro" pitchFamily="2" charset="0"/>
              </a:rPr>
              <a:t>Entity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89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326898" y="172773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long id;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String name;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(long id, String name){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 = id;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name = name;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name){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 = 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-1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name = name;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String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getName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{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name; 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long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{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275" y="4267197"/>
            <a:ext cx="8828089" cy="214312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63" y="1885948"/>
            <a:ext cx="8597901" cy="214312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Data Access Object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98463" y="209550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Объект доступа к данным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Шаблон проектирования скрывающий детали работы с базой  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Обычно один </a:t>
            </a:r>
            <a:r>
              <a:rPr lang="en-US" sz="2200" dirty="0">
                <a:latin typeface="PF Isotext Pro" pitchFamily="2" charset="0"/>
              </a:rPr>
              <a:t>DAO </a:t>
            </a:r>
            <a:r>
              <a:rPr lang="ru-RU" sz="2200" dirty="0">
                <a:latin typeface="PF Isotext Pro" pitchFamily="2" charset="0"/>
              </a:rPr>
              <a:t>на одну таблицу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Высокоуровневый доступ к данным через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-</a:t>
            </a:r>
            <a:r>
              <a:rPr lang="ru-RU" sz="2200" dirty="0" smtClean="0">
                <a:latin typeface="PF Isotext Pro" pitchFamily="2" charset="0"/>
              </a:rPr>
              <a:t>ы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275" y="4273658"/>
            <a:ext cx="82809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Варианты операций над базой: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Вставка строки </a:t>
            </a:r>
            <a:r>
              <a:rPr lang="ru-RU" sz="2200" dirty="0" smtClean="0"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добавление </a:t>
            </a:r>
            <a:r>
              <a:rPr lang="en-US" sz="2200" dirty="0" err="1">
                <a:latin typeface="PF Isotext Pro" pitchFamily="2" charset="0"/>
              </a:rPr>
              <a:t>DataSet</a:t>
            </a:r>
            <a:endParaRPr lang="en-US" sz="2200" dirty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Поиск строки по ключу </a:t>
            </a:r>
            <a:r>
              <a:rPr lang="ru-RU" sz="2200" dirty="0"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возврат 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-</a:t>
            </a:r>
            <a:r>
              <a:rPr lang="ru-RU" sz="2200" dirty="0">
                <a:latin typeface="PF Isotext Pro" pitchFamily="2" charset="0"/>
              </a:rPr>
              <a:t>а</a:t>
            </a:r>
            <a:endParaRPr lang="en-US" sz="2200" dirty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Поиск строк по признаку </a:t>
            </a:r>
            <a:r>
              <a:rPr lang="ru-RU" sz="2200" dirty="0">
                <a:cs typeface="Arial"/>
              </a:rPr>
              <a:t>―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возврат </a:t>
            </a:r>
            <a:r>
              <a:rPr lang="en-US" sz="2200" dirty="0">
                <a:latin typeface="PF Isotext Pro" pitchFamily="2" charset="0"/>
              </a:rPr>
              <a:t>List&lt;</a:t>
            </a:r>
            <a:r>
              <a:rPr lang="en-US" sz="2200" dirty="0" err="1">
                <a:latin typeface="PF Isotext Pro" pitchFamily="2" charset="0"/>
              </a:rPr>
              <a:t>DataSet</a:t>
            </a:r>
            <a:r>
              <a:rPr lang="en-US" sz="2200" dirty="0">
                <a:latin typeface="PF Isotext Pro" pitchFamily="2" charset="0"/>
              </a:rPr>
              <a:t>&gt;</a:t>
            </a:r>
          </a:p>
          <a:p>
            <a:pPr lvl="1">
              <a:spcAft>
                <a:spcPts val="600"/>
              </a:spcAft>
            </a:pP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Удаление строки</a:t>
            </a:r>
            <a:endParaRPr lang="en-US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UsersDAO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395288" y="1610303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get(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getByName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add(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UsersDataSet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dataSet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delete(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SQLException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4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7" name="Picture 2" descr="ImageGen.ashx (600×424)"/>
          <p:cNvPicPr>
            <a:picLocks noChangeAspect="1" noChangeArrowheads="1"/>
          </p:cNvPicPr>
          <p:nvPr/>
        </p:nvPicPr>
        <p:blipFill rotWithShape="1">
          <a:blip r:embed="rId2" cstate="print"/>
          <a:srcRect r="21389"/>
          <a:stretch/>
        </p:blipFill>
        <p:spPr bwMode="auto">
          <a:xfrm>
            <a:off x="4519613" y="1608138"/>
            <a:ext cx="4492625" cy="4038601"/>
          </a:xfrm>
          <a:prstGeom prst="rect">
            <a:avLst/>
          </a:prstGeom>
          <a:noFill/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168274" y="1601788"/>
            <a:ext cx="3840056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Executor</a:t>
            </a:r>
            <a:endParaRPr lang="en-US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3200" dirty="0" smtClean="0"/>
              <a:t>Аннотации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ORM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Hibernate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DB </a:t>
            </a:r>
            <a:r>
              <a:rPr lang="en-US" sz="3200" dirty="0"/>
              <a:t>Service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162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70306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&lt;dependencies&gt;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&lt;dependency&gt;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    &lt;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groupId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mysql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&lt;/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groupId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    &lt;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artifactId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mysql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-connector-java&lt;/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artifactId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    &lt;version&gt;5.1.6&lt;/version&gt;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&lt;/dependency&gt;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&lt;dependency&gt;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    &lt;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groupId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  <a:r>
              <a:rPr lang="en-US" sz="1700" dirty="0" err="1">
                <a:solidFill>
                  <a:srgbClr val="FF0000"/>
                </a:solidFill>
                <a:latin typeface="PF Isotext Pro" pitchFamily="2" charset="0"/>
              </a:rPr>
              <a:t>org.hibernate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&lt;/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groupId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    &lt;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artifactId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  <a:r>
              <a:rPr lang="en-US" sz="1700" dirty="0">
                <a:solidFill>
                  <a:srgbClr val="FF0000"/>
                </a:solidFill>
                <a:latin typeface="PF Isotext Pro" pitchFamily="2" charset="0"/>
              </a:rPr>
              <a:t>hibernate-core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&lt;/</a:t>
            </a:r>
            <a:r>
              <a:rPr lang="en-US" sz="1700" dirty="0" err="1">
                <a:solidFill>
                  <a:schemeClr val="tx1"/>
                </a:solidFill>
                <a:latin typeface="PF Isotext Pro" pitchFamily="2" charset="0"/>
              </a:rPr>
              <a:t>artifactId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    &lt;</a:t>
            </a:r>
            <a:r>
              <a:rPr lang="en-US" sz="1700" dirty="0" smtClean="0">
                <a:solidFill>
                  <a:schemeClr val="tx1"/>
                </a:solidFill>
                <a:latin typeface="PF Isotext Pro" pitchFamily="2" charset="0"/>
              </a:rPr>
              <a:t>version&gt;</a:t>
            </a:r>
            <a:r>
              <a:rPr lang="en-US" sz="1700" dirty="0" smtClean="0">
                <a:solidFill>
                  <a:srgbClr val="FF0000"/>
                </a:solidFill>
                <a:latin typeface="PF Isotext Pro" pitchFamily="2" charset="0"/>
              </a:rPr>
              <a:t>4.3.1.Final</a:t>
            </a:r>
            <a:r>
              <a:rPr lang="en-US" sz="1700" dirty="0" smtClean="0">
                <a:solidFill>
                  <a:schemeClr val="tx1"/>
                </a:solidFill>
                <a:latin typeface="PF Isotext Pro" pitchFamily="2" charset="0"/>
              </a:rPr>
              <a:t>&lt;/</a:t>
            </a:r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version&gt;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    &lt;/dependency&gt;</a:t>
            </a:r>
          </a:p>
          <a:p>
            <a:r>
              <a:rPr lang="en-US" sz="1700" dirty="0">
                <a:solidFill>
                  <a:schemeClr val="tx1"/>
                </a:solidFill>
                <a:latin typeface="PF Isotext Pro" pitchFamily="2" charset="0"/>
              </a:rPr>
              <a:t>    &lt;/dependencies&gt;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41830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ORM </a:t>
            </a:r>
            <a:r>
              <a:rPr lang="ru-RU" dirty="0"/>
              <a:t>библиотека для </a:t>
            </a:r>
            <a:r>
              <a:rPr lang="en-US" dirty="0"/>
              <a:t>Java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284051" y="2738498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6059" y="5134506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4051" y="393011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8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Инструменты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748425" y="224335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MySQL</a:t>
            </a:r>
            <a:r>
              <a:rPr lang="en-US" sz="2200" dirty="0" smtClean="0">
                <a:latin typeface="PF Isotext Pro" pitchFamily="2" charset="0"/>
              </a:rPr>
              <a:t> Community Server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425" y="286778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MySQL</a:t>
            </a:r>
            <a:r>
              <a:rPr lang="en-US" sz="2200" dirty="0" smtClean="0">
                <a:latin typeface="PF Isotext Pro" pitchFamily="2" charset="0"/>
              </a:rPr>
              <a:t> Workbench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425" y="349221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MySQL</a:t>
            </a:r>
            <a:r>
              <a:rPr lang="en-US" sz="2200" dirty="0" smtClean="0">
                <a:latin typeface="PF Isotext Pro" pitchFamily="2" charset="0"/>
              </a:rPr>
              <a:t> Connector: Connector/J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361" y="1618927"/>
            <a:ext cx="41152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http://dev.mysql.com/downloads/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280" y="4490365"/>
            <a:ext cx="6687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&lt;dependency&gt;</a:t>
            </a:r>
          </a:p>
          <a:p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mysql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mysql</a:t>
            </a:r>
            <a:r>
              <a:rPr lang="en-US" sz="2000" dirty="0"/>
              <a:t>-connector-java&lt;/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&lt;version&gt;5.1.6&lt;/version&gt;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&lt;/</a:t>
            </a:r>
            <a:r>
              <a:rPr lang="en-US" sz="2000" dirty="0"/>
              <a:t>dependency&gt;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3095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0813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Configuration </a:t>
            </a:r>
            <a:r>
              <a:rPr lang="en-US" sz="2200" dirty="0" err="1" smtClean="0"/>
              <a:t>configuration</a:t>
            </a:r>
            <a:r>
              <a:rPr lang="en-US" sz="2200" dirty="0" smtClean="0"/>
              <a:t> = </a:t>
            </a:r>
            <a:r>
              <a:rPr lang="en-US" sz="2200" dirty="0" smtClean="0">
                <a:solidFill>
                  <a:srgbClr val="953735"/>
                </a:solidFill>
              </a:rPr>
              <a:t>new</a:t>
            </a:r>
            <a:r>
              <a:rPr lang="en-US" sz="2200" dirty="0" smtClean="0"/>
              <a:t> </a:t>
            </a:r>
            <a:r>
              <a:rPr lang="en-US" sz="2200" dirty="0" err="1" smtClean="0"/>
              <a:t>org.hibernate.cfg.Configuration</a:t>
            </a:r>
            <a:r>
              <a:rPr lang="en-US" sz="2200" dirty="0" smtClean="0"/>
              <a:t>();</a:t>
            </a:r>
            <a:endParaRPr lang="ru-RU" sz="2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/>
              <a:t>configuration.setProperty</a:t>
            </a:r>
            <a:r>
              <a:rPr lang="en-US" sz="2200" dirty="0" smtClean="0"/>
              <a:t>(</a:t>
            </a:r>
            <a:r>
              <a:rPr lang="en-US" sz="2200" dirty="0" err="1" smtClean="0"/>
              <a:t>propertyName</a:t>
            </a:r>
            <a:r>
              <a:rPr lang="en-US" sz="2200" dirty="0" smtClean="0"/>
              <a:t>, </a:t>
            </a:r>
            <a:r>
              <a:rPr lang="en-US" sz="2200" dirty="0" err="1" smtClean="0"/>
              <a:t>propertyValue</a:t>
            </a:r>
            <a:r>
              <a:rPr lang="en-US" sz="2200" dirty="0" smtClean="0"/>
              <a:t>);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4900575"/>
              </p:ext>
            </p:extLst>
          </p:nvPr>
        </p:nvGraphicFramePr>
        <p:xfrm>
          <a:off x="398463" y="3098165"/>
          <a:ext cx="856895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416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propertyName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propertyValue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latin typeface="Calibri" pitchFamily="34" charset="0"/>
                          <a:cs typeface="Calibri" pitchFamily="34" charset="0"/>
                        </a:rPr>
                        <a:t>hibernate.dialect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latin typeface="Calibri" pitchFamily="34" charset="0"/>
                          <a:cs typeface="Calibri" pitchFamily="34" charset="0"/>
                        </a:rPr>
                        <a:t>org.hibernate.dialect.MySQLDialect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hibernate.connection.driver_class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latin typeface="Calibri" pitchFamily="34" charset="0"/>
                          <a:cs typeface="Calibri" pitchFamily="34" charset="0"/>
                        </a:rPr>
                        <a:t>com.mysql.jdbc.Driver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hibernate.connection.url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latin typeface="Calibri" pitchFamily="34" charset="0"/>
                          <a:cs typeface="Calibri" pitchFamily="34" charset="0"/>
                        </a:rPr>
                        <a:t>jdbc:mysql</a:t>
                      </a:r>
                      <a:r>
                        <a:rPr lang="en-US" sz="1800" kern="1200" dirty="0" smtClean="0">
                          <a:latin typeface="Calibri" pitchFamily="34" charset="0"/>
                          <a:cs typeface="Calibri" pitchFamily="34" charset="0"/>
                        </a:rPr>
                        <a:t>://</a:t>
                      </a:r>
                      <a:r>
                        <a:rPr lang="en-US" sz="1800" kern="1200" dirty="0" smtClean="0">
                          <a:latin typeface="Calibri" pitchFamily="34" charset="0"/>
                          <a:cs typeface="Calibri" pitchFamily="34" charset="0"/>
                        </a:rPr>
                        <a:t>localhost:3306/Lecture3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hibernate.connection.username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tully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hibernate.connection.password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tully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hibernate.show_sql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Calibri" pitchFamily="34" charset="0"/>
                          <a:cs typeface="Calibri" pitchFamily="34" charset="0"/>
                        </a:rPr>
                        <a:t>hibernate.hbm2ddl.auto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00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hibernate.hbm2ddl.auto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12929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dk1"/>
                </a:solidFill>
                <a:latin typeface="PF Isotext Pro" pitchFamily="2" charset="0"/>
              </a:rPr>
              <a:t>hibernate.hbm2ddl.auto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463" y="3281936"/>
            <a:ext cx="82089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i="1" dirty="0" smtClean="0">
                <a:solidFill>
                  <a:schemeClr val="accent6"/>
                </a:solidFill>
                <a:latin typeface="PF Isotext Pro" pitchFamily="2" charset="0"/>
              </a:rPr>
              <a:t>validate</a:t>
            </a: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: </a:t>
            </a:r>
            <a:r>
              <a:rPr lang="ru-RU" sz="2200" dirty="0" smtClean="0">
                <a:latin typeface="PF Isotext Pro" pitchFamily="2" charset="0"/>
              </a:rPr>
              <a:t>проверяет схему, не внося изменений</a:t>
            </a:r>
            <a:endParaRPr lang="en-US" sz="2200" dirty="0" smtClean="0">
              <a:latin typeface="PF Isotext Pro" pitchFamily="2" charset="0"/>
            </a:endParaRPr>
          </a:p>
          <a:p>
            <a:pPr fontAlgn="base"/>
            <a:endParaRPr lang="en-US" sz="2200" dirty="0" smtClean="0">
              <a:latin typeface="PF Isotext Pro" pitchFamily="2" charset="0"/>
            </a:endParaRPr>
          </a:p>
          <a:p>
            <a:pPr fontAlgn="base"/>
            <a:r>
              <a:rPr lang="en-US" sz="2200" i="1" dirty="0">
                <a:solidFill>
                  <a:schemeClr val="accent6"/>
                </a:solidFill>
                <a:latin typeface="PF Isotext Pro" pitchFamily="2" charset="0"/>
              </a:rPr>
              <a:t>update: </a:t>
            </a:r>
            <a:r>
              <a:rPr lang="ru-RU" sz="2200" dirty="0" smtClean="0">
                <a:latin typeface="PF Isotext Pro" pitchFamily="2" charset="0"/>
              </a:rPr>
              <a:t>обновляет схему, если находит различия</a:t>
            </a:r>
            <a:endParaRPr lang="en-US" sz="2200" dirty="0" smtClean="0">
              <a:latin typeface="PF Isotext Pro" pitchFamily="2" charset="0"/>
            </a:endParaRPr>
          </a:p>
          <a:p>
            <a:pPr fontAlgn="base"/>
            <a:endParaRPr lang="en-US" sz="2200" dirty="0" smtClean="0">
              <a:latin typeface="PF Isotext Pro" pitchFamily="2" charset="0"/>
            </a:endParaRPr>
          </a:p>
          <a:p>
            <a:pPr fontAlgn="base"/>
            <a:r>
              <a:rPr lang="en-US" sz="2200" i="1" dirty="0">
                <a:solidFill>
                  <a:schemeClr val="accent6"/>
                </a:solidFill>
                <a:latin typeface="PF Isotext Pro" pitchFamily="2" charset="0"/>
              </a:rPr>
              <a:t>create: </a:t>
            </a:r>
            <a:r>
              <a:rPr lang="ru-RU" sz="2200" dirty="0" smtClean="0">
                <a:latin typeface="PF Isotext Pro" pitchFamily="2" charset="0"/>
              </a:rPr>
              <a:t>пересоздает схему</a:t>
            </a:r>
            <a:endParaRPr lang="en-US" sz="2200" dirty="0" smtClean="0">
              <a:latin typeface="PF Isotext Pro" pitchFamily="2" charset="0"/>
            </a:endParaRPr>
          </a:p>
          <a:p>
            <a:pPr fontAlgn="base"/>
            <a:endParaRPr lang="en-US" sz="2200" dirty="0" smtClean="0">
              <a:latin typeface="PF Isotext Pro" pitchFamily="2" charset="0"/>
            </a:endParaRPr>
          </a:p>
          <a:p>
            <a:pPr fontAlgn="base"/>
            <a:r>
              <a:rPr lang="en-US" sz="2200" i="1" dirty="0">
                <a:solidFill>
                  <a:schemeClr val="accent6"/>
                </a:solidFill>
                <a:latin typeface="PF Isotext Pro" pitchFamily="2" charset="0"/>
              </a:rPr>
              <a:t>create-drop: </a:t>
            </a:r>
            <a:r>
              <a:rPr lang="ru-RU" sz="2200" dirty="0" smtClean="0">
                <a:latin typeface="PF Isotext Pro" pitchFamily="2" charset="0"/>
              </a:rPr>
              <a:t>уничтожает схему при закрытии </a:t>
            </a:r>
            <a:r>
              <a:rPr lang="en-US" sz="2200" dirty="0" err="1" smtClean="0">
                <a:latin typeface="PF Isotext Pro" pitchFamily="2" charset="0"/>
              </a:rPr>
              <a:t>SessionFactory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75" y="2220931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dk1"/>
                </a:solidFill>
                <a:latin typeface="PF Isotext Pro" pitchFamily="2" charset="0"/>
              </a:rPr>
              <a:t>Автоматически создает или проверяет схему базы </a:t>
            </a:r>
            <a:br>
              <a:rPr lang="ru-RU" sz="2200" dirty="0" smtClean="0">
                <a:solidFill>
                  <a:schemeClr val="dk1"/>
                </a:solidFill>
                <a:latin typeface="PF Isotext Pro" pitchFamily="2" charset="0"/>
              </a:rPr>
            </a:br>
            <a:r>
              <a:rPr lang="ru-RU" sz="2200" dirty="0" smtClean="0">
                <a:solidFill>
                  <a:schemeClr val="dk1"/>
                </a:solidFill>
                <a:latin typeface="PF Isotext Pro" pitchFamily="2" charset="0"/>
              </a:rPr>
              <a:t>при создании </a:t>
            </a:r>
            <a:r>
              <a:rPr lang="en-US" sz="2200" dirty="0" err="1" smtClean="0">
                <a:solidFill>
                  <a:schemeClr val="dk1"/>
                </a:solidFill>
                <a:latin typeface="PF Isotext Pro" pitchFamily="2" charset="0"/>
              </a:rPr>
              <a:t>SessionFactory</a:t>
            </a:r>
            <a:endParaRPr lang="en-US" sz="22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2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Factory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168275" y="1613815"/>
            <a:ext cx="806489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Фабрика, которая создает сессии.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Одна фабрика на </a:t>
            </a:r>
            <a:r>
              <a:rPr lang="ru-RU" sz="2200" dirty="0" smtClean="0">
                <a:latin typeface="PF Isotext Pro" pitchFamily="2" charset="0"/>
              </a:rPr>
              <a:t>приложение.</a:t>
            </a:r>
            <a:endParaRPr lang="en-US" sz="22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Одна сессия </a:t>
            </a:r>
            <a:r>
              <a:rPr lang="ru-RU" sz="2200" dirty="0" smtClean="0">
                <a:latin typeface="PF Isotext Pro" pitchFamily="2" charset="0"/>
              </a:rPr>
              <a:t>на</a:t>
            </a:r>
            <a:r>
              <a:rPr lang="en-GB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запрос.  </a:t>
            </a:r>
            <a:endParaRPr lang="en-US" sz="2200" dirty="0">
              <a:latin typeface="PF Isotext Pro" pitchFamily="2" charset="0"/>
            </a:endParaRPr>
          </a:p>
        </p:txBody>
      </p:sp>
      <p:pic>
        <p:nvPicPr>
          <p:cNvPr id="9" name="Picture 2" descr="HibSessionFactory.jpg (493×176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9640" y="4272880"/>
            <a:ext cx="4695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14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Factory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1430" y="1609725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20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Standard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ServiceRegistryBuilder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builder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Standard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ServiceRegistryBuilder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builder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.applySettings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configuration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.getProperties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ServiceRegistry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serviceRegistry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builder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.buildServiceRegistry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SessionFactory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sessionFactory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configuration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.buildSessionFactory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serviceRegistry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sessionFactory.openSession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Transaction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transaction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.beginTransaction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out.append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transaction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.getLocalStatus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().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toString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sessionFactory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.close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2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Аннотации для </a:t>
            </a:r>
            <a:r>
              <a:rPr lang="en-US" smtClean="0"/>
              <a:t>DataSet-</a:t>
            </a:r>
            <a:r>
              <a:rPr lang="ru-RU" smtClean="0"/>
              <a:t>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00323" y="6019874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configuration.addAnnotatedClass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UserDataSet.class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);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75" y="5614460"/>
            <a:ext cx="72728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Перед созданием </a:t>
            </a:r>
            <a:r>
              <a:rPr lang="en-US" sz="2200" dirty="0" err="1" smtClean="0">
                <a:latin typeface="PF Isotext Pro" pitchFamily="2" charset="0"/>
              </a:rPr>
              <a:t>SessionFactory</a:t>
            </a:r>
            <a:r>
              <a:rPr lang="en-US" sz="2200" dirty="0" smtClean="0">
                <a:latin typeface="PF Isotext Pro" pitchFamily="2" charset="0"/>
              </a:rPr>
              <a:t>: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5" y="1392936"/>
            <a:ext cx="8820000" cy="410565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398463" y="1400874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import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javax.persistence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.*;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@Entity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@Table(name=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"users"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UserDataSet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@Id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@Column(name=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"id"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@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GeneratedValue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(strategy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GenerationType.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IDENTITY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 long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@Column(name=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"name"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String name;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5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6" y="1609723"/>
            <a:ext cx="8815388" cy="151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13009"/>
            <a:ext cx="88439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Основной интерфейс между приложением и библиотекой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Время жизни сессии соответствует времени жизни транзакции</a:t>
            </a:r>
            <a:endParaRPr lang="en-US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Задача </a:t>
            </a:r>
            <a:r>
              <a:rPr lang="ru-RU" sz="2200" dirty="0" smtClean="0">
                <a:latin typeface="PF Isotext Pro" pitchFamily="2" charset="0"/>
              </a:rPr>
              <a:t>се</a:t>
            </a:r>
            <a:r>
              <a:rPr lang="en-US" sz="2200" dirty="0" smtClean="0">
                <a:latin typeface="PF Isotext Pro" pitchFamily="2" charset="0"/>
              </a:rPr>
              <a:t>c</a:t>
            </a:r>
            <a:r>
              <a:rPr lang="ru-RU" sz="2200" dirty="0" smtClean="0">
                <a:latin typeface="PF Isotext Pro" pitchFamily="2" charset="0"/>
              </a:rPr>
              <a:t>сии </a:t>
            </a:r>
            <a:r>
              <a:rPr lang="ru-RU" sz="2200" dirty="0">
                <a:latin typeface="PF Isotext Pro" pitchFamily="2" charset="0"/>
              </a:rPr>
              <a:t>― работа с объектами проанотированными как </a:t>
            </a:r>
            <a:r>
              <a:rPr lang="en-US" sz="2200" dirty="0">
                <a:latin typeface="PF Isotext Pro" pitchFamily="2" charset="0"/>
              </a:rPr>
              <a:t>@Entity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850" y="3352800"/>
            <a:ext cx="8815388" cy="305752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403225" y="3350382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save(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UserDataSet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dataSet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Session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sessionFactory.openSession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Transaction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session.beginTransaction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session.save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dataSet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trx.commit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session.close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UserDataSet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read(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id){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Session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sessionFactory.openSession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UserDataSet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session.load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UserDataSet.class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id);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46</a:t>
            </a:fld>
            <a:endParaRPr lang="ru-RU" dirty="0"/>
          </a:p>
        </p:txBody>
      </p:sp>
      <p:pic>
        <p:nvPicPr>
          <p:cNvPr id="6" name="Picture 2" descr="cloud-storage-versus-cloud-database-as-a-service-300x300.jpg (300×3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8567" y="1608138"/>
            <a:ext cx="4464000" cy="4464000"/>
          </a:xfrm>
          <a:prstGeom prst="rect">
            <a:avLst/>
          </a:prstGeom>
          <a:noFill/>
        </p:spPr>
      </p:pic>
      <p:sp>
        <p:nvSpPr>
          <p:cNvPr id="7" name="Текст 3"/>
          <p:cNvSpPr txBox="1">
            <a:spLocks/>
          </p:cNvSpPr>
          <p:nvPr/>
        </p:nvSpPr>
        <p:spPr>
          <a:xfrm>
            <a:off x="168274" y="1601788"/>
            <a:ext cx="3840056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JDBC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Executor</a:t>
            </a:r>
            <a:endParaRPr lang="en-US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3200" dirty="0" smtClean="0"/>
              <a:t>Аннотации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ORM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Hibernate</a:t>
            </a:r>
            <a:endParaRPr lang="ru-RU" sz="32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DB </a:t>
            </a:r>
            <a:r>
              <a:rPr lang="en-US" sz="3200" dirty="0">
                <a:solidFill>
                  <a:srgbClr val="FF0000"/>
                </a:solidFill>
              </a:rPr>
              <a:t>Service</a:t>
            </a:r>
            <a:endParaRPr lang="ru-R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9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68275" y="1608138"/>
            <a:ext cx="8280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DatabaseServic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PF Isotext Pro" pitchFamily="2" charset="0"/>
              </a:rPr>
              <a:t>e</a:t>
            </a:r>
            <a:r>
              <a:rPr lang="ru-RU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– сервис скрывающий работу с базой</a:t>
            </a:r>
          </a:p>
          <a:p>
            <a:r>
              <a:rPr lang="ru-RU" sz="2200" dirty="0" smtClean="0">
                <a:latin typeface="PF Isotext Pro" pitchFamily="2" charset="0"/>
              </a:rPr>
              <a:t>При создании соединяется с базой</a:t>
            </a:r>
          </a:p>
          <a:p>
            <a:r>
              <a:rPr lang="ru-RU" sz="2200" dirty="0" smtClean="0">
                <a:latin typeface="PF Isotext Pro" pitchFamily="2" charset="0"/>
              </a:rPr>
              <a:t>В своих методах создает </a:t>
            </a:r>
            <a:r>
              <a:rPr lang="en-US" sz="2200" dirty="0" smtClean="0">
                <a:latin typeface="PF Isotext Pro" pitchFamily="2" charset="0"/>
              </a:rPr>
              <a:t>DAO</a:t>
            </a:r>
            <a:endParaRPr lang="ru-RU" sz="2200" dirty="0" smtClean="0"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775" y="4866287"/>
            <a:ext cx="78324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274" y="2970192"/>
            <a:ext cx="88439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JDBC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	</a:t>
            </a:r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TExecutor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класс с типизированными методами для работы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 smtClean="0">
                <a:latin typeface="PF Isotext Pro" pitchFamily="2" charset="0"/>
              </a:rPr>
              <a:t/>
            </a:r>
            <a:br>
              <a:rPr lang="en-US" sz="2200" dirty="0" smtClean="0">
                <a:latin typeface="PF Isotext Pro" pitchFamily="2" charset="0"/>
              </a:rPr>
            </a:br>
            <a:r>
              <a:rPr lang="en-US" sz="2200" dirty="0" smtClean="0">
                <a:latin typeface="PF Isotext Pro" pitchFamily="2" charset="0"/>
              </a:rPr>
              <a:t>	</a:t>
            </a:r>
            <a:r>
              <a:rPr lang="ru-RU" sz="2200" dirty="0" smtClean="0">
                <a:latin typeface="PF Isotext Pro" pitchFamily="2" charset="0"/>
              </a:rPr>
              <a:t>с запросами</a:t>
            </a:r>
            <a:endParaRPr lang="en-US" sz="2200" dirty="0" smtClean="0">
              <a:latin typeface="PF Isotext Pro" pitchFamily="2" charset="0"/>
            </a:endParaRPr>
          </a:p>
          <a:p>
            <a:endParaRPr lang="en-US" sz="2200" dirty="0" smtClean="0">
              <a:latin typeface="PF Isotext Pro" pitchFamily="2" charset="0"/>
            </a:endParaRPr>
          </a:p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Hibernate</a:t>
            </a:r>
          </a:p>
          <a:p>
            <a:r>
              <a:rPr lang="en-US" sz="2200" dirty="0" smtClean="0">
                <a:latin typeface="PF Isotext Pro" pitchFamily="2" charset="0"/>
              </a:rPr>
              <a:t>	</a:t>
            </a:r>
            <a:r>
              <a:rPr lang="ru-RU" sz="2200" dirty="0" smtClean="0">
                <a:latin typeface="PF Isotext Pro" pitchFamily="2" charset="0"/>
              </a:rPr>
              <a:t>Аннотации на все </a:t>
            </a:r>
            <a:r>
              <a:rPr lang="en-US" sz="2200" dirty="0" err="1" smtClean="0">
                <a:latin typeface="PF Isotext Pro" pitchFamily="2" charset="0"/>
              </a:rPr>
              <a:t>DataSet</a:t>
            </a:r>
            <a:r>
              <a:rPr lang="en-US" sz="2200" dirty="0" smtClean="0">
                <a:latin typeface="PF Isotext Pro" pitchFamily="2" charset="0"/>
              </a:rPr>
              <a:t>-</a:t>
            </a:r>
            <a:r>
              <a:rPr lang="ru-RU" sz="2200" dirty="0" smtClean="0">
                <a:latin typeface="PF Isotext Pro" pitchFamily="2" charset="0"/>
              </a:rPr>
              <a:t>ы, автоматическое создание схемы</a:t>
            </a:r>
            <a:endParaRPr lang="en-US" sz="2200" dirty="0" smtClean="0">
              <a:latin typeface="PF Isotext Pro" pitchFamily="2" charset="0"/>
            </a:endParaRPr>
          </a:p>
          <a:p>
            <a:endParaRPr lang="en-US" sz="2200" dirty="0">
              <a:latin typeface="PF Isotext Pr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775" y="4074957"/>
            <a:ext cx="78324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3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62838" y="1716457"/>
            <a:ext cx="86805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Для каждой таблицы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TableDAO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  <a:cs typeface="Arial"/>
              </a:rPr>
              <a:t>―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объект доступа к данным таблицы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с именем </a:t>
            </a:r>
            <a:r>
              <a:rPr lang="en-US" sz="2200" dirty="0">
                <a:latin typeface="PF Isotext Pro" pitchFamily="2" charset="0"/>
              </a:rPr>
              <a:t>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accent6"/>
                </a:solidFill>
                <a:latin typeface="PF Isotext Pro" pitchFamily="2" charset="0"/>
              </a:rPr>
              <a:t>TableDataSe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PF Isotext Pro" pitchFamily="2" charset="0"/>
              </a:rPr>
              <a:t>t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>
                <a:latin typeface="PF Isotext Pro" pitchFamily="2" charset="0"/>
                <a:cs typeface="Arial"/>
              </a:rPr>
              <a:t>―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объект с данными одной строки таблицы </a:t>
            </a:r>
            <a:r>
              <a:rPr lang="en-US" sz="2200" dirty="0" smtClean="0">
                <a:latin typeface="PF Isotext Pro" pitchFamily="2" charset="0"/>
              </a:rPr>
              <a:t/>
            </a:r>
            <a:br>
              <a:rPr lang="en-US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с </a:t>
            </a:r>
            <a:r>
              <a:rPr lang="ru-RU" sz="2200" dirty="0">
                <a:latin typeface="PF Isotext Pro" pitchFamily="2" charset="0"/>
              </a:rPr>
              <a:t>именем </a:t>
            </a:r>
            <a:r>
              <a:rPr lang="en-US" sz="2200" dirty="0">
                <a:latin typeface="PF Isotext Pro" pitchFamily="2" charset="0"/>
              </a:rPr>
              <a:t>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2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3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62838" y="1716457"/>
            <a:ext cx="86805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/>
              <a:t>1. Расширить приложение так чтобы пользователь мог с начальной страницы перейти на страницу регистрации. На этой странице должна быть форма, отправка которой инициирует на сервере создание записи в БД для нового пользователя.</a:t>
            </a:r>
            <a:br>
              <a:rPr lang="ru-RU" sz="2400" dirty="0" smtClean="0"/>
            </a:br>
            <a:r>
              <a:rPr lang="ru-RU" sz="2400" dirty="0" smtClean="0"/>
              <a:t>2. Логин пользователя должен проходить через чтение данных пользователя из БД.</a:t>
            </a:r>
            <a:br>
              <a:rPr lang="ru-RU" sz="2400" dirty="0" smtClean="0"/>
            </a:br>
            <a:r>
              <a:rPr lang="ru-RU" sz="2400" dirty="0" smtClean="0"/>
              <a:t>3. Добавить файл с описанием схемы базы в проект.</a:t>
            </a:r>
            <a:br>
              <a:rPr lang="ru-RU" sz="2400" dirty="0" smtClean="0"/>
            </a:br>
            <a:r>
              <a:rPr lang="ru-RU" sz="2400" dirty="0" smtClean="0"/>
              <a:t>4. На стороне БД создать таблицу по описанной схеме.</a:t>
            </a:r>
            <a:br>
              <a:rPr lang="ru-RU" sz="2400" dirty="0" smtClean="0"/>
            </a:br>
            <a:r>
              <a:rPr lang="ru-RU" sz="2400" dirty="0" smtClean="0"/>
              <a:t>5. Код приложения должен содержать DAO и DataSet для таблицы авторизации. DAO может быть написан на «чистом» JDBC или с помощью Hibernate.</a:t>
            </a:r>
            <a:endParaRPr lang="ru-RU" sz="22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3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pic>
        <p:nvPicPr>
          <p:cNvPr id="7170" name="Picture 2" descr="JDBC-Architecture.gif (537×44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380" y="3652314"/>
            <a:ext cx="3286642" cy="269296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6" y="1606551"/>
            <a:ext cx="8747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Java Database Connectivity </a:t>
            </a:r>
            <a:r>
              <a:rPr lang="en-US" sz="2200" dirty="0" smtClean="0">
                <a:latin typeface="Arial"/>
                <a:cs typeface="Arial"/>
              </a:rPr>
              <a:t>―</a:t>
            </a:r>
            <a:r>
              <a:rPr lang="en-US" sz="2200" dirty="0" smtClean="0">
                <a:latin typeface="PF Isotext Pro" pitchFamily="2" charset="0"/>
              </a:rPr>
              <a:t> API</a:t>
            </a:r>
            <a:r>
              <a:rPr lang="ru-RU" sz="2200" dirty="0" smtClean="0">
                <a:latin typeface="PF Isotext Pro" pitchFamily="2" charset="0"/>
              </a:rPr>
              <a:t> для работы с базами из приложений на </a:t>
            </a:r>
            <a:r>
              <a:rPr lang="en-US" sz="2200" dirty="0" smtClean="0">
                <a:latin typeface="PF Isotext Pro" pitchFamily="2" charset="0"/>
              </a:rPr>
              <a:t>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521" y="2503397"/>
            <a:ext cx="7297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Предназначена для работы с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реляционными</a:t>
            </a:r>
            <a:r>
              <a:rPr lang="ru-RU" sz="2200" dirty="0" smtClean="0">
                <a:latin typeface="PF Isotext Pro" pitchFamily="2" charset="0"/>
              </a:rPr>
              <a:t> базами данных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275" y="3061689"/>
            <a:ext cx="733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Предоставляет методы для получения и обновления данных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75" y="3619981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Не зависит от конкретного типа базы</a:t>
            </a:r>
            <a:endParaRPr lang="en-US" sz="22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7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xmlns="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8463" y="4867275"/>
            <a:ext cx="8585201" cy="79365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68275" y="4634326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ResultSet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63" y="1885947"/>
            <a:ext cx="8585201" cy="72279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Connection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</a:rPr>
              <a:t>JDBC API</a:t>
            </a:r>
            <a:endParaRPr lang="ru-RU" sz="27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8463" y="20958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отвечает за соединение с базой и режим работы с ней</a:t>
            </a:r>
            <a:r>
              <a:rPr lang="en-US" sz="2000" dirty="0" smtClean="0">
                <a:latin typeface="PF Isotext Pro" pitchFamily="2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63" y="5109906"/>
            <a:ext cx="617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с результатом запроса, который вернула база</a:t>
            </a:r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463" y="3308624"/>
            <a:ext cx="8585201" cy="793659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30756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463" y="3568885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представляет выражение обращения к баз</a:t>
            </a:r>
            <a:r>
              <a:rPr lang="ru-RU" sz="2000" dirty="0">
                <a:latin typeface="PF Isotext Pro" pitchFamily="2" charset="0"/>
              </a:rPr>
              <a:t>е</a:t>
            </a:r>
            <a:endParaRPr lang="en-US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8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6" y="3717032"/>
            <a:ext cx="8815388" cy="172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6" y="1609724"/>
            <a:ext cx="8815388" cy="172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Driver Manager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5664" y="1552077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Название класса драйвера: </a:t>
            </a:r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com.mysql.jdbc.Driver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712" y="2632197"/>
            <a:ext cx="720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(Driver) </a:t>
            </a:r>
            <a:r>
              <a:rPr lang="en-US" sz="2200" dirty="0" err="1" smtClean="0">
                <a:latin typeface="PF Isotext Pro" pitchFamily="2" charset="0"/>
              </a:rPr>
              <a:t>Class.</a:t>
            </a:r>
            <a:r>
              <a:rPr lang="en-US" sz="2200" i="1" dirty="0" err="1" smtClean="0">
                <a:latin typeface="PF Isotext Pro" pitchFamily="2" charset="0"/>
              </a:rPr>
              <a:t>forName</a:t>
            </a:r>
            <a:r>
              <a:rPr lang="en-US" sz="2200" i="1" dirty="0" smtClean="0">
                <a:solidFill>
                  <a:schemeClr val="accent6"/>
                </a:solidFill>
                <a:latin typeface="PF Isotext Pro" pitchFamily="2" charset="0"/>
              </a:rPr>
              <a:t>("</a:t>
            </a:r>
            <a:r>
              <a:rPr lang="en-US" sz="2200" i="1" dirty="0" err="1" smtClean="0">
                <a:solidFill>
                  <a:schemeClr val="accent6"/>
                </a:solidFill>
                <a:latin typeface="PF Isotext Pro" pitchFamily="2" charset="0"/>
              </a:rPr>
              <a:t>com.mysql.jdbc.Driver</a:t>
            </a:r>
            <a:r>
              <a:rPr lang="en-US" sz="2200" i="1" dirty="0" smtClean="0">
                <a:solidFill>
                  <a:schemeClr val="accent6"/>
                </a:solidFill>
                <a:latin typeface="PF Isotext Pro" pitchFamily="2" charset="0"/>
              </a:rPr>
              <a:t>"</a:t>
            </a:r>
            <a:r>
              <a:rPr lang="en-US" sz="2200" i="1" dirty="0" smtClean="0">
                <a:latin typeface="PF Isotext Pro" pitchFamily="2" charset="0"/>
              </a:rPr>
              <a:t>).</a:t>
            </a:r>
            <a:r>
              <a:rPr lang="en-US" sz="2200" i="1" dirty="0" err="1" smtClean="0">
                <a:latin typeface="PF Isotext Pro" pitchFamily="2" charset="0"/>
              </a:rPr>
              <a:t>newInstance</a:t>
            </a:r>
            <a:r>
              <a:rPr lang="en-US" sz="2200" i="1" dirty="0" smtClean="0">
                <a:latin typeface="PF Isotext Pro" pitchFamily="2" charset="0"/>
              </a:rPr>
              <a:t>()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64" y="2088071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Создаем объект драйвера при помощи </a:t>
            </a:r>
            <a:r>
              <a:rPr lang="en-US" sz="2200" dirty="0" smtClean="0">
                <a:latin typeface="PF Isotext Pro" pitchFamily="2" charset="0"/>
              </a:rPr>
              <a:t>reflection:</a:t>
            </a: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664" y="3712317"/>
            <a:ext cx="78406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6"/>
                </a:solidFill>
                <a:latin typeface="PF Isotext Pro" pitchFamily="2" charset="0"/>
              </a:rPr>
              <a:t>java.sql.DriverManager</a:t>
            </a:r>
            <a:r>
              <a:rPr lang="ru-RU" sz="2200" dirty="0" smtClean="0">
                <a:latin typeface="PF Isotext Pro" pitchFamily="2" charset="0"/>
              </a:rPr>
              <a:t> – класс хелпер для работы с драйверами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4" y="4176303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Регистрируем драйвер:</a:t>
            </a: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728" y="4720429"/>
            <a:ext cx="43685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DriverManager.</a:t>
            </a:r>
            <a:r>
              <a:rPr lang="en-US" sz="2200" i="1" dirty="0" err="1" smtClean="0">
                <a:latin typeface="PF Isotext Pro" pitchFamily="2" charset="0"/>
              </a:rPr>
              <a:t>registerDriver</a:t>
            </a:r>
            <a:r>
              <a:rPr lang="en-US" sz="2200" i="1" dirty="0" smtClean="0">
                <a:latin typeface="PF Isotext Pro" pitchFamily="2" charset="0"/>
              </a:rPr>
              <a:t>(driver);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398463" y="1606551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(Driver)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Class.forName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com.mysql.jdbc.Driver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newInstance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DriverManager.registerDriver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(driver);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StringBuilder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new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StringBuilder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jdbc:mysql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://"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//db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localhost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 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//host 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"3306/"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//port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lecture_db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?"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//db 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"user=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&amp;"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//login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append(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"password=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//password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 URL: “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jdbc:mysql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://localhost:3306/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lecture_db?user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tully&amp;password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tully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DriverManager.getConnection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url.toString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0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8276" y="5077815"/>
            <a:ext cx="8815388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68276" y="1608077"/>
            <a:ext cx="8815388" cy="12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" y="1616076"/>
            <a:ext cx="680667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latin typeface="PF Isotext Pro" pitchFamily="2" charset="0"/>
              </a:rPr>
              <a:t>JDBC </a:t>
            </a:r>
            <a:r>
              <a:rPr lang="ru-RU" sz="2200" dirty="0" smtClean="0">
                <a:latin typeface="PF Isotext Pro" pitchFamily="2" charset="0"/>
              </a:rPr>
              <a:t>позволяет создавать и выполнять запросы к базе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Update statements: </a:t>
            </a:r>
            <a:r>
              <a:rPr lang="en-US" sz="2200" dirty="0">
                <a:latin typeface="PF Isotext Pro" pitchFamily="2" charset="0"/>
              </a:rPr>
              <a:t>CREATE, DELETE, INSERT</a:t>
            </a:r>
            <a:r>
              <a:rPr lang="en-US" sz="2200" dirty="0" smtClean="0">
                <a:latin typeface="PF Isotext Pro" pitchFamily="2" charset="0"/>
              </a:rPr>
              <a:t>…</a:t>
            </a:r>
          </a:p>
          <a:p>
            <a:pPr lvl="1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Query statements: </a:t>
            </a:r>
            <a:r>
              <a:rPr lang="en-US" sz="2200" dirty="0" smtClean="0">
                <a:latin typeface="PF Isotext Pro" pitchFamily="2" charset="0"/>
              </a:rPr>
              <a:t>SELECT</a:t>
            </a:r>
            <a:endParaRPr lang="en-US" sz="2200" dirty="0">
              <a:latin typeface="PF Isotext 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121" y="208323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121" y="251528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276" y="3131887"/>
            <a:ext cx="8815388" cy="169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75" y="3131887"/>
            <a:ext cx="2914580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Интерфейсы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>
                <a:latin typeface="PF Isotext Pro" pitchFamily="2" charset="0"/>
              </a:rPr>
              <a:t>Statement</a:t>
            </a:r>
          </a:p>
          <a:p>
            <a:pPr lvl="1">
              <a:spcAft>
                <a:spcPts val="600"/>
              </a:spcAft>
            </a:pPr>
            <a:r>
              <a:rPr lang="en-US" sz="2200" dirty="0" err="1" smtClean="0">
                <a:latin typeface="PF Isotext Pro" pitchFamily="2" charset="0"/>
              </a:rPr>
              <a:t>PreparedStatement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 err="1">
                <a:latin typeface="PF Isotext Pro" pitchFamily="2" charset="0"/>
              </a:rPr>
              <a:t>CallableStatement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5" y="5095639"/>
            <a:ext cx="691086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Query statements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возвращают </a:t>
            </a:r>
            <a:r>
              <a:rPr lang="en-US" sz="2200" dirty="0" err="1" smtClean="0">
                <a:latin typeface="PF Isotext Pro" pitchFamily="2" charset="0"/>
              </a:rPr>
              <a:t>ResultSet</a:t>
            </a:r>
            <a:endParaRPr lang="en-US" sz="2200" dirty="0" smtClean="0">
              <a:latin typeface="PF Isotext Pro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PF Isotext Pro" pitchFamily="2" charset="0"/>
              </a:rPr>
              <a:t>Update statements</a:t>
            </a: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возвращают число измененных </a:t>
            </a:r>
            <a:r>
              <a:rPr lang="ru-RU" sz="2200" dirty="0" smtClean="0">
                <a:latin typeface="PF Isotext Pro" pitchFamily="2" charset="0"/>
              </a:rPr>
              <a:t>строк</a:t>
            </a:r>
            <a:endParaRPr lang="en-US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9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4382</TotalTime>
  <Words>1429</Words>
  <Application>Microsoft Office PowerPoint</Application>
  <PresentationFormat>On-screen Show (4:3)</PresentationFormat>
  <Paragraphs>542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PF Isotext Pro</vt:lpstr>
      <vt:lpstr>Wingdings</vt:lpstr>
      <vt:lpstr>Calibri</vt:lpstr>
      <vt:lpstr>Mail</vt:lpstr>
      <vt:lpstr>Углубленное программирование на Java Лекция 3  «Базы данных»</vt:lpstr>
      <vt:lpstr>План лекции</vt:lpstr>
      <vt:lpstr>Термины и сокращения</vt:lpstr>
      <vt:lpstr>Инструменты</vt:lpstr>
      <vt:lpstr>JDBC</vt:lpstr>
      <vt:lpstr>JDBC API</vt:lpstr>
      <vt:lpstr>JDBC Driver Manager</vt:lpstr>
      <vt:lpstr>Connection</vt:lpstr>
      <vt:lpstr>Statements</vt:lpstr>
      <vt:lpstr>ResultSet</vt:lpstr>
      <vt:lpstr>close()</vt:lpstr>
      <vt:lpstr>План лекции</vt:lpstr>
      <vt:lpstr>Executor</vt:lpstr>
      <vt:lpstr>Update Statement</vt:lpstr>
      <vt:lpstr>Select Statement</vt:lpstr>
      <vt:lpstr>Вызов execQuery</vt:lpstr>
      <vt:lpstr>Transactions</vt:lpstr>
      <vt:lpstr>Transactions</vt:lpstr>
      <vt:lpstr>Prepared Statements</vt:lpstr>
      <vt:lpstr>Типизация</vt:lpstr>
      <vt:lpstr>Типизация</vt:lpstr>
      <vt:lpstr>План лекции</vt:lpstr>
      <vt:lpstr>Annotations</vt:lpstr>
      <vt:lpstr>Примеры аннотаций</vt:lpstr>
      <vt:lpstr>NotNull</vt:lpstr>
      <vt:lpstr>Стандартные аннотации</vt:lpstr>
      <vt:lpstr>Синтаксис аннотаций</vt:lpstr>
      <vt:lpstr>Обработка аннотаций</vt:lpstr>
      <vt:lpstr>Виды аннотаций</vt:lpstr>
      <vt:lpstr>Аннотации аннотаций</vt:lpstr>
      <vt:lpstr>План лекции</vt:lpstr>
      <vt:lpstr>Object-Relational Mapping</vt:lpstr>
      <vt:lpstr>Java Persistence API</vt:lpstr>
      <vt:lpstr>DataSet </vt:lpstr>
      <vt:lpstr>DataSet</vt:lpstr>
      <vt:lpstr>DAO</vt:lpstr>
      <vt:lpstr>interface UsersDAO</vt:lpstr>
      <vt:lpstr>План лекции</vt:lpstr>
      <vt:lpstr>Hibernate</vt:lpstr>
      <vt:lpstr>Configuration</vt:lpstr>
      <vt:lpstr>hibernate.hbm2ddl.auto</vt:lpstr>
      <vt:lpstr>Session Factory</vt:lpstr>
      <vt:lpstr>Session Factory</vt:lpstr>
      <vt:lpstr>Аннотации для DataSet-ов</vt:lpstr>
      <vt:lpstr>Session</vt:lpstr>
      <vt:lpstr>План лекции</vt:lpstr>
      <vt:lpstr>Database Service</vt:lpstr>
      <vt:lpstr>Database Service</vt:lpstr>
      <vt:lpstr>Практическое задание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Samsung</cp:lastModifiedBy>
  <cp:revision>132</cp:revision>
  <dcterms:created xsi:type="dcterms:W3CDTF">2013-09-11T09:19:56Z</dcterms:created>
  <dcterms:modified xsi:type="dcterms:W3CDTF">2014-02-28T19:16:22Z</dcterms:modified>
</cp:coreProperties>
</file>