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348" r:id="rId3"/>
    <p:sldId id="385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86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87" r:id="rId21"/>
    <p:sldId id="368" r:id="rId22"/>
    <p:sldId id="369" r:id="rId23"/>
    <p:sldId id="370" r:id="rId24"/>
    <p:sldId id="371" r:id="rId25"/>
    <p:sldId id="388" r:id="rId26"/>
    <p:sldId id="373" r:id="rId27"/>
    <p:sldId id="374" r:id="rId28"/>
    <p:sldId id="375" r:id="rId29"/>
    <p:sldId id="376" r:id="rId30"/>
    <p:sldId id="390" r:id="rId31"/>
    <p:sldId id="378" r:id="rId32"/>
    <p:sldId id="379" r:id="rId33"/>
    <p:sldId id="380" r:id="rId34"/>
    <p:sldId id="381" r:id="rId35"/>
    <p:sldId id="298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PF Isotext Pro" panose="02000500000000020004" pitchFamily="2" charset="0"/>
      <p:regular r:id="rId42"/>
      <p:bold r:id="rId43"/>
      <p:italic r:id="rId44"/>
      <p:boldItalic r:id="rId4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  <a:srgbClr val="D9A83E"/>
    <a:srgbClr val="FFFFDD"/>
    <a:srgbClr val="FFFFCC"/>
    <a:srgbClr val="DDE9F7"/>
    <a:srgbClr val="FFCC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43" autoAdjust="0"/>
  </p:normalViewPr>
  <p:slideViewPr>
    <p:cSldViewPr snapToGrid="0" showGuides="1">
      <p:cViewPr varScale="1">
        <p:scale>
          <a:sx n="78" d="100"/>
          <a:sy n="78" d="100"/>
        </p:scale>
        <p:origin x="-984" y="-96"/>
      </p:cViewPr>
      <p:guideLst>
        <p:guide orient="horz" pos="1013"/>
        <p:guide orient="horz" pos="61"/>
        <p:guide orient="horz" pos="2880"/>
        <p:guide orient="horz" pos="1266"/>
        <p:guide orient="horz" pos="1344"/>
        <p:guide orient="horz" pos="4038"/>
        <p:guide pos="106"/>
        <p:guide pos="5677"/>
        <p:guide pos="2847"/>
        <p:guide pos="251"/>
        <p:guide pos="410"/>
        <p:guide pos="37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5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83BED-76C7-4F16-8872-9C384C0B6986}" type="datetimeFigureOut">
              <a:rPr lang="ru-RU" smtClean="0"/>
              <a:pPr/>
              <a:t>06.12.2013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4ADA3-08D7-45BA-8E0A-3E1762224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1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624960"/>
            <a:ext cx="9144000" cy="36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75" y="2237729"/>
            <a:ext cx="4403725" cy="23744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3329126" y="312946"/>
            <a:ext cx="2485748" cy="1029794"/>
          </a:xfrm>
          <a:prstGeom prst="rect">
            <a:avLst/>
          </a:prstGeom>
        </p:spPr>
      </p:pic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891088" y="2217738"/>
            <a:ext cx="4121150" cy="2414587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224960"/>
            <a:ext cx="6400800" cy="706056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PF Isotext Pr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92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9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59556" y="122436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3329126" y="75446"/>
            <a:ext cx="2485748" cy="1029794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63586" y="2222664"/>
            <a:ext cx="8815969" cy="629086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26519" y="3916363"/>
            <a:ext cx="3890962" cy="19669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F Isotext Pro" pitchFamily="2" charset="0"/>
              </a:defRPr>
            </a:lvl1pPr>
            <a:lvl2pPr marL="0" indent="0" algn="ctr">
              <a:buNone/>
              <a:defRPr sz="1800">
                <a:latin typeface="PF Isotext Pro" pitchFamily="2" charset="0"/>
              </a:defRPr>
            </a:lvl2pPr>
            <a:lvl3pPr marL="914400" indent="0" algn="ctr">
              <a:buNone/>
              <a:defRPr sz="1800">
                <a:latin typeface="PF Isotext Pro" pitchFamily="2" charset="0"/>
              </a:defRPr>
            </a:lvl3pPr>
            <a:lvl4pPr marL="1371600" indent="0" algn="ctr">
              <a:buNone/>
              <a:defRPr sz="1600">
                <a:latin typeface="PF Isotext Pro" pitchFamily="2" charset="0"/>
              </a:defRPr>
            </a:lvl4pPr>
            <a:lvl5pPr marL="1828800" indent="0" algn="ctr">
              <a:buNone/>
              <a:defRPr sz="16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6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>
                <a:latin typeface="PF Isotext Pro" pitchFamily="2" charset="0"/>
              </a:defRPr>
            </a:lvl1pPr>
            <a:lvl2pPr marL="742950" indent="-285750">
              <a:buFont typeface="Wingdings" pitchFamily="2" charset="2"/>
              <a:buChar char="§"/>
              <a:defRPr>
                <a:latin typeface="PF Isotext Pro" pitchFamily="2" charset="0"/>
              </a:defRPr>
            </a:lvl2pPr>
            <a:lvl3pPr marL="11430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3pPr>
            <a:lvl4pPr marL="16002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4pPr>
            <a:lvl5pPr marL="20574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70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4567512" y="0"/>
            <a:ext cx="457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68275" y="1600199"/>
            <a:ext cx="4179888" cy="4788000"/>
          </a:xfrm>
        </p:spPr>
        <p:txBody>
          <a:bodyPr anchor="ctr">
            <a:normAutofit/>
          </a:bodyPr>
          <a:lstStyle>
            <a:lvl1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3200" b="1">
                <a:latin typeface="PF Isotext Pro" pitchFamily="2" charset="0"/>
              </a:defRPr>
            </a:lvl1pPr>
            <a:lvl2pPr marL="9144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2pPr>
            <a:lvl3pPr marL="13716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3pPr>
            <a:lvl4pPr marL="18288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4pPr>
            <a:lvl5pPr marL="22860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/>
          </p:nvPr>
        </p:nvSpPr>
        <p:spPr>
          <a:xfrm>
            <a:off x="4666891" y="1600199"/>
            <a:ext cx="4345347" cy="4788000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1206000" y="381664"/>
            <a:ext cx="2160000" cy="89484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t="10875" r="70550" b="10590"/>
          <a:stretch/>
        </p:blipFill>
        <p:spPr>
          <a:xfrm>
            <a:off x="5773512" y="217851"/>
            <a:ext cx="2160000" cy="12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4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9"/>
          <p:cNvSpPr>
            <a:spLocks noGrp="1"/>
          </p:cNvSpPr>
          <p:nvPr>
            <p:ph sz="quarter" idx="12"/>
          </p:nvPr>
        </p:nvSpPr>
        <p:spPr>
          <a:xfrm>
            <a:off x="396875" y="2320506"/>
            <a:ext cx="8604000" cy="4078707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168275" y="1600200"/>
            <a:ext cx="8843963" cy="576000"/>
          </a:xfrm>
        </p:spPr>
        <p:txBody>
          <a:bodyPr tIns="0" anchor="ctr"/>
          <a:lstStyle>
            <a:lvl1pPr marL="0" indent="0">
              <a:buNone/>
              <a:defRPr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933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 Вертик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8275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4078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9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168274" y="1600200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168274" y="4161215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159556" y="399670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7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68275" y="1600200"/>
            <a:ext cx="8843963" cy="47990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168275" y="1600200"/>
            <a:ext cx="8820000" cy="47990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PF Isotext Pro" pitchFamily="2" charset="0"/>
              </a:defRPr>
            </a:lvl1pPr>
            <a:lvl2pPr>
              <a:defRPr sz="20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68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67500" y="1602490"/>
            <a:ext cx="4464000" cy="79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39500" y="1674490"/>
            <a:ext cx="4320000" cy="64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258077" y="1643330"/>
            <a:ext cx="4309161" cy="651294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396875" y="2501659"/>
            <a:ext cx="8604000" cy="3897554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1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4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9" r="51468"/>
          <a:stretch/>
        </p:blipFill>
        <p:spPr>
          <a:xfrm>
            <a:off x="8329732" y="6462508"/>
            <a:ext cx="779764" cy="39549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10917"/>
            <a:ext cx="9144000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275" y="1600200"/>
            <a:ext cx="8820000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93346" y="6517309"/>
            <a:ext cx="2084388" cy="273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t="10875" r="70550" b="10590"/>
          <a:stretch/>
        </p:blipFill>
        <p:spPr>
          <a:xfrm>
            <a:off x="7567659" y="119492"/>
            <a:ext cx="1524585" cy="8628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86" y="92367"/>
            <a:ext cx="7455829" cy="917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48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82" r:id="rId4"/>
    <p:sldLayoutId id="2147483652" r:id="rId5"/>
    <p:sldLayoutId id="2147483667" r:id="rId6"/>
    <p:sldLayoutId id="2147483679" r:id="rId7"/>
    <p:sldLayoutId id="2147483681" r:id="rId8"/>
    <p:sldLayoutId id="2147483654" r:id="rId9"/>
    <p:sldLayoutId id="214748368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PF Isotext Pro" pitchFamily="2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800" b="1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Углубленное программирование на Java</a:t>
            </a:r>
            <a:br>
              <a:rPr lang="ru-RU" dirty="0"/>
            </a:br>
            <a:r>
              <a:rPr lang="ru-RU" dirty="0"/>
              <a:t>Лекция </a:t>
            </a:r>
            <a:r>
              <a:rPr lang="en-US" dirty="0" smtClean="0"/>
              <a:t>8</a:t>
            </a: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«Базы данных»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71600" y="5693157"/>
            <a:ext cx="6400800" cy="706056"/>
          </a:xfrm>
        </p:spPr>
        <p:txBody>
          <a:bodyPr/>
          <a:lstStyle/>
          <a:p>
            <a:r>
              <a:rPr lang="ru-RU" dirty="0"/>
              <a:t>Виталий </a:t>
            </a:r>
            <a:r>
              <a:rPr lang="ru-RU" dirty="0" err="1" smtClean="0"/>
              <a:t>Чибриков</a:t>
            </a:r>
            <a:endParaRPr lang="ru-RU" dirty="0"/>
          </a:p>
        </p:txBody>
      </p:sp>
      <p:pic>
        <p:nvPicPr>
          <p:cNvPr id="1026" name="Picture 2" descr="database.jpg (400×300)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0" b="1094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398463" y="1606551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Driver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driver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(Driver)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Class.forName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com.mysql.jdbc.Driver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newInstance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DriverManager.registerDriver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(driver);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StringBuilder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url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new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StringBuilder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url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append(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jdbc:mysql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://"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//db 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append(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localhost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:"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 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//host 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append(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"3306/"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	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//port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append(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lecture_db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?"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//db 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ppend(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"user=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&amp;"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//login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append(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"password=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//password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 URL: “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jdbc:mysql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://localhost:3306/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lecture_db?user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=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tully&amp;password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=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DriverManager.getConnection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url.toString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0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8463" y="1885947"/>
            <a:ext cx="8597901" cy="45243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68275" y="161377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Обращение к базе происходит </a:t>
            </a:r>
            <a:r>
              <a:rPr lang="ru-RU" dirty="0">
                <a:solidFill>
                  <a:srgbClr val="FF0000"/>
                </a:solidFill>
              </a:rPr>
              <a:t>синхронно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 pool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98463" y="2091610"/>
            <a:ext cx="77768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Поток посылает запрос к базе и ждет ответа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463" y="2883698"/>
            <a:ext cx="77768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Если в приложении много потоков обращаются к базе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2519" y="3315746"/>
            <a:ext cx="77768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Можно собрать коннекты в </a:t>
            </a:r>
            <a:r>
              <a:rPr lang="en-US" sz="2200" dirty="0" smtClean="0">
                <a:latin typeface="PF Isotext Pro" pitchFamily="2" charset="0"/>
              </a:rPr>
              <a:t>connection pool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8463" y="4035826"/>
            <a:ext cx="77768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Если приложение однопоточное или потоков мало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519" y="4507944"/>
            <a:ext cx="77768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Можно в каждом потоке держать открытый </a:t>
            </a:r>
            <a:r>
              <a:rPr lang="en-US" sz="2200" dirty="0" smtClean="0">
                <a:latin typeface="PF Isotext Pro" pitchFamily="2" charset="0"/>
              </a:rPr>
              <a:t>connection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8463" y="5372040"/>
            <a:ext cx="77768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Connection Pool </a:t>
            </a:r>
            <a:r>
              <a:rPr lang="ru-RU" sz="2200" dirty="0" smtClean="0">
                <a:latin typeface="PF Isotext Pro" pitchFamily="2" charset="0"/>
              </a:rPr>
              <a:t>может быть сторонней библиотекой</a:t>
            </a: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1788"/>
            <a:ext cx="4351339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JDBC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Statements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Transactions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err="1"/>
              <a:t>DataSet</a:t>
            </a:r>
            <a:r>
              <a:rPr lang="en-US" sz="3200" dirty="0"/>
              <a:t> &amp; </a:t>
            </a:r>
            <a:r>
              <a:rPr lang="en-US" sz="3200" dirty="0" smtClean="0"/>
              <a:t>DAO</a:t>
            </a:r>
            <a:endParaRPr lang="ru-RU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DB Service</a:t>
            </a:r>
            <a:endParaRPr lang="ru-RU" sz="3200" dirty="0" smtClean="0"/>
          </a:p>
        </p:txBody>
      </p:sp>
      <p:pic>
        <p:nvPicPr>
          <p:cNvPr id="6" name="Picture 2" descr="SQL_TeaPartyDatabase.jpg (386×50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555116"/>
            <a:ext cx="3676650" cy="4800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2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8276" y="5077815"/>
            <a:ext cx="8815388" cy="108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Statements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68276" y="1608077"/>
            <a:ext cx="8815388" cy="126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275" y="1616076"/>
            <a:ext cx="680667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 smtClean="0">
                <a:latin typeface="PF Isotext Pro" pitchFamily="2" charset="0"/>
              </a:rPr>
              <a:t>JDBC </a:t>
            </a:r>
            <a:r>
              <a:rPr lang="ru-RU" sz="2200" dirty="0" smtClean="0">
                <a:latin typeface="PF Isotext Pro" pitchFamily="2" charset="0"/>
              </a:rPr>
              <a:t>позволяет создавать и выполнять запросы к базе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PF Isotext Pro" pitchFamily="2" charset="0"/>
              </a:rPr>
              <a:t>Update statements: </a:t>
            </a:r>
            <a:r>
              <a:rPr lang="en-US" sz="2200" dirty="0">
                <a:latin typeface="PF Isotext Pro" pitchFamily="2" charset="0"/>
              </a:rPr>
              <a:t>CREATE, DELETE, INSERT</a:t>
            </a:r>
            <a:r>
              <a:rPr lang="en-US" sz="2200" dirty="0" smtClean="0">
                <a:latin typeface="PF Isotext Pro" pitchFamily="2" charset="0"/>
              </a:rPr>
              <a:t>…</a:t>
            </a:r>
          </a:p>
          <a:p>
            <a:pPr lvl="1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PF Isotext Pro" pitchFamily="2" charset="0"/>
              </a:rPr>
              <a:t>Query statements: </a:t>
            </a:r>
            <a:r>
              <a:rPr lang="en-US" sz="2200" dirty="0" smtClean="0">
                <a:latin typeface="PF Isotext Pro" pitchFamily="2" charset="0"/>
              </a:rPr>
              <a:t>SELECT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121" y="208323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121" y="251528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>
              <a:latin typeface="PF Isotext Pr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276" y="3131887"/>
            <a:ext cx="8815388" cy="169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75" y="3131887"/>
            <a:ext cx="2914580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Интерфейсы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sz="2200" dirty="0">
                <a:latin typeface="PF Isotext Pro" pitchFamily="2" charset="0"/>
              </a:rPr>
              <a:t>Statement</a:t>
            </a:r>
          </a:p>
          <a:p>
            <a:pPr lvl="1">
              <a:spcAft>
                <a:spcPts val="600"/>
              </a:spcAft>
            </a:pPr>
            <a:r>
              <a:rPr lang="en-US" sz="2200" dirty="0" err="1" smtClean="0">
                <a:latin typeface="PF Isotext Pro" pitchFamily="2" charset="0"/>
              </a:rPr>
              <a:t>PreparedStatement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sz="2200" dirty="0" err="1">
                <a:latin typeface="PF Isotext Pro" pitchFamily="2" charset="0"/>
              </a:rPr>
              <a:t>CallableStatement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PF Isotext Pr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275" y="5095639"/>
            <a:ext cx="6910866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Query statements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возвращают </a:t>
            </a:r>
            <a:r>
              <a:rPr lang="en-US" sz="2200" dirty="0" err="1" smtClean="0">
                <a:latin typeface="PF Isotext Pro" pitchFamily="2" charset="0"/>
              </a:rPr>
              <a:t>ResultSet</a:t>
            </a:r>
            <a:endParaRPr lang="en-US" sz="2200" dirty="0" smtClean="0">
              <a:latin typeface="PF Isotext Pro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PF Isotext Pro" pitchFamily="2" charset="0"/>
              </a:rPr>
              <a:t>Update statements</a:t>
            </a: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возвращают число измененных </a:t>
            </a:r>
            <a:r>
              <a:rPr lang="ru-RU" sz="2200" dirty="0" smtClean="0">
                <a:latin typeface="PF Isotext Pro" pitchFamily="2" charset="0"/>
              </a:rPr>
              <a:t>строк</a:t>
            </a: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ResultSet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82555" y="160807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Содержит результат запроса</a:t>
            </a:r>
            <a:endParaRPr lang="en-US" sz="2200" dirty="0">
              <a:solidFill>
                <a:schemeClr val="accent6"/>
              </a:solidFill>
              <a:latin typeface="PF Isotext Pro" pitchFamily="2" charset="0"/>
            </a:endParaRPr>
          </a:p>
        </p:txBody>
      </p:sp>
      <p:pic>
        <p:nvPicPr>
          <p:cNvPr id="1026" name="Picture 2" descr="table.gif (367×369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886" y="2133399"/>
            <a:ext cx="2673931" cy="2688504"/>
          </a:xfrm>
          <a:prstGeom prst="rect">
            <a:avLst/>
          </a:prstGeom>
          <a:noFill/>
        </p:spPr>
      </p:pic>
      <p:sp>
        <p:nvSpPr>
          <p:cNvPr id="15" name="Rectangle 4"/>
          <p:cNvSpPr/>
          <p:nvPr/>
        </p:nvSpPr>
        <p:spPr>
          <a:xfrm>
            <a:off x="450893" y="4926483"/>
            <a:ext cx="868058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>
                <a:latin typeface="PF Isotext Pro" pitchFamily="2" charset="0"/>
              </a:rPr>
              <a:t>Доступ к полям текущей строки: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Bef>
                <a:spcPts val="600"/>
              </a:spcBef>
            </a:pP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По </a:t>
            </a: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имени колонки: </a:t>
            </a:r>
            <a:r>
              <a:rPr lang="en-US" sz="2200" dirty="0" err="1">
                <a:latin typeface="PF Isotext Pro" pitchFamily="2" charset="0"/>
              </a:rPr>
              <a:t>getBoolean</a:t>
            </a:r>
            <a:r>
              <a:rPr lang="en-US" sz="2200" dirty="0">
                <a:latin typeface="PF Isotext Pro" pitchFamily="2" charset="0"/>
              </a:rPr>
              <a:t>(String name), </a:t>
            </a:r>
            <a:r>
              <a:rPr lang="en-US" sz="2200" dirty="0" err="1">
                <a:latin typeface="PF Isotext Pro" pitchFamily="2" charset="0"/>
              </a:rPr>
              <a:t>getLong</a:t>
            </a:r>
            <a:r>
              <a:rPr lang="en-US" sz="2200" dirty="0">
                <a:latin typeface="PF Isotext Pro" pitchFamily="2" charset="0"/>
              </a:rPr>
              <a:t>(String name)… </a:t>
            </a:r>
          </a:p>
          <a:p>
            <a:pPr lvl="1">
              <a:spcBef>
                <a:spcPts val="600"/>
              </a:spcBef>
            </a:pP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По индексу колонки</a:t>
            </a:r>
            <a:r>
              <a:rPr lang="ru-RU" sz="2200" dirty="0" smtClean="0">
                <a:solidFill>
                  <a:schemeClr val="tx2"/>
                </a:solidFill>
                <a:latin typeface="PF Isotext Pro" pitchFamily="2" charset="0"/>
              </a:rPr>
              <a:t>: </a:t>
            </a:r>
            <a:r>
              <a:rPr lang="en-US" sz="2200" dirty="0" err="1" smtClean="0">
                <a:latin typeface="PF Isotext Pro" pitchFamily="2" charset="0"/>
              </a:rPr>
              <a:t>getBoolean</a:t>
            </a:r>
            <a:r>
              <a:rPr lang="en-US" sz="2200" dirty="0" smtClean="0">
                <a:latin typeface="PF Isotext Pro" pitchFamily="2" charset="0"/>
              </a:rPr>
              <a:t>(</a:t>
            </a:r>
            <a:r>
              <a:rPr lang="en-US" sz="2200" dirty="0" err="1" smtClean="0">
                <a:latin typeface="PF Isotext Pro" pitchFamily="2" charset="0"/>
              </a:rPr>
              <a:t>int</a:t>
            </a:r>
            <a:r>
              <a:rPr lang="en-US" sz="2200" dirty="0" smtClean="0">
                <a:latin typeface="PF Isotext Pro" pitchFamily="2" charset="0"/>
              </a:rPr>
              <a:t> index), </a:t>
            </a:r>
            <a:r>
              <a:rPr lang="en-US" sz="2200" dirty="0" err="1" smtClean="0">
                <a:latin typeface="PF Isotext Pro" pitchFamily="2" charset="0"/>
              </a:rPr>
              <a:t>getLong</a:t>
            </a:r>
            <a:r>
              <a:rPr lang="en-US" sz="2200" dirty="0" smtClean="0">
                <a:latin typeface="PF Isotext Pro" pitchFamily="2" charset="0"/>
              </a:rPr>
              <a:t>(</a:t>
            </a:r>
            <a:r>
              <a:rPr lang="en-US" sz="2200" dirty="0" err="1" smtClean="0">
                <a:latin typeface="PF Isotext Pro" pitchFamily="2" charset="0"/>
              </a:rPr>
              <a:t>int</a:t>
            </a:r>
            <a:r>
              <a:rPr lang="en-US" sz="2200" dirty="0" smtClean="0">
                <a:latin typeface="PF Isotext Pro" pitchFamily="2" charset="0"/>
              </a:rPr>
              <a:t> index)… 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8" name="Rectangle 7"/>
          <p:cNvSpPr/>
          <p:nvPr/>
        </p:nvSpPr>
        <p:spPr>
          <a:xfrm>
            <a:off x="490929" y="2157618"/>
            <a:ext cx="323518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>
                <a:latin typeface="PF Isotext Pro" pitchFamily="2" charset="0"/>
              </a:rPr>
              <a:t>Перемещение по строкам: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Bef>
                <a:spcPts val="600"/>
              </a:spcBef>
            </a:pPr>
            <a:r>
              <a:rPr lang="en-US" sz="2200" dirty="0">
                <a:latin typeface="PF Isotext Pro" pitchFamily="2" charset="0"/>
              </a:rPr>
              <a:t>next()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latin typeface="PF Isotext Pro" pitchFamily="2" charset="0"/>
              </a:rPr>
              <a:t>previous()</a:t>
            </a:r>
          </a:p>
          <a:p>
            <a:pPr lvl="1">
              <a:spcBef>
                <a:spcPts val="600"/>
              </a:spcBef>
            </a:pPr>
            <a:r>
              <a:rPr lang="en-US" sz="2200" dirty="0" err="1">
                <a:latin typeface="PF Isotext Pro" pitchFamily="2" charset="0"/>
              </a:rPr>
              <a:t>isLast</a:t>
            </a:r>
            <a:r>
              <a:rPr lang="en-US" sz="2200" dirty="0">
                <a:latin typeface="PF Isotext Pro" pitchFamily="2" charset="0"/>
              </a:rPr>
              <a:t>()</a:t>
            </a:r>
          </a:p>
          <a:p>
            <a:pPr>
              <a:spcBef>
                <a:spcPts val="600"/>
              </a:spcBef>
            </a:pP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Executor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68275" y="1608138"/>
            <a:ext cx="7257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Объект, который содержит методы для работы с запросами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547" y="2725314"/>
            <a:ext cx="6037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execUpdate</a:t>
            </a:r>
            <a:r>
              <a:rPr lang="en-US" sz="2200" dirty="0" smtClean="0">
                <a:latin typeface="PF Isotext Pro" pitchFamily="2" charset="0"/>
              </a:rPr>
              <a:t>(Connection </a:t>
            </a:r>
            <a:r>
              <a:rPr lang="en-US" sz="2200" dirty="0" err="1" smtClean="0">
                <a:latin typeface="PF Isotext Pro" pitchFamily="2" charset="0"/>
              </a:rPr>
              <a:t>connection</a:t>
            </a:r>
            <a:r>
              <a:rPr lang="en-US" sz="2200" dirty="0" smtClean="0">
                <a:latin typeface="PF Isotext Pro" pitchFamily="2" charset="0"/>
              </a:rPr>
              <a:t>, String update)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161" y="3849898"/>
            <a:ext cx="8597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execQuery</a:t>
            </a:r>
            <a:r>
              <a:rPr lang="en-US" sz="2200" dirty="0" smtClean="0">
                <a:latin typeface="PF Isotext Pro" pitchFamily="2" charset="0"/>
              </a:rPr>
              <a:t>(Connection </a:t>
            </a:r>
            <a:r>
              <a:rPr lang="en-US" sz="2200" dirty="0" err="1" smtClean="0">
                <a:latin typeface="PF Isotext Pro" pitchFamily="2" charset="0"/>
              </a:rPr>
              <a:t>connection</a:t>
            </a:r>
            <a:r>
              <a:rPr lang="en-US" sz="2200" dirty="0" smtClean="0">
                <a:latin typeface="PF Isotext Pro" pitchFamily="2" charset="0"/>
              </a:rPr>
              <a:t>, String query, </a:t>
            </a:r>
            <a:r>
              <a:rPr lang="en-US" sz="2200" dirty="0" err="1" smtClean="0">
                <a:latin typeface="PF Isotext Pro" pitchFamily="2" charset="0"/>
              </a:rPr>
              <a:t>ResultHandler</a:t>
            </a:r>
            <a:r>
              <a:rPr lang="en-US" sz="2200" dirty="0" smtClean="0">
                <a:latin typeface="PF Isotext Pro" pitchFamily="2" charset="0"/>
              </a:rPr>
              <a:t>  handler)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275" y="2216140"/>
            <a:ext cx="79507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Обработка запроса на 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создание, вставку, обновление и удаление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708" y="3336330"/>
            <a:ext cx="5097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Обработка запроса на 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получение данных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15" name="Rectangle 11"/>
          <p:cNvSpPr/>
          <p:nvPr/>
        </p:nvSpPr>
        <p:spPr>
          <a:xfrm>
            <a:off x="282287" y="5119642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interface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ResultHandler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void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handle(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result)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Statement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395288" y="1609724"/>
            <a:ext cx="842645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static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execUpdate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String update)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Statement stmt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connection.createStatement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stmt.execute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(update);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updated =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stmt.getUpdateCount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stmt.close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return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updated;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cs typeface="Calibri" pitchFamily="34" charset="0"/>
              </a:rPr>
              <a:t>Примеры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execUpdate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"create table users (id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bigint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auto_increment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name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varchar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(256), primary key (id))"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  <a:endParaRPr kumimoji="0" lang="ru-RU" sz="20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execUpdate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"insert into users (name) values ('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')"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Statement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400050" y="1613202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interface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ResultHandler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void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handle(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result)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private static void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execQuery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String query,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ResultHandler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handler){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Statement stmt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connection.createStatement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stmt.execute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(query);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result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stmt.getResultSet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handler.handle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(result);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result.close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stmt.close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Вызов </a:t>
            </a:r>
            <a:r>
              <a:rPr lang="en-US" smtClean="0"/>
              <a:t>execQuery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400050" y="1605229"/>
            <a:ext cx="903649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 query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“select * from users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where name = ‘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’”;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execQuery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(connection, query,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ResultHandler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public void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handle(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result)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result.next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System.out.append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"User: "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+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result.getString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"name"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+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'\n'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8463" y="1885947"/>
            <a:ext cx="8597901" cy="45243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Все обращения надо закрывать вручную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close()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398463" y="2095500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 smtClean="0">
                <a:latin typeface="PF Isotext Pro" pitchFamily="2" charset="0"/>
              </a:rPr>
              <a:t>resultSet.close</a:t>
            </a:r>
            <a:r>
              <a:rPr lang="en-US" sz="2200" dirty="0" smtClean="0">
                <a:latin typeface="PF Isotext Pro" pitchFamily="2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latin typeface="PF Isotext Pro" pitchFamily="2" charset="0"/>
              </a:rPr>
              <a:t>statement.close</a:t>
            </a:r>
            <a:r>
              <a:rPr lang="en-US" sz="2200" dirty="0">
                <a:latin typeface="PF Isotext Pro" pitchFamily="2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latin typeface="PF Isotext Pro" pitchFamily="2" charset="0"/>
              </a:rPr>
              <a:t>connection.close</a:t>
            </a:r>
            <a:r>
              <a:rPr lang="en-US" sz="2200" dirty="0" smtClean="0">
                <a:latin typeface="PF Isotext Pro" pitchFamily="2" charset="0"/>
              </a:rPr>
              <a:t>()</a:t>
            </a:r>
            <a:endParaRPr lang="en-US" sz="2200" dirty="0">
              <a:latin typeface="PF Isotext Pro" pitchFamily="2" charset="0"/>
            </a:endParaRPr>
          </a:p>
        </p:txBody>
      </p:sp>
      <p:pic>
        <p:nvPicPr>
          <p:cNvPr id="14338" name="Picture 2" descr="hi-256-0-9f997e32b28e39e6ce440d679a6c1e513507ca61 (256×25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3864" y="2139036"/>
            <a:ext cx="2299799" cy="2299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15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6626" name="Picture 2" descr="connecting-cables.jpg (310×309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9613" y="1835299"/>
            <a:ext cx="4253088" cy="4239369"/>
          </a:xfrm>
          <a:prstGeom prst="rect">
            <a:avLst/>
          </a:prstGeom>
          <a:noFill/>
        </p:spPr>
      </p:pic>
      <p:sp>
        <p:nvSpPr>
          <p:cNvPr id="12" name="Текст 3"/>
          <p:cNvSpPr txBox="1">
            <a:spLocks/>
          </p:cNvSpPr>
          <p:nvPr/>
        </p:nvSpPr>
        <p:spPr>
          <a:xfrm>
            <a:off x="168274" y="1601788"/>
            <a:ext cx="4351339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JDBC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Statements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Transactions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err="1"/>
              <a:t>DataSet</a:t>
            </a:r>
            <a:r>
              <a:rPr lang="en-US" sz="3200" dirty="0"/>
              <a:t> &amp; </a:t>
            </a:r>
            <a:r>
              <a:rPr lang="en-US" sz="3200" dirty="0" smtClean="0"/>
              <a:t>DAO</a:t>
            </a:r>
            <a:endParaRPr lang="ru-RU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DB Service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7354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1788"/>
            <a:ext cx="4351339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JDBC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Statements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Transactions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err="1"/>
              <a:t>DataSet</a:t>
            </a:r>
            <a:r>
              <a:rPr lang="en-US" sz="3200" dirty="0"/>
              <a:t> &amp; </a:t>
            </a:r>
            <a:r>
              <a:rPr lang="en-US" sz="3200" dirty="0" smtClean="0"/>
              <a:t>DAO</a:t>
            </a:r>
            <a:endParaRPr lang="ru-RU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DB Service</a:t>
            </a:r>
            <a:endParaRPr lang="ru-RU" sz="3200" dirty="0" smtClean="0"/>
          </a:p>
        </p:txBody>
      </p:sp>
      <p:pic>
        <p:nvPicPr>
          <p:cNvPr id="6" name="Picture 2" descr="merchant-payment.jpg (460×25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780928"/>
            <a:ext cx="4381500" cy="2419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2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Transactions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0050" y="1609725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execUpdate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String[]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updates)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try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.setAutoCommit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false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for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update: updates){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Statement stmt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.createStatement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stmt.execute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(update);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}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.commit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catch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e)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try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.rollback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.setAutoCommit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}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catch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ignore) {}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Prepared Statements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400050" y="1609725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execUpdate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Map&lt;Integer, String&gt;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idToName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try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String update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"insert into users(id,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user_name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values(?, ?)"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PreparedStatement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stmt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connection.prepareStatement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(update);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for(Integer id: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idToName.keySet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()){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stmt.setInt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id);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stmt.setString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idToName.get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(id));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stmt.executeUpdate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}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catch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e)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e.printStackTrace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400050" y="1609725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interface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TResultHandler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&lt;T&gt;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handle(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class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TExecutor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public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&lt;T&gt;  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execQuery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String query,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TResultHandler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&lt;T&gt;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handler)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Statement stmt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connection.createStatement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stmt.execute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(query);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result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stmt.getResultSet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value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handler.handle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(result);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result.close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return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value;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00050" y="1609725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TExecutor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new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TExecutor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 query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“select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user_name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from users where id=1”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name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execT.execQuery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connection,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query,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TResultHandler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&lt;String&gt;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public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handle(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result)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result.next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return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result.getString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user_name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System.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out.append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"User: "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+ name +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'\n'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1788"/>
            <a:ext cx="4351339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JDBC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Statements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Transactions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err="1">
                <a:solidFill>
                  <a:srgbClr val="C00000"/>
                </a:solidFill>
              </a:rPr>
              <a:t>DataSet</a:t>
            </a:r>
            <a:r>
              <a:rPr lang="en-US" sz="3200" dirty="0">
                <a:solidFill>
                  <a:srgbClr val="C00000"/>
                </a:solidFill>
              </a:rPr>
              <a:t> &amp; </a:t>
            </a:r>
            <a:r>
              <a:rPr lang="en-US" sz="3200" dirty="0" smtClean="0">
                <a:solidFill>
                  <a:srgbClr val="C00000"/>
                </a:solidFill>
              </a:rPr>
              <a:t>DAO</a:t>
            </a:r>
            <a:endParaRPr lang="ru-RU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DB Service</a:t>
            </a:r>
            <a:endParaRPr lang="ru-RU" sz="3200" dirty="0" smtClean="0"/>
          </a:p>
        </p:txBody>
      </p:sp>
      <p:pic>
        <p:nvPicPr>
          <p:cNvPr id="6" name="Picture 2" descr="screen-shot-2012-01-08-at-10-56-48-am.png (488×57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9612" y="1608138"/>
            <a:ext cx="4052887" cy="4783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2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DataSet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68275" y="1608138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latin typeface="PF Isotext Pro" pitchFamily="2" charset="0"/>
              </a:rPr>
              <a:t>DataSet </a:t>
            </a:r>
            <a:r>
              <a:rPr lang="en-US" sz="2200" dirty="0" smtClean="0">
                <a:latin typeface="PF Isotext Pro" pitchFamily="2" charset="0"/>
                <a:cs typeface="Arial"/>
              </a:rPr>
              <a:t>―</a:t>
            </a:r>
            <a:r>
              <a:rPr lang="ru-RU" sz="2200" dirty="0" smtClean="0">
                <a:latin typeface="PF Isotext Pro" pitchFamily="2" charset="0"/>
                <a:cs typeface="Arial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объект содержащий данные одной строки таблицы</a:t>
            </a:r>
            <a:endParaRPr lang="en-US" sz="2200" dirty="0" smtClean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На каждую таблицу свой </a:t>
            </a:r>
            <a:r>
              <a:rPr lang="en-US" sz="2200" dirty="0" err="1">
                <a:latin typeface="PF Isotext Pro" pitchFamily="2" charset="0"/>
              </a:rPr>
              <a:t>DataSet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err="1">
                <a:latin typeface="PF Isotext Pro" pitchFamily="2" charset="0"/>
              </a:rPr>
              <a:t>Извлечние</a:t>
            </a:r>
            <a:r>
              <a:rPr lang="ru-RU" sz="2200" dirty="0">
                <a:latin typeface="PF Isotext Pro" pitchFamily="2" charset="0"/>
              </a:rPr>
              <a:t> и </a:t>
            </a:r>
            <a:r>
              <a:rPr lang="ru-RU" sz="2200" dirty="0" err="1">
                <a:latin typeface="PF Isotext Pro" pitchFamily="2" charset="0"/>
              </a:rPr>
              <a:t>встаку</a:t>
            </a:r>
            <a:r>
              <a:rPr lang="ru-RU" sz="2200" dirty="0">
                <a:latin typeface="PF Isotext Pro" pitchFamily="2" charset="0"/>
              </a:rPr>
              <a:t> данных удобно проводить через </a:t>
            </a:r>
            <a:r>
              <a:rPr lang="en-US" sz="2200" dirty="0" err="1">
                <a:latin typeface="PF Isotext Pro" pitchFamily="2" charset="0"/>
              </a:rPr>
              <a:t>DataSet</a:t>
            </a:r>
            <a:r>
              <a:rPr lang="en-US" sz="2200" dirty="0">
                <a:latin typeface="PF Isotext Pro" pitchFamily="2" charset="0"/>
              </a:rPr>
              <a:t>-</a:t>
            </a:r>
            <a:r>
              <a:rPr lang="ru-RU" sz="2200" dirty="0">
                <a:latin typeface="PF Isotext Pro" pitchFamily="2" charset="0"/>
              </a:rPr>
              <a:t>ы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В терминах </a:t>
            </a:r>
            <a:r>
              <a:rPr lang="en-US" sz="2200" dirty="0">
                <a:latin typeface="PF Isotext Pro" pitchFamily="2" charset="0"/>
              </a:rPr>
              <a:t>JPA </a:t>
            </a:r>
            <a:r>
              <a:rPr lang="en-US" sz="2200" dirty="0" err="1">
                <a:latin typeface="PF Isotext Pro" pitchFamily="2" charset="0"/>
              </a:rPr>
              <a:t>DataSet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это </a:t>
            </a:r>
            <a:r>
              <a:rPr lang="en-US" sz="2200" dirty="0" smtClean="0">
                <a:latin typeface="PF Isotext Pro" pitchFamily="2" charset="0"/>
              </a:rPr>
              <a:t>Entity</a:t>
            </a: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DataSet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326898" y="1727734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class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UsersDataSet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private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long id;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private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String name;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public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UsersDataSet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(long id, String name){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this.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 = id;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this.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name = name;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C0504D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UsersDataSet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name){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this.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 = 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-1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this.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name = name;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public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String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getName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 {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return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name; 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public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long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 {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return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id;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8275" y="4267197"/>
            <a:ext cx="8828089" cy="214312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463" y="1885948"/>
            <a:ext cx="8597901" cy="214312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Data Access Object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398463" y="209550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Объект доступа к данным</a:t>
            </a:r>
            <a:endParaRPr lang="en-US" sz="2200" dirty="0" smtClean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Шаблон проектирования скрывающий детали работы с базой  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Обычно один </a:t>
            </a:r>
            <a:r>
              <a:rPr lang="en-US" sz="2200" dirty="0">
                <a:latin typeface="PF Isotext Pro" pitchFamily="2" charset="0"/>
              </a:rPr>
              <a:t>DAO </a:t>
            </a:r>
            <a:r>
              <a:rPr lang="ru-RU" sz="2200" dirty="0">
                <a:latin typeface="PF Isotext Pro" pitchFamily="2" charset="0"/>
              </a:rPr>
              <a:t>на одну таблицу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Высокоуровневый доступ к данным через </a:t>
            </a:r>
            <a:r>
              <a:rPr lang="en-US" sz="2200" dirty="0" err="1">
                <a:latin typeface="PF Isotext Pro" pitchFamily="2" charset="0"/>
              </a:rPr>
              <a:t>DataSet</a:t>
            </a:r>
            <a:r>
              <a:rPr lang="en-US" sz="2200" dirty="0">
                <a:latin typeface="PF Isotext Pro" pitchFamily="2" charset="0"/>
              </a:rPr>
              <a:t>-</a:t>
            </a:r>
            <a:r>
              <a:rPr lang="ru-RU" sz="2200" dirty="0" smtClean="0">
                <a:latin typeface="PF Isotext Pro" pitchFamily="2" charset="0"/>
              </a:rPr>
              <a:t>ы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275" y="4273658"/>
            <a:ext cx="82809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Варианты операций над базой: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Aft>
                <a:spcPts val="600"/>
              </a:spcAft>
            </a:pP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Вставка строки </a:t>
            </a:r>
            <a:r>
              <a:rPr lang="ru-RU" sz="2200" dirty="0" smtClean="0">
                <a:cs typeface="Arial"/>
              </a:rPr>
              <a:t>―</a:t>
            </a:r>
            <a:r>
              <a:rPr lang="ru-RU" sz="2200" dirty="0" smtClean="0">
                <a:latin typeface="PF Isotext Pro" pitchFamily="2" charset="0"/>
              </a:rPr>
              <a:t> добавление </a:t>
            </a:r>
            <a:r>
              <a:rPr lang="en-US" sz="2200" dirty="0" err="1">
                <a:latin typeface="PF Isotext Pro" pitchFamily="2" charset="0"/>
              </a:rPr>
              <a:t>DataSet</a:t>
            </a:r>
            <a:endParaRPr lang="en-US" sz="2200" dirty="0">
              <a:latin typeface="PF Isotext Pro" pitchFamily="2" charset="0"/>
            </a:endParaRPr>
          </a:p>
          <a:p>
            <a:pPr lvl="1">
              <a:spcAft>
                <a:spcPts val="600"/>
              </a:spcAft>
            </a:pP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Поиск строки по ключу </a:t>
            </a:r>
            <a:r>
              <a:rPr lang="ru-RU" sz="2200" dirty="0">
                <a:cs typeface="Arial"/>
              </a:rPr>
              <a:t>―</a:t>
            </a:r>
            <a:r>
              <a:rPr lang="ru-RU" sz="2200" dirty="0" smtClean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возврат </a:t>
            </a:r>
            <a:r>
              <a:rPr lang="en-US" sz="2200" dirty="0" err="1">
                <a:latin typeface="PF Isotext Pro" pitchFamily="2" charset="0"/>
              </a:rPr>
              <a:t>DataSet</a:t>
            </a:r>
            <a:r>
              <a:rPr lang="en-US" sz="2200" dirty="0">
                <a:latin typeface="PF Isotext Pro" pitchFamily="2" charset="0"/>
              </a:rPr>
              <a:t>-</a:t>
            </a:r>
            <a:r>
              <a:rPr lang="ru-RU" sz="2200" dirty="0">
                <a:latin typeface="PF Isotext Pro" pitchFamily="2" charset="0"/>
              </a:rPr>
              <a:t>а</a:t>
            </a:r>
            <a:endParaRPr lang="en-US" sz="2200" dirty="0">
              <a:latin typeface="PF Isotext Pro" pitchFamily="2" charset="0"/>
            </a:endParaRPr>
          </a:p>
          <a:p>
            <a:pPr lvl="1">
              <a:spcAft>
                <a:spcPts val="600"/>
              </a:spcAft>
            </a:pP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Поиск строк по признаку </a:t>
            </a:r>
            <a:r>
              <a:rPr lang="ru-RU" sz="2200" dirty="0">
                <a:cs typeface="Arial"/>
              </a:rPr>
              <a:t>―</a:t>
            </a:r>
            <a:r>
              <a:rPr lang="ru-RU" sz="2200" dirty="0" smtClean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возврат </a:t>
            </a:r>
            <a:r>
              <a:rPr lang="en-US" sz="2200" dirty="0">
                <a:latin typeface="PF Isotext Pro" pitchFamily="2" charset="0"/>
              </a:rPr>
              <a:t>List&lt;</a:t>
            </a:r>
            <a:r>
              <a:rPr lang="en-US" sz="2200" dirty="0" err="1">
                <a:latin typeface="PF Isotext Pro" pitchFamily="2" charset="0"/>
              </a:rPr>
              <a:t>DataSet</a:t>
            </a:r>
            <a:r>
              <a:rPr lang="en-US" sz="2200" dirty="0">
                <a:latin typeface="PF Isotext Pro" pitchFamily="2" charset="0"/>
              </a:rPr>
              <a:t>&gt;</a:t>
            </a:r>
          </a:p>
          <a:p>
            <a:pPr lvl="1">
              <a:spcAft>
                <a:spcPts val="600"/>
              </a:spcAft>
            </a:pP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Удаление строки</a:t>
            </a:r>
            <a:endParaRPr lang="en-US" sz="2200" dirty="0">
              <a:solidFill>
                <a:schemeClr val="accent6"/>
              </a:solidFill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UsersDAO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395288" y="1610303"/>
            <a:ext cx="8784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interface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UsersDataSet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get(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id)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UsersDataSet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getByName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name)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void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add(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UsersDataSet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dataSet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void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delete(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id)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Термины </a:t>
            </a:r>
            <a:r>
              <a:rPr lang="ru-RU" dirty="0"/>
              <a:t>и </a:t>
            </a:r>
            <a:r>
              <a:rPr lang="ru-RU" dirty="0" smtClean="0"/>
              <a:t>сокращения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8275" y="1600200"/>
            <a:ext cx="180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JDBC</a:t>
            </a:r>
            <a:endParaRPr lang="ru-RU" sz="2400" b="1" dirty="0">
              <a:solidFill>
                <a:schemeClr val="l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69602" y="1600200"/>
            <a:ext cx="6840000" cy="5477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Java Database Connectivity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8275" y="2660762"/>
            <a:ext cx="180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ORM</a:t>
            </a:r>
            <a:endParaRPr lang="ru-RU" sz="24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69602" y="2660762"/>
            <a:ext cx="6840000" cy="5477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Object Relational Mapping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8275" y="3721324"/>
            <a:ext cx="180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JPA 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169602" y="3721324"/>
            <a:ext cx="6840000" cy="5477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Java Persistency API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8275" y="4781886"/>
            <a:ext cx="180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Hibernate 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169602" y="4781886"/>
            <a:ext cx="6840000" cy="5477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ru-RU" sz="2200" dirty="0">
                <a:solidFill>
                  <a:schemeClr val="tx1"/>
                </a:solidFill>
                <a:latin typeface="PF Isotext Pro" pitchFamily="2" charset="0"/>
              </a:rPr>
              <a:t>популярная библиотека для ORM, </a:t>
            </a:r>
            <a:r>
              <a:rPr lang="ru-RU" sz="2200" dirty="0" err="1">
                <a:solidFill>
                  <a:schemeClr val="tx1"/>
                </a:solidFill>
                <a:latin typeface="PF Isotext Pro" pitchFamily="2" charset="0"/>
              </a:rPr>
              <a:t>implements</a:t>
            </a:r>
            <a:r>
              <a:rPr lang="ru-RU" sz="2200" dirty="0">
                <a:solidFill>
                  <a:schemeClr val="tx1"/>
                </a:solidFill>
                <a:latin typeface="PF Isotext Pro" pitchFamily="2" charset="0"/>
              </a:rPr>
              <a:t> JPA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68275" y="5842446"/>
            <a:ext cx="180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DAO </a:t>
            </a:r>
            <a:endParaRPr lang="ru-RU" sz="24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169602" y="5842446"/>
            <a:ext cx="6840000" cy="5477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Data Access Object</a:t>
            </a:r>
          </a:p>
        </p:txBody>
      </p:sp>
    </p:spTree>
    <p:extLst>
      <p:ext uri="{BB962C8B-B14F-4D97-AF65-F5344CB8AC3E}">
        <p14:creationId xmlns:p14="http://schemas.microsoft.com/office/powerpoint/2010/main" val="37097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1788"/>
            <a:ext cx="4351339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JDBC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Statements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Transactions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err="1"/>
              <a:t>DataSet</a:t>
            </a:r>
            <a:r>
              <a:rPr lang="en-US" sz="3200" dirty="0"/>
              <a:t> &amp; </a:t>
            </a:r>
            <a:r>
              <a:rPr lang="en-US" sz="3200" dirty="0" smtClean="0"/>
              <a:t>DAO</a:t>
            </a:r>
            <a:endParaRPr lang="ru-RU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DB Service</a:t>
            </a:r>
            <a:endParaRPr lang="ru-RU" sz="3200" dirty="0" smtClean="0">
              <a:solidFill>
                <a:srgbClr val="C00000"/>
              </a:solidFill>
            </a:endParaRPr>
          </a:p>
        </p:txBody>
      </p:sp>
      <p:pic>
        <p:nvPicPr>
          <p:cNvPr id="6" name="Picture 2" descr="cloud-storage-versus-cloud-database-as-a-service-300x300.jpg (300×30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8567" y="1608138"/>
            <a:ext cx="4464000" cy="446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99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Service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68275" y="1608138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chemeClr val="accent6"/>
                </a:solidFill>
                <a:latin typeface="PF Isotext Pro" pitchFamily="2" charset="0"/>
              </a:rPr>
              <a:t>DatabaseServic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PF Isotext Pro" pitchFamily="2" charset="0"/>
              </a:rPr>
              <a:t>e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en-US" sz="2200" dirty="0" smtClean="0">
                <a:latin typeface="PF Isotext Pro" pitchFamily="2" charset="0"/>
                <a:cs typeface="Arial"/>
              </a:rPr>
              <a:t>―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служба в отдельном потоке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775" y="4866287"/>
            <a:ext cx="78324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PF Isotext Pr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274" y="2256210"/>
            <a:ext cx="8843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chemeClr val="accent6"/>
                </a:solidFill>
                <a:latin typeface="PF Isotext Pro" pitchFamily="2" charset="0"/>
              </a:rPr>
              <a:t>TExecutor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en-US" sz="2200" dirty="0" smtClean="0">
                <a:latin typeface="PF Isotext Pro" pitchFamily="2" charset="0"/>
                <a:cs typeface="Arial"/>
              </a:rPr>
              <a:t>―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класс с типизированными методами для работы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en-US" sz="2200" dirty="0" smtClean="0">
                <a:latin typeface="PF Isotext Pro" pitchFamily="2" charset="0"/>
              </a:rPr>
              <a:t/>
            </a:r>
            <a:br>
              <a:rPr lang="en-US" sz="2200" dirty="0" smtClean="0">
                <a:latin typeface="PF Isotext Pro" pitchFamily="2" charset="0"/>
              </a:rPr>
            </a:br>
            <a:r>
              <a:rPr lang="ru-RU" sz="2200" dirty="0" smtClean="0">
                <a:latin typeface="PF Isotext Pro" pitchFamily="2" charset="0"/>
              </a:rPr>
              <a:t>с запросами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6775" y="4074957"/>
            <a:ext cx="78324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PF Isotext Pr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274" y="3394947"/>
            <a:ext cx="88439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Для каждой </a:t>
            </a:r>
            <a:r>
              <a:rPr lang="ru-RU" sz="2200" dirty="0" smtClean="0">
                <a:latin typeface="PF Isotext Pro" pitchFamily="2" charset="0"/>
              </a:rPr>
              <a:t>табли</a:t>
            </a:r>
            <a:r>
              <a:rPr lang="ru-RU" sz="2200" dirty="0" smtClean="0">
                <a:latin typeface="PF Isotext Pro" pitchFamily="2" charset="0"/>
              </a:rPr>
              <a:t>цы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accent6"/>
                </a:solidFill>
                <a:latin typeface="PF Isotext Pro" pitchFamily="2" charset="0"/>
              </a:rPr>
              <a:t>TableDAO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en-US" sz="2200" dirty="0">
                <a:latin typeface="PF Isotext Pro" pitchFamily="2" charset="0"/>
                <a:cs typeface="Arial"/>
              </a:rPr>
              <a:t>―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объект доступа к данным таблицы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с именем </a:t>
            </a:r>
            <a:r>
              <a:rPr lang="en-US" sz="2200" dirty="0">
                <a:latin typeface="PF Isotext Pro" pitchFamily="2" charset="0"/>
              </a:rPr>
              <a:t>Table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accent6"/>
                </a:solidFill>
                <a:latin typeface="PF Isotext Pro" pitchFamily="2" charset="0"/>
              </a:rPr>
              <a:t>TableDataSe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PF Isotext Pro" pitchFamily="2" charset="0"/>
              </a:rPr>
              <a:t>t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en-US" sz="2200" dirty="0">
                <a:latin typeface="PF Isotext Pro" pitchFamily="2" charset="0"/>
                <a:cs typeface="Arial"/>
              </a:rPr>
              <a:t>―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объект с данными одной строки таблицы </a:t>
            </a:r>
            <a:r>
              <a:rPr lang="en-US" sz="2200" dirty="0" smtClean="0">
                <a:latin typeface="PF Isotext Pro" pitchFamily="2" charset="0"/>
              </a:rPr>
              <a:t/>
            </a:r>
            <a:br>
              <a:rPr lang="en-US" sz="2200" dirty="0" smtClean="0">
                <a:latin typeface="PF Isotext Pro" pitchFamily="2" charset="0"/>
              </a:rPr>
            </a:br>
            <a:r>
              <a:rPr lang="ru-RU" sz="2200" dirty="0" smtClean="0">
                <a:latin typeface="PF Isotext Pro" pitchFamily="2" charset="0"/>
              </a:rPr>
              <a:t>с </a:t>
            </a:r>
            <a:r>
              <a:rPr lang="ru-RU" sz="2200" dirty="0">
                <a:latin typeface="PF Isotext Pro" pitchFamily="2" charset="0"/>
              </a:rPr>
              <a:t>именем </a:t>
            </a:r>
            <a:r>
              <a:rPr lang="en-US" sz="2200" dirty="0">
                <a:latin typeface="PF Isotext Pro" pitchFamily="2" charset="0"/>
              </a:rPr>
              <a:t>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2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Service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68274" y="1608138"/>
            <a:ext cx="884396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 smtClean="0">
                <a:solidFill>
                  <a:schemeClr val="accent6"/>
                </a:solidFill>
                <a:latin typeface="PF Isotext Pro" pitchFamily="2" charset="0"/>
              </a:rPr>
              <a:t>DatabaseService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en-US" sz="2200" dirty="0" smtClean="0">
                <a:latin typeface="PF Isotext Pro" pitchFamily="2" charset="0"/>
                <a:cs typeface="Arial"/>
              </a:rPr>
              <a:t>―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служба в отдельном потоке. </a:t>
            </a:r>
            <a:r>
              <a:rPr lang="en-US" sz="2200" dirty="0" err="1" smtClean="0">
                <a:latin typeface="PF Isotext Pro" pitchFamily="2" charset="0"/>
              </a:rPr>
              <a:t>Abonent</a:t>
            </a:r>
            <a:endParaRPr lang="en-US" sz="2200" dirty="0" smtClean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Каждый </a:t>
            </a:r>
            <a:r>
              <a:rPr lang="en-US" sz="2200" dirty="0" err="1">
                <a:latin typeface="PF Isotext Pro" pitchFamily="2" charset="0"/>
              </a:rPr>
              <a:t>DatabaseService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при старте открывает </a:t>
            </a:r>
            <a:r>
              <a:rPr lang="en-US" sz="2200" dirty="0">
                <a:latin typeface="PF Isotext Pro" pitchFamily="2" charset="0"/>
              </a:rPr>
              <a:t>Connection </a:t>
            </a:r>
            <a:r>
              <a:rPr lang="ru-RU" sz="2200" dirty="0">
                <a:latin typeface="PF Isotext Pro" pitchFamily="2" charset="0"/>
              </a:rPr>
              <a:t>к базе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Базовое задание ― один </a:t>
            </a:r>
            <a:r>
              <a:rPr lang="en-US" sz="2200" dirty="0" err="1">
                <a:latin typeface="PF Isotext Pro" pitchFamily="2" charset="0"/>
              </a:rPr>
              <a:t>DatabaseService</a:t>
            </a:r>
            <a:r>
              <a:rPr lang="ru-RU" sz="2200" dirty="0">
                <a:latin typeface="PF Isotext Pro" pitchFamily="2" charset="0"/>
              </a:rPr>
              <a:t> 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* </a:t>
            </a:r>
            <a:r>
              <a:rPr lang="en-US" sz="2200" dirty="0">
                <a:latin typeface="PF Isotext Pro" pitchFamily="2" charset="0"/>
              </a:rPr>
              <a:t>N</a:t>
            </a:r>
            <a:r>
              <a:rPr lang="ru-RU" sz="2200" dirty="0">
                <a:latin typeface="PF Isotext Pro" pitchFamily="2" charset="0"/>
              </a:rPr>
              <a:t> </a:t>
            </a:r>
            <a:r>
              <a:rPr lang="en-US" sz="2200" dirty="0" err="1">
                <a:latin typeface="PF Isotext Pro" pitchFamily="2" charset="0"/>
              </a:rPr>
              <a:t>DatabaseService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*</a:t>
            </a:r>
            <a:r>
              <a:rPr lang="en-US" sz="2200" dirty="0">
                <a:latin typeface="PF Isotext Pro" pitchFamily="2" charset="0"/>
              </a:rPr>
              <a:t>*</a:t>
            </a:r>
            <a:r>
              <a:rPr lang="ru-RU" sz="2200" dirty="0">
                <a:latin typeface="PF Isotext Pro" pitchFamily="2" charset="0"/>
              </a:rPr>
              <a:t> </a:t>
            </a:r>
            <a:r>
              <a:rPr lang="en-US" sz="2200" dirty="0">
                <a:latin typeface="PF Isotext Pro" pitchFamily="2" charset="0"/>
              </a:rPr>
              <a:t>N</a:t>
            </a:r>
            <a:r>
              <a:rPr lang="ru-RU" sz="2200" dirty="0">
                <a:latin typeface="PF Isotext Pro" pitchFamily="2" charset="0"/>
              </a:rPr>
              <a:t> </a:t>
            </a:r>
            <a:r>
              <a:rPr lang="en-US" sz="2200" dirty="0" err="1">
                <a:latin typeface="PF Isotext Pro" pitchFamily="2" charset="0"/>
              </a:rPr>
              <a:t>DatabaseService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использующие </a:t>
            </a:r>
            <a:r>
              <a:rPr lang="en-US" sz="2200" dirty="0">
                <a:latin typeface="PF Isotext Pro" pitchFamily="2" charset="0"/>
              </a:rPr>
              <a:t>M</a:t>
            </a:r>
            <a:r>
              <a:rPr lang="ru-RU" sz="2200" dirty="0">
                <a:latin typeface="PF Isotext Pro" pitchFamily="2" charset="0"/>
              </a:rPr>
              <a:t> </a:t>
            </a:r>
            <a:r>
              <a:rPr lang="en-US" sz="2200" dirty="0">
                <a:latin typeface="PF Isotext Pro" pitchFamily="2" charset="0"/>
              </a:rPr>
              <a:t>Connection </a:t>
            </a:r>
            <a:r>
              <a:rPr lang="ru-RU" sz="2200" dirty="0">
                <a:latin typeface="PF Isotext Pro" pitchFamily="2" charset="0"/>
              </a:rPr>
              <a:t>из </a:t>
            </a:r>
            <a:r>
              <a:rPr lang="en-US" sz="2200" dirty="0" err="1">
                <a:latin typeface="PF Isotext Pro" pitchFamily="2" charset="0"/>
              </a:rPr>
              <a:t>ConnectionPool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>
              <a:latin typeface="PF Isotext Pr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213" y="2079567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PF Isotext Pro" pitchFamily="2" charset="0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57213" y="2623693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PF Isotext Pro" pitchFamily="2" charset="0"/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557213" y="3159687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PF Isotext Pro" pitchFamily="2" charset="0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557213" y="3703813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Executor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68275" y="1611989"/>
            <a:ext cx="86698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Executor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en-US" sz="2200" dirty="0" smtClean="0">
                <a:latin typeface="PF Isotext Pro" pitchFamily="2" charset="0"/>
                <a:cs typeface="Arial"/>
              </a:rPr>
              <a:t>―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класс с типизированными методами для работы </a:t>
            </a:r>
            <a:br>
              <a:rPr lang="ru-RU" sz="2200" dirty="0" smtClean="0">
                <a:latin typeface="PF Isotext Pro" pitchFamily="2" charset="0"/>
              </a:rPr>
            </a:br>
            <a:r>
              <a:rPr lang="ru-RU" sz="2200" dirty="0" smtClean="0">
                <a:latin typeface="PF Isotext Pro" pitchFamily="2" charset="0"/>
              </a:rPr>
              <a:t>с запросами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*Поддерживает </a:t>
            </a:r>
            <a:r>
              <a:rPr lang="ru-RU" sz="2200" dirty="0" err="1">
                <a:latin typeface="PF Isotext Pro" pitchFamily="2" charset="0"/>
              </a:rPr>
              <a:t>транзакционность</a:t>
            </a:r>
            <a:endParaRPr lang="en-US" sz="2200" dirty="0">
              <a:latin typeface="PF Isotext Pro" pitchFamily="2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**Поддерживает </a:t>
            </a:r>
            <a:r>
              <a:rPr lang="en-US" sz="2200" dirty="0">
                <a:latin typeface="PF Isotext Pro" pitchFamily="2" charset="0"/>
              </a:rPr>
              <a:t>prepared statements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DAO </a:t>
            </a:r>
            <a:r>
              <a:rPr lang="ru-RU" smtClean="0"/>
              <a:t>и</a:t>
            </a:r>
            <a:r>
              <a:rPr lang="en-US" smtClean="0"/>
              <a:t> DataSet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68274" y="1618850"/>
            <a:ext cx="88439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6"/>
                </a:solidFill>
                <a:latin typeface="PF Isotext Pro" pitchFamily="2" charset="0"/>
              </a:rPr>
              <a:t>UsersDAO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en-US" sz="2200" dirty="0">
                <a:latin typeface="PF Isotext Pro" pitchFamily="2" charset="0"/>
              </a:rPr>
              <a:t>― </a:t>
            </a:r>
            <a:r>
              <a:rPr lang="ru-RU" sz="2200" dirty="0" smtClean="0">
                <a:latin typeface="PF Isotext Pro" pitchFamily="2" charset="0"/>
              </a:rPr>
              <a:t>объект доступа к данным таблицы </a:t>
            </a:r>
            <a:r>
              <a:rPr lang="en-US" sz="2200" dirty="0" smtClean="0">
                <a:latin typeface="PF Isotext Pro" pitchFamily="2" charset="0"/>
              </a:rPr>
              <a:t>USERS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8274" y="2274339"/>
            <a:ext cx="88439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6"/>
                </a:solidFill>
                <a:latin typeface="PF Isotext Pro" pitchFamily="2" charset="0"/>
              </a:rPr>
              <a:t>UsersDataSet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en-US" sz="2200" dirty="0">
                <a:latin typeface="PF Isotext Pro" pitchFamily="2" charset="0"/>
              </a:rPr>
              <a:t>― </a:t>
            </a:r>
            <a:r>
              <a:rPr lang="ru-RU" sz="2200" dirty="0" smtClean="0">
                <a:latin typeface="PF Isotext Pro" pitchFamily="2" charset="0"/>
              </a:rPr>
              <a:t>объект с данными одной строки таблицы </a:t>
            </a:r>
            <a:r>
              <a:rPr lang="en-US" sz="2200" dirty="0" smtClean="0">
                <a:latin typeface="PF Isotext Pro" pitchFamily="2" charset="0"/>
              </a:rPr>
              <a:t>USERS</a:t>
            </a:r>
            <a:r>
              <a:rPr lang="ru-RU" sz="2200" dirty="0" smtClean="0">
                <a:latin typeface="PF Isotext Pro" pitchFamily="2" charset="0"/>
              </a:rPr>
              <a:t> 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8274" y="2929828"/>
            <a:ext cx="88439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*</a:t>
            </a:r>
            <a:r>
              <a:rPr lang="en-US" sz="2200" dirty="0" err="1">
                <a:solidFill>
                  <a:schemeClr val="accent6"/>
                </a:solidFill>
                <a:latin typeface="PF Isotext Pro" pitchFamily="2" charset="0"/>
              </a:rPr>
              <a:t>ResultsDAO</a:t>
            </a:r>
            <a:r>
              <a:rPr lang="en-US" sz="2200" dirty="0">
                <a:solidFill>
                  <a:schemeClr val="accent6"/>
                </a:solidFill>
                <a:latin typeface="PF Isotext Pro" pitchFamily="2" charset="0"/>
              </a:rPr>
              <a:t> </a:t>
            </a:r>
            <a:r>
              <a:rPr lang="en-US" sz="2200" dirty="0">
                <a:latin typeface="PF Isotext Pro" pitchFamily="2" charset="0"/>
              </a:rPr>
              <a:t>― </a:t>
            </a:r>
            <a:r>
              <a:rPr lang="ru-RU" sz="2200" dirty="0" smtClean="0">
                <a:latin typeface="PF Isotext Pro" pitchFamily="2" charset="0"/>
              </a:rPr>
              <a:t>объект доступа к данным таблицы </a:t>
            </a:r>
            <a:r>
              <a:rPr lang="en-US" sz="2200" dirty="0" smtClean="0">
                <a:latin typeface="PF Isotext Pro" pitchFamily="2" charset="0"/>
              </a:rPr>
              <a:t>RESULTS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68274" y="3585317"/>
            <a:ext cx="88439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*</a:t>
            </a:r>
            <a:r>
              <a:rPr lang="en-US" sz="2200" dirty="0" err="1" smtClean="0">
                <a:solidFill>
                  <a:schemeClr val="accent6"/>
                </a:solidFill>
                <a:latin typeface="PF Isotext Pro" pitchFamily="2" charset="0"/>
              </a:rPr>
              <a:t>ResultsDataSet</a:t>
            </a:r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 </a:t>
            </a:r>
            <a:r>
              <a:rPr lang="en-US" sz="2200" dirty="0">
                <a:latin typeface="PF Isotext Pro" pitchFamily="2" charset="0"/>
              </a:rPr>
              <a:t>― </a:t>
            </a:r>
            <a:r>
              <a:rPr lang="ru-RU" sz="2200" dirty="0" smtClean="0">
                <a:latin typeface="PF Isotext Pro" pitchFamily="2" charset="0"/>
              </a:rPr>
              <a:t>объект с данными одной строки таблицы </a:t>
            </a:r>
            <a:r>
              <a:rPr lang="en-US" sz="2200" dirty="0">
                <a:latin typeface="PF Isotext Pro" pitchFamily="2" charset="0"/>
              </a:rPr>
              <a:t>RESULTS</a:t>
            </a:r>
          </a:p>
        </p:txBody>
      </p:sp>
      <p:sp>
        <p:nvSpPr>
          <p:cNvPr id="16" name="Rectangle 7"/>
          <p:cNvSpPr/>
          <p:nvPr/>
        </p:nvSpPr>
        <p:spPr>
          <a:xfrm>
            <a:off x="168275" y="4777515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){…}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Чибриков</a:t>
            </a:r>
            <a:r>
              <a:rPr lang="ru-RU" dirty="0"/>
              <a:t> </a:t>
            </a:r>
            <a:r>
              <a:rPr lang="en-US" dirty="0"/>
              <a:t>chibrikov@corp.mail.ru</a:t>
            </a:r>
          </a:p>
        </p:txBody>
      </p:sp>
    </p:spTree>
    <p:extLst>
      <p:ext uri="{BB962C8B-B14F-4D97-AF65-F5344CB8AC3E}">
        <p14:creationId xmlns:p14="http://schemas.microsoft.com/office/powerpoint/2010/main" val="10172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Инструменты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748425" y="224335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MySQL</a:t>
            </a:r>
            <a:r>
              <a:rPr lang="en-US" sz="2200" dirty="0" smtClean="0">
                <a:latin typeface="PF Isotext Pro" pitchFamily="2" charset="0"/>
              </a:rPr>
              <a:t> Community Server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425" y="286778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MySQL</a:t>
            </a:r>
            <a:r>
              <a:rPr lang="en-US" sz="2200" dirty="0" smtClean="0">
                <a:latin typeface="PF Isotext Pro" pitchFamily="2" charset="0"/>
              </a:rPr>
              <a:t> Workbench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8425" y="3492216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MySQL</a:t>
            </a:r>
            <a:r>
              <a:rPr lang="en-US" sz="2200" dirty="0" smtClean="0">
                <a:latin typeface="PF Isotext Pro" pitchFamily="2" charset="0"/>
              </a:rPr>
              <a:t> Connector: Connector/J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361" y="1618927"/>
            <a:ext cx="41152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http://dev.mysql.com/downloads/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5280" y="4490365"/>
            <a:ext cx="66873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&lt;dependency&gt;</a:t>
            </a:r>
          </a:p>
          <a:p>
            <a:r>
              <a:rPr lang="en-US" sz="2000" dirty="0"/>
              <a:t>      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mysql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mysql</a:t>
            </a:r>
            <a:r>
              <a:rPr lang="en-US" sz="2000" dirty="0"/>
              <a:t>-connector-java&lt;/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  &lt;version&gt;5.1.6&lt;/version&gt;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&lt;/</a:t>
            </a:r>
            <a:r>
              <a:rPr lang="en-US" sz="2000" dirty="0"/>
              <a:t>dependency&gt;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95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pic>
        <p:nvPicPr>
          <p:cNvPr id="7170" name="Picture 2" descr="JDBC-Architecture.gif (537×44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6380" y="3652314"/>
            <a:ext cx="3286642" cy="269296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8276" y="1606551"/>
            <a:ext cx="8747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Java Database Connectivity </a:t>
            </a:r>
            <a:r>
              <a:rPr lang="en-US" sz="2200" dirty="0" smtClean="0">
                <a:latin typeface="Arial"/>
                <a:cs typeface="Arial"/>
              </a:rPr>
              <a:t>―</a:t>
            </a:r>
            <a:r>
              <a:rPr lang="en-US" sz="2200" dirty="0" smtClean="0">
                <a:latin typeface="PF Isotext Pro" pitchFamily="2" charset="0"/>
              </a:rPr>
              <a:t> API</a:t>
            </a:r>
            <a:r>
              <a:rPr lang="ru-RU" sz="2200" dirty="0" smtClean="0">
                <a:latin typeface="PF Isotext Pro" pitchFamily="2" charset="0"/>
              </a:rPr>
              <a:t> для работы с базами из приложений на </a:t>
            </a:r>
            <a:r>
              <a:rPr lang="en-US" sz="2200" dirty="0" smtClean="0">
                <a:latin typeface="PF Isotext Pro" pitchFamily="2" charset="0"/>
              </a:rPr>
              <a:t>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521" y="2503397"/>
            <a:ext cx="72971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Предназначена для работы с 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реляционными</a:t>
            </a:r>
            <a:r>
              <a:rPr lang="ru-RU" sz="2200" dirty="0" smtClean="0">
                <a:latin typeface="PF Isotext Pro" pitchFamily="2" charset="0"/>
              </a:rPr>
              <a:t> базами данных</a:t>
            </a:r>
            <a:endParaRPr lang="en-US" sz="2200" dirty="0" smtClean="0"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275" y="3061689"/>
            <a:ext cx="733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Предоставляет методы для получения и обновления данных</a:t>
            </a:r>
            <a:endParaRPr lang="en-US" sz="2200" dirty="0" smtClean="0"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75" y="3619981"/>
            <a:ext cx="4652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Не зависит от конкретного типа базы</a:t>
            </a:r>
            <a:endParaRPr lang="en-US" sz="22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276" y="3717032"/>
            <a:ext cx="8815388" cy="1728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276" y="1609724"/>
            <a:ext cx="8815388" cy="1728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 Driver Manager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85664" y="1552077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Название класса драйвера: </a:t>
            </a:r>
            <a:r>
              <a:rPr lang="en-US" sz="2200" dirty="0" err="1" smtClean="0">
                <a:solidFill>
                  <a:schemeClr val="accent6"/>
                </a:solidFill>
                <a:latin typeface="PF Isotext Pro" pitchFamily="2" charset="0"/>
              </a:rPr>
              <a:t>com.mysql.jdbc.Driver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712" y="2632197"/>
            <a:ext cx="7200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(Driver) </a:t>
            </a:r>
            <a:r>
              <a:rPr lang="en-US" sz="2200" dirty="0" err="1" smtClean="0">
                <a:latin typeface="PF Isotext Pro" pitchFamily="2" charset="0"/>
              </a:rPr>
              <a:t>Class.</a:t>
            </a:r>
            <a:r>
              <a:rPr lang="en-US" sz="2200" i="1" dirty="0" err="1" smtClean="0">
                <a:latin typeface="PF Isotext Pro" pitchFamily="2" charset="0"/>
              </a:rPr>
              <a:t>forName</a:t>
            </a:r>
            <a:r>
              <a:rPr lang="en-US" sz="2200" i="1" dirty="0" smtClean="0">
                <a:solidFill>
                  <a:schemeClr val="accent6"/>
                </a:solidFill>
                <a:latin typeface="PF Isotext Pro" pitchFamily="2" charset="0"/>
              </a:rPr>
              <a:t>("</a:t>
            </a:r>
            <a:r>
              <a:rPr lang="en-US" sz="2200" i="1" dirty="0" err="1" smtClean="0">
                <a:solidFill>
                  <a:schemeClr val="accent6"/>
                </a:solidFill>
                <a:latin typeface="PF Isotext Pro" pitchFamily="2" charset="0"/>
              </a:rPr>
              <a:t>com.mysql.jdbc.Driver</a:t>
            </a:r>
            <a:r>
              <a:rPr lang="en-US" sz="2200" i="1" dirty="0" smtClean="0">
                <a:solidFill>
                  <a:schemeClr val="accent6"/>
                </a:solidFill>
                <a:latin typeface="PF Isotext Pro" pitchFamily="2" charset="0"/>
              </a:rPr>
              <a:t>"</a:t>
            </a:r>
            <a:r>
              <a:rPr lang="en-US" sz="2200" i="1" dirty="0" smtClean="0">
                <a:latin typeface="PF Isotext Pro" pitchFamily="2" charset="0"/>
              </a:rPr>
              <a:t>).</a:t>
            </a:r>
            <a:r>
              <a:rPr lang="en-US" sz="2200" i="1" dirty="0" err="1" smtClean="0">
                <a:latin typeface="PF Isotext Pro" pitchFamily="2" charset="0"/>
              </a:rPr>
              <a:t>newInstance</a:t>
            </a:r>
            <a:r>
              <a:rPr lang="en-US" sz="2200" i="1" dirty="0" smtClean="0">
                <a:latin typeface="PF Isotext Pro" pitchFamily="2" charset="0"/>
              </a:rPr>
              <a:t>()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664" y="2088071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Создаем объект драйвера при помощи </a:t>
            </a:r>
            <a:r>
              <a:rPr lang="en-US" sz="2200" dirty="0" smtClean="0">
                <a:latin typeface="PF Isotext Pro" pitchFamily="2" charset="0"/>
              </a:rPr>
              <a:t>reflection:</a:t>
            </a:r>
            <a:endParaRPr lang="en-US" sz="2200" dirty="0" smtClean="0">
              <a:solidFill>
                <a:schemeClr val="tx2">
                  <a:lumMod val="60000"/>
                  <a:lumOff val="40000"/>
                </a:schemeClr>
              </a:solidFill>
              <a:latin typeface="PF Isotext Pr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664" y="3712317"/>
            <a:ext cx="78406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solidFill>
                  <a:schemeClr val="accent6"/>
                </a:solidFill>
                <a:latin typeface="PF Isotext Pro" pitchFamily="2" charset="0"/>
              </a:rPr>
              <a:t>java.sql.DriverManager</a:t>
            </a:r>
            <a:r>
              <a:rPr lang="ru-RU" sz="2200" dirty="0" smtClean="0">
                <a:latin typeface="PF Isotext Pro" pitchFamily="2" charset="0"/>
              </a:rPr>
              <a:t> – класс хелпер для работы с драйверами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64" y="4176303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Регистрируем драйвер:</a:t>
            </a:r>
            <a:endParaRPr lang="en-US" sz="2200" dirty="0" smtClean="0">
              <a:solidFill>
                <a:schemeClr val="tx2">
                  <a:lumMod val="60000"/>
                  <a:lumOff val="40000"/>
                </a:schemeClr>
              </a:solidFill>
              <a:latin typeface="PF Isotext Pr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728" y="4720429"/>
            <a:ext cx="43685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DriverManager.</a:t>
            </a:r>
            <a:r>
              <a:rPr lang="en-US" sz="2200" i="1" dirty="0" err="1" smtClean="0">
                <a:latin typeface="PF Isotext Pro" pitchFamily="2" charset="0"/>
              </a:rPr>
              <a:t>registerDriver</a:t>
            </a:r>
            <a:r>
              <a:rPr lang="en-US" sz="2200" i="1" dirty="0" smtClean="0">
                <a:latin typeface="PF Isotext Pro" pitchFamily="2" charset="0"/>
              </a:rPr>
              <a:t>(driver);</a:t>
            </a: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8463" y="4867275"/>
            <a:ext cx="8585201" cy="793659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68275" y="4634326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ResultSet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463" y="1885947"/>
            <a:ext cx="8585201" cy="72279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Connection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</a:rPr>
              <a:t>JDBC API</a:t>
            </a:r>
            <a:endParaRPr lang="ru-RU" sz="27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339DFA6D-C532-469F-849C-776AA2547B1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8463" y="20958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Объект отвечает за соединение с базой и режим работы с ней</a:t>
            </a:r>
            <a:r>
              <a:rPr lang="en-US" sz="2000" dirty="0" smtClean="0">
                <a:latin typeface="PF Isotext Pro" pitchFamily="2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463" y="5109906"/>
            <a:ext cx="6176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Объект с результатом запроса, который вернула база</a:t>
            </a:r>
            <a:endParaRPr lang="en-US" sz="2000" dirty="0" smtClean="0">
              <a:latin typeface="PF Isotext Pr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463" y="3308624"/>
            <a:ext cx="8585201" cy="793659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68275" y="307567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463" y="3568885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Объект представляет выражение обращения к баз</a:t>
            </a:r>
            <a:r>
              <a:rPr lang="ru-RU" sz="2000" dirty="0">
                <a:latin typeface="PF Isotext Pro" pitchFamily="2" charset="0"/>
              </a:rPr>
              <a:t>е</a:t>
            </a:r>
            <a:endParaRPr lang="en-US" sz="20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609723"/>
            <a:ext cx="852646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20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69480" y="1609665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Создание </a:t>
            </a:r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Statement 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объекта</a:t>
            </a:r>
            <a:endParaRPr lang="en-US" sz="2200" dirty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470273" y="2111415"/>
            <a:ext cx="7452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Statement </a:t>
            </a:r>
            <a:r>
              <a:rPr lang="en-US" sz="2200" dirty="0" err="1" smtClean="0">
                <a:latin typeface="PF Isotext Pro" pitchFamily="2" charset="0"/>
              </a:rPr>
              <a:t>createStatement</a:t>
            </a:r>
            <a:r>
              <a:rPr lang="en-US" sz="2200" dirty="0" smtClean="0">
                <a:latin typeface="PF Isotext Pro" pitchFamily="2" charset="0"/>
              </a:rPr>
              <a:t>()</a:t>
            </a:r>
            <a:r>
              <a:rPr lang="ru-RU" sz="2200" dirty="0" smtClean="0">
                <a:latin typeface="PF Isotext Pro" pitchFamily="2" charset="0"/>
              </a:rPr>
              <a:t> – обычный запрос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70273" y="3185471"/>
            <a:ext cx="7452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CallableStatement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en-US" sz="2200" dirty="0" err="1" smtClean="0">
                <a:latin typeface="PF Isotext Pro" pitchFamily="2" charset="0"/>
              </a:rPr>
              <a:t>prepareCall</a:t>
            </a:r>
            <a:r>
              <a:rPr lang="en-US" sz="2200" dirty="0" smtClean="0">
                <a:latin typeface="PF Isotext Pro" pitchFamily="2" charset="0"/>
              </a:rPr>
              <a:t>()</a:t>
            </a:r>
            <a:r>
              <a:rPr lang="ru-RU" sz="2200" dirty="0" smtClean="0">
                <a:latin typeface="PF Isotext Pro" pitchFamily="2" charset="0"/>
              </a:rPr>
              <a:t> – вызов хранимых процедур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470273" y="2632652"/>
            <a:ext cx="85324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PreparedStatement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en-US" sz="2200" dirty="0" err="1" smtClean="0">
                <a:latin typeface="PF Isotext Pro" pitchFamily="2" charset="0"/>
              </a:rPr>
              <a:t>prepareStatement</a:t>
            </a:r>
            <a:r>
              <a:rPr lang="en-US" sz="2200" dirty="0" smtClean="0">
                <a:latin typeface="PF Isotext Pro" pitchFamily="2" charset="0"/>
              </a:rPr>
              <a:t>()</a:t>
            </a:r>
            <a:r>
              <a:rPr lang="ru-RU" sz="2200" dirty="0" smtClean="0">
                <a:latin typeface="PF Isotext Pro" pitchFamily="2" charset="0"/>
              </a:rPr>
              <a:t> – запросы с параметрами</a:t>
            </a: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pic>
        <p:nvPicPr>
          <p:cNvPr id="31746" name="Picture 2" descr="rv3f202.gif (707×356)"/>
          <p:cNvPicPr>
            <a:picLocks noChangeAspect="1" noChangeArrowheads="1"/>
          </p:cNvPicPr>
          <p:nvPr/>
        </p:nvPicPr>
        <p:blipFill rotWithShape="1">
          <a:blip r:embed="rId2" cstate="print"/>
          <a:srcRect t="6342"/>
          <a:stretch/>
        </p:blipFill>
        <p:spPr bwMode="auto">
          <a:xfrm>
            <a:off x="2272690" y="3186256"/>
            <a:ext cx="6734175" cy="317586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68275" y="161095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err="1" smtClean="0">
                <a:solidFill>
                  <a:schemeClr val="accent6"/>
                </a:solidFill>
                <a:latin typeface="PF Isotext Pro" pitchFamily="2" charset="0"/>
              </a:rPr>
              <a:t>Транзакционность</a:t>
            </a:r>
            <a:endParaRPr lang="en-US" sz="2200" dirty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307" y="2115014"/>
            <a:ext cx="82725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По-умолчанию </a:t>
            </a:r>
            <a:r>
              <a:rPr lang="en-US" sz="2200" dirty="0" smtClean="0">
                <a:latin typeface="PF Isotext Pro" pitchFamily="2" charset="0"/>
              </a:rPr>
              <a:t>auto-commit </a:t>
            </a:r>
            <a:r>
              <a:rPr lang="ru-RU" sz="2200" dirty="0" smtClean="0">
                <a:latin typeface="PF Isotext Pro" pitchFamily="2" charset="0"/>
              </a:rPr>
              <a:t>после выполнения каждого </a:t>
            </a:r>
            <a:r>
              <a:rPr lang="en-US" sz="2200" dirty="0" smtClean="0">
                <a:latin typeface="PF Isotext Pro" pitchFamily="2" charset="0"/>
              </a:rPr>
              <a:t>statement-</a:t>
            </a:r>
            <a:r>
              <a:rPr lang="ru-RU" sz="2200" dirty="0" smtClean="0">
                <a:latin typeface="PF Isotext Pro" pitchFamily="2" charset="0"/>
              </a:rPr>
              <a:t>а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795" y="2651008"/>
            <a:ext cx="82725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953735"/>
                </a:solidFill>
                <a:latin typeface="PF Isotext Pro" pitchFamily="2" charset="0"/>
              </a:rPr>
              <a:t>void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en-US" sz="2200" dirty="0" err="1" smtClean="0">
                <a:latin typeface="PF Isotext Pro" pitchFamily="2" charset="0"/>
              </a:rPr>
              <a:t>setAutoCommit</a:t>
            </a:r>
            <a:r>
              <a:rPr lang="en-US" sz="2200" dirty="0" smtClean="0">
                <a:latin typeface="PF Isotext Pro" pitchFamily="2" charset="0"/>
              </a:rPr>
              <a:t>(</a:t>
            </a:r>
            <a:r>
              <a:rPr lang="en-US" sz="2200" dirty="0" err="1" smtClean="0">
                <a:latin typeface="PF Isotext Pro" pitchFamily="2" charset="0"/>
              </a:rPr>
              <a:t>boolean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en-US" sz="2200" dirty="0" err="1" smtClean="0">
                <a:latin typeface="PF Isotext Pro" pitchFamily="2" charset="0"/>
              </a:rPr>
              <a:t>autoCommit</a:t>
            </a:r>
            <a:r>
              <a:rPr lang="en-US" sz="2200" dirty="0" smtClean="0">
                <a:latin typeface="PF Isotext Pro" pitchFamily="2" charset="0"/>
              </a:rPr>
              <a:t>) – </a:t>
            </a:r>
            <a:r>
              <a:rPr lang="ru-RU" sz="2200" dirty="0" smtClean="0">
                <a:latin typeface="PF Isotext Pro" pitchFamily="2" charset="0"/>
              </a:rPr>
              <a:t>вкл</a:t>
            </a:r>
            <a:r>
              <a:rPr lang="en-US" sz="2200" dirty="0" smtClean="0">
                <a:latin typeface="PF Isotext Pro" pitchFamily="2" charset="0"/>
              </a:rPr>
              <a:t>/</a:t>
            </a:r>
            <a:r>
              <a:rPr lang="ru-RU" sz="2200" dirty="0" smtClean="0">
                <a:latin typeface="PF Isotext Pro" pitchFamily="2" charset="0"/>
              </a:rPr>
              <a:t>выкл автокоммита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795" y="3195134"/>
            <a:ext cx="7668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953735"/>
                </a:solidFill>
                <a:latin typeface="PF Isotext Pro" pitchFamily="2" charset="0"/>
              </a:rPr>
              <a:t>void</a:t>
            </a:r>
            <a:r>
              <a:rPr lang="en-US" sz="2200" dirty="0" smtClean="0">
                <a:latin typeface="PF Isotext Pro" pitchFamily="2" charset="0"/>
              </a:rPr>
              <a:t> commit()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795" y="3731128"/>
            <a:ext cx="7668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953735"/>
                </a:solidFill>
                <a:latin typeface="PF Isotext Pro" pitchFamily="2" charset="0"/>
              </a:rPr>
              <a:t>void</a:t>
            </a:r>
            <a:r>
              <a:rPr lang="en-US" sz="2200" dirty="0" smtClean="0">
                <a:latin typeface="PF Isotext Pro" pitchFamily="2" charset="0"/>
              </a:rPr>
              <a:t> rollback()</a:t>
            </a: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">
  <a:themeElements>
    <a:clrScheme name="Другая 5">
      <a:dk1>
        <a:sysClr val="windowText" lastClr="000000"/>
      </a:dk1>
      <a:lt1>
        <a:sysClr val="window" lastClr="FFFFFF"/>
      </a:lt1>
      <a:dk2>
        <a:srgbClr val="333333"/>
      </a:dk2>
      <a:lt2>
        <a:srgbClr val="EAEAEA"/>
      </a:lt2>
      <a:accent1>
        <a:srgbClr val="5F5F5F"/>
      </a:accent1>
      <a:accent2>
        <a:srgbClr val="808080"/>
      </a:accent2>
      <a:accent3>
        <a:srgbClr val="F5F5F5"/>
      </a:accent3>
      <a:accent4>
        <a:srgbClr val="DCDCDC"/>
      </a:accent4>
      <a:accent5>
        <a:srgbClr val="FFFFCC"/>
      </a:accent5>
      <a:accent6>
        <a:srgbClr val="1F497D"/>
      </a:accent6>
      <a:hlink>
        <a:srgbClr val="0000FF"/>
      </a:hlink>
      <a:folHlink>
        <a:srgbClr val="800080"/>
      </a:folHlink>
    </a:clrScheme>
    <a:fontScheme name="Другая 1">
      <a:majorFont>
        <a:latin typeface="PF Isotext Pro"/>
        <a:ea typeface=""/>
        <a:cs typeface=""/>
      </a:majorFont>
      <a:minorFont>
        <a:latin typeface="PF Iso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</Template>
  <TotalTime>4274</TotalTime>
  <Words>834</Words>
  <Application>Microsoft Office PowerPoint</Application>
  <PresentationFormat>Экран (4:3)</PresentationFormat>
  <Paragraphs>350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Wingdings</vt:lpstr>
      <vt:lpstr>PF Isotext Pro</vt:lpstr>
      <vt:lpstr>Mail</vt:lpstr>
      <vt:lpstr>Углубленное программирование на Java Лекция 8  «Базы данных»</vt:lpstr>
      <vt:lpstr>План лекции</vt:lpstr>
      <vt:lpstr>Термины и сокращения</vt:lpstr>
      <vt:lpstr>Инструменты</vt:lpstr>
      <vt:lpstr>JDBC</vt:lpstr>
      <vt:lpstr>JDBC Driver Manager</vt:lpstr>
      <vt:lpstr>JDBC API</vt:lpstr>
      <vt:lpstr>Connection</vt:lpstr>
      <vt:lpstr>Connection</vt:lpstr>
      <vt:lpstr>Connection</vt:lpstr>
      <vt:lpstr>Connection pool</vt:lpstr>
      <vt:lpstr>План лекции</vt:lpstr>
      <vt:lpstr>Statements</vt:lpstr>
      <vt:lpstr>ResultSet</vt:lpstr>
      <vt:lpstr>Executor</vt:lpstr>
      <vt:lpstr>Update Statement</vt:lpstr>
      <vt:lpstr>Select Statement</vt:lpstr>
      <vt:lpstr>Вызов execQuery</vt:lpstr>
      <vt:lpstr>close()</vt:lpstr>
      <vt:lpstr>План лекции</vt:lpstr>
      <vt:lpstr>Transactions</vt:lpstr>
      <vt:lpstr>Prepared Statements</vt:lpstr>
      <vt:lpstr>Типизация</vt:lpstr>
      <vt:lpstr>Типизация</vt:lpstr>
      <vt:lpstr>План лекции</vt:lpstr>
      <vt:lpstr>DataSet </vt:lpstr>
      <vt:lpstr>DataSet</vt:lpstr>
      <vt:lpstr>DAO</vt:lpstr>
      <vt:lpstr>interface UsersDAO</vt:lpstr>
      <vt:lpstr>План лекции</vt:lpstr>
      <vt:lpstr>Database Service</vt:lpstr>
      <vt:lpstr>Database Service</vt:lpstr>
      <vt:lpstr>Executor</vt:lpstr>
      <vt:lpstr>DAO и DataSet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Углубленное программирование на Java Лекция 1. «Введение»</dc:title>
  <dc:creator>Левицкая-Кузьмина Мария Георгиевна</dc:creator>
  <cp:lastModifiedBy>tully</cp:lastModifiedBy>
  <cp:revision>107</cp:revision>
  <dcterms:created xsi:type="dcterms:W3CDTF">2013-09-11T09:19:56Z</dcterms:created>
  <dcterms:modified xsi:type="dcterms:W3CDTF">2013-12-06T18:37:36Z</dcterms:modified>
</cp:coreProperties>
</file>