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3924875" cy="45537438"/>
  <p:notesSz cx="7004050" cy="9290050"/>
  <p:defaultTextStyle>
    <a:defPPr>
      <a:defRPr lang="en-US"/>
    </a:defPPr>
    <a:lvl1pPr marL="0" algn="l" defTabSz="4540247" rtl="0" eaLnBrk="1" latinLnBrk="0" hangingPunct="1">
      <a:defRPr sz="8918" kern="1200">
        <a:solidFill>
          <a:schemeClr val="tx1"/>
        </a:solidFill>
        <a:latin typeface="+mn-lt"/>
        <a:ea typeface="+mn-ea"/>
        <a:cs typeface="+mn-cs"/>
      </a:defRPr>
    </a:lvl1pPr>
    <a:lvl2pPr marL="2270124" algn="l" defTabSz="4540247" rtl="0" eaLnBrk="1" latinLnBrk="0" hangingPunct="1">
      <a:defRPr sz="8918" kern="1200">
        <a:solidFill>
          <a:schemeClr val="tx1"/>
        </a:solidFill>
        <a:latin typeface="+mn-lt"/>
        <a:ea typeface="+mn-ea"/>
        <a:cs typeface="+mn-cs"/>
      </a:defRPr>
    </a:lvl2pPr>
    <a:lvl3pPr marL="4540247" algn="l" defTabSz="4540247" rtl="0" eaLnBrk="1" latinLnBrk="0" hangingPunct="1">
      <a:defRPr sz="8918" kern="1200">
        <a:solidFill>
          <a:schemeClr val="tx1"/>
        </a:solidFill>
        <a:latin typeface="+mn-lt"/>
        <a:ea typeface="+mn-ea"/>
        <a:cs typeface="+mn-cs"/>
      </a:defRPr>
    </a:lvl3pPr>
    <a:lvl4pPr marL="6810371" algn="l" defTabSz="4540247" rtl="0" eaLnBrk="1" latinLnBrk="0" hangingPunct="1">
      <a:defRPr sz="8918" kern="1200">
        <a:solidFill>
          <a:schemeClr val="tx1"/>
        </a:solidFill>
        <a:latin typeface="+mn-lt"/>
        <a:ea typeface="+mn-ea"/>
        <a:cs typeface="+mn-cs"/>
      </a:defRPr>
    </a:lvl4pPr>
    <a:lvl5pPr marL="9080495" algn="l" defTabSz="4540247" rtl="0" eaLnBrk="1" latinLnBrk="0" hangingPunct="1">
      <a:defRPr sz="8918" kern="1200">
        <a:solidFill>
          <a:schemeClr val="tx1"/>
        </a:solidFill>
        <a:latin typeface="+mn-lt"/>
        <a:ea typeface="+mn-ea"/>
        <a:cs typeface="+mn-cs"/>
      </a:defRPr>
    </a:lvl5pPr>
    <a:lvl6pPr marL="11350618" algn="l" defTabSz="4540247" rtl="0" eaLnBrk="1" latinLnBrk="0" hangingPunct="1">
      <a:defRPr sz="8918" kern="1200">
        <a:solidFill>
          <a:schemeClr val="tx1"/>
        </a:solidFill>
        <a:latin typeface="+mn-lt"/>
        <a:ea typeface="+mn-ea"/>
        <a:cs typeface="+mn-cs"/>
      </a:defRPr>
    </a:lvl6pPr>
    <a:lvl7pPr marL="13620741" algn="l" defTabSz="4540247" rtl="0" eaLnBrk="1" latinLnBrk="0" hangingPunct="1">
      <a:defRPr sz="8918" kern="1200">
        <a:solidFill>
          <a:schemeClr val="tx1"/>
        </a:solidFill>
        <a:latin typeface="+mn-lt"/>
        <a:ea typeface="+mn-ea"/>
        <a:cs typeface="+mn-cs"/>
      </a:defRPr>
    </a:lvl7pPr>
    <a:lvl8pPr marL="15890865" algn="l" defTabSz="4540247" rtl="0" eaLnBrk="1" latinLnBrk="0" hangingPunct="1">
      <a:defRPr sz="8918" kern="1200">
        <a:solidFill>
          <a:schemeClr val="tx1"/>
        </a:solidFill>
        <a:latin typeface="+mn-lt"/>
        <a:ea typeface="+mn-ea"/>
        <a:cs typeface="+mn-cs"/>
      </a:defRPr>
    </a:lvl8pPr>
    <a:lvl9pPr marL="18160988" algn="l" defTabSz="4540247" rtl="0" eaLnBrk="1" latinLnBrk="0" hangingPunct="1">
      <a:defRPr sz="891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43" userDrawn="1">
          <p15:clr>
            <a:srgbClr val="A4A3A4"/>
          </p15:clr>
        </p15:guide>
        <p15:guide id="2" pos="106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6" autoAdjust="0"/>
  </p:normalViewPr>
  <p:slideViewPr>
    <p:cSldViewPr>
      <p:cViewPr>
        <p:scale>
          <a:sx n="25" d="100"/>
          <a:sy n="25" d="100"/>
        </p:scale>
        <p:origin x="-810" y="-1806"/>
      </p:cViewPr>
      <p:guideLst>
        <p:guide orient="horz" pos="14343"/>
        <p:guide pos="1068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982517" y="0"/>
            <a:ext cx="942358" cy="455374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endParaRPr lang="en-US" sz="8726" dirty="0"/>
          </a:p>
        </p:txBody>
      </p:sp>
      <p:sp>
        <p:nvSpPr>
          <p:cNvPr id="10" name="Rectangle 9"/>
          <p:cNvSpPr/>
          <p:nvPr userDrawn="1"/>
        </p:nvSpPr>
        <p:spPr>
          <a:xfrm>
            <a:off x="0" y="0"/>
            <a:ext cx="942358" cy="455374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endParaRPr lang="en-US" sz="8726" dirty="0"/>
          </a:p>
        </p:txBody>
      </p:sp>
      <p:sp>
        <p:nvSpPr>
          <p:cNvPr id="7" name="Rectangle 6"/>
          <p:cNvSpPr/>
          <p:nvPr userDrawn="1"/>
        </p:nvSpPr>
        <p:spPr>
          <a:xfrm>
            <a:off x="3" y="2"/>
            <a:ext cx="33924875" cy="5692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endParaRPr lang="en-US" sz="8726" dirty="0"/>
          </a:p>
        </p:txBody>
      </p:sp>
      <p:sp>
        <p:nvSpPr>
          <p:cNvPr id="8" name="Rectangle 7"/>
          <p:cNvSpPr/>
          <p:nvPr userDrawn="1"/>
        </p:nvSpPr>
        <p:spPr>
          <a:xfrm>
            <a:off x="3" y="39845262"/>
            <a:ext cx="33924875" cy="56921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endParaRPr lang="en-US" sz="8726" dirty="0"/>
          </a:p>
        </p:txBody>
      </p:sp>
      <p:sp>
        <p:nvSpPr>
          <p:cNvPr id="9" name="Instructions"/>
          <p:cNvSpPr/>
          <p:nvPr userDrawn="1"/>
        </p:nvSpPr>
        <p:spPr>
          <a:xfrm>
            <a:off x="-14135364" y="0"/>
            <a:ext cx="13193007" cy="45537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31362" tIns="231362" rIns="231362" bIns="231362"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28"/>
              </a:spcAft>
            </a:pPr>
            <a:r>
              <a:rPr lang="en-US" sz="9364" dirty="0">
                <a:solidFill>
                  <a:srgbClr val="7F7F7F"/>
                </a:solidFill>
                <a:latin typeface="Calibri" pitchFamily="34" charset="0"/>
                <a:cs typeface="Calibri" panose="020F0502020204030204" pitchFamily="34" charset="0"/>
              </a:rPr>
              <a:t>Poster Print Size:</a:t>
            </a:r>
            <a:endParaRPr sz="9364" dirty="0">
              <a:solidFill>
                <a:srgbClr val="7F7F7F"/>
              </a:solidFill>
              <a:latin typeface="Calibri" pitchFamily="34" charset="0"/>
              <a:cs typeface="Calibri" panose="020F0502020204030204" pitchFamily="34" charset="0"/>
            </a:endParaRPr>
          </a:p>
          <a:p>
            <a:pPr lvl="0">
              <a:spcBef>
                <a:spcPts val="0"/>
              </a:spcBef>
              <a:spcAft>
                <a:spcPts val="2428"/>
              </a:spcAft>
            </a:pPr>
            <a:r>
              <a:rPr lang="en-US" sz="6386" dirty="0">
                <a:solidFill>
                  <a:srgbClr val="7F7F7F"/>
                </a:solidFill>
                <a:latin typeface="Calibri" pitchFamily="34" charset="0"/>
                <a:cs typeface="Calibri" panose="020F0502020204030204" pitchFamily="34" charset="0"/>
              </a:rPr>
              <a:t>This poster template is set up for A0</a:t>
            </a:r>
            <a:r>
              <a:rPr lang="en-US" sz="6386" baseline="0" dirty="0">
                <a:solidFill>
                  <a:srgbClr val="7F7F7F"/>
                </a:solidFill>
                <a:latin typeface="Calibri" pitchFamily="34" charset="0"/>
                <a:cs typeface="Calibri" panose="020F0502020204030204" pitchFamily="34" charset="0"/>
              </a:rPr>
              <a:t> international paper size of 1189 mm x 841 mm</a:t>
            </a:r>
            <a:r>
              <a:rPr lang="en-US" sz="6386" dirty="0">
                <a:solidFill>
                  <a:srgbClr val="7F7F7F"/>
                </a:solidFill>
                <a:latin typeface="Calibri" pitchFamily="34" charset="0"/>
                <a:cs typeface="Calibri" panose="020F0502020204030204" pitchFamily="34" charset="0"/>
              </a:rPr>
              <a:t> (46.8” high by 33.1” wide). It can be printed at</a:t>
            </a:r>
            <a:r>
              <a:rPr lang="en-US" sz="6386" baseline="0" dirty="0">
                <a:solidFill>
                  <a:srgbClr val="7F7F7F"/>
                </a:solidFill>
                <a:latin typeface="Calibri" pitchFamily="34" charset="0"/>
                <a:cs typeface="Calibri" panose="020F0502020204030204" pitchFamily="34" charset="0"/>
              </a:rPr>
              <a:t> 70.6% for an A1 poster of 841 mm x 594 mm.</a:t>
            </a:r>
            <a:endParaRPr lang="en-US" sz="6386" dirty="0">
              <a:solidFill>
                <a:srgbClr val="7F7F7F"/>
              </a:solidFill>
              <a:latin typeface="Calibri" pitchFamily="34" charset="0"/>
              <a:cs typeface="Calibri" panose="020F0502020204030204" pitchFamily="34" charset="0"/>
            </a:endParaRPr>
          </a:p>
          <a:p>
            <a:pPr lvl="0">
              <a:spcBef>
                <a:spcPts val="0"/>
              </a:spcBef>
              <a:spcAft>
                <a:spcPts val="2428"/>
              </a:spcAft>
            </a:pPr>
            <a:r>
              <a:rPr lang="en-US" sz="9364" dirty="0">
                <a:solidFill>
                  <a:srgbClr val="7F7F7F"/>
                </a:solidFill>
                <a:latin typeface="Calibri" pitchFamily="34" charset="0"/>
                <a:cs typeface="Calibri" panose="020F0502020204030204" pitchFamily="34" charset="0"/>
              </a:rPr>
              <a:t>Placeholders</a:t>
            </a:r>
            <a:r>
              <a:rPr sz="9364" dirty="0">
                <a:solidFill>
                  <a:srgbClr val="7F7F7F"/>
                </a:solidFill>
                <a:latin typeface="Calibri" pitchFamily="34" charset="0"/>
                <a:cs typeface="Calibri" panose="020F0502020204030204" pitchFamily="34" charset="0"/>
              </a:rPr>
              <a:t>:</a:t>
            </a:r>
          </a:p>
          <a:p>
            <a:pPr lvl="0">
              <a:spcBef>
                <a:spcPts val="0"/>
              </a:spcBef>
              <a:spcAft>
                <a:spcPts val="2428"/>
              </a:spcAft>
            </a:pPr>
            <a:r>
              <a:rPr sz="6386" dirty="0">
                <a:solidFill>
                  <a:srgbClr val="7F7F7F"/>
                </a:solidFill>
                <a:latin typeface="Calibri" pitchFamily="34" charset="0"/>
                <a:cs typeface="Calibri" panose="020F0502020204030204" pitchFamily="34" charset="0"/>
              </a:rPr>
              <a:t>The </a:t>
            </a:r>
            <a:r>
              <a:rPr lang="en-US" sz="6386" dirty="0">
                <a:solidFill>
                  <a:srgbClr val="7F7F7F"/>
                </a:solidFill>
                <a:latin typeface="Calibri" pitchFamily="34" charset="0"/>
                <a:cs typeface="Calibri" panose="020F0502020204030204" pitchFamily="34" charset="0"/>
              </a:rPr>
              <a:t>various elements included</a:t>
            </a:r>
            <a:r>
              <a:rPr sz="6386" dirty="0">
                <a:solidFill>
                  <a:srgbClr val="7F7F7F"/>
                </a:solidFill>
                <a:latin typeface="Calibri" pitchFamily="34" charset="0"/>
                <a:cs typeface="Calibri" panose="020F0502020204030204" pitchFamily="34" charset="0"/>
              </a:rPr>
              <a:t> in this </a:t>
            </a:r>
            <a:r>
              <a:rPr lang="en-US" sz="6386" dirty="0">
                <a:solidFill>
                  <a:srgbClr val="7F7F7F"/>
                </a:solidFill>
                <a:latin typeface="Calibri" pitchFamily="34" charset="0"/>
                <a:cs typeface="Calibri" panose="020F0502020204030204" pitchFamily="34" charset="0"/>
              </a:rPr>
              <a:t>poster are ones</a:t>
            </a:r>
            <a:r>
              <a:rPr lang="en-US" sz="6386" baseline="0" dirty="0">
                <a:solidFill>
                  <a:srgbClr val="7F7F7F"/>
                </a:solidFill>
                <a:latin typeface="Calibri" pitchFamily="34" charset="0"/>
                <a:cs typeface="Calibri" panose="020F0502020204030204" pitchFamily="34" charset="0"/>
              </a:rPr>
              <a:t> we often see in medical, research, and scientific posters.</a:t>
            </a:r>
            <a:r>
              <a:rPr sz="6386" dirty="0">
                <a:solidFill>
                  <a:srgbClr val="7F7F7F"/>
                </a:solidFill>
                <a:latin typeface="Calibri" pitchFamily="34" charset="0"/>
                <a:cs typeface="Calibri" panose="020F0502020204030204" pitchFamily="34" charset="0"/>
              </a:rPr>
              <a:t> </a:t>
            </a:r>
            <a:r>
              <a:rPr lang="en-US" sz="6386" dirty="0">
                <a:solidFill>
                  <a:srgbClr val="7F7F7F"/>
                </a:solidFill>
                <a:latin typeface="Calibri" pitchFamily="34" charset="0"/>
                <a:cs typeface="Calibri" panose="020F0502020204030204" pitchFamily="34" charset="0"/>
              </a:rPr>
              <a:t>Feel</a:t>
            </a:r>
            <a:r>
              <a:rPr lang="en-US" sz="6386"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28"/>
              </a:spcAft>
            </a:pPr>
            <a:r>
              <a:rPr lang="en-US" sz="9364" dirty="0">
                <a:solidFill>
                  <a:srgbClr val="7F7F7F"/>
                </a:solidFill>
                <a:latin typeface="Calibri" pitchFamily="34" charset="0"/>
                <a:cs typeface="Calibri" panose="020F0502020204030204" pitchFamily="34" charset="0"/>
              </a:rPr>
              <a:t>Image</a:t>
            </a:r>
            <a:r>
              <a:rPr lang="en-US" sz="9364" baseline="0" dirty="0">
                <a:solidFill>
                  <a:srgbClr val="7F7F7F"/>
                </a:solidFill>
                <a:latin typeface="Calibri" pitchFamily="34" charset="0"/>
                <a:cs typeface="Calibri" panose="020F0502020204030204" pitchFamily="34" charset="0"/>
              </a:rPr>
              <a:t> Quality</a:t>
            </a:r>
            <a:r>
              <a:rPr lang="en-US" sz="9364" dirty="0">
                <a:solidFill>
                  <a:srgbClr val="7F7F7F"/>
                </a:solidFill>
                <a:latin typeface="Calibri" pitchFamily="34" charset="0"/>
                <a:cs typeface="Calibri" panose="020F0502020204030204" pitchFamily="34" charset="0"/>
              </a:rPr>
              <a:t>:</a:t>
            </a:r>
          </a:p>
          <a:p>
            <a:pPr lvl="0">
              <a:spcBef>
                <a:spcPts val="0"/>
              </a:spcBef>
              <a:spcAft>
                <a:spcPts val="2428"/>
              </a:spcAft>
            </a:pPr>
            <a:r>
              <a:rPr lang="en-US" sz="6386" dirty="0">
                <a:solidFill>
                  <a:srgbClr val="7F7F7F"/>
                </a:solidFill>
                <a:latin typeface="Calibri" pitchFamily="34" charset="0"/>
                <a:cs typeface="Calibri" panose="020F0502020204030204" pitchFamily="34" charset="0"/>
              </a:rPr>
              <a:t>You can place digital photos or logo art in your poster file by selecting the </a:t>
            </a:r>
            <a:r>
              <a:rPr lang="en-US" sz="6386" b="1" dirty="0">
                <a:solidFill>
                  <a:srgbClr val="7F7F7F"/>
                </a:solidFill>
                <a:latin typeface="Calibri" pitchFamily="34" charset="0"/>
                <a:cs typeface="Calibri" panose="020F0502020204030204" pitchFamily="34" charset="0"/>
              </a:rPr>
              <a:t>Insert, Picture</a:t>
            </a:r>
            <a:r>
              <a:rPr lang="en-US" sz="6386"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386" b="1" dirty="0">
                <a:solidFill>
                  <a:srgbClr val="7F7F7F"/>
                </a:solidFill>
                <a:latin typeface="Calibri" pitchFamily="34" charset="0"/>
                <a:cs typeface="Calibri" panose="020F0502020204030204" pitchFamily="34" charset="0"/>
              </a:rPr>
              <a:t>150-200 pixels per inch in their final printed size</a:t>
            </a:r>
            <a:r>
              <a:rPr lang="en-US" sz="6386" dirty="0">
                <a:solidFill>
                  <a:srgbClr val="7F7F7F"/>
                </a:solidFill>
                <a:latin typeface="Calibri" pitchFamily="34" charset="0"/>
                <a:cs typeface="Calibri" panose="020F0502020204030204" pitchFamily="34" charset="0"/>
              </a:rPr>
              <a:t>. For instance, a 1600 x 1200 pixel</a:t>
            </a:r>
            <a:r>
              <a:rPr lang="en-US" sz="6386" baseline="0" dirty="0">
                <a:solidFill>
                  <a:srgbClr val="7F7F7F"/>
                </a:solidFill>
                <a:latin typeface="Calibri" pitchFamily="34" charset="0"/>
                <a:cs typeface="Calibri" panose="020F0502020204030204" pitchFamily="34" charset="0"/>
              </a:rPr>
              <a:t> photo will usually look fine up to </a:t>
            </a:r>
            <a:r>
              <a:rPr lang="en-US" sz="6386" dirty="0">
                <a:solidFill>
                  <a:srgbClr val="7F7F7F"/>
                </a:solidFill>
                <a:latin typeface="Calibri" pitchFamily="34" charset="0"/>
                <a:cs typeface="Calibri" panose="020F0502020204030204" pitchFamily="34" charset="0"/>
              </a:rPr>
              <a:t>8“-10” wide on your printed poster.</a:t>
            </a:r>
          </a:p>
          <a:p>
            <a:pPr lvl="0">
              <a:spcBef>
                <a:spcPts val="0"/>
              </a:spcBef>
              <a:spcAft>
                <a:spcPts val="2428"/>
              </a:spcAft>
            </a:pPr>
            <a:r>
              <a:rPr lang="en-US" sz="6386"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28"/>
              </a:spcAft>
            </a:pPr>
            <a:r>
              <a:rPr lang="en-US" sz="6386"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28"/>
              </a:spcAft>
            </a:pPr>
            <a:br>
              <a:rPr lang="en-US" sz="4683" dirty="0">
                <a:solidFill>
                  <a:srgbClr val="7F7F7F"/>
                </a:solidFill>
                <a:latin typeface="Calibri" pitchFamily="34" charset="0"/>
                <a:cs typeface="Calibri" panose="020F0502020204030204" pitchFamily="34" charset="0"/>
              </a:rPr>
            </a:br>
            <a:r>
              <a:rPr lang="en-US" sz="4683"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4867235" y="0"/>
            <a:ext cx="13193007" cy="455374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28"/>
                </a:spcAft>
              </a:pPr>
              <a:r>
                <a:rPr lang="en-US" sz="9364" dirty="0">
                  <a:solidFill>
                    <a:schemeClr val="bg1">
                      <a:lumMod val="50000"/>
                    </a:schemeClr>
                  </a:solidFill>
                  <a:latin typeface="Calibri" pitchFamily="34" charset="0"/>
                  <a:cs typeface="Calibri" panose="020F0502020204030204" pitchFamily="34" charset="0"/>
                </a:rPr>
                <a:t>Change</a:t>
              </a:r>
              <a:r>
                <a:rPr lang="en-US" sz="9364" baseline="0" dirty="0">
                  <a:solidFill>
                    <a:schemeClr val="bg1">
                      <a:lumMod val="50000"/>
                    </a:schemeClr>
                  </a:solidFill>
                  <a:latin typeface="Calibri" pitchFamily="34" charset="0"/>
                  <a:cs typeface="Calibri" panose="020F0502020204030204" pitchFamily="34" charset="0"/>
                </a:rPr>
                <a:t> Color Theme</a:t>
              </a:r>
              <a:r>
                <a:rPr lang="en-US" sz="9364" dirty="0">
                  <a:solidFill>
                    <a:schemeClr val="bg1">
                      <a:lumMod val="50000"/>
                    </a:schemeClr>
                  </a:solidFill>
                  <a:latin typeface="Calibri" pitchFamily="34" charset="0"/>
                  <a:cs typeface="Calibri" panose="020F0502020204030204" pitchFamily="34" charset="0"/>
                </a:rPr>
                <a:t>:</a:t>
              </a:r>
              <a:endParaRPr sz="9364"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r>
                <a:rPr lang="en-US" sz="6386"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386"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28"/>
                </a:spcAft>
              </a:pPr>
              <a:r>
                <a:rPr lang="en-US" sz="6386" baseline="0" dirty="0">
                  <a:solidFill>
                    <a:schemeClr val="bg1">
                      <a:lumMod val="50000"/>
                    </a:schemeClr>
                  </a:solidFill>
                  <a:latin typeface="Calibri" pitchFamily="34" charset="0"/>
                  <a:cs typeface="Calibri" panose="020F0502020204030204" pitchFamily="34" charset="0"/>
                </a:rPr>
                <a:t>To change the color theme, select the </a:t>
              </a:r>
              <a:r>
                <a:rPr lang="en-US" sz="6386" b="1" baseline="0" dirty="0">
                  <a:solidFill>
                    <a:schemeClr val="bg1">
                      <a:lumMod val="50000"/>
                    </a:schemeClr>
                  </a:solidFill>
                  <a:latin typeface="Calibri" pitchFamily="34" charset="0"/>
                  <a:cs typeface="Calibri" panose="020F0502020204030204" pitchFamily="34" charset="0"/>
                </a:rPr>
                <a:t>Design</a:t>
              </a:r>
              <a:r>
                <a:rPr lang="en-US" sz="6386" baseline="0" dirty="0">
                  <a:solidFill>
                    <a:schemeClr val="bg1">
                      <a:lumMod val="50000"/>
                    </a:schemeClr>
                  </a:solidFill>
                  <a:latin typeface="Calibri" pitchFamily="34" charset="0"/>
                  <a:cs typeface="Calibri" panose="020F0502020204030204" pitchFamily="34" charset="0"/>
                </a:rPr>
                <a:t> tab, then select the </a:t>
              </a:r>
              <a:r>
                <a:rPr lang="en-US" sz="6386" b="1" baseline="0" dirty="0">
                  <a:solidFill>
                    <a:schemeClr val="bg1">
                      <a:lumMod val="50000"/>
                    </a:schemeClr>
                  </a:solidFill>
                  <a:latin typeface="Calibri" pitchFamily="34" charset="0"/>
                  <a:cs typeface="Calibri" panose="020F0502020204030204" pitchFamily="34" charset="0"/>
                </a:rPr>
                <a:t>Colors</a:t>
              </a:r>
              <a:r>
                <a:rPr lang="en-US" sz="6386"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endParaRPr lang="en-US" sz="6386"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28"/>
                </a:spcAft>
              </a:pPr>
              <a:r>
                <a:rPr lang="en-US" sz="6386"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28"/>
                </a:spcAft>
              </a:pPr>
              <a:r>
                <a:rPr lang="en-US" sz="9364"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28"/>
                </a:spcAft>
              </a:pPr>
              <a:r>
                <a:rPr lang="en-US" sz="6386" dirty="0">
                  <a:solidFill>
                    <a:schemeClr val="bg1">
                      <a:lumMod val="50000"/>
                    </a:schemeClr>
                  </a:solidFill>
                  <a:latin typeface="Calibri" pitchFamily="34" charset="0"/>
                  <a:cs typeface="Calibri" panose="020F0502020204030204" pitchFamily="34" charset="0"/>
                </a:rPr>
                <a:t>Once your poster file is ready, visit</a:t>
              </a:r>
              <a:r>
                <a:rPr lang="en-US" sz="6386" baseline="0" dirty="0">
                  <a:solidFill>
                    <a:schemeClr val="bg1">
                      <a:lumMod val="50000"/>
                    </a:schemeClr>
                  </a:solidFill>
                  <a:latin typeface="Calibri" pitchFamily="34" charset="0"/>
                  <a:cs typeface="Calibri" panose="020F0502020204030204" pitchFamily="34" charset="0"/>
                </a:rPr>
                <a:t> </a:t>
              </a:r>
              <a:r>
                <a:rPr lang="en-US" sz="6386" b="1" baseline="0" dirty="0">
                  <a:solidFill>
                    <a:schemeClr val="bg1">
                      <a:lumMod val="50000"/>
                    </a:schemeClr>
                  </a:solidFill>
                  <a:latin typeface="Calibri" pitchFamily="34" charset="0"/>
                  <a:cs typeface="Calibri" panose="020F0502020204030204" pitchFamily="34" charset="0"/>
                </a:rPr>
                <a:t>www.genigraphics.com</a:t>
              </a:r>
              <a:r>
                <a:rPr lang="en-US" sz="6386"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428"/>
                </a:spcAft>
              </a:pPr>
              <a:r>
                <a:rPr lang="en-US" sz="6386"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386"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386"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386" baseline="0" dirty="0">
                  <a:solidFill>
                    <a:schemeClr val="bg1">
                      <a:lumMod val="50000"/>
                    </a:schemeClr>
                  </a:solidFill>
                  <a:latin typeface="Calibri" pitchFamily="34" charset="0"/>
                  <a:cs typeface="Calibri" panose="020F0502020204030204" pitchFamily="34" charset="0"/>
                </a:rPr>
                <a:t>International: +(1) 913-441-1410</a:t>
              </a:r>
              <a:br>
                <a:rPr lang="en-US" sz="6386" baseline="0" dirty="0">
                  <a:solidFill>
                    <a:schemeClr val="bg1">
                      <a:lumMod val="50000"/>
                    </a:schemeClr>
                  </a:solidFill>
                  <a:latin typeface="Calibri" pitchFamily="34" charset="0"/>
                  <a:cs typeface="Calibri" panose="020F0502020204030204" pitchFamily="34" charset="0"/>
                </a:rPr>
              </a:br>
              <a:r>
                <a:rPr lang="en-US" sz="6386"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683" dirty="0">
                  <a:solidFill>
                    <a:schemeClr val="bg1">
                      <a:lumMod val="50000"/>
                    </a:schemeClr>
                  </a:solidFill>
                  <a:latin typeface="Calibri" pitchFamily="34" charset="0"/>
                  <a:cs typeface="Calibri" panose="020F0502020204030204" pitchFamily="34" charset="0"/>
                </a:rPr>
              </a:br>
              <a:r>
                <a:rPr lang="en-US" sz="4683"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809290" y="45229148"/>
            <a:ext cx="5937595" cy="197846"/>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96244" y="1823610"/>
            <a:ext cx="30532388" cy="75895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696244" y="10625407"/>
            <a:ext cx="30532388" cy="30052605"/>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96244" y="42206466"/>
            <a:ext cx="7915804" cy="2424447"/>
          </a:xfrm>
          <a:prstGeom prst="rect">
            <a:avLst/>
          </a:prstGeom>
        </p:spPr>
        <p:txBody>
          <a:bodyPr vert="horz" lIns="417456" tIns="208727" rIns="417456" bIns="208727" rtlCol="0" anchor="ctr"/>
          <a:lstStyle>
            <a:lvl1pPr algn="l">
              <a:defRPr sz="5853">
                <a:solidFill>
                  <a:schemeClr val="tx1">
                    <a:tint val="75000"/>
                  </a:schemeClr>
                </a:solidFill>
              </a:defRPr>
            </a:lvl1pPr>
          </a:lstStyle>
          <a:p>
            <a:fld id="{985D6BDF-9D0E-4E2B-85B8-D8F4790360C9}" type="datetimeFigureOut">
              <a:rPr lang="en-US" smtClean="0"/>
              <a:t>12/21/2024</a:t>
            </a:fld>
            <a:endParaRPr lang="en-US" dirty="0"/>
          </a:p>
        </p:txBody>
      </p:sp>
      <p:sp>
        <p:nvSpPr>
          <p:cNvPr id="5" name="Footer Placeholder 4"/>
          <p:cNvSpPr>
            <a:spLocks noGrp="1"/>
          </p:cNvSpPr>
          <p:nvPr>
            <p:ph type="ftr" sz="quarter" idx="3"/>
          </p:nvPr>
        </p:nvSpPr>
        <p:spPr>
          <a:xfrm>
            <a:off x="11591002" y="42206466"/>
            <a:ext cx="10742877" cy="2424447"/>
          </a:xfrm>
          <a:prstGeom prst="rect">
            <a:avLst/>
          </a:prstGeom>
        </p:spPr>
        <p:txBody>
          <a:bodyPr vert="horz" lIns="417456" tIns="208727" rIns="417456" bIns="208727" rtlCol="0" anchor="ctr"/>
          <a:lstStyle>
            <a:lvl1pPr algn="ctr">
              <a:defRPr sz="585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312827" y="42206466"/>
            <a:ext cx="7915804" cy="2424447"/>
          </a:xfrm>
          <a:prstGeom prst="rect">
            <a:avLst/>
          </a:prstGeom>
        </p:spPr>
        <p:txBody>
          <a:bodyPr vert="horz" lIns="417456" tIns="208727" rIns="417456" bIns="208727" rtlCol="0" anchor="ctr"/>
          <a:lstStyle>
            <a:lvl1pPr algn="r">
              <a:defRPr sz="5853">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442357" rtl="0" eaLnBrk="1" latinLnBrk="0" hangingPunct="1">
        <a:spcBef>
          <a:spcPct val="0"/>
        </a:spcBef>
        <a:buNone/>
        <a:defRPr sz="8088" kern="1200">
          <a:solidFill>
            <a:schemeClr val="tx1"/>
          </a:solidFill>
          <a:latin typeface="+mj-lt"/>
          <a:ea typeface="+mj-ea"/>
          <a:cs typeface="+mj-cs"/>
        </a:defRPr>
      </a:lvl1pPr>
    </p:titleStyle>
    <p:bodyStyle>
      <a:lvl1pPr marL="462745" indent="-462745" algn="l" defTabSz="4442357" rtl="0" eaLnBrk="1" latinLnBrk="0" hangingPunct="1">
        <a:spcBef>
          <a:spcPct val="20000"/>
        </a:spcBef>
        <a:buFont typeface="Arial" pitchFamily="34" charset="0"/>
        <a:buChar char="•"/>
        <a:defRPr sz="3619" kern="1200">
          <a:solidFill>
            <a:schemeClr val="tx1"/>
          </a:solidFill>
          <a:latin typeface="+mn-lt"/>
          <a:ea typeface="+mn-ea"/>
          <a:cs typeface="+mn-cs"/>
        </a:defRPr>
      </a:lvl1pPr>
      <a:lvl2pPr marL="925491" indent="-462745" algn="l" defTabSz="4442357" rtl="0" eaLnBrk="1" latinLnBrk="0" hangingPunct="1">
        <a:spcBef>
          <a:spcPct val="20000"/>
        </a:spcBef>
        <a:buFont typeface="Arial" pitchFamily="34" charset="0"/>
        <a:buChar char="–"/>
        <a:defRPr sz="3619" kern="1200">
          <a:solidFill>
            <a:schemeClr val="tx1"/>
          </a:solidFill>
          <a:latin typeface="+mn-lt"/>
          <a:ea typeface="+mn-ea"/>
          <a:cs typeface="+mn-cs"/>
        </a:defRPr>
      </a:lvl2pPr>
      <a:lvl3pPr marL="1388237" indent="-462745" algn="l" defTabSz="4442357" rtl="0" eaLnBrk="1" latinLnBrk="0" hangingPunct="1">
        <a:spcBef>
          <a:spcPct val="20000"/>
        </a:spcBef>
        <a:buFont typeface="Arial" pitchFamily="34" charset="0"/>
        <a:buChar char="•"/>
        <a:defRPr sz="3619" kern="1200">
          <a:solidFill>
            <a:schemeClr val="tx1"/>
          </a:solidFill>
          <a:latin typeface="+mn-lt"/>
          <a:ea typeface="+mn-ea"/>
          <a:cs typeface="+mn-cs"/>
        </a:defRPr>
      </a:lvl3pPr>
      <a:lvl4pPr marL="1850982" indent="-462745" algn="l" defTabSz="4442357" rtl="0" eaLnBrk="1" latinLnBrk="0" hangingPunct="1">
        <a:spcBef>
          <a:spcPct val="20000"/>
        </a:spcBef>
        <a:buFont typeface="Arial" pitchFamily="34" charset="0"/>
        <a:buChar char="–"/>
        <a:defRPr sz="3619" kern="1200">
          <a:solidFill>
            <a:schemeClr val="tx1"/>
          </a:solidFill>
          <a:latin typeface="+mn-lt"/>
          <a:ea typeface="+mn-ea"/>
          <a:cs typeface="+mn-cs"/>
        </a:defRPr>
      </a:lvl4pPr>
      <a:lvl5pPr marL="2313728" indent="-462745" algn="l" defTabSz="4442357" rtl="0" eaLnBrk="1" latinLnBrk="0" hangingPunct="1">
        <a:spcBef>
          <a:spcPct val="20000"/>
        </a:spcBef>
        <a:buFont typeface="Arial" pitchFamily="34" charset="0"/>
        <a:buChar char="»"/>
        <a:defRPr sz="3619" kern="1200">
          <a:solidFill>
            <a:schemeClr val="tx1"/>
          </a:solidFill>
          <a:latin typeface="+mn-lt"/>
          <a:ea typeface="+mn-ea"/>
          <a:cs typeface="+mn-cs"/>
        </a:defRPr>
      </a:lvl5pPr>
      <a:lvl6pPr marL="12216481" indent="-1110589" algn="l" defTabSz="4442357" rtl="0" eaLnBrk="1" latinLnBrk="0" hangingPunct="1">
        <a:spcBef>
          <a:spcPct val="20000"/>
        </a:spcBef>
        <a:buFont typeface="Arial" pitchFamily="34" charset="0"/>
        <a:buChar char="•"/>
        <a:defRPr sz="9683" kern="1200">
          <a:solidFill>
            <a:schemeClr val="tx1"/>
          </a:solidFill>
          <a:latin typeface="+mn-lt"/>
          <a:ea typeface="+mn-ea"/>
          <a:cs typeface="+mn-cs"/>
        </a:defRPr>
      </a:lvl6pPr>
      <a:lvl7pPr marL="14437659" indent="-1110589" algn="l" defTabSz="4442357" rtl="0" eaLnBrk="1" latinLnBrk="0" hangingPunct="1">
        <a:spcBef>
          <a:spcPct val="20000"/>
        </a:spcBef>
        <a:buFont typeface="Arial" pitchFamily="34" charset="0"/>
        <a:buChar char="•"/>
        <a:defRPr sz="9683" kern="1200">
          <a:solidFill>
            <a:schemeClr val="tx1"/>
          </a:solidFill>
          <a:latin typeface="+mn-lt"/>
          <a:ea typeface="+mn-ea"/>
          <a:cs typeface="+mn-cs"/>
        </a:defRPr>
      </a:lvl7pPr>
      <a:lvl8pPr marL="16658837" indent="-1110589" algn="l" defTabSz="4442357" rtl="0" eaLnBrk="1" latinLnBrk="0" hangingPunct="1">
        <a:spcBef>
          <a:spcPct val="20000"/>
        </a:spcBef>
        <a:buFont typeface="Arial" pitchFamily="34" charset="0"/>
        <a:buChar char="•"/>
        <a:defRPr sz="9683" kern="1200">
          <a:solidFill>
            <a:schemeClr val="tx1"/>
          </a:solidFill>
          <a:latin typeface="+mn-lt"/>
          <a:ea typeface="+mn-ea"/>
          <a:cs typeface="+mn-cs"/>
        </a:defRPr>
      </a:lvl8pPr>
      <a:lvl9pPr marL="18880017" indent="-1110589" algn="l" defTabSz="4442357" rtl="0" eaLnBrk="1" latinLnBrk="0" hangingPunct="1">
        <a:spcBef>
          <a:spcPct val="20000"/>
        </a:spcBef>
        <a:buFont typeface="Arial" pitchFamily="34" charset="0"/>
        <a:buChar char="•"/>
        <a:defRPr sz="9683" kern="1200">
          <a:solidFill>
            <a:schemeClr val="tx1"/>
          </a:solidFill>
          <a:latin typeface="+mn-lt"/>
          <a:ea typeface="+mn-ea"/>
          <a:cs typeface="+mn-cs"/>
        </a:defRPr>
      </a:lvl9pPr>
    </p:bodyStyle>
    <p:otherStyle>
      <a:defPPr>
        <a:defRPr lang="en-US"/>
      </a:defPPr>
      <a:lvl1pPr marL="0" algn="l" defTabSz="4442357" rtl="0" eaLnBrk="1" latinLnBrk="0" hangingPunct="1">
        <a:defRPr sz="8726" kern="1200">
          <a:solidFill>
            <a:schemeClr val="tx1"/>
          </a:solidFill>
          <a:latin typeface="+mn-lt"/>
          <a:ea typeface="+mn-ea"/>
          <a:cs typeface="+mn-cs"/>
        </a:defRPr>
      </a:lvl1pPr>
      <a:lvl2pPr marL="2221178" algn="l" defTabSz="4442357" rtl="0" eaLnBrk="1" latinLnBrk="0" hangingPunct="1">
        <a:defRPr sz="8726" kern="1200">
          <a:solidFill>
            <a:schemeClr val="tx1"/>
          </a:solidFill>
          <a:latin typeface="+mn-lt"/>
          <a:ea typeface="+mn-ea"/>
          <a:cs typeface="+mn-cs"/>
        </a:defRPr>
      </a:lvl2pPr>
      <a:lvl3pPr marL="4442357" algn="l" defTabSz="4442357" rtl="0" eaLnBrk="1" latinLnBrk="0" hangingPunct="1">
        <a:defRPr sz="8726" kern="1200">
          <a:solidFill>
            <a:schemeClr val="tx1"/>
          </a:solidFill>
          <a:latin typeface="+mn-lt"/>
          <a:ea typeface="+mn-ea"/>
          <a:cs typeface="+mn-cs"/>
        </a:defRPr>
      </a:lvl3pPr>
      <a:lvl4pPr marL="6663535" algn="l" defTabSz="4442357" rtl="0" eaLnBrk="1" latinLnBrk="0" hangingPunct="1">
        <a:defRPr sz="8726" kern="1200">
          <a:solidFill>
            <a:schemeClr val="tx1"/>
          </a:solidFill>
          <a:latin typeface="+mn-lt"/>
          <a:ea typeface="+mn-ea"/>
          <a:cs typeface="+mn-cs"/>
        </a:defRPr>
      </a:lvl4pPr>
      <a:lvl5pPr marL="8884715" algn="l" defTabSz="4442357" rtl="0" eaLnBrk="1" latinLnBrk="0" hangingPunct="1">
        <a:defRPr sz="8726" kern="1200">
          <a:solidFill>
            <a:schemeClr val="tx1"/>
          </a:solidFill>
          <a:latin typeface="+mn-lt"/>
          <a:ea typeface="+mn-ea"/>
          <a:cs typeface="+mn-cs"/>
        </a:defRPr>
      </a:lvl5pPr>
      <a:lvl6pPr marL="11105893" algn="l" defTabSz="4442357" rtl="0" eaLnBrk="1" latinLnBrk="0" hangingPunct="1">
        <a:defRPr sz="8726" kern="1200">
          <a:solidFill>
            <a:schemeClr val="tx1"/>
          </a:solidFill>
          <a:latin typeface="+mn-lt"/>
          <a:ea typeface="+mn-ea"/>
          <a:cs typeface="+mn-cs"/>
        </a:defRPr>
      </a:lvl6pPr>
      <a:lvl7pPr marL="13327070" algn="l" defTabSz="4442357" rtl="0" eaLnBrk="1" latinLnBrk="0" hangingPunct="1">
        <a:defRPr sz="8726" kern="1200">
          <a:solidFill>
            <a:schemeClr val="tx1"/>
          </a:solidFill>
          <a:latin typeface="+mn-lt"/>
          <a:ea typeface="+mn-ea"/>
          <a:cs typeface="+mn-cs"/>
        </a:defRPr>
      </a:lvl7pPr>
      <a:lvl8pPr marL="15548247" algn="l" defTabSz="4442357" rtl="0" eaLnBrk="1" latinLnBrk="0" hangingPunct="1">
        <a:defRPr sz="8726" kern="1200">
          <a:solidFill>
            <a:schemeClr val="tx1"/>
          </a:solidFill>
          <a:latin typeface="+mn-lt"/>
          <a:ea typeface="+mn-ea"/>
          <a:cs typeface="+mn-cs"/>
        </a:defRPr>
      </a:lvl8pPr>
      <a:lvl9pPr marL="17769427" algn="l" defTabSz="4442357" rtl="0" eaLnBrk="1" latinLnBrk="0" hangingPunct="1">
        <a:defRPr sz="87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210735" y="56838"/>
            <a:ext cx="28714140" cy="348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5090" tIns="462725" rIns="185090" bIns="46272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600" b="1" dirty="0">
                <a:solidFill>
                  <a:schemeClr val="accent3">
                    <a:lumMod val="20000"/>
                    <a:lumOff val="80000"/>
                  </a:schemeClr>
                </a:solidFill>
                <a:latin typeface="+mn-lt"/>
              </a:rPr>
              <a:t>AI Adaptive Quiz Application</a:t>
            </a:r>
          </a:p>
        </p:txBody>
      </p:sp>
      <p:sp>
        <p:nvSpPr>
          <p:cNvPr id="5" name="Text Box 123"/>
          <p:cNvSpPr txBox="1">
            <a:spLocks noChangeArrowheads="1"/>
          </p:cNvSpPr>
          <p:nvPr/>
        </p:nvSpPr>
        <p:spPr bwMode="auto">
          <a:xfrm>
            <a:off x="5210735" y="3017949"/>
            <a:ext cx="26321667" cy="2371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5090" tIns="185090" rIns="185090" bIns="18509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95" dirty="0">
                <a:solidFill>
                  <a:schemeClr val="accent3">
                    <a:lumMod val="20000"/>
                    <a:lumOff val="80000"/>
                  </a:schemeClr>
                </a:solidFill>
                <a:latin typeface="+mn-lt"/>
              </a:rPr>
              <a:t>Members: Umaima Noor(2022-CS-147),Minahil Afzal(2022-CS-159)</a:t>
            </a:r>
          </a:p>
          <a:p>
            <a:pPr algn="ctr" eaLnBrk="1" hangingPunct="1"/>
            <a:r>
              <a:rPr lang="en-US" sz="4895" dirty="0">
                <a:solidFill>
                  <a:schemeClr val="accent3">
                    <a:lumMod val="20000"/>
                    <a:lumOff val="80000"/>
                  </a:schemeClr>
                </a:solidFill>
                <a:latin typeface="+mn-lt"/>
              </a:rPr>
              <a:t>Instructor: Sir Samyan Qayyum Wahla </a:t>
            </a:r>
          </a:p>
          <a:p>
            <a:pPr algn="ctr" eaLnBrk="1" hangingPunct="1"/>
            <a:r>
              <a:rPr lang="en-US" sz="4895" dirty="0">
                <a:solidFill>
                  <a:schemeClr val="accent3">
                    <a:lumMod val="20000"/>
                    <a:lumOff val="80000"/>
                  </a:schemeClr>
                </a:solidFill>
                <a:latin typeface="+mn-lt"/>
              </a:rPr>
              <a:t>University of Engineering and Technology, Lahore</a:t>
            </a:r>
          </a:p>
        </p:txBody>
      </p:sp>
      <p:sp>
        <p:nvSpPr>
          <p:cNvPr id="24" name="TextBox 23"/>
          <p:cNvSpPr txBox="1"/>
          <p:nvPr/>
        </p:nvSpPr>
        <p:spPr>
          <a:xfrm>
            <a:off x="4582467" y="41985765"/>
            <a:ext cx="7746999" cy="1567125"/>
          </a:xfrm>
          <a:prstGeom prst="rect">
            <a:avLst/>
          </a:prstGeom>
          <a:solidFill>
            <a:schemeClr val="accent1">
              <a:lumMod val="40000"/>
              <a:lumOff val="60000"/>
            </a:schemeClr>
          </a:solidFill>
        </p:spPr>
        <p:txBody>
          <a:bodyPr wrap="square" lIns="92545" tIns="46274" rIns="92545" bIns="46274" rtlCol="0">
            <a:spAutoFit/>
          </a:bodyPr>
          <a:lstStyle/>
          <a:p>
            <a:r>
              <a:rPr lang="en-US" sz="3192" dirty="0"/>
              <a:t>Email: umaimanor42@gmail.com</a:t>
            </a:r>
          </a:p>
          <a:p>
            <a:r>
              <a:rPr lang="en-US" sz="3192" dirty="0"/>
              <a:t>Website: noor.com</a:t>
            </a:r>
          </a:p>
          <a:p>
            <a:r>
              <a:rPr lang="en-US" sz="3192" dirty="0"/>
              <a:t>Phone</a:t>
            </a:r>
            <a:r>
              <a:rPr lang="en-US" sz="3192"/>
              <a:t>:0305433306</a:t>
            </a:r>
            <a:endParaRPr lang="en-US" sz="3192" dirty="0"/>
          </a:p>
        </p:txBody>
      </p:sp>
      <p:sp>
        <p:nvSpPr>
          <p:cNvPr id="25" name="TextBox 24"/>
          <p:cNvSpPr txBox="1"/>
          <p:nvPr/>
        </p:nvSpPr>
        <p:spPr>
          <a:xfrm>
            <a:off x="4582468" y="40599693"/>
            <a:ext cx="3379581" cy="977861"/>
          </a:xfrm>
          <a:prstGeom prst="rect">
            <a:avLst/>
          </a:prstGeom>
          <a:noFill/>
        </p:spPr>
        <p:txBody>
          <a:bodyPr wrap="square" lIns="92545" tIns="46274" rIns="92545" bIns="46274" rtlCol="0">
            <a:spAutoFit/>
          </a:bodyPr>
          <a:lstStyle/>
          <a:p>
            <a:r>
              <a:rPr lang="en-US" sz="5747" b="1" dirty="0"/>
              <a:t>Contact</a:t>
            </a:r>
          </a:p>
        </p:txBody>
      </p:sp>
      <p:sp>
        <p:nvSpPr>
          <p:cNvPr id="10" name="Text Box 189"/>
          <p:cNvSpPr txBox="1">
            <a:spLocks noChangeArrowheads="1"/>
          </p:cNvSpPr>
          <p:nvPr/>
        </p:nvSpPr>
        <p:spPr bwMode="auto">
          <a:xfrm>
            <a:off x="2344999" y="7748461"/>
            <a:ext cx="10735756" cy="10868976"/>
          </a:xfrm>
          <a:prstGeom prst="rect">
            <a:avLst/>
          </a:prstGeom>
          <a:solidFill>
            <a:schemeClr val="bg1"/>
          </a:solidFill>
          <a:ln w="12700">
            <a:solidFill>
              <a:schemeClr val="accent1">
                <a:lumMod val="75000"/>
              </a:schemeClr>
            </a:solidFill>
          </a:ln>
          <a:effectLst/>
        </p:spPr>
        <p:txBody>
          <a:bodyPr wrap="square" lIns="185090" tIns="185090" rIns="185090" bIns="18509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100" dirty="0"/>
              <a:t>This project presents an </a:t>
            </a:r>
            <a:r>
              <a:rPr lang="en-US" sz="3100" b="1" dirty="0"/>
              <a:t>AI-Powered Adaptive Quiz Application</a:t>
            </a:r>
            <a:r>
              <a:rPr lang="en-US" sz="3100" dirty="0"/>
              <a:t> designed to revolutionize learning through intelligent assessment and personalized feedback. Traditional quiz systems often lack the ability to dynamically adapt to individual performance, reducing their impact on skill development. This application employs a </a:t>
            </a:r>
            <a:r>
              <a:rPr lang="en-US" sz="3100" b="1" dirty="0"/>
              <a:t>sequence-to-sequence</a:t>
            </a:r>
            <a:r>
              <a:rPr lang="en-US" sz="3100" dirty="0"/>
              <a:t> machine learning model with an encoder-decoder architecture to generate adaptive quizzes tailored to user proficiency. The model leverages tokenization and embedding layers for processing quiz data and dynamically adjusts the difficulty (Easy, Medium, Hard) based on previous scores.</a:t>
            </a:r>
          </a:p>
          <a:p>
            <a:pPr algn="just"/>
            <a:r>
              <a:rPr lang="en-US" sz="3100" dirty="0"/>
              <a:t>The system is developed using </a:t>
            </a:r>
            <a:r>
              <a:rPr lang="en-US" sz="3100" b="1" dirty="0"/>
              <a:t>React.js</a:t>
            </a:r>
            <a:r>
              <a:rPr lang="en-US" sz="3100" dirty="0"/>
              <a:t> for the frontend, </a:t>
            </a:r>
            <a:r>
              <a:rPr lang="en-US" sz="3100" b="1" dirty="0"/>
              <a:t>PHP</a:t>
            </a:r>
            <a:r>
              <a:rPr lang="en-US" sz="3100" dirty="0"/>
              <a:t> for the backend, and </a:t>
            </a:r>
            <a:r>
              <a:rPr lang="en-US" sz="3100" b="1" dirty="0"/>
              <a:t>MySQL</a:t>
            </a:r>
            <a:r>
              <a:rPr lang="en-US" sz="3100" dirty="0"/>
              <a:t> for database management, ensuring seamless interaction and data security. It supports quizzes across various technologies, including Linux, Java, and Python, and provides users with features to track performance trends, view results, and generate PDF reports. This scalable and interactive solution integrates state-of-the-art AI techniques, making it an ideal tool for fostering skill development in educational and professional environments.</a:t>
            </a:r>
          </a:p>
        </p:txBody>
      </p:sp>
      <p:sp>
        <p:nvSpPr>
          <p:cNvPr id="32" name="Rectangle 31"/>
          <p:cNvSpPr/>
          <p:nvPr/>
        </p:nvSpPr>
        <p:spPr>
          <a:xfrm>
            <a:off x="2397311" y="6404573"/>
            <a:ext cx="10672665" cy="9486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Abstract</a:t>
            </a:r>
          </a:p>
        </p:txBody>
      </p:sp>
      <p:sp>
        <p:nvSpPr>
          <p:cNvPr id="33" name="Rectangle 32"/>
          <p:cNvSpPr/>
          <p:nvPr/>
        </p:nvSpPr>
        <p:spPr>
          <a:xfrm>
            <a:off x="2397311" y="18833461"/>
            <a:ext cx="10683444" cy="175478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Introduction, Background Motivation, Problem Statement </a:t>
            </a:r>
          </a:p>
        </p:txBody>
      </p:sp>
      <p:sp>
        <p:nvSpPr>
          <p:cNvPr id="12" name="Text Box 191"/>
          <p:cNvSpPr txBox="1">
            <a:spLocks noChangeArrowheads="1"/>
          </p:cNvSpPr>
          <p:nvPr/>
        </p:nvSpPr>
        <p:spPr bwMode="auto">
          <a:xfrm>
            <a:off x="22987148" y="27247771"/>
            <a:ext cx="9803255" cy="11885946"/>
          </a:xfrm>
          <a:prstGeom prst="rect">
            <a:avLst/>
          </a:prstGeom>
          <a:solidFill>
            <a:schemeClr val="bg1"/>
          </a:solidFill>
          <a:ln w="12700">
            <a:solidFill>
              <a:schemeClr val="accent1">
                <a:lumMod val="75000"/>
              </a:schemeClr>
            </a:solidFill>
          </a:ln>
          <a:effectLst/>
        </p:spPr>
        <p:txBody>
          <a:bodyPr wrap="square" lIns="185090" tIns="185090" rIns="185090" bIns="18509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130" dirty="0"/>
              <a:t>The AI-driven quiz application demonstrated promising results in generating quizzes tailored to individual user profiles, enhancing engagement and learning outcomes. Performance metrics, including accuracy and user satisfaction, were evaluated across various iterations, showing that the system effectively tracks progress and adjusts question difficulty based on user performance. The analysis revealed a positive correlation between personalized quiz content and improved user results, though challenges remain in refining question generation and real-time feedback mechanisms.</a:t>
            </a:r>
          </a:p>
          <a:p>
            <a:pPr algn="just" eaLnBrk="1" hangingPunct="1"/>
            <a:endParaRPr lang="en-US" sz="3130" dirty="0"/>
          </a:p>
          <a:p>
            <a:pPr algn="just" eaLnBrk="1" hangingPunct="1"/>
            <a:r>
              <a:rPr lang="en-US" sz="3130" dirty="0"/>
              <a:t>Ultimately, the system provides a scalable, personalized learning experience with strong potential for improving educational engagement. Future work will focus on optimizing AI algorithms for more accurate question generation, expanding the dataset for broader topic coverage, and enhancing the user interface. Additionally, integrating adaptive learning techniques and real-time feedback will further enhance the system's effectiveness and user satisfaction.</a:t>
            </a:r>
            <a:endParaRPr lang="en-US" sz="3130" dirty="0">
              <a:latin typeface="Calibri" pitchFamily="34" charset="0"/>
            </a:endParaRPr>
          </a:p>
        </p:txBody>
      </p:sp>
      <p:sp>
        <p:nvSpPr>
          <p:cNvPr id="35" name="Rectangle 34"/>
          <p:cNvSpPr/>
          <p:nvPr/>
        </p:nvSpPr>
        <p:spPr>
          <a:xfrm>
            <a:off x="22995085" y="25969118"/>
            <a:ext cx="9750751" cy="9486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Results and Future Work </a:t>
            </a:r>
          </a:p>
        </p:txBody>
      </p:sp>
      <p:sp>
        <p:nvSpPr>
          <p:cNvPr id="45" name="Rectangle 44"/>
          <p:cNvSpPr/>
          <p:nvPr/>
        </p:nvSpPr>
        <p:spPr>
          <a:xfrm>
            <a:off x="13555713" y="6403721"/>
            <a:ext cx="8988134" cy="9486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Goals and Objectives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681" y="1203192"/>
            <a:ext cx="3010054" cy="2832992"/>
          </a:xfrm>
          <a:prstGeom prst="rect">
            <a:avLst/>
          </a:prstGeom>
        </p:spPr>
      </p:pic>
      <p:sp>
        <p:nvSpPr>
          <p:cNvPr id="39" name="Text Box 192"/>
          <p:cNvSpPr txBox="1">
            <a:spLocks noChangeArrowheads="1"/>
          </p:cNvSpPr>
          <p:nvPr/>
        </p:nvSpPr>
        <p:spPr bwMode="auto">
          <a:xfrm>
            <a:off x="13638245" y="30127079"/>
            <a:ext cx="8817569" cy="9060789"/>
          </a:xfrm>
          <a:prstGeom prst="rect">
            <a:avLst/>
          </a:prstGeom>
          <a:solidFill>
            <a:schemeClr val="bg1"/>
          </a:solidFill>
          <a:ln w="12700">
            <a:solidFill>
              <a:schemeClr val="accent1">
                <a:lumMod val="75000"/>
              </a:schemeClr>
            </a:solidFill>
          </a:ln>
          <a:effectLst/>
        </p:spPr>
        <p:txBody>
          <a:bodyPr wrap="square" lIns="185090" tIns="185090" rIns="185090" bIns="18509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t>The dataset used in the AI-Powered Quiz Application is of programming questions  consists of </a:t>
            </a:r>
            <a:r>
              <a:rPr lang="en-US" sz="2800" b="1" dirty="0"/>
              <a:t>110,741 entries</a:t>
            </a:r>
            <a:r>
              <a:rPr lang="en-US" sz="2800" dirty="0"/>
              <a:t> with three key columns: </a:t>
            </a:r>
            <a:r>
              <a:rPr lang="en-US" sz="2800" b="1" dirty="0"/>
              <a:t>instructions</a:t>
            </a:r>
            <a:r>
              <a:rPr lang="en-US" sz="2800" dirty="0"/>
              <a:t>, </a:t>
            </a:r>
            <a:r>
              <a:rPr lang="en-US" sz="2800" b="1" dirty="0"/>
              <a:t>input</a:t>
            </a:r>
            <a:r>
              <a:rPr lang="en-US" sz="2800" dirty="0"/>
              <a:t>, and </a:t>
            </a:r>
            <a:r>
              <a:rPr lang="en-US" sz="2800" b="1" dirty="0"/>
              <a:t>output</a:t>
            </a:r>
            <a:r>
              <a:rPr lang="en-US" sz="2800" dirty="0"/>
              <a:t>. This dataset offers:</a:t>
            </a:r>
            <a:br>
              <a:rPr lang="en-US" sz="3350" dirty="0">
                <a:latin typeface="Calibri" pitchFamily="34" charset="0"/>
              </a:rPr>
            </a:br>
            <a:r>
              <a:rPr lang="en-US" sz="3350" i="1" dirty="0">
                <a:latin typeface="Calibri" pitchFamily="34" charset="0"/>
              </a:rPr>
              <a:t>Challenging Questions </a:t>
            </a:r>
            <a:r>
              <a:rPr lang="en-US" sz="3350" dirty="0">
                <a:latin typeface="Calibri" pitchFamily="34" charset="0"/>
              </a:rPr>
              <a:t>: Immerse your language models in various Python programming questions designed to stimulate cognitive growth.</a:t>
            </a:r>
          </a:p>
          <a:p>
            <a:pPr algn="just" eaLnBrk="1" hangingPunct="1"/>
            <a:r>
              <a:rPr lang="en-US" sz="3350" i="1" dirty="0">
                <a:latin typeface="Calibri" pitchFamily="34" charset="0"/>
              </a:rPr>
              <a:t>Real-world Inputs </a:t>
            </a:r>
            <a:r>
              <a:rPr lang="en-US" sz="3350" dirty="0">
                <a:latin typeface="Calibri" pitchFamily="34" charset="0"/>
              </a:rPr>
              <a:t>: Provide your models with authentic input scenarios, ensuring they are well-equipped to handle practical coding challenges.</a:t>
            </a:r>
          </a:p>
          <a:p>
            <a:pPr algn="just" eaLnBrk="1" hangingPunct="1"/>
            <a:r>
              <a:rPr lang="en-US" sz="3350" i="1" dirty="0">
                <a:latin typeface="Calibri" pitchFamily="34" charset="0"/>
              </a:rPr>
              <a:t>Accurate Answers </a:t>
            </a:r>
            <a:r>
              <a:rPr lang="en-US" sz="3350" dirty="0">
                <a:latin typeface="Calibri" pitchFamily="34" charset="0"/>
              </a:rPr>
              <a:t>: Sharpen the precision of your language models by exposing them to meticulously crafted Python code solutions.</a:t>
            </a:r>
            <a:br>
              <a:rPr lang="en-US" sz="3350" dirty="0">
                <a:latin typeface="Calibri" pitchFamily="34" charset="0"/>
              </a:rPr>
            </a:br>
            <a:r>
              <a:rPr lang="en-US" sz="2800" b="1" dirty="0"/>
              <a:t>13,077 unique instructions</a:t>
            </a:r>
            <a:r>
              <a:rPr lang="en-US" sz="2800" dirty="0"/>
              <a:t> and </a:t>
            </a:r>
            <a:r>
              <a:rPr lang="en-US" sz="2800" b="1" dirty="0"/>
              <a:t>12,997 unique outputs</a:t>
            </a:r>
            <a:r>
              <a:rPr lang="en-US" sz="2800" dirty="0"/>
              <a:t>, show casing minimal repetition and comprehensive coverage of topics.</a:t>
            </a:r>
            <a:endParaRPr lang="en-US" sz="3350" dirty="0">
              <a:latin typeface="Calibri" pitchFamily="34" charset="0"/>
            </a:endParaRPr>
          </a:p>
        </p:txBody>
      </p:sp>
      <p:sp>
        <p:nvSpPr>
          <p:cNvPr id="6" name="Text Box 189">
            <a:extLst>
              <a:ext uri="{FF2B5EF4-FFF2-40B4-BE49-F238E27FC236}">
                <a16:creationId xmlns:a16="http://schemas.microsoft.com/office/drawing/2014/main" id="{E232B1F1-7157-BEFF-FB60-2F8761298CB3}"/>
              </a:ext>
            </a:extLst>
          </p:cNvPr>
          <p:cNvSpPr txBox="1">
            <a:spLocks noChangeArrowheads="1"/>
          </p:cNvSpPr>
          <p:nvPr/>
        </p:nvSpPr>
        <p:spPr bwMode="auto">
          <a:xfrm>
            <a:off x="2371154" y="20996453"/>
            <a:ext cx="10735756" cy="18222134"/>
          </a:xfrm>
          <a:prstGeom prst="rect">
            <a:avLst/>
          </a:prstGeom>
          <a:solidFill>
            <a:schemeClr val="bg1"/>
          </a:solidFill>
          <a:ln w="12700">
            <a:solidFill>
              <a:schemeClr val="accent1">
                <a:lumMod val="75000"/>
              </a:schemeClr>
            </a:solidFill>
          </a:ln>
          <a:effectLst/>
        </p:spPr>
        <p:txBody>
          <a:bodyPr wrap="square" lIns="185090" tIns="185090" rIns="185090" bIns="18509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070" dirty="0"/>
              <a:t>In modern education, interactive and personalized learning experiences are vital for student engagement and skill acquisition. Traditional quiz systems often employ static difficulty levels, which fail to address individual learning needs. To overcome this, we propose an AI-powered adaptive quiz application that personalizes assessments based on student performance. Key features include dynamic difficulty adjustment, real-time performance tracking, detailed analytics, and multi-topic support across technologies like Linux, Java, and Python. By offering adaptability and insightful feedback, this application stands out from traditional systems. Its use of machine learning ensures that students receive tailored challenges, improving engagement and learning outcomes.</a:t>
            </a:r>
            <a:br>
              <a:rPr lang="en-US" sz="3070" dirty="0"/>
            </a:br>
            <a:br>
              <a:rPr lang="en-US" sz="3070" dirty="0"/>
            </a:br>
            <a:r>
              <a:rPr lang="en-US" sz="3070" dirty="0"/>
              <a:t>The rapid advancements in technology and the growing need for personalized education highlight the importance of adaptive learning tools. Static quiz systems do not provide meaningful insights into student progress or adapt to their strengths and weaknesses. This project is motivated by the need to transform traditional education methods into interactive, data-driven experiences. By integrating AI-driven adaptability and comprehensive analytics, this solution enables both students and educators to achieve more effective and engaging learning experiences.</a:t>
            </a:r>
            <a:br>
              <a:rPr lang="en-US" sz="3070" dirty="0"/>
            </a:br>
            <a:br>
              <a:rPr lang="en-US" sz="3070" dirty="0"/>
            </a:br>
            <a:r>
              <a:rPr lang="en-US" sz="3070" dirty="0"/>
              <a:t>Conventional quiz systems are limited in their ability to adapt to varying levels of student proficiency, resulting in ineffective assessments and reduced learning outcomes. Students often disengage when quizzes are either too easy or too challenging, and educators lack the tools to analyze performance trends comprehensively. This project addresses these issues by developing an adaptive quiz system that adjusts difficulty levels dynamically, tracks performance, and provides detailed analytics to both students and educators. The goal is to create a scalable, efficient, and user-friendly solution that revolutionizes educational assessments and enhances overall outcomes.</a:t>
            </a:r>
          </a:p>
        </p:txBody>
      </p:sp>
      <p:sp>
        <p:nvSpPr>
          <p:cNvPr id="16" name="Rectangle 15">
            <a:extLst>
              <a:ext uri="{FF2B5EF4-FFF2-40B4-BE49-F238E27FC236}">
                <a16:creationId xmlns:a16="http://schemas.microsoft.com/office/drawing/2014/main" id="{96A3FD24-93BE-07B9-A804-5E90807C07BF}"/>
              </a:ext>
            </a:extLst>
          </p:cNvPr>
          <p:cNvSpPr/>
          <p:nvPr/>
        </p:nvSpPr>
        <p:spPr>
          <a:xfrm>
            <a:off x="22954528" y="6403721"/>
            <a:ext cx="9750752" cy="9486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Proposed Methodology</a:t>
            </a:r>
          </a:p>
        </p:txBody>
      </p:sp>
      <p:pic>
        <p:nvPicPr>
          <p:cNvPr id="7" name="Picture 6">
            <a:extLst>
              <a:ext uri="{FF2B5EF4-FFF2-40B4-BE49-F238E27FC236}">
                <a16:creationId xmlns:a16="http://schemas.microsoft.com/office/drawing/2014/main" id="{34CA65CA-A46C-AC93-8A34-00A2EC8BD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861" y="7808919"/>
            <a:ext cx="9689952" cy="8940000"/>
          </a:xfrm>
          <a:prstGeom prst="rect">
            <a:avLst/>
          </a:prstGeom>
          <a:ln>
            <a:solidFill>
              <a:schemeClr val="bg1">
                <a:lumMod val="50000"/>
              </a:schemeClr>
            </a:solidFill>
          </a:ln>
        </p:spPr>
      </p:pic>
      <p:sp>
        <p:nvSpPr>
          <p:cNvPr id="8" name="Rectangle 7">
            <a:extLst>
              <a:ext uri="{FF2B5EF4-FFF2-40B4-BE49-F238E27FC236}">
                <a16:creationId xmlns:a16="http://schemas.microsoft.com/office/drawing/2014/main" id="{B7A5AD68-F605-0182-5C3E-A4BF20B8B17A}"/>
              </a:ext>
            </a:extLst>
          </p:cNvPr>
          <p:cNvSpPr/>
          <p:nvPr/>
        </p:nvSpPr>
        <p:spPr>
          <a:xfrm>
            <a:off x="13638245" y="19518664"/>
            <a:ext cx="8905602" cy="9486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Related Work</a:t>
            </a:r>
          </a:p>
        </p:txBody>
      </p:sp>
      <p:sp>
        <p:nvSpPr>
          <p:cNvPr id="3" name="Text Box 192">
            <a:extLst>
              <a:ext uri="{FF2B5EF4-FFF2-40B4-BE49-F238E27FC236}">
                <a16:creationId xmlns:a16="http://schemas.microsoft.com/office/drawing/2014/main" id="{E25CEEBE-C9CF-0FCF-725B-BC213521A51B}"/>
              </a:ext>
            </a:extLst>
          </p:cNvPr>
          <p:cNvSpPr txBox="1">
            <a:spLocks noChangeArrowheads="1"/>
          </p:cNvSpPr>
          <p:nvPr/>
        </p:nvSpPr>
        <p:spPr bwMode="auto">
          <a:xfrm>
            <a:off x="13554768" y="7808919"/>
            <a:ext cx="8989079" cy="11522299"/>
          </a:xfrm>
          <a:prstGeom prst="rect">
            <a:avLst/>
          </a:prstGeom>
          <a:solidFill>
            <a:schemeClr val="bg1"/>
          </a:solidFill>
          <a:ln w="12700">
            <a:solidFill>
              <a:schemeClr val="accent1">
                <a:lumMod val="75000"/>
              </a:schemeClr>
            </a:solidFill>
          </a:ln>
          <a:effectLst/>
        </p:spPr>
        <p:txBody>
          <a:bodyPr wrap="square" lIns="185090" tIns="185090" rIns="185090" bIns="18509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b="1" dirty="0">
                <a:latin typeface="Calibri" pitchFamily="34" charset="0"/>
              </a:rPr>
              <a:t>Goals:</a:t>
            </a:r>
            <a:br>
              <a:rPr lang="en-US" sz="3192" dirty="0">
                <a:latin typeface="Calibri" pitchFamily="34" charset="0"/>
              </a:rPr>
            </a:br>
            <a:r>
              <a:rPr lang="en-US" sz="3192" dirty="0">
                <a:latin typeface="Calibri" pitchFamily="34" charset="0"/>
              </a:rPr>
              <a:t>Develop an AI-powered quiz platform that provides personalized learning experiences, tracks user progress, and generates detailed feedback through dynamic reports.</a:t>
            </a:r>
            <a:br>
              <a:rPr lang="en-US" sz="3192" dirty="0">
                <a:latin typeface="Calibri" pitchFamily="34" charset="0"/>
              </a:rPr>
            </a:br>
            <a:r>
              <a:rPr lang="en-US" sz="3600" b="1" dirty="0">
                <a:latin typeface="Calibri" pitchFamily="34" charset="0"/>
              </a:rPr>
              <a:t>Objectives:</a:t>
            </a:r>
          </a:p>
          <a:p>
            <a:pPr marL="457200" indent="-457200" algn="just" eaLnBrk="1" hangingPunct="1">
              <a:buFont typeface="Wingdings" panose="05000000000000000000" pitchFamily="2" charset="2"/>
              <a:buChar char="Ø"/>
            </a:pPr>
            <a:r>
              <a:rPr lang="en-US" sz="3192" dirty="0">
                <a:latin typeface="Calibri" pitchFamily="34" charset="0"/>
              </a:rPr>
              <a:t>Implement secure sign-in/sign-up functionality for personalized experiences.</a:t>
            </a:r>
          </a:p>
          <a:p>
            <a:pPr marL="457200" indent="-457200" algn="just" eaLnBrk="1" hangingPunct="1">
              <a:buFont typeface="Wingdings" panose="05000000000000000000" pitchFamily="2" charset="2"/>
              <a:buChar char="Ø"/>
            </a:pPr>
            <a:r>
              <a:rPr lang="en-US" sz="3192" dirty="0">
                <a:latin typeface="Calibri" pitchFamily="34" charset="0"/>
              </a:rPr>
              <a:t>Generate adaptive quizzes based on user preferences and performance.</a:t>
            </a:r>
          </a:p>
          <a:p>
            <a:pPr marL="457200" indent="-457200" algn="just" eaLnBrk="1" hangingPunct="1">
              <a:buFont typeface="Wingdings" panose="05000000000000000000" pitchFamily="2" charset="2"/>
              <a:buChar char="Ø"/>
            </a:pPr>
            <a:r>
              <a:rPr lang="en-US" sz="3192" dirty="0">
                <a:latin typeface="Calibri" pitchFamily="34" charset="0"/>
              </a:rPr>
              <a:t>Allow users to view quiz history, scores, and performance metrics.</a:t>
            </a:r>
          </a:p>
          <a:p>
            <a:pPr marL="457200" indent="-457200" algn="just" eaLnBrk="1" hangingPunct="1">
              <a:buFont typeface="Wingdings" panose="05000000000000000000" pitchFamily="2" charset="2"/>
              <a:buChar char="Ø"/>
            </a:pPr>
            <a:r>
              <a:rPr lang="en-US" sz="3192" dirty="0">
                <a:latin typeface="Calibri" pitchFamily="34" charset="0"/>
              </a:rPr>
              <a:t>Generate PDF reports with feedback, scores, and improvement areas.</a:t>
            </a:r>
          </a:p>
          <a:p>
            <a:pPr marL="457200" indent="-457200" algn="just" eaLnBrk="1" hangingPunct="1">
              <a:buFont typeface="Wingdings" panose="05000000000000000000" pitchFamily="2" charset="2"/>
              <a:buChar char="Ø"/>
            </a:pPr>
            <a:r>
              <a:rPr lang="en-US" sz="3192" dirty="0">
                <a:latin typeface="Calibri" pitchFamily="34" charset="0"/>
              </a:rPr>
              <a:t>Adjust quiz difficulty based on user performance to optimize learning.</a:t>
            </a:r>
          </a:p>
          <a:p>
            <a:pPr marL="457200" indent="-457200" algn="just" eaLnBrk="1" hangingPunct="1">
              <a:buFont typeface="Wingdings" panose="05000000000000000000" pitchFamily="2" charset="2"/>
              <a:buChar char="Ø"/>
            </a:pPr>
            <a:r>
              <a:rPr lang="en-US" sz="3192" dirty="0">
                <a:latin typeface="Calibri" pitchFamily="34" charset="0"/>
              </a:rPr>
              <a:t>Use user data to improve quiz generation and performance predictions.</a:t>
            </a:r>
          </a:p>
          <a:p>
            <a:pPr marL="457200" indent="-457200" algn="just" eaLnBrk="1" hangingPunct="1">
              <a:buFont typeface="Wingdings" panose="05000000000000000000" pitchFamily="2" charset="2"/>
              <a:buChar char="Ø"/>
            </a:pPr>
            <a:r>
              <a:rPr lang="en-US" sz="3192" dirty="0">
                <a:latin typeface="Calibri" pitchFamily="34" charset="0"/>
              </a:rPr>
              <a:t>Ensure seamless communication between React frontend and Node.js backend.</a:t>
            </a:r>
          </a:p>
          <a:p>
            <a:pPr marL="457200" indent="-457200" algn="just" eaLnBrk="1" hangingPunct="1">
              <a:buFont typeface="Wingdings" panose="05000000000000000000" pitchFamily="2" charset="2"/>
              <a:buChar char="Ø"/>
            </a:pPr>
            <a:r>
              <a:rPr lang="en-US" sz="3192" dirty="0">
                <a:latin typeface="Calibri" pitchFamily="34" charset="0"/>
              </a:rPr>
              <a:t>Develop a flexible architecture to support future feature expansions and growth.</a:t>
            </a:r>
          </a:p>
        </p:txBody>
      </p:sp>
      <p:sp>
        <p:nvSpPr>
          <p:cNvPr id="14" name="Rectangle 13">
            <a:extLst>
              <a:ext uri="{FF2B5EF4-FFF2-40B4-BE49-F238E27FC236}">
                <a16:creationId xmlns:a16="http://schemas.microsoft.com/office/drawing/2014/main" id="{B44CDB48-316C-0A03-E4FD-E68352502FC9}"/>
              </a:ext>
            </a:extLst>
          </p:cNvPr>
          <p:cNvSpPr/>
          <p:nvPr/>
        </p:nvSpPr>
        <p:spPr>
          <a:xfrm>
            <a:off x="13638245" y="28822773"/>
            <a:ext cx="8817569" cy="100459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5747" b="1" dirty="0">
                <a:solidFill>
                  <a:schemeClr val="accent3">
                    <a:lumMod val="20000"/>
                    <a:lumOff val="80000"/>
                  </a:schemeClr>
                </a:solidFill>
              </a:rPr>
              <a:t>Dataset</a:t>
            </a:r>
          </a:p>
        </p:txBody>
      </p:sp>
      <p:pic>
        <p:nvPicPr>
          <p:cNvPr id="20" name="Picture 19">
            <a:extLst>
              <a:ext uri="{FF2B5EF4-FFF2-40B4-BE49-F238E27FC236}">
                <a16:creationId xmlns:a16="http://schemas.microsoft.com/office/drawing/2014/main" id="{0098D9C3-F17F-1B86-0637-A3476E165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9395" y="20767071"/>
            <a:ext cx="8922389" cy="7696530"/>
          </a:xfrm>
          <a:prstGeom prst="rect">
            <a:avLst/>
          </a:prstGeom>
        </p:spPr>
      </p:pic>
      <p:pic>
        <p:nvPicPr>
          <p:cNvPr id="11" name="Picture 10">
            <a:extLst>
              <a:ext uri="{FF2B5EF4-FFF2-40B4-BE49-F238E27FC236}">
                <a16:creationId xmlns:a16="http://schemas.microsoft.com/office/drawing/2014/main" id="{2D4F2AF9-6BE9-B7AA-6C88-B4C61AF4C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38352" y="18833460"/>
            <a:ext cx="9766927" cy="6805703"/>
          </a:xfrm>
          <a:prstGeom prst="rect">
            <a:avLst/>
          </a:prstGeom>
          <a:ln>
            <a:solidFill>
              <a:schemeClr val="tx2"/>
            </a:solidFill>
          </a:ln>
        </p:spPr>
      </p:pic>
      <p:sp>
        <p:nvSpPr>
          <p:cNvPr id="13" name="Rectangle 12">
            <a:extLst>
              <a:ext uri="{FF2B5EF4-FFF2-40B4-BE49-F238E27FC236}">
                <a16:creationId xmlns:a16="http://schemas.microsoft.com/office/drawing/2014/main" id="{8CBEF0A3-7CA2-E8AA-FE81-8273A99AA97F}"/>
              </a:ext>
            </a:extLst>
          </p:cNvPr>
          <p:cNvSpPr/>
          <p:nvPr/>
        </p:nvSpPr>
        <p:spPr>
          <a:xfrm>
            <a:off x="22902025" y="16989640"/>
            <a:ext cx="9803255" cy="15428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545" tIns="46274" rIns="92545" bIns="46274" rtlCol="0" anchor="ctr"/>
          <a:lstStyle/>
          <a:p>
            <a:pPr algn="ctr"/>
            <a:r>
              <a:rPr lang="en-US" sz="4400" b="1" dirty="0">
                <a:solidFill>
                  <a:schemeClr val="accent3">
                    <a:lumMod val="20000"/>
                    <a:lumOff val="80000"/>
                  </a:schemeClr>
                </a:solidFill>
              </a:rPr>
              <a:t>Quiz App: User Progression Across Difficulty Levels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3768</TotalTime>
  <Words>928</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Umaima Noor</cp:lastModifiedBy>
  <cp:revision>136</cp:revision>
  <cp:lastPrinted>2013-02-12T02:21:55Z</cp:lastPrinted>
  <dcterms:created xsi:type="dcterms:W3CDTF">2013-02-10T21:14:48Z</dcterms:created>
  <dcterms:modified xsi:type="dcterms:W3CDTF">2024-12-21T10:02:49Z</dcterms:modified>
</cp:coreProperties>
</file>