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Gothic" charset="1" panose="00000500000000000000"/>
      <p:regular r:id="rId18"/>
    </p:embeddedFont>
    <p:embeddedFont>
      <p:font typeface="Acherus Militant Light" charset="1" panose="00000000000000000000"/>
      <p:regular r:id="rId19"/>
    </p:embeddedFont>
    <p:embeddedFont>
      <p:font typeface="Acherus Militant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08153"/>
            <a:ext cx="16230600" cy="122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8500" spc="255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PROCESS SCHEDULER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767060" y="9224962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844745" y="5744465"/>
            <a:ext cx="2270030" cy="44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370" spc="59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Presented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79760" y="6355086"/>
            <a:ext cx="6452147" cy="89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814" indent="-255907" lvl="1">
              <a:lnSpc>
                <a:spcPts val="3555"/>
              </a:lnSpc>
              <a:buFont typeface="Arial"/>
              <a:buChar char="•"/>
            </a:pPr>
            <a:r>
              <a:rPr lang="en-US" sz="2370" spc="59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Mahnoor Aftikhar  (22-CS-153)</a:t>
            </a:r>
          </a:p>
          <a:p>
            <a:pPr algn="l" marL="511814" indent="-255907" lvl="1">
              <a:lnSpc>
                <a:spcPts val="3555"/>
              </a:lnSpc>
              <a:buFont typeface="Arial"/>
              <a:buChar char="•"/>
            </a:pPr>
            <a:r>
              <a:rPr lang="en-US" sz="2370" spc="59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Minahil Hijab (22-CS-194)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9239250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110870" y="1539277"/>
            <a:ext cx="6852584" cy="8449847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8667969" y="3003471"/>
            <a:ext cx="646986" cy="646986"/>
          </a:xfrm>
          <a:custGeom>
            <a:avLst/>
            <a:gdLst/>
            <a:ahLst/>
            <a:cxnLst/>
            <a:rect r="r" b="b" t="t" l="l"/>
            <a:pathLst>
              <a:path h="646986" w="646986">
                <a:moveTo>
                  <a:pt x="0" y="0"/>
                </a:moveTo>
                <a:lnTo>
                  <a:pt x="646985" y="0"/>
                </a:lnTo>
                <a:lnTo>
                  <a:pt x="646985" y="646985"/>
                </a:lnTo>
                <a:lnTo>
                  <a:pt x="0" y="646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46321"/>
            <a:ext cx="9857687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RESULTS AND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93719"/>
            <a:ext cx="9857687" cy="228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6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The effect of Scheduler on Average Waiting Time for all processes can be clearly observed.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6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Average Waiting Time for FCFS: 2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6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Average Waiting Time for SJF: 0.2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 spc="6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Average Waiting Time for RR: 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110887" y="2766640"/>
            <a:ext cx="558914" cy="558914"/>
          </a:xfrm>
          <a:custGeom>
            <a:avLst/>
            <a:gdLst/>
            <a:ahLst/>
            <a:cxnLst/>
            <a:rect r="r" b="b" t="t" l="l"/>
            <a:pathLst>
              <a:path h="558914" w="558914">
                <a:moveTo>
                  <a:pt x="0" y="0"/>
                </a:moveTo>
                <a:lnTo>
                  <a:pt x="558914" y="0"/>
                </a:lnTo>
                <a:lnTo>
                  <a:pt x="558914" y="558914"/>
                </a:lnTo>
                <a:lnTo>
                  <a:pt x="0" y="558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35106" y="2709490"/>
            <a:ext cx="926939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35106" y="4089765"/>
            <a:ext cx="12217788" cy="452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2217" indent="-321108" lvl="1">
              <a:lnSpc>
                <a:spcPts val="4461"/>
              </a:lnSpc>
              <a:buFont typeface="Arial"/>
              <a:buChar char="•"/>
            </a:pP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</a:t>
            </a: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ey Learnings:</a:t>
            </a:r>
          </a:p>
          <a:p>
            <a:pPr algn="just" marL="1284433" indent="-428144" lvl="2">
              <a:lnSpc>
                <a:spcPts val="4461"/>
              </a:lnSpc>
              <a:buFont typeface="Arial"/>
              <a:buChar char="⚬"/>
            </a:pP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FCFS: Simple but inefficient.</a:t>
            </a:r>
          </a:p>
          <a:p>
            <a:pPr algn="just" marL="1284433" indent="-428144" lvl="2">
              <a:lnSpc>
                <a:spcPts val="4461"/>
              </a:lnSpc>
              <a:buFont typeface="Arial"/>
              <a:buChar char="⚬"/>
            </a:pP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SJN: Optimizes waiting time but requires burst time prediction.</a:t>
            </a:r>
          </a:p>
          <a:p>
            <a:pPr algn="just" marL="1284433" indent="-428144" lvl="2">
              <a:lnSpc>
                <a:spcPts val="4461"/>
              </a:lnSpc>
              <a:buFont typeface="Arial"/>
              <a:buChar char="⚬"/>
            </a:pP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Round Robin: Fair but dependent on time quantum.</a:t>
            </a:r>
          </a:p>
          <a:p>
            <a:pPr algn="just" marL="642217" indent="-321108" lvl="1">
              <a:lnSpc>
                <a:spcPts val="4461"/>
              </a:lnSpc>
              <a:buFont typeface="Arial"/>
              <a:buChar char="•"/>
            </a:pPr>
            <a:r>
              <a:rPr lang="en-US" sz="2974" spc="7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Real-world Impact: Understanding scheduling algorithms helps in optimizing system performance.</a:t>
            </a:r>
          </a:p>
          <a:p>
            <a:pPr algn="just">
              <a:lnSpc>
                <a:spcPts val="4461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767060" y="9224962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7158" y="4557395"/>
            <a:ext cx="16351699" cy="122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8500" spc="255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38246" y="4500245"/>
            <a:ext cx="1409244" cy="1117146"/>
          </a:xfrm>
          <a:custGeom>
            <a:avLst/>
            <a:gdLst/>
            <a:ahLst/>
            <a:cxnLst/>
            <a:rect r="r" b="b" t="t" l="l"/>
            <a:pathLst>
              <a:path h="1117146" w="1409244">
                <a:moveTo>
                  <a:pt x="0" y="0"/>
                </a:moveTo>
                <a:lnTo>
                  <a:pt x="1409244" y="0"/>
                </a:lnTo>
                <a:lnTo>
                  <a:pt x="1409244" y="1117146"/>
                </a:lnTo>
                <a:lnTo>
                  <a:pt x="0" y="111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16207431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31770"/>
            <a:ext cx="16207431" cy="449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Introduction</a:t>
            </a:r>
          </a:p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Objective</a:t>
            </a:r>
          </a:p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Methodology</a:t>
            </a:r>
          </a:p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Sample Output</a:t>
            </a:r>
          </a:p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Results &amp; Analysis</a:t>
            </a:r>
          </a:p>
          <a:p>
            <a:pPr algn="r">
              <a:lnSpc>
                <a:spcPts val="6000"/>
              </a:lnSpc>
            </a:pPr>
            <a:r>
              <a:rPr lang="en-US" sz="2400" spc="14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Conclusion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767060" y="9224962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95161" y="2528687"/>
            <a:ext cx="654294" cy="820431"/>
          </a:xfrm>
          <a:custGeom>
            <a:avLst/>
            <a:gdLst/>
            <a:ahLst/>
            <a:cxnLst/>
            <a:rect r="r" b="b" t="t" l="l"/>
            <a:pathLst>
              <a:path h="820431" w="654294">
                <a:moveTo>
                  <a:pt x="0" y="0"/>
                </a:moveTo>
                <a:lnTo>
                  <a:pt x="654294" y="0"/>
                </a:lnTo>
                <a:lnTo>
                  <a:pt x="654294" y="820431"/>
                </a:lnTo>
                <a:lnTo>
                  <a:pt x="0" y="82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1474" y="971550"/>
            <a:ext cx="9217826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6286" y="3625343"/>
            <a:ext cx="15475428" cy="204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3"/>
              </a:lnSpc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</a:t>
            </a: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o implement the following CPU scheduling algorithms as an Operating Systems Lab Project:</a:t>
            </a:r>
          </a:p>
          <a:p>
            <a:pPr algn="just" marL="474022" indent="-237011" lvl="1">
              <a:lnSpc>
                <a:spcPts val="3293"/>
              </a:lnSpc>
              <a:buAutoNum type="arabicPeriod" startAt="1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First-Come, First-Served (FCFS)</a:t>
            </a:r>
          </a:p>
          <a:p>
            <a:pPr algn="just" marL="474022" indent="-237011" lvl="1">
              <a:lnSpc>
                <a:spcPts val="3293"/>
              </a:lnSpc>
              <a:buAutoNum type="arabicPeriod" startAt="1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Shortest Job Next (SJN)</a:t>
            </a:r>
          </a:p>
          <a:p>
            <a:pPr algn="just" marL="474022" indent="-237011" lvl="1">
              <a:lnSpc>
                <a:spcPts val="3293"/>
              </a:lnSpc>
              <a:buAutoNum type="arabicPeriod" startAt="1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Round Robin (RR)</a:t>
            </a:r>
          </a:p>
          <a:p>
            <a:pPr algn="just">
              <a:lnSpc>
                <a:spcPts val="329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06286" y="6806173"/>
            <a:ext cx="15475428" cy="164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022" indent="-237011" lvl="1">
              <a:lnSpc>
                <a:spcPts val="3293"/>
              </a:lnSpc>
              <a:buFont typeface="Arial"/>
              <a:buChar char="•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Ev</a:t>
            </a: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aluate waiting times.</a:t>
            </a:r>
          </a:p>
          <a:p>
            <a:pPr algn="just" marL="474022" indent="-237011" lvl="1">
              <a:lnSpc>
                <a:spcPts val="3293"/>
              </a:lnSpc>
              <a:buFont typeface="Arial"/>
              <a:buChar char="•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Compare algorithm performance.</a:t>
            </a:r>
          </a:p>
          <a:p>
            <a:pPr algn="just" marL="474022" indent="-237011" lvl="1">
              <a:lnSpc>
                <a:spcPts val="3293"/>
              </a:lnSpc>
              <a:buFont typeface="Arial"/>
              <a:buChar char="•"/>
            </a:pPr>
            <a:r>
              <a:rPr lang="en-US" sz="2195" spc="54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Understand scheduling strategies.</a:t>
            </a:r>
          </a:p>
          <a:p>
            <a:pPr algn="just">
              <a:lnSpc>
                <a:spcPts val="32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362885" y="2660167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MOTIVATION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754525" y="5798697"/>
            <a:ext cx="607549" cy="726515"/>
          </a:xfrm>
          <a:custGeom>
            <a:avLst/>
            <a:gdLst/>
            <a:ahLst/>
            <a:cxnLst/>
            <a:rect r="r" b="b" t="t" l="l"/>
            <a:pathLst>
              <a:path h="726515" w="607549">
                <a:moveTo>
                  <a:pt x="0" y="0"/>
                </a:moveTo>
                <a:lnTo>
                  <a:pt x="607549" y="0"/>
                </a:lnTo>
                <a:lnTo>
                  <a:pt x="607549" y="726515"/>
                </a:lnTo>
                <a:lnTo>
                  <a:pt x="0" y="726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62885" y="6003877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PURPOSE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036423" cy="5143500"/>
            <a:chOff x="0" y="0"/>
            <a:chExt cx="12048564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5" t="0" r="53689" b="41203"/>
            <a:stretch>
              <a:fillRect/>
            </a:stretch>
          </p:blipFill>
          <p:spPr>
            <a:xfrm flipH="false" flipV="false">
              <a:off x="0" y="0"/>
              <a:ext cx="12048564" cy="6858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036423" y="5143500"/>
            <a:ext cx="9251577" cy="5143500"/>
            <a:chOff x="0" y="0"/>
            <a:chExt cx="12335436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65742" b="62378"/>
            <a:stretch>
              <a:fillRect/>
            </a:stretch>
          </p:blipFill>
          <p:spPr>
            <a:xfrm flipH="false" flipV="false">
              <a:off x="0" y="0"/>
              <a:ext cx="12335436" cy="6858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8340077" y="1356839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OBJECTIVES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29878" y="1318395"/>
            <a:ext cx="483235" cy="483235"/>
          </a:xfrm>
          <a:custGeom>
            <a:avLst/>
            <a:gdLst/>
            <a:ahLst/>
            <a:cxnLst/>
            <a:rect r="r" b="b" t="t" l="l"/>
            <a:pathLst>
              <a:path h="483235" w="483235">
                <a:moveTo>
                  <a:pt x="0" y="0"/>
                </a:moveTo>
                <a:lnTo>
                  <a:pt x="483235" y="0"/>
                </a:lnTo>
                <a:lnTo>
                  <a:pt x="483235" y="483235"/>
                </a:lnTo>
                <a:lnTo>
                  <a:pt x="0" y="483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31141" y="5906222"/>
            <a:ext cx="588104" cy="588104"/>
          </a:xfrm>
          <a:custGeom>
            <a:avLst/>
            <a:gdLst/>
            <a:ahLst/>
            <a:cxnLst/>
            <a:rect r="r" b="b" t="t" l="l"/>
            <a:pathLst>
              <a:path h="588104" w="588104">
                <a:moveTo>
                  <a:pt x="0" y="0"/>
                </a:moveTo>
                <a:lnTo>
                  <a:pt x="588104" y="0"/>
                </a:lnTo>
                <a:lnTo>
                  <a:pt x="588104" y="588103"/>
                </a:lnTo>
                <a:lnTo>
                  <a:pt x="0" y="588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251577" y="2124886"/>
            <a:ext cx="7208387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Impl</a:t>
            </a: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ement CPU scheduling algorithms using C++.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Demonstrate influence of Arrival Time (AT) and Burst Time (BT) on Waiting Times (WT).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Compare average Waiting Times for FCFS, SJN, and RR algorithms.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6941" y="5972990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METHODOLOGY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28036" y="6774421"/>
            <a:ext cx="7208387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L</a:t>
            </a: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anguage: C++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Compiler: Dev C++ or gedit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Key Functions:</a:t>
            </a:r>
          </a:p>
          <a:p>
            <a:pPr algn="l" marL="863601" indent="-287867" lvl="2">
              <a:lnSpc>
                <a:spcPts val="3000"/>
              </a:lnSpc>
              <a:buFont typeface="Arial"/>
              <a:buChar char="⚬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CalculateWaitingTimeFCFS</a:t>
            </a:r>
          </a:p>
          <a:p>
            <a:pPr algn="l" marL="863601" indent="-287867" lvl="2">
              <a:lnSpc>
                <a:spcPts val="3000"/>
              </a:lnSpc>
              <a:buFont typeface="Arial"/>
              <a:buChar char="⚬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CalculateWaitingTimeSJN</a:t>
            </a:r>
          </a:p>
          <a:p>
            <a:pPr algn="l" marL="863601" indent="-287867" lvl="2">
              <a:lnSpc>
                <a:spcPts val="3000"/>
              </a:lnSpc>
              <a:buFont typeface="Arial"/>
              <a:buChar char="⚬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CalculateWaitingTimeRoundRobin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User Interaction: Menu-driven interface.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5143500"/>
            <a:chOff x="0" y="0"/>
            <a:chExt cx="12192000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1051" t="16156" r="33218" b="25926"/>
            <a:stretch>
              <a:fillRect/>
            </a:stretch>
          </p:blipFill>
          <p:spPr>
            <a:xfrm flipH="false" flipV="false">
              <a:off x="0" y="0"/>
              <a:ext cx="12192000" cy="6858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144000" y="5143500"/>
            <a:ext cx="9144000" cy="5143500"/>
            <a:chOff x="0" y="0"/>
            <a:chExt cx="12192000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0809" t="13876" r="29702" b="24299"/>
            <a:stretch>
              <a:fillRect/>
            </a:stretch>
          </p:blipFill>
          <p:spPr>
            <a:xfrm flipH="false" flipV="false"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9432447" y="2100982"/>
            <a:ext cx="8567105" cy="259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7851" indent="-208926" lvl="1">
              <a:lnSpc>
                <a:spcPts val="2903"/>
              </a:lnSpc>
              <a:buFont typeface="Arial"/>
              <a:buChar char="•"/>
            </a:pPr>
            <a:r>
              <a:rPr lang="en-US" sz="1935" spc="48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Takes the queues AT, BT and Number of Processes as input parameters and creates WT queue.</a:t>
            </a:r>
          </a:p>
          <a:p>
            <a:pPr algn="l" marL="417851" indent="-208926" lvl="1">
              <a:lnSpc>
                <a:spcPts val="2903"/>
              </a:lnSpc>
              <a:buFont typeface="Arial"/>
              <a:buChar char="•"/>
            </a:pPr>
            <a:r>
              <a:rPr lang="en-US" sz="1935" spc="48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the Waiting Time for each process:</a:t>
            </a:r>
          </a:p>
          <a:p>
            <a:pPr algn="l">
              <a:lnSpc>
                <a:spcPts val="2903"/>
              </a:lnSpc>
            </a:pPr>
            <a:r>
              <a:rPr lang="en-US" sz="1935" spc="48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              wt[i] = (at[i - 1] + bt[i - 1] + wt[i - 1]) - at[i];</a:t>
            </a:r>
          </a:p>
          <a:p>
            <a:pPr algn="l" marL="417851" indent="-208926" lvl="1">
              <a:lnSpc>
                <a:spcPts val="2903"/>
              </a:lnSpc>
              <a:buFont typeface="Arial"/>
              <a:buChar char="•"/>
            </a:pPr>
            <a:r>
              <a:rPr lang="en-US" sz="1935" spc="48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Displays AT, BT and WT of each process.</a:t>
            </a:r>
          </a:p>
          <a:p>
            <a:pPr algn="l" marL="417851" indent="-208926" lvl="1">
              <a:lnSpc>
                <a:spcPts val="2903"/>
              </a:lnSpc>
              <a:buFont typeface="Arial"/>
              <a:buChar char="•"/>
            </a:pPr>
            <a:r>
              <a:rPr lang="en-US" sz="1935" spc="48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and Displays the average waiting time of all the processes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25995" y="748982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30787" y="863117"/>
            <a:ext cx="1620011" cy="30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8"/>
              </a:lnSpc>
            </a:pPr>
            <a:r>
              <a:rPr lang="en-US" sz="1814" spc="544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(CONT.)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5883" y="1583821"/>
            <a:ext cx="3848144" cy="43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627" spc="788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FCFS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3856" y="5610337"/>
            <a:ext cx="3848144" cy="43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627" spc="788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SJN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6882" y="6162860"/>
            <a:ext cx="8577118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Takes the queues AT, BT and Number of Processes as input parameters and creates WT queue.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Sorts  the processes based on their burst time using bubble sort.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the Waiting Time for each process:</a:t>
            </a:r>
          </a:p>
          <a:p>
            <a:pPr algn="l">
              <a:lnSpc>
                <a:spcPts val="3000"/>
              </a:lnSpc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              wt[i] = (at[i - 1] + bt[i - 1] + wt[i - 1]) - at[i];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Displays AT, BT and WT of each process.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and Displays the average waiting time of all the processes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5143500"/>
            <a:chOff x="0" y="0"/>
            <a:chExt cx="12192000" cy="6858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2398" t="21979" r="46869" b="35689"/>
            <a:stretch>
              <a:fillRect/>
            </a:stretch>
          </p:blipFill>
          <p:spPr>
            <a:xfrm flipH="false" flipV="false">
              <a:off x="0" y="0"/>
              <a:ext cx="12192000" cy="6858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144000" y="5143500"/>
            <a:ext cx="9144000" cy="5143500"/>
            <a:chOff x="0" y="0"/>
            <a:chExt cx="12192000" cy="6858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0786" t="20692" r="33641" b="21553"/>
            <a:stretch>
              <a:fillRect/>
            </a:stretch>
          </p:blipFill>
          <p:spPr>
            <a:xfrm flipH="false" flipV="false"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9432447" y="2120032"/>
            <a:ext cx="8675094" cy="258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5965" indent="-182983" lvl="1">
              <a:lnSpc>
                <a:spcPts val="2542"/>
              </a:lnSpc>
              <a:buFont typeface="Arial"/>
              <a:buChar char="•"/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Takes the queues AT, BT, Number of Processes and time quantum as input parameters and creates WT queue.</a:t>
            </a:r>
          </a:p>
          <a:p>
            <a:pPr algn="l" marL="365965" indent="-182983" lvl="1">
              <a:lnSpc>
                <a:spcPts val="2542"/>
              </a:lnSpc>
              <a:buFont typeface="Arial"/>
              <a:buChar char="•"/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Schedules the processes for time quantum and stores remaining BT of each process in a separate queue for further scheduling.</a:t>
            </a:r>
          </a:p>
          <a:p>
            <a:pPr algn="l" marL="365965" indent="-182983" lvl="1">
              <a:lnSpc>
                <a:spcPts val="2542"/>
              </a:lnSpc>
              <a:buFont typeface="Arial"/>
              <a:buChar char="•"/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the Waiting Time for each process:</a:t>
            </a:r>
          </a:p>
          <a:p>
            <a:pPr algn="l">
              <a:lnSpc>
                <a:spcPts val="2542"/>
              </a:lnSpc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              wt[i] = (at[i - 1] + bt[i - 1] + wt[i - 1]) - at[i];</a:t>
            </a:r>
          </a:p>
          <a:p>
            <a:pPr algn="l" marL="365965" indent="-182983" lvl="1">
              <a:lnSpc>
                <a:spcPts val="2542"/>
              </a:lnSpc>
              <a:buFont typeface="Arial"/>
              <a:buChar char="•"/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Displays AT, BT and WT of each process.</a:t>
            </a:r>
          </a:p>
          <a:p>
            <a:pPr algn="l" marL="365965" indent="-182983" lvl="1">
              <a:lnSpc>
                <a:spcPts val="2542"/>
              </a:lnSpc>
              <a:buFont typeface="Arial"/>
              <a:buChar char="•"/>
            </a:pPr>
            <a:r>
              <a:rPr lang="en-US" sz="1695" spc="42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Calculates and Displays the average waiting time of all the processes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25995" y="748982"/>
            <a:ext cx="88070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96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30787" y="863117"/>
            <a:ext cx="1620011" cy="30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8"/>
              </a:lnSpc>
            </a:pPr>
            <a:r>
              <a:rPr lang="en-US" sz="1814" spc="544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(CONT.)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5883" y="1583821"/>
            <a:ext cx="3848144" cy="43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627" spc="788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RR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3856" y="6010941"/>
            <a:ext cx="3848144" cy="43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2627" spc="788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MAIN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6882" y="6534150"/>
            <a:ext cx="8577118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Initializes STL queues AT, BT and Number of Processes.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Maintains the Menu through a switch statement.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Calls FCFS function if user enters 1.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Calls the SJN function if user enters 2.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Calls the RR function if user enters 3.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5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Exits the program if user enters 4.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92832" y="2683473"/>
            <a:ext cx="9902336" cy="5730848"/>
          </a:xfrm>
          <a:custGeom>
            <a:avLst/>
            <a:gdLst/>
            <a:ahLst/>
            <a:cxnLst/>
            <a:rect r="r" b="b" t="t" l="l"/>
            <a:pathLst>
              <a:path h="5730848" w="9902336">
                <a:moveTo>
                  <a:pt x="0" y="0"/>
                </a:moveTo>
                <a:lnTo>
                  <a:pt x="9902336" y="0"/>
                </a:lnTo>
                <a:lnTo>
                  <a:pt x="9902336" y="5730848"/>
                </a:lnTo>
                <a:lnTo>
                  <a:pt x="0" y="573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41" r="-129468" b="-9018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38345" y="971550"/>
            <a:ext cx="9320955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OUPUT SAMPLE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33697"/>
            <a:ext cx="9293611" cy="227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0"/>
              </a:lnSpc>
            </a:pPr>
            <a:r>
              <a:rPr lang="en-US" sz="14400" spc="1439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FCFS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83015"/>
            <a:ext cx="8178316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 spc="63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AVERAGE TIME : 3.8 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192832" y="2757085"/>
            <a:ext cx="9902336" cy="5457579"/>
          </a:xfrm>
          <a:custGeom>
            <a:avLst/>
            <a:gdLst/>
            <a:ahLst/>
            <a:cxnLst/>
            <a:rect r="r" b="b" t="t" l="l"/>
            <a:pathLst>
              <a:path h="5457579" w="9902336">
                <a:moveTo>
                  <a:pt x="0" y="0"/>
                </a:moveTo>
                <a:lnTo>
                  <a:pt x="9902336" y="0"/>
                </a:lnTo>
                <a:lnTo>
                  <a:pt x="9902336" y="5457579"/>
                </a:lnTo>
                <a:lnTo>
                  <a:pt x="0" y="5457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202" r="-136987" b="-4048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38345" y="971550"/>
            <a:ext cx="9320955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OUPUT SAMPLE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33697"/>
            <a:ext cx="9293611" cy="227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0"/>
              </a:lnSpc>
            </a:pPr>
            <a:r>
              <a:rPr lang="en-US" sz="14400" spc="1439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SJN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83015"/>
            <a:ext cx="8178316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 spc="63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AVERAGE TIME : 0.2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42988"/>
            <a:ext cx="649224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634042" y="2757085"/>
            <a:ext cx="9019917" cy="5457579"/>
          </a:xfrm>
          <a:custGeom>
            <a:avLst/>
            <a:gdLst/>
            <a:ahLst/>
            <a:cxnLst/>
            <a:rect r="r" b="b" t="t" l="l"/>
            <a:pathLst>
              <a:path h="5457579" w="9019917">
                <a:moveTo>
                  <a:pt x="0" y="0"/>
                </a:moveTo>
                <a:lnTo>
                  <a:pt x="9019916" y="0"/>
                </a:lnTo>
                <a:lnTo>
                  <a:pt x="9019916" y="5457579"/>
                </a:lnTo>
                <a:lnTo>
                  <a:pt x="0" y="5457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817" r="-125385" b="-3576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38345" y="971550"/>
            <a:ext cx="9320955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40"/>
              </a:lnSpc>
            </a:pPr>
            <a:r>
              <a:rPr lang="en-US" sz="4800" spc="144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OUPUT SAMPLE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33697"/>
            <a:ext cx="9293611" cy="227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0"/>
              </a:lnSpc>
            </a:pPr>
            <a:r>
              <a:rPr lang="en-US" sz="14400" spc="1439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RR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83015"/>
            <a:ext cx="8178316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 spc="63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AVERAGE TIME : 0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DAGb4lahOr4</dc:identifier>
  <dcterms:modified xsi:type="dcterms:W3CDTF">2011-08-01T06:04:30Z</dcterms:modified>
  <cp:revision>1</cp:revision>
  <dc:title>Process Scheduler</dc:title>
</cp:coreProperties>
</file>